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357" r:id="rId2"/>
    <p:sldId id="321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23" r:id="rId38"/>
    <p:sldId id="3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CA061-82DD-9749-A2DF-C4ED768F499B}" type="doc">
      <dgm:prSet loTypeId="urn:microsoft.com/office/officeart/2008/layout/Vertical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CD91D2-8899-084F-BE82-872B8AD4B478}">
      <dgm:prSet custT="1"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r>
            <a:rPr lang="en-US" sz="3600" b="1" dirty="0">
              <a:solidFill>
                <a:schemeClr val="bg1"/>
              </a:solidFill>
            </a:rPr>
            <a:t>Design goals</a:t>
          </a:r>
          <a:endParaRPr lang="en-US" sz="3600" dirty="0">
            <a:solidFill>
              <a:schemeClr val="bg1"/>
            </a:solidFill>
          </a:endParaRPr>
        </a:p>
      </dgm:t>
    </dgm:pt>
    <dgm:pt modelId="{0F6D0B2C-5BB2-D641-A41C-7AA7C9E31E78}" type="parTrans" cxnId="{4768E39E-AEA8-CD43-A6E4-79B565FEE1D4}">
      <dgm:prSet/>
      <dgm:spPr/>
      <dgm:t>
        <a:bodyPr/>
        <a:lstStyle/>
        <a:p>
          <a:endParaRPr lang="en-US"/>
        </a:p>
      </dgm:t>
    </dgm:pt>
    <dgm:pt modelId="{C7FEB8EE-DDF2-6E41-8DD7-FBD5DC36DB2D}" type="sibTrans" cxnId="{4768E39E-AEA8-CD43-A6E4-79B565FEE1D4}">
      <dgm:prSet/>
      <dgm:spPr/>
      <dgm:t>
        <a:bodyPr/>
        <a:lstStyle/>
        <a:p>
          <a:endParaRPr lang="en-US"/>
        </a:p>
      </dgm:t>
    </dgm:pt>
    <dgm:pt modelId="{AC8D4089-26EE-0649-89EB-CC0FAB38D3BF}">
      <dgm:prSet custT="1"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r>
            <a:rPr lang="en-US" sz="1800" b="0" dirty="0">
              <a:solidFill>
                <a:schemeClr val="bg1"/>
              </a:solidFill>
              <a:latin typeface="+mj-lt"/>
            </a:rPr>
            <a:t>All traffic from inside to outside, and vice versa, must pass through the firewall</a:t>
          </a:r>
        </a:p>
      </dgm:t>
    </dgm:pt>
    <dgm:pt modelId="{ACB3EAF2-B19B-EF45-BBEF-2B47182BB993}" type="parTrans" cxnId="{4A002075-948A-044F-9DE3-850216B6DA41}">
      <dgm:prSet/>
      <dgm:spPr/>
      <dgm:t>
        <a:bodyPr/>
        <a:lstStyle/>
        <a:p>
          <a:endParaRPr lang="en-US"/>
        </a:p>
      </dgm:t>
    </dgm:pt>
    <dgm:pt modelId="{307D3FA7-8EC8-DF43-8908-7C6CF1700048}" type="sibTrans" cxnId="{4A002075-948A-044F-9DE3-850216B6DA41}">
      <dgm:prSet/>
      <dgm:spPr/>
      <dgm:t>
        <a:bodyPr/>
        <a:lstStyle/>
        <a:p>
          <a:endParaRPr lang="en-US"/>
        </a:p>
      </dgm:t>
    </dgm:pt>
    <dgm:pt modelId="{E7980283-04EA-504C-9F3B-3F4A495A050F}">
      <dgm:prSet custT="1"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r>
            <a:rPr lang="en-US" sz="1800" b="0" dirty="0">
              <a:solidFill>
                <a:schemeClr val="bg1"/>
              </a:solidFill>
              <a:latin typeface="+mj-lt"/>
            </a:rPr>
            <a:t>Only authorized traffic as defined by the local security policy will be allowed to pass</a:t>
          </a:r>
        </a:p>
      </dgm:t>
    </dgm:pt>
    <dgm:pt modelId="{98D7D4ED-BE17-7C49-A20D-F5E5D91D2CF3}" type="parTrans" cxnId="{A7200FA9-714C-C847-A65E-BA1EB93B30DA}">
      <dgm:prSet/>
      <dgm:spPr/>
      <dgm:t>
        <a:bodyPr/>
        <a:lstStyle/>
        <a:p>
          <a:endParaRPr lang="en-US"/>
        </a:p>
      </dgm:t>
    </dgm:pt>
    <dgm:pt modelId="{ED3326BB-FCCA-C74E-B3E8-FB1697361BDF}" type="sibTrans" cxnId="{A7200FA9-714C-C847-A65E-BA1EB93B30DA}">
      <dgm:prSet/>
      <dgm:spPr/>
      <dgm:t>
        <a:bodyPr/>
        <a:lstStyle/>
        <a:p>
          <a:endParaRPr lang="en-US"/>
        </a:p>
      </dgm:t>
    </dgm:pt>
    <dgm:pt modelId="{2224D1E7-67E5-F446-B991-6E0B9C8D9413}">
      <dgm:prSet custT="1"/>
      <dgm:spPr>
        <a:solidFill>
          <a:schemeClr val="accent2"/>
        </a:solidFill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r>
            <a:rPr lang="en-US" sz="1800" b="0" dirty="0">
              <a:solidFill>
                <a:schemeClr val="bg1"/>
              </a:solidFill>
              <a:latin typeface="+mj-lt"/>
            </a:rPr>
            <a:t>The firewall itself is immune to penetration</a:t>
          </a:r>
        </a:p>
      </dgm:t>
    </dgm:pt>
    <dgm:pt modelId="{39F1D755-D868-814D-9406-B257C7675F95}" type="parTrans" cxnId="{C01573EF-D8CC-324A-AE78-39C61C7F2116}">
      <dgm:prSet/>
      <dgm:spPr/>
      <dgm:t>
        <a:bodyPr/>
        <a:lstStyle/>
        <a:p>
          <a:endParaRPr lang="en-US"/>
        </a:p>
      </dgm:t>
    </dgm:pt>
    <dgm:pt modelId="{F5AC9BBA-3429-DF4A-A459-4333EB201522}" type="sibTrans" cxnId="{C01573EF-D8CC-324A-AE78-39C61C7F2116}">
      <dgm:prSet/>
      <dgm:spPr/>
      <dgm:t>
        <a:bodyPr/>
        <a:lstStyle/>
        <a:p>
          <a:endParaRPr lang="en-US"/>
        </a:p>
      </dgm:t>
    </dgm:pt>
    <dgm:pt modelId="{C6B6EF1D-4DAF-6D42-8C4D-E33F6890DBD2}">
      <dgm:prSet/>
      <dgm:spPr>
        <a:solidFill>
          <a:schemeClr val="accent2"/>
        </a:solidFill>
        <a:scene3d>
          <a:camera prst="orthographicFront"/>
          <a:lightRig rig="threePt" dir="t"/>
        </a:scene3d>
        <a:sp3d prstMaterial="dkEdge">
          <a:bevelT prst="slope"/>
          <a:bevelB w="165100" prst="coolSlant"/>
        </a:sp3d>
      </dgm:spPr>
      <dgm:t>
        <a:bodyPr/>
        <a:lstStyle/>
        <a:p>
          <a:pPr rtl="0"/>
          <a:endParaRPr lang="en-US" b="1" dirty="0">
            <a:solidFill>
              <a:schemeClr val="bg1"/>
            </a:solidFill>
          </a:endParaRPr>
        </a:p>
      </dgm:t>
    </dgm:pt>
    <dgm:pt modelId="{3C27227C-ADB4-BC4E-BF7F-CA815CF6793A}" type="sibTrans" cxnId="{956438BF-54B9-9E4C-8DF9-F2D972185241}">
      <dgm:prSet/>
      <dgm:spPr/>
      <dgm:t>
        <a:bodyPr/>
        <a:lstStyle/>
        <a:p>
          <a:endParaRPr lang="en-US"/>
        </a:p>
      </dgm:t>
    </dgm:pt>
    <dgm:pt modelId="{90A7CC7A-173D-7340-B92F-5AB115782776}" type="parTrans" cxnId="{956438BF-54B9-9E4C-8DF9-F2D972185241}">
      <dgm:prSet/>
      <dgm:spPr/>
      <dgm:t>
        <a:bodyPr/>
        <a:lstStyle/>
        <a:p>
          <a:endParaRPr lang="en-US"/>
        </a:p>
      </dgm:t>
    </dgm:pt>
    <dgm:pt modelId="{5055CE4B-2B3E-6741-8576-59E607070FDC}" type="pres">
      <dgm:prSet presAssocID="{9FBCA061-82DD-9749-A2DF-C4ED768F499B}" presName="Name0" presStyleCnt="0">
        <dgm:presLayoutVars>
          <dgm:chMax/>
          <dgm:chPref/>
          <dgm:dir/>
        </dgm:presLayoutVars>
      </dgm:prSet>
      <dgm:spPr/>
    </dgm:pt>
    <dgm:pt modelId="{653CD750-FE2F-9444-B7FE-64FA78C6E403}" type="pres">
      <dgm:prSet presAssocID="{A3CD91D2-8899-084F-BE82-872B8AD4B478}" presName="parenttextcomposite" presStyleCnt="0"/>
      <dgm:spPr/>
    </dgm:pt>
    <dgm:pt modelId="{8A0F78AA-4F0A-E942-8D7A-16EF48F04133}" type="pres">
      <dgm:prSet presAssocID="{A3CD91D2-8899-084F-BE82-872B8AD4B478}" presName="parenttext" presStyleLbl="revTx" presStyleIdx="0" presStyleCnt="2" custScaleY="151910" custLinFactNeighborX="355" custLinFactNeighborY="-83364">
        <dgm:presLayoutVars>
          <dgm:chMax/>
          <dgm:chPref val="2"/>
          <dgm:bulletEnabled val="1"/>
        </dgm:presLayoutVars>
      </dgm:prSet>
      <dgm:spPr/>
    </dgm:pt>
    <dgm:pt modelId="{0D15F70A-E27A-6543-BA3A-4320319B6615}" type="pres">
      <dgm:prSet presAssocID="{A3CD91D2-8899-084F-BE82-872B8AD4B478}" presName="composite" presStyleCnt="0"/>
      <dgm:spPr/>
    </dgm:pt>
    <dgm:pt modelId="{1C1DEC84-9C5B-604D-84C4-60E85E655135}" type="pres">
      <dgm:prSet presAssocID="{A3CD91D2-8899-084F-BE82-872B8AD4B478}" presName="chevron1" presStyleLbl="alignNode1" presStyleIdx="0" presStyleCnt="14"/>
      <dgm:spPr/>
    </dgm:pt>
    <dgm:pt modelId="{2A8DF3A5-F037-8E4C-8375-A2A9F05C7CD1}" type="pres">
      <dgm:prSet presAssocID="{A3CD91D2-8899-084F-BE82-872B8AD4B478}" presName="chevron2" presStyleLbl="alignNode1" presStyleIdx="1" presStyleCnt="14"/>
      <dgm:spPr/>
    </dgm:pt>
    <dgm:pt modelId="{27235DC7-1949-BB4C-9443-1F1276F9E9A2}" type="pres">
      <dgm:prSet presAssocID="{A3CD91D2-8899-084F-BE82-872B8AD4B478}" presName="chevron3" presStyleLbl="alignNode1" presStyleIdx="2" presStyleCnt="14"/>
      <dgm:spPr/>
    </dgm:pt>
    <dgm:pt modelId="{426BA5A9-25D4-8B46-998D-E2F8284A045A}" type="pres">
      <dgm:prSet presAssocID="{A3CD91D2-8899-084F-BE82-872B8AD4B478}" presName="chevron4" presStyleLbl="alignNode1" presStyleIdx="3" presStyleCnt="14"/>
      <dgm:spPr/>
    </dgm:pt>
    <dgm:pt modelId="{1E584223-C961-0C46-87F4-C620E88EF2E8}" type="pres">
      <dgm:prSet presAssocID="{A3CD91D2-8899-084F-BE82-872B8AD4B478}" presName="chevron5" presStyleLbl="alignNode1" presStyleIdx="4" presStyleCnt="14"/>
      <dgm:spPr/>
    </dgm:pt>
    <dgm:pt modelId="{6A2513BE-81D5-8347-94D4-DC189B384BD6}" type="pres">
      <dgm:prSet presAssocID="{A3CD91D2-8899-084F-BE82-872B8AD4B478}" presName="chevron6" presStyleLbl="alignNode1" presStyleIdx="5" presStyleCnt="14"/>
      <dgm:spPr/>
    </dgm:pt>
    <dgm:pt modelId="{A1563A79-4585-8444-8E00-23024449E160}" type="pres">
      <dgm:prSet presAssocID="{A3CD91D2-8899-084F-BE82-872B8AD4B478}" presName="chevron7" presStyleLbl="alignNode1" presStyleIdx="6" presStyleCnt="14" custLinFactNeighborX="6024" custLinFactNeighborY="-28242"/>
      <dgm:spPr/>
    </dgm:pt>
    <dgm:pt modelId="{590BED3A-8A8E-D74F-9406-A285C54132BD}" type="pres">
      <dgm:prSet presAssocID="{A3CD91D2-8899-084F-BE82-872B8AD4B478}" presName="childtext" presStyleLbl="solidFgAcc1" presStyleIdx="0" presStyleCnt="1" custScaleY="147933" custLinFactNeighborX="351" custLinFactNeighborY="-39374">
        <dgm:presLayoutVars>
          <dgm:chMax/>
          <dgm:chPref val="0"/>
          <dgm:bulletEnabled val="1"/>
        </dgm:presLayoutVars>
      </dgm:prSet>
      <dgm:spPr/>
    </dgm:pt>
    <dgm:pt modelId="{FA6145AB-4513-AD4C-8FE5-54F5FB1A8C98}" type="pres">
      <dgm:prSet presAssocID="{C7FEB8EE-DDF2-6E41-8DD7-FBD5DC36DB2D}" presName="sibTrans" presStyleCnt="0"/>
      <dgm:spPr/>
    </dgm:pt>
    <dgm:pt modelId="{5A1C645D-690D-D943-98F9-70FB448D2D46}" type="pres">
      <dgm:prSet presAssocID="{C6B6EF1D-4DAF-6D42-8C4D-E33F6890DBD2}" presName="parenttextcomposite" presStyleCnt="0"/>
      <dgm:spPr/>
    </dgm:pt>
    <dgm:pt modelId="{07F9588F-9EB3-E741-8885-CDA2FEF36DE1}" type="pres">
      <dgm:prSet presAssocID="{C6B6EF1D-4DAF-6D42-8C4D-E33F6890DBD2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31A6E4BE-782D-A64A-A0DA-3233A6253DA1}" type="pres">
      <dgm:prSet presAssocID="{C6B6EF1D-4DAF-6D42-8C4D-E33F6890DBD2}" presName="parallelogramComposite" presStyleCnt="0"/>
      <dgm:spPr/>
    </dgm:pt>
    <dgm:pt modelId="{AF025BF2-0141-C34A-8C86-0BD4F9F0C5E3}" type="pres">
      <dgm:prSet presAssocID="{C6B6EF1D-4DAF-6D42-8C4D-E33F6890DBD2}" presName="parallelogram1" presStyleLbl="alignNode1" presStyleIdx="7" presStyleCnt="14"/>
      <dgm:spPr/>
    </dgm:pt>
    <dgm:pt modelId="{42D0A897-69A3-2641-B153-81B19E477D6E}" type="pres">
      <dgm:prSet presAssocID="{C6B6EF1D-4DAF-6D42-8C4D-E33F6890DBD2}" presName="parallelogram2" presStyleLbl="alignNode1" presStyleIdx="8" presStyleCnt="14"/>
      <dgm:spPr/>
    </dgm:pt>
    <dgm:pt modelId="{A185987E-C74B-D84A-9B29-DB29AF855B16}" type="pres">
      <dgm:prSet presAssocID="{C6B6EF1D-4DAF-6D42-8C4D-E33F6890DBD2}" presName="parallelogram3" presStyleLbl="alignNode1" presStyleIdx="9" presStyleCnt="14"/>
      <dgm:spPr/>
    </dgm:pt>
    <dgm:pt modelId="{AB324266-514F-D343-8006-47637E25945D}" type="pres">
      <dgm:prSet presAssocID="{C6B6EF1D-4DAF-6D42-8C4D-E33F6890DBD2}" presName="parallelogram4" presStyleLbl="alignNode1" presStyleIdx="10" presStyleCnt="14"/>
      <dgm:spPr/>
    </dgm:pt>
    <dgm:pt modelId="{23D90628-57E6-5047-ABE3-E85023B7BE99}" type="pres">
      <dgm:prSet presAssocID="{C6B6EF1D-4DAF-6D42-8C4D-E33F6890DBD2}" presName="parallelogram5" presStyleLbl="alignNode1" presStyleIdx="11" presStyleCnt="14"/>
      <dgm:spPr/>
    </dgm:pt>
    <dgm:pt modelId="{648DAA55-B913-DC4E-ABF6-1961E9B665F4}" type="pres">
      <dgm:prSet presAssocID="{C6B6EF1D-4DAF-6D42-8C4D-E33F6890DBD2}" presName="parallelogram6" presStyleLbl="alignNode1" presStyleIdx="12" presStyleCnt="14"/>
      <dgm:spPr/>
    </dgm:pt>
    <dgm:pt modelId="{2C82763D-9AF5-8043-9C95-491A5A4DFE73}" type="pres">
      <dgm:prSet presAssocID="{C6B6EF1D-4DAF-6D42-8C4D-E33F6890DBD2}" presName="parallelogram7" presStyleLbl="alignNode1" presStyleIdx="13" presStyleCnt="14"/>
      <dgm:spPr/>
    </dgm:pt>
  </dgm:ptLst>
  <dgm:cxnLst>
    <dgm:cxn modelId="{1915A416-675A-EB46-92A2-048E69D8F410}" type="presOf" srcId="{2224D1E7-67E5-F446-B991-6E0B9C8D9413}" destId="{590BED3A-8A8E-D74F-9406-A285C54132BD}" srcOrd="0" destOrd="2" presId="urn:microsoft.com/office/officeart/2008/layout/VerticalAccentList"/>
    <dgm:cxn modelId="{338AAD1F-EF27-B14B-8BE4-2B8985F50643}" type="presOf" srcId="{A3CD91D2-8899-084F-BE82-872B8AD4B478}" destId="{8A0F78AA-4F0A-E942-8D7A-16EF48F04133}" srcOrd="0" destOrd="0" presId="urn:microsoft.com/office/officeart/2008/layout/VerticalAccentList"/>
    <dgm:cxn modelId="{76F88645-091A-0F48-84B7-0E9D253E7F82}" type="presOf" srcId="{C6B6EF1D-4DAF-6D42-8C4D-E33F6890DBD2}" destId="{07F9588F-9EB3-E741-8885-CDA2FEF36DE1}" srcOrd="0" destOrd="0" presId="urn:microsoft.com/office/officeart/2008/layout/VerticalAccentList"/>
    <dgm:cxn modelId="{5386874E-55B1-ED45-85C1-F54A5D01FFC7}" type="presOf" srcId="{9FBCA061-82DD-9749-A2DF-C4ED768F499B}" destId="{5055CE4B-2B3E-6741-8576-59E607070FDC}" srcOrd="0" destOrd="0" presId="urn:microsoft.com/office/officeart/2008/layout/VerticalAccentList"/>
    <dgm:cxn modelId="{4A002075-948A-044F-9DE3-850216B6DA41}" srcId="{A3CD91D2-8899-084F-BE82-872B8AD4B478}" destId="{AC8D4089-26EE-0649-89EB-CC0FAB38D3BF}" srcOrd="0" destOrd="0" parTransId="{ACB3EAF2-B19B-EF45-BBEF-2B47182BB993}" sibTransId="{307D3FA7-8EC8-DF43-8908-7C6CF1700048}"/>
    <dgm:cxn modelId="{D7B8E07A-598F-D74A-BD6C-20122761EFD8}" type="presOf" srcId="{AC8D4089-26EE-0649-89EB-CC0FAB38D3BF}" destId="{590BED3A-8A8E-D74F-9406-A285C54132BD}" srcOrd="0" destOrd="0" presId="urn:microsoft.com/office/officeart/2008/layout/VerticalAccentList"/>
    <dgm:cxn modelId="{4768E39E-AEA8-CD43-A6E4-79B565FEE1D4}" srcId="{9FBCA061-82DD-9749-A2DF-C4ED768F499B}" destId="{A3CD91D2-8899-084F-BE82-872B8AD4B478}" srcOrd="0" destOrd="0" parTransId="{0F6D0B2C-5BB2-D641-A41C-7AA7C9E31E78}" sibTransId="{C7FEB8EE-DDF2-6E41-8DD7-FBD5DC36DB2D}"/>
    <dgm:cxn modelId="{A7200FA9-714C-C847-A65E-BA1EB93B30DA}" srcId="{A3CD91D2-8899-084F-BE82-872B8AD4B478}" destId="{E7980283-04EA-504C-9F3B-3F4A495A050F}" srcOrd="1" destOrd="0" parTransId="{98D7D4ED-BE17-7C49-A20D-F5E5D91D2CF3}" sibTransId="{ED3326BB-FCCA-C74E-B3E8-FB1697361BDF}"/>
    <dgm:cxn modelId="{A8B9A2BE-3F2F-4A40-B759-8668E690B51E}" type="presOf" srcId="{E7980283-04EA-504C-9F3B-3F4A495A050F}" destId="{590BED3A-8A8E-D74F-9406-A285C54132BD}" srcOrd="0" destOrd="1" presId="urn:microsoft.com/office/officeart/2008/layout/VerticalAccentList"/>
    <dgm:cxn modelId="{956438BF-54B9-9E4C-8DF9-F2D972185241}" srcId="{9FBCA061-82DD-9749-A2DF-C4ED768F499B}" destId="{C6B6EF1D-4DAF-6D42-8C4D-E33F6890DBD2}" srcOrd="1" destOrd="0" parTransId="{90A7CC7A-173D-7340-B92F-5AB115782776}" sibTransId="{3C27227C-ADB4-BC4E-BF7F-CA815CF6793A}"/>
    <dgm:cxn modelId="{C01573EF-D8CC-324A-AE78-39C61C7F2116}" srcId="{A3CD91D2-8899-084F-BE82-872B8AD4B478}" destId="{2224D1E7-67E5-F446-B991-6E0B9C8D9413}" srcOrd="2" destOrd="0" parTransId="{39F1D755-D868-814D-9406-B257C7675F95}" sibTransId="{F5AC9BBA-3429-DF4A-A459-4333EB201522}"/>
    <dgm:cxn modelId="{83B7771E-C3C7-7F42-A884-4C42FFA918F8}" type="presParOf" srcId="{5055CE4B-2B3E-6741-8576-59E607070FDC}" destId="{653CD750-FE2F-9444-B7FE-64FA78C6E403}" srcOrd="0" destOrd="0" presId="urn:microsoft.com/office/officeart/2008/layout/VerticalAccentList"/>
    <dgm:cxn modelId="{3AF604E7-B24F-B748-9A19-A08B75DAF862}" type="presParOf" srcId="{653CD750-FE2F-9444-B7FE-64FA78C6E403}" destId="{8A0F78AA-4F0A-E942-8D7A-16EF48F04133}" srcOrd="0" destOrd="0" presId="urn:microsoft.com/office/officeart/2008/layout/VerticalAccentList"/>
    <dgm:cxn modelId="{F9EB8421-F555-ED42-905E-641650DE16C3}" type="presParOf" srcId="{5055CE4B-2B3E-6741-8576-59E607070FDC}" destId="{0D15F70A-E27A-6543-BA3A-4320319B6615}" srcOrd="1" destOrd="0" presId="urn:microsoft.com/office/officeart/2008/layout/VerticalAccentList"/>
    <dgm:cxn modelId="{8B8F4597-BDDC-D54B-98BD-033A84C2E05E}" type="presParOf" srcId="{0D15F70A-E27A-6543-BA3A-4320319B6615}" destId="{1C1DEC84-9C5B-604D-84C4-60E85E655135}" srcOrd="0" destOrd="0" presId="urn:microsoft.com/office/officeart/2008/layout/VerticalAccentList"/>
    <dgm:cxn modelId="{2EE26BC3-8545-064C-AE01-53746ECF0BB3}" type="presParOf" srcId="{0D15F70A-E27A-6543-BA3A-4320319B6615}" destId="{2A8DF3A5-F037-8E4C-8375-A2A9F05C7CD1}" srcOrd="1" destOrd="0" presId="urn:microsoft.com/office/officeart/2008/layout/VerticalAccentList"/>
    <dgm:cxn modelId="{77750760-DC19-3546-8FE0-1B1CA243213E}" type="presParOf" srcId="{0D15F70A-E27A-6543-BA3A-4320319B6615}" destId="{27235DC7-1949-BB4C-9443-1F1276F9E9A2}" srcOrd="2" destOrd="0" presId="urn:microsoft.com/office/officeart/2008/layout/VerticalAccentList"/>
    <dgm:cxn modelId="{E21EAE54-4B50-A44A-B95F-4E6EC8F3F682}" type="presParOf" srcId="{0D15F70A-E27A-6543-BA3A-4320319B6615}" destId="{426BA5A9-25D4-8B46-998D-E2F8284A045A}" srcOrd="3" destOrd="0" presId="urn:microsoft.com/office/officeart/2008/layout/VerticalAccentList"/>
    <dgm:cxn modelId="{8BDE74D4-C1D7-FD49-9685-67309E0967CC}" type="presParOf" srcId="{0D15F70A-E27A-6543-BA3A-4320319B6615}" destId="{1E584223-C961-0C46-87F4-C620E88EF2E8}" srcOrd="4" destOrd="0" presId="urn:microsoft.com/office/officeart/2008/layout/VerticalAccentList"/>
    <dgm:cxn modelId="{42605F88-9569-C742-B46A-397510547E4F}" type="presParOf" srcId="{0D15F70A-E27A-6543-BA3A-4320319B6615}" destId="{6A2513BE-81D5-8347-94D4-DC189B384BD6}" srcOrd="5" destOrd="0" presId="urn:microsoft.com/office/officeart/2008/layout/VerticalAccentList"/>
    <dgm:cxn modelId="{17752AE5-FB6E-3848-B0B0-9D0D3DAACA48}" type="presParOf" srcId="{0D15F70A-E27A-6543-BA3A-4320319B6615}" destId="{A1563A79-4585-8444-8E00-23024449E160}" srcOrd="6" destOrd="0" presId="urn:microsoft.com/office/officeart/2008/layout/VerticalAccentList"/>
    <dgm:cxn modelId="{E6DA0306-6547-B342-8FAC-42FEEB2CC414}" type="presParOf" srcId="{0D15F70A-E27A-6543-BA3A-4320319B6615}" destId="{590BED3A-8A8E-D74F-9406-A285C54132BD}" srcOrd="7" destOrd="0" presId="urn:microsoft.com/office/officeart/2008/layout/VerticalAccentList"/>
    <dgm:cxn modelId="{462376B0-AAB1-1147-ACDD-15C4696E5B88}" type="presParOf" srcId="{5055CE4B-2B3E-6741-8576-59E607070FDC}" destId="{FA6145AB-4513-AD4C-8FE5-54F5FB1A8C98}" srcOrd="2" destOrd="0" presId="urn:microsoft.com/office/officeart/2008/layout/VerticalAccentList"/>
    <dgm:cxn modelId="{11BBB564-FBB2-D647-82D3-6CD7791B3001}" type="presParOf" srcId="{5055CE4B-2B3E-6741-8576-59E607070FDC}" destId="{5A1C645D-690D-D943-98F9-70FB448D2D46}" srcOrd="3" destOrd="0" presId="urn:microsoft.com/office/officeart/2008/layout/VerticalAccentList"/>
    <dgm:cxn modelId="{7D7B54E7-641C-2E43-8A9A-77A2AC81DEB1}" type="presParOf" srcId="{5A1C645D-690D-D943-98F9-70FB448D2D46}" destId="{07F9588F-9EB3-E741-8885-CDA2FEF36DE1}" srcOrd="0" destOrd="0" presId="urn:microsoft.com/office/officeart/2008/layout/VerticalAccentList"/>
    <dgm:cxn modelId="{7F228CD8-9785-B74D-A66E-EC08C5459EF6}" type="presParOf" srcId="{5055CE4B-2B3E-6741-8576-59E607070FDC}" destId="{31A6E4BE-782D-A64A-A0DA-3233A6253DA1}" srcOrd="4" destOrd="0" presId="urn:microsoft.com/office/officeart/2008/layout/VerticalAccentList"/>
    <dgm:cxn modelId="{42F75C96-B40C-D44E-A1E3-8EA656F6C4F8}" type="presParOf" srcId="{31A6E4BE-782D-A64A-A0DA-3233A6253DA1}" destId="{AF025BF2-0141-C34A-8C86-0BD4F9F0C5E3}" srcOrd="0" destOrd="0" presId="urn:microsoft.com/office/officeart/2008/layout/VerticalAccentList"/>
    <dgm:cxn modelId="{1842985C-3B6E-E54A-A3A6-40DAF58F7975}" type="presParOf" srcId="{31A6E4BE-782D-A64A-A0DA-3233A6253DA1}" destId="{42D0A897-69A3-2641-B153-81B19E477D6E}" srcOrd="1" destOrd="0" presId="urn:microsoft.com/office/officeart/2008/layout/VerticalAccentList"/>
    <dgm:cxn modelId="{463593A6-967B-4742-8CB8-C5DEF64E7D62}" type="presParOf" srcId="{31A6E4BE-782D-A64A-A0DA-3233A6253DA1}" destId="{A185987E-C74B-D84A-9B29-DB29AF855B16}" srcOrd="2" destOrd="0" presId="urn:microsoft.com/office/officeart/2008/layout/VerticalAccentList"/>
    <dgm:cxn modelId="{3CA581B3-49C0-0B46-9CC4-536C88BDA967}" type="presParOf" srcId="{31A6E4BE-782D-A64A-A0DA-3233A6253DA1}" destId="{AB324266-514F-D343-8006-47637E25945D}" srcOrd="3" destOrd="0" presId="urn:microsoft.com/office/officeart/2008/layout/VerticalAccentList"/>
    <dgm:cxn modelId="{EE35B41F-1C31-764D-95D0-6FD6938FC577}" type="presParOf" srcId="{31A6E4BE-782D-A64A-A0DA-3233A6253DA1}" destId="{23D90628-57E6-5047-ABE3-E85023B7BE99}" srcOrd="4" destOrd="0" presId="urn:microsoft.com/office/officeart/2008/layout/VerticalAccentList"/>
    <dgm:cxn modelId="{F6D57E1C-244E-D246-8ADA-3559C284C69B}" type="presParOf" srcId="{31A6E4BE-782D-A64A-A0DA-3233A6253DA1}" destId="{648DAA55-B913-DC4E-ABF6-1961E9B665F4}" srcOrd="5" destOrd="0" presId="urn:microsoft.com/office/officeart/2008/layout/VerticalAccentList"/>
    <dgm:cxn modelId="{5D490884-B2A0-9A43-A134-E06C9441152E}" type="presParOf" srcId="{31A6E4BE-782D-A64A-A0DA-3233A6253DA1}" destId="{2C82763D-9AF5-8043-9C95-491A5A4DFE7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939175-7B8B-A044-8545-9FC6FD02747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CE952-8468-5847-A61F-9188FAA68F62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ea typeface="+mn-ea"/>
            </a:rPr>
            <a:t>Drop</a:t>
          </a:r>
          <a:endParaRPr lang="en-US" dirty="0">
            <a:solidFill>
              <a:schemeClr val="bg1"/>
            </a:solidFill>
          </a:endParaRPr>
        </a:p>
      </dgm:t>
    </dgm:pt>
    <dgm:pt modelId="{152B4547-8149-BC41-89E0-A798814870DC}" type="parTrans" cxnId="{B232BCA9-D499-BC4A-BDD9-DFF7811D7ACC}">
      <dgm:prSet/>
      <dgm:spPr/>
      <dgm:t>
        <a:bodyPr/>
        <a:lstStyle/>
        <a:p>
          <a:endParaRPr lang="en-US"/>
        </a:p>
      </dgm:t>
    </dgm:pt>
    <dgm:pt modelId="{E8C0F2E5-C7EE-BF4E-A1A7-10743F0ACB76}" type="sibTrans" cxnId="{B232BCA9-D499-BC4A-BDD9-DFF7811D7ACC}">
      <dgm:prSet/>
      <dgm:spPr/>
      <dgm:t>
        <a:bodyPr/>
        <a:lstStyle/>
        <a:p>
          <a:endParaRPr lang="en-US"/>
        </a:p>
      </dgm:t>
    </dgm:pt>
    <dgm:pt modelId="{4F18CC8C-FD77-8248-91A4-59E7EBED85C2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  <a:ea typeface="+mn-ea"/>
            </a:rPr>
            <a:t>Snort rejects a packet based on the options defined in the rule and logs the result</a:t>
          </a:r>
        </a:p>
      </dgm:t>
    </dgm:pt>
    <dgm:pt modelId="{C68B9A13-514B-1A47-B062-007AB99CD20E}" type="parTrans" cxnId="{CAB8CD6B-12ED-E54B-98A4-8683F08B9D14}">
      <dgm:prSet/>
      <dgm:spPr/>
      <dgm:t>
        <a:bodyPr/>
        <a:lstStyle/>
        <a:p>
          <a:endParaRPr lang="en-US"/>
        </a:p>
      </dgm:t>
    </dgm:pt>
    <dgm:pt modelId="{0D973EE6-7E6F-8349-B8E0-A2AF33CEAC49}" type="sibTrans" cxnId="{CAB8CD6B-12ED-E54B-98A4-8683F08B9D14}">
      <dgm:prSet/>
      <dgm:spPr/>
      <dgm:t>
        <a:bodyPr/>
        <a:lstStyle/>
        <a:p>
          <a:endParaRPr lang="en-US"/>
        </a:p>
      </dgm:t>
    </dgm:pt>
    <dgm:pt modelId="{68E55782-D5C7-F045-9C9C-4EF549009D94}">
      <dgm:prSet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ea typeface="+mn-ea"/>
            </a:rPr>
            <a:t>Reject</a:t>
          </a:r>
        </a:p>
      </dgm:t>
    </dgm:pt>
    <dgm:pt modelId="{B6D26789-0847-5740-8A90-3F5207604663}" type="parTrans" cxnId="{76F0042F-51E4-4146-ABEA-F96F9F4A3AF4}">
      <dgm:prSet/>
      <dgm:spPr/>
      <dgm:t>
        <a:bodyPr/>
        <a:lstStyle/>
        <a:p>
          <a:endParaRPr lang="en-US"/>
        </a:p>
      </dgm:t>
    </dgm:pt>
    <dgm:pt modelId="{63D35733-DF5C-874F-A589-8961F3C547CD}" type="sibTrans" cxnId="{76F0042F-51E4-4146-ABEA-F96F9F4A3AF4}">
      <dgm:prSet/>
      <dgm:spPr/>
      <dgm:t>
        <a:bodyPr/>
        <a:lstStyle/>
        <a:p>
          <a:endParaRPr lang="en-US"/>
        </a:p>
      </dgm:t>
    </dgm:pt>
    <dgm:pt modelId="{404300EC-6BEC-9C4F-B8BC-718B438F031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  <a:ea typeface="+mn-ea"/>
            </a:rPr>
            <a:t>Packet is rejected and result is logged and an error message is returned</a:t>
          </a:r>
        </a:p>
      </dgm:t>
    </dgm:pt>
    <dgm:pt modelId="{4600C447-3790-684C-AAEF-550FE0012283}" type="parTrans" cxnId="{3713D531-AF73-BB4A-BA62-1A9FA95F2658}">
      <dgm:prSet/>
      <dgm:spPr/>
      <dgm:t>
        <a:bodyPr/>
        <a:lstStyle/>
        <a:p>
          <a:endParaRPr lang="en-US"/>
        </a:p>
      </dgm:t>
    </dgm:pt>
    <dgm:pt modelId="{92DFEAE5-2C50-404A-9F21-FFF345EBB64D}" type="sibTrans" cxnId="{3713D531-AF73-BB4A-BA62-1A9FA95F2658}">
      <dgm:prSet/>
      <dgm:spPr/>
      <dgm:t>
        <a:bodyPr/>
        <a:lstStyle/>
        <a:p>
          <a:endParaRPr lang="en-US"/>
        </a:p>
      </dgm:t>
    </dgm:pt>
    <dgm:pt modelId="{DEB85526-A29C-2D47-8AFB-B9EA86EDD17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ea typeface="+mn-ea"/>
            </a:rPr>
            <a:t>Sdrop</a:t>
          </a:r>
        </a:p>
      </dgm:t>
    </dgm:pt>
    <dgm:pt modelId="{8580917C-A61D-784B-84FC-833D6BF33806}" type="parTrans" cxnId="{ACCBC0C9-F53E-6D4F-8D58-6F4BC75873F1}">
      <dgm:prSet/>
      <dgm:spPr/>
      <dgm:t>
        <a:bodyPr/>
        <a:lstStyle/>
        <a:p>
          <a:endParaRPr lang="en-US"/>
        </a:p>
      </dgm:t>
    </dgm:pt>
    <dgm:pt modelId="{FE07A9D9-11D5-6645-BED2-8970D5EB5F71}" type="sibTrans" cxnId="{ACCBC0C9-F53E-6D4F-8D58-6F4BC75873F1}">
      <dgm:prSet/>
      <dgm:spPr/>
      <dgm:t>
        <a:bodyPr/>
        <a:lstStyle/>
        <a:p>
          <a:endParaRPr lang="en-US"/>
        </a:p>
      </dgm:t>
    </dgm:pt>
    <dgm:pt modelId="{357EA2D4-6A4E-6A4E-9869-58F872E86CBF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  <a:ea typeface="+mn-ea"/>
            </a:rPr>
            <a:t>Packet is rejected but not logged</a:t>
          </a:r>
        </a:p>
      </dgm:t>
    </dgm:pt>
    <dgm:pt modelId="{9794F0BA-BCE1-CB41-AEF6-F6F73BC2A334}" type="parTrans" cxnId="{16A46005-E37B-6847-9A52-0EEB4815521E}">
      <dgm:prSet/>
      <dgm:spPr/>
      <dgm:t>
        <a:bodyPr/>
        <a:lstStyle/>
        <a:p>
          <a:endParaRPr lang="en-US"/>
        </a:p>
      </dgm:t>
    </dgm:pt>
    <dgm:pt modelId="{E8ECF139-52E7-D244-917E-A574672C4E6F}" type="sibTrans" cxnId="{16A46005-E37B-6847-9A52-0EEB4815521E}">
      <dgm:prSet/>
      <dgm:spPr/>
      <dgm:t>
        <a:bodyPr/>
        <a:lstStyle/>
        <a:p>
          <a:endParaRPr lang="en-US"/>
        </a:p>
      </dgm:t>
    </dgm:pt>
    <dgm:pt modelId="{13319F34-2C36-B04F-A881-663921A56DC6}" type="pres">
      <dgm:prSet presAssocID="{F9939175-7B8B-A044-8545-9FC6FD027471}" presName="theList" presStyleCnt="0">
        <dgm:presLayoutVars>
          <dgm:dir/>
          <dgm:animLvl val="lvl"/>
          <dgm:resizeHandles val="exact"/>
        </dgm:presLayoutVars>
      </dgm:prSet>
      <dgm:spPr/>
    </dgm:pt>
    <dgm:pt modelId="{AA2A5824-A4A6-F24E-B99F-7F220267CDAF}" type="pres">
      <dgm:prSet presAssocID="{0B6CE952-8468-5847-A61F-9188FAA68F62}" presName="compNode" presStyleCnt="0"/>
      <dgm:spPr/>
    </dgm:pt>
    <dgm:pt modelId="{C7D2DB4E-75D6-9B4C-9172-3BCE3275973B}" type="pres">
      <dgm:prSet presAssocID="{0B6CE952-8468-5847-A61F-9188FAA68F62}" presName="aNode" presStyleLbl="bgShp" presStyleIdx="0" presStyleCnt="3"/>
      <dgm:spPr/>
    </dgm:pt>
    <dgm:pt modelId="{3CCE460B-41BD-3641-A15B-1953EF2086BB}" type="pres">
      <dgm:prSet presAssocID="{0B6CE952-8468-5847-A61F-9188FAA68F62}" presName="textNode" presStyleLbl="bgShp" presStyleIdx="0" presStyleCnt="3"/>
      <dgm:spPr/>
    </dgm:pt>
    <dgm:pt modelId="{43C806B7-271A-2A41-9A70-E59DFDB1761B}" type="pres">
      <dgm:prSet presAssocID="{0B6CE952-8468-5847-A61F-9188FAA68F62}" presName="compChildNode" presStyleCnt="0"/>
      <dgm:spPr/>
    </dgm:pt>
    <dgm:pt modelId="{53C50D03-F3E6-734F-B0DA-2D5AB854DDE2}" type="pres">
      <dgm:prSet presAssocID="{0B6CE952-8468-5847-A61F-9188FAA68F62}" presName="theInnerList" presStyleCnt="0"/>
      <dgm:spPr/>
    </dgm:pt>
    <dgm:pt modelId="{FFCF2C7A-BAC5-B74E-8611-DAFEE85A797E}" type="pres">
      <dgm:prSet presAssocID="{4F18CC8C-FD77-8248-91A4-59E7EBED85C2}" presName="childNode" presStyleLbl="node1" presStyleIdx="0" presStyleCnt="3">
        <dgm:presLayoutVars>
          <dgm:bulletEnabled val="1"/>
        </dgm:presLayoutVars>
      </dgm:prSet>
      <dgm:spPr/>
    </dgm:pt>
    <dgm:pt modelId="{E4683720-6DE7-C046-92D7-C1B9F8D1390B}" type="pres">
      <dgm:prSet presAssocID="{0B6CE952-8468-5847-A61F-9188FAA68F62}" presName="aSpace" presStyleCnt="0"/>
      <dgm:spPr/>
    </dgm:pt>
    <dgm:pt modelId="{D9945241-46E2-9148-B27F-5434F0A4ECED}" type="pres">
      <dgm:prSet presAssocID="{68E55782-D5C7-F045-9C9C-4EF549009D94}" presName="compNode" presStyleCnt="0"/>
      <dgm:spPr/>
    </dgm:pt>
    <dgm:pt modelId="{46736263-9C1B-B34F-BAE3-EE2264480AF7}" type="pres">
      <dgm:prSet presAssocID="{68E55782-D5C7-F045-9C9C-4EF549009D94}" presName="aNode" presStyleLbl="bgShp" presStyleIdx="1" presStyleCnt="3"/>
      <dgm:spPr/>
    </dgm:pt>
    <dgm:pt modelId="{170C77E5-9D2E-0943-9CAE-DF38D754C163}" type="pres">
      <dgm:prSet presAssocID="{68E55782-D5C7-F045-9C9C-4EF549009D94}" presName="textNode" presStyleLbl="bgShp" presStyleIdx="1" presStyleCnt="3"/>
      <dgm:spPr/>
    </dgm:pt>
    <dgm:pt modelId="{CDB2B394-B555-8144-945E-CABC2F26C16B}" type="pres">
      <dgm:prSet presAssocID="{68E55782-D5C7-F045-9C9C-4EF549009D94}" presName="compChildNode" presStyleCnt="0"/>
      <dgm:spPr/>
    </dgm:pt>
    <dgm:pt modelId="{F20B180E-D824-9547-8B56-50394D7196B1}" type="pres">
      <dgm:prSet presAssocID="{68E55782-D5C7-F045-9C9C-4EF549009D94}" presName="theInnerList" presStyleCnt="0"/>
      <dgm:spPr/>
    </dgm:pt>
    <dgm:pt modelId="{B7FFB6DE-C664-9440-9596-251E74FF2E69}" type="pres">
      <dgm:prSet presAssocID="{404300EC-6BEC-9C4F-B8BC-718B438F0318}" presName="childNode" presStyleLbl="node1" presStyleIdx="1" presStyleCnt="3">
        <dgm:presLayoutVars>
          <dgm:bulletEnabled val="1"/>
        </dgm:presLayoutVars>
      </dgm:prSet>
      <dgm:spPr/>
    </dgm:pt>
    <dgm:pt modelId="{2AFF846E-8440-7048-BD36-076C96884EEE}" type="pres">
      <dgm:prSet presAssocID="{68E55782-D5C7-F045-9C9C-4EF549009D94}" presName="aSpace" presStyleCnt="0"/>
      <dgm:spPr/>
    </dgm:pt>
    <dgm:pt modelId="{DC7600AF-8CD4-4F41-A99C-C90BB2E34D17}" type="pres">
      <dgm:prSet presAssocID="{DEB85526-A29C-2D47-8AFB-B9EA86EDD177}" presName="compNode" presStyleCnt="0"/>
      <dgm:spPr/>
    </dgm:pt>
    <dgm:pt modelId="{BD6AD5D4-0FD5-044C-B5D0-D67A7E98E2BB}" type="pres">
      <dgm:prSet presAssocID="{DEB85526-A29C-2D47-8AFB-B9EA86EDD177}" presName="aNode" presStyleLbl="bgShp" presStyleIdx="2" presStyleCnt="3"/>
      <dgm:spPr/>
    </dgm:pt>
    <dgm:pt modelId="{7DC35266-9A5F-B345-A0DB-C9A8BF90F708}" type="pres">
      <dgm:prSet presAssocID="{DEB85526-A29C-2D47-8AFB-B9EA86EDD177}" presName="textNode" presStyleLbl="bgShp" presStyleIdx="2" presStyleCnt="3"/>
      <dgm:spPr/>
    </dgm:pt>
    <dgm:pt modelId="{CFEF63E1-4B9C-6E4D-8413-AD0EB56FB278}" type="pres">
      <dgm:prSet presAssocID="{DEB85526-A29C-2D47-8AFB-B9EA86EDD177}" presName="compChildNode" presStyleCnt="0"/>
      <dgm:spPr/>
    </dgm:pt>
    <dgm:pt modelId="{71E7E43D-AAF0-C145-A383-85EE271EB718}" type="pres">
      <dgm:prSet presAssocID="{DEB85526-A29C-2D47-8AFB-B9EA86EDD177}" presName="theInnerList" presStyleCnt="0"/>
      <dgm:spPr/>
    </dgm:pt>
    <dgm:pt modelId="{38E1A635-F1B1-A242-BE4A-DADD34AD60FF}" type="pres">
      <dgm:prSet presAssocID="{357EA2D4-6A4E-6A4E-9869-58F872E86CB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6A46005-E37B-6847-9A52-0EEB4815521E}" srcId="{DEB85526-A29C-2D47-8AFB-B9EA86EDD177}" destId="{357EA2D4-6A4E-6A4E-9869-58F872E86CBF}" srcOrd="0" destOrd="0" parTransId="{9794F0BA-BCE1-CB41-AEF6-F6F73BC2A334}" sibTransId="{E8ECF139-52E7-D244-917E-A574672C4E6F}"/>
    <dgm:cxn modelId="{F024190C-E2CA-874F-9B63-37274A976B11}" type="presOf" srcId="{404300EC-6BEC-9C4F-B8BC-718B438F0318}" destId="{B7FFB6DE-C664-9440-9596-251E74FF2E69}" srcOrd="0" destOrd="0" presId="urn:microsoft.com/office/officeart/2005/8/layout/lProcess2"/>
    <dgm:cxn modelId="{76F0042F-51E4-4146-ABEA-F96F9F4A3AF4}" srcId="{F9939175-7B8B-A044-8545-9FC6FD027471}" destId="{68E55782-D5C7-F045-9C9C-4EF549009D94}" srcOrd="1" destOrd="0" parTransId="{B6D26789-0847-5740-8A90-3F5207604663}" sibTransId="{63D35733-DF5C-874F-A589-8961F3C547CD}"/>
    <dgm:cxn modelId="{3713D531-AF73-BB4A-BA62-1A9FA95F2658}" srcId="{68E55782-D5C7-F045-9C9C-4EF549009D94}" destId="{404300EC-6BEC-9C4F-B8BC-718B438F0318}" srcOrd="0" destOrd="0" parTransId="{4600C447-3790-684C-AAEF-550FE0012283}" sibTransId="{92DFEAE5-2C50-404A-9F21-FFF345EBB64D}"/>
    <dgm:cxn modelId="{06013849-EC27-144F-91C2-D0E344260466}" type="presOf" srcId="{0B6CE952-8468-5847-A61F-9188FAA68F62}" destId="{C7D2DB4E-75D6-9B4C-9172-3BCE3275973B}" srcOrd="0" destOrd="0" presId="urn:microsoft.com/office/officeart/2005/8/layout/lProcess2"/>
    <dgm:cxn modelId="{CAB8CD6B-12ED-E54B-98A4-8683F08B9D14}" srcId="{0B6CE952-8468-5847-A61F-9188FAA68F62}" destId="{4F18CC8C-FD77-8248-91A4-59E7EBED85C2}" srcOrd="0" destOrd="0" parTransId="{C68B9A13-514B-1A47-B062-007AB99CD20E}" sibTransId="{0D973EE6-7E6F-8349-B8E0-A2AF33CEAC49}"/>
    <dgm:cxn modelId="{1A67DE76-1450-104F-BFBA-0DE4E735C877}" type="presOf" srcId="{68E55782-D5C7-F045-9C9C-4EF549009D94}" destId="{46736263-9C1B-B34F-BAE3-EE2264480AF7}" srcOrd="0" destOrd="0" presId="urn:microsoft.com/office/officeart/2005/8/layout/lProcess2"/>
    <dgm:cxn modelId="{979BF47A-4948-EF42-AFA2-8A819AA717E3}" type="presOf" srcId="{F9939175-7B8B-A044-8545-9FC6FD027471}" destId="{13319F34-2C36-B04F-A881-663921A56DC6}" srcOrd="0" destOrd="0" presId="urn:microsoft.com/office/officeart/2005/8/layout/lProcess2"/>
    <dgm:cxn modelId="{B232BCA9-D499-BC4A-BDD9-DFF7811D7ACC}" srcId="{F9939175-7B8B-A044-8545-9FC6FD027471}" destId="{0B6CE952-8468-5847-A61F-9188FAA68F62}" srcOrd="0" destOrd="0" parTransId="{152B4547-8149-BC41-89E0-A798814870DC}" sibTransId="{E8C0F2E5-C7EE-BF4E-A1A7-10743F0ACB76}"/>
    <dgm:cxn modelId="{EB13F5A9-B44E-E044-8283-B781CF63101B}" type="presOf" srcId="{68E55782-D5C7-F045-9C9C-4EF549009D94}" destId="{170C77E5-9D2E-0943-9CAE-DF38D754C163}" srcOrd="1" destOrd="0" presId="urn:microsoft.com/office/officeart/2005/8/layout/lProcess2"/>
    <dgm:cxn modelId="{7F9C1DAA-5E4E-2340-BEF6-142868FA33A0}" type="presOf" srcId="{DEB85526-A29C-2D47-8AFB-B9EA86EDD177}" destId="{7DC35266-9A5F-B345-A0DB-C9A8BF90F708}" srcOrd="1" destOrd="0" presId="urn:microsoft.com/office/officeart/2005/8/layout/lProcess2"/>
    <dgm:cxn modelId="{7EB9CCAB-7AA8-BF4F-B227-5585367DB00C}" type="presOf" srcId="{DEB85526-A29C-2D47-8AFB-B9EA86EDD177}" destId="{BD6AD5D4-0FD5-044C-B5D0-D67A7E98E2BB}" srcOrd="0" destOrd="0" presId="urn:microsoft.com/office/officeart/2005/8/layout/lProcess2"/>
    <dgm:cxn modelId="{648018C3-4945-F649-9258-F6B685A02613}" type="presOf" srcId="{4F18CC8C-FD77-8248-91A4-59E7EBED85C2}" destId="{FFCF2C7A-BAC5-B74E-8611-DAFEE85A797E}" srcOrd="0" destOrd="0" presId="urn:microsoft.com/office/officeart/2005/8/layout/lProcess2"/>
    <dgm:cxn modelId="{A01ACBC3-1340-8441-9E34-AAE833730592}" type="presOf" srcId="{357EA2D4-6A4E-6A4E-9869-58F872E86CBF}" destId="{38E1A635-F1B1-A242-BE4A-DADD34AD60FF}" srcOrd="0" destOrd="0" presId="urn:microsoft.com/office/officeart/2005/8/layout/lProcess2"/>
    <dgm:cxn modelId="{ACCBC0C9-F53E-6D4F-8D58-6F4BC75873F1}" srcId="{F9939175-7B8B-A044-8545-9FC6FD027471}" destId="{DEB85526-A29C-2D47-8AFB-B9EA86EDD177}" srcOrd="2" destOrd="0" parTransId="{8580917C-A61D-784B-84FC-833D6BF33806}" sibTransId="{FE07A9D9-11D5-6645-BED2-8970D5EB5F71}"/>
    <dgm:cxn modelId="{78DB6AD2-48CA-1244-A884-BDEBD1FAB180}" type="presOf" srcId="{0B6CE952-8468-5847-A61F-9188FAA68F62}" destId="{3CCE460B-41BD-3641-A15B-1953EF2086BB}" srcOrd="1" destOrd="0" presId="urn:microsoft.com/office/officeart/2005/8/layout/lProcess2"/>
    <dgm:cxn modelId="{42AE88AE-1C2B-0D45-8A94-59194460576C}" type="presParOf" srcId="{13319F34-2C36-B04F-A881-663921A56DC6}" destId="{AA2A5824-A4A6-F24E-B99F-7F220267CDAF}" srcOrd="0" destOrd="0" presId="urn:microsoft.com/office/officeart/2005/8/layout/lProcess2"/>
    <dgm:cxn modelId="{B75CEBD6-48CB-EC4A-96A8-22F6F6D977BC}" type="presParOf" srcId="{AA2A5824-A4A6-F24E-B99F-7F220267CDAF}" destId="{C7D2DB4E-75D6-9B4C-9172-3BCE3275973B}" srcOrd="0" destOrd="0" presId="urn:microsoft.com/office/officeart/2005/8/layout/lProcess2"/>
    <dgm:cxn modelId="{FDC396CD-64F6-D04E-9C8C-AD1571772325}" type="presParOf" srcId="{AA2A5824-A4A6-F24E-B99F-7F220267CDAF}" destId="{3CCE460B-41BD-3641-A15B-1953EF2086BB}" srcOrd="1" destOrd="0" presId="urn:microsoft.com/office/officeart/2005/8/layout/lProcess2"/>
    <dgm:cxn modelId="{6333FBE7-B531-2143-AC42-0203BD3DC480}" type="presParOf" srcId="{AA2A5824-A4A6-F24E-B99F-7F220267CDAF}" destId="{43C806B7-271A-2A41-9A70-E59DFDB1761B}" srcOrd="2" destOrd="0" presId="urn:microsoft.com/office/officeart/2005/8/layout/lProcess2"/>
    <dgm:cxn modelId="{F8C44BA2-5CA6-DA4A-A3EC-7B9C2B7C46E6}" type="presParOf" srcId="{43C806B7-271A-2A41-9A70-E59DFDB1761B}" destId="{53C50D03-F3E6-734F-B0DA-2D5AB854DDE2}" srcOrd="0" destOrd="0" presId="urn:microsoft.com/office/officeart/2005/8/layout/lProcess2"/>
    <dgm:cxn modelId="{EFDDDBA2-F55D-5A42-A568-A6E430EEDC5B}" type="presParOf" srcId="{53C50D03-F3E6-734F-B0DA-2D5AB854DDE2}" destId="{FFCF2C7A-BAC5-B74E-8611-DAFEE85A797E}" srcOrd="0" destOrd="0" presId="urn:microsoft.com/office/officeart/2005/8/layout/lProcess2"/>
    <dgm:cxn modelId="{1FCFEAB4-9AAF-E84F-9993-4C6B0BF99029}" type="presParOf" srcId="{13319F34-2C36-B04F-A881-663921A56DC6}" destId="{E4683720-6DE7-C046-92D7-C1B9F8D1390B}" srcOrd="1" destOrd="0" presId="urn:microsoft.com/office/officeart/2005/8/layout/lProcess2"/>
    <dgm:cxn modelId="{510CC8E5-78D6-4C48-9B27-37654AE7FC7F}" type="presParOf" srcId="{13319F34-2C36-B04F-A881-663921A56DC6}" destId="{D9945241-46E2-9148-B27F-5434F0A4ECED}" srcOrd="2" destOrd="0" presId="urn:microsoft.com/office/officeart/2005/8/layout/lProcess2"/>
    <dgm:cxn modelId="{B98631DB-F89F-4845-9240-CF932170CF57}" type="presParOf" srcId="{D9945241-46E2-9148-B27F-5434F0A4ECED}" destId="{46736263-9C1B-B34F-BAE3-EE2264480AF7}" srcOrd="0" destOrd="0" presId="urn:microsoft.com/office/officeart/2005/8/layout/lProcess2"/>
    <dgm:cxn modelId="{4B571DA1-674F-0E43-937F-47DB8BBF293F}" type="presParOf" srcId="{D9945241-46E2-9148-B27F-5434F0A4ECED}" destId="{170C77E5-9D2E-0943-9CAE-DF38D754C163}" srcOrd="1" destOrd="0" presId="urn:microsoft.com/office/officeart/2005/8/layout/lProcess2"/>
    <dgm:cxn modelId="{5759A40B-6CD5-8345-9F3E-1ABB35687D85}" type="presParOf" srcId="{D9945241-46E2-9148-B27F-5434F0A4ECED}" destId="{CDB2B394-B555-8144-945E-CABC2F26C16B}" srcOrd="2" destOrd="0" presId="urn:microsoft.com/office/officeart/2005/8/layout/lProcess2"/>
    <dgm:cxn modelId="{25190231-0644-9C47-9E9D-3CE7868E4096}" type="presParOf" srcId="{CDB2B394-B555-8144-945E-CABC2F26C16B}" destId="{F20B180E-D824-9547-8B56-50394D7196B1}" srcOrd="0" destOrd="0" presId="urn:microsoft.com/office/officeart/2005/8/layout/lProcess2"/>
    <dgm:cxn modelId="{637B5D5B-8AF6-CE49-8C20-574674F4134E}" type="presParOf" srcId="{F20B180E-D824-9547-8B56-50394D7196B1}" destId="{B7FFB6DE-C664-9440-9596-251E74FF2E69}" srcOrd="0" destOrd="0" presId="urn:microsoft.com/office/officeart/2005/8/layout/lProcess2"/>
    <dgm:cxn modelId="{42D57766-2F3F-694C-B8A4-CECD684BCBFC}" type="presParOf" srcId="{13319F34-2C36-B04F-A881-663921A56DC6}" destId="{2AFF846E-8440-7048-BD36-076C96884EEE}" srcOrd="3" destOrd="0" presId="urn:microsoft.com/office/officeart/2005/8/layout/lProcess2"/>
    <dgm:cxn modelId="{7D582B33-8426-294D-B9F2-1DF551B64D33}" type="presParOf" srcId="{13319F34-2C36-B04F-A881-663921A56DC6}" destId="{DC7600AF-8CD4-4F41-A99C-C90BB2E34D17}" srcOrd="4" destOrd="0" presId="urn:microsoft.com/office/officeart/2005/8/layout/lProcess2"/>
    <dgm:cxn modelId="{9C6AA695-697E-844A-8C61-B99ECD9CBF67}" type="presParOf" srcId="{DC7600AF-8CD4-4F41-A99C-C90BB2E34D17}" destId="{BD6AD5D4-0FD5-044C-B5D0-D67A7E98E2BB}" srcOrd="0" destOrd="0" presId="urn:microsoft.com/office/officeart/2005/8/layout/lProcess2"/>
    <dgm:cxn modelId="{6FB764AF-706B-6D45-8958-4A68BC597A50}" type="presParOf" srcId="{DC7600AF-8CD4-4F41-A99C-C90BB2E34D17}" destId="{7DC35266-9A5F-B345-A0DB-C9A8BF90F708}" srcOrd="1" destOrd="0" presId="urn:microsoft.com/office/officeart/2005/8/layout/lProcess2"/>
    <dgm:cxn modelId="{D70DD5B1-52B1-8A43-A2E9-62B5A28D9B8E}" type="presParOf" srcId="{DC7600AF-8CD4-4F41-A99C-C90BB2E34D17}" destId="{CFEF63E1-4B9C-6E4D-8413-AD0EB56FB278}" srcOrd="2" destOrd="0" presId="urn:microsoft.com/office/officeart/2005/8/layout/lProcess2"/>
    <dgm:cxn modelId="{D6C7F778-5BFA-8441-870E-68A6785537F9}" type="presParOf" srcId="{CFEF63E1-4B9C-6E4D-8413-AD0EB56FB278}" destId="{71E7E43D-AAF0-C145-A383-85EE271EB718}" srcOrd="0" destOrd="0" presId="urn:microsoft.com/office/officeart/2005/8/layout/lProcess2"/>
    <dgm:cxn modelId="{ECAC6055-D7C6-C949-AB62-ECE861CF326B}" type="presParOf" srcId="{71E7E43D-AAF0-C145-A383-85EE271EB718}" destId="{38E1A635-F1B1-A242-BE4A-DADD34AD60F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4A004-15AC-4844-AF32-473067E8DE17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86AA29-E5A5-9243-960E-82795CCEDD2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IP address and protocol values</a:t>
          </a:r>
        </a:p>
      </dgm:t>
    </dgm:pt>
    <dgm:pt modelId="{070B335D-329F-CA42-9BAD-58D5BEB322B0}" type="parTrans" cxnId="{9936FDBD-7C2F-6148-9B39-A66689E195D1}">
      <dgm:prSet/>
      <dgm:spPr/>
      <dgm:t>
        <a:bodyPr/>
        <a:lstStyle/>
        <a:p>
          <a:endParaRPr lang="en-US"/>
        </a:p>
      </dgm:t>
    </dgm:pt>
    <dgm:pt modelId="{E2A68C5E-BD77-5343-9F30-F57BDA2C42B1}" type="sibTrans" cxnId="{9936FDBD-7C2F-6148-9B39-A66689E195D1}">
      <dgm:prSet/>
      <dgm:spPr/>
      <dgm:t>
        <a:bodyPr/>
        <a:lstStyle/>
        <a:p>
          <a:endParaRPr lang="en-US"/>
        </a:p>
      </dgm:t>
    </dgm:pt>
    <dgm:pt modelId="{9E1BB278-1A1A-4A46-9020-9AF352B689A7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This type of filtering is used by packet filter and stateful inspection firewalls</a:t>
          </a:r>
        </a:p>
      </dgm:t>
    </dgm:pt>
    <dgm:pt modelId="{6332A092-2E55-F74C-8198-63DB6CBDEA8B}" type="parTrans" cxnId="{461FE593-1ED8-7743-B5C9-63A8F6D95BDE}">
      <dgm:prSet/>
      <dgm:spPr/>
      <dgm:t>
        <a:bodyPr/>
        <a:lstStyle/>
        <a:p>
          <a:endParaRPr lang="en-US"/>
        </a:p>
      </dgm:t>
    </dgm:pt>
    <dgm:pt modelId="{9FBDDBE0-8995-5E42-A114-7173C576B282}" type="sibTrans" cxnId="{461FE593-1ED8-7743-B5C9-63A8F6D95BDE}">
      <dgm:prSet/>
      <dgm:spPr/>
      <dgm:t>
        <a:bodyPr/>
        <a:lstStyle/>
        <a:p>
          <a:endParaRPr lang="en-US"/>
        </a:p>
      </dgm:t>
    </dgm:pt>
    <dgm:pt modelId="{E7AF7DA3-8F39-6644-86AD-A3F4E4EC57DA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Typically used to limit access to specific services</a:t>
          </a:r>
        </a:p>
      </dgm:t>
    </dgm:pt>
    <dgm:pt modelId="{0139B2E6-72B2-454C-ABC6-0F1EA86B5FFE}" type="parTrans" cxnId="{C54C729A-E052-BC47-90EC-5D5CCD65118B}">
      <dgm:prSet/>
      <dgm:spPr/>
      <dgm:t>
        <a:bodyPr/>
        <a:lstStyle/>
        <a:p>
          <a:endParaRPr lang="en-US"/>
        </a:p>
      </dgm:t>
    </dgm:pt>
    <dgm:pt modelId="{5C580AA9-B324-B441-9021-8AD86790616F}" type="sibTrans" cxnId="{C54C729A-E052-BC47-90EC-5D5CCD65118B}">
      <dgm:prSet/>
      <dgm:spPr/>
      <dgm:t>
        <a:bodyPr/>
        <a:lstStyle/>
        <a:p>
          <a:endParaRPr lang="en-US"/>
        </a:p>
      </dgm:t>
    </dgm:pt>
    <dgm:pt modelId="{A386BD18-CBF6-354F-A16C-70A68D4BE74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Application protocol</a:t>
          </a:r>
        </a:p>
      </dgm:t>
    </dgm:pt>
    <dgm:pt modelId="{DE34E86F-7325-1045-A71F-BEC02514AAEF}" type="parTrans" cxnId="{A2FB220E-6CD7-4946-95E9-44BF054A99F8}">
      <dgm:prSet/>
      <dgm:spPr/>
      <dgm:t>
        <a:bodyPr/>
        <a:lstStyle/>
        <a:p>
          <a:endParaRPr lang="en-US"/>
        </a:p>
      </dgm:t>
    </dgm:pt>
    <dgm:pt modelId="{285C3DF3-0969-F540-934F-9AB4BC0A4CE0}" type="sibTrans" cxnId="{A2FB220E-6CD7-4946-95E9-44BF054A99F8}">
      <dgm:prSet/>
      <dgm:spPr/>
      <dgm:t>
        <a:bodyPr/>
        <a:lstStyle/>
        <a:p>
          <a:endParaRPr lang="en-US"/>
        </a:p>
      </dgm:t>
    </dgm:pt>
    <dgm:pt modelId="{B69DBFFA-08CD-F54C-B63E-77ADAA1B6D69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This type of filtering is used by an application-level gateway that relays and monitors the exchange of information for specific application protocols</a:t>
          </a:r>
        </a:p>
      </dgm:t>
    </dgm:pt>
    <dgm:pt modelId="{98C2B27E-7D38-B54A-966D-8FE01A8D6D78}" type="parTrans" cxnId="{17BB972E-0CDF-2A4F-9AB6-F07117A20488}">
      <dgm:prSet/>
      <dgm:spPr/>
      <dgm:t>
        <a:bodyPr/>
        <a:lstStyle/>
        <a:p>
          <a:endParaRPr lang="en-US"/>
        </a:p>
      </dgm:t>
    </dgm:pt>
    <dgm:pt modelId="{28D9838E-6430-FD45-926B-BB88A3CAD589}" type="sibTrans" cxnId="{17BB972E-0CDF-2A4F-9AB6-F07117A20488}">
      <dgm:prSet/>
      <dgm:spPr/>
      <dgm:t>
        <a:bodyPr/>
        <a:lstStyle/>
        <a:p>
          <a:endParaRPr lang="en-US"/>
        </a:p>
      </dgm:t>
    </dgm:pt>
    <dgm:pt modelId="{57CDA6A9-2D07-E34A-8471-2E2640D84F9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User identity</a:t>
          </a:r>
        </a:p>
      </dgm:t>
    </dgm:pt>
    <dgm:pt modelId="{C5384C59-4227-1246-91DE-9259F4F88104}" type="parTrans" cxnId="{DC38D7B0-2D2B-4147-A8EF-5E12715B28D6}">
      <dgm:prSet/>
      <dgm:spPr/>
      <dgm:t>
        <a:bodyPr/>
        <a:lstStyle/>
        <a:p>
          <a:endParaRPr lang="en-US"/>
        </a:p>
      </dgm:t>
    </dgm:pt>
    <dgm:pt modelId="{CF55997B-5A21-C940-AE32-4F0DEE926114}" type="sibTrans" cxnId="{DC38D7B0-2D2B-4147-A8EF-5E12715B28D6}">
      <dgm:prSet/>
      <dgm:spPr/>
      <dgm:t>
        <a:bodyPr/>
        <a:lstStyle/>
        <a:p>
          <a:endParaRPr lang="en-US"/>
        </a:p>
      </dgm:t>
    </dgm:pt>
    <dgm:pt modelId="{4B3CBF0C-CAE4-2F48-B104-30296EE6E18F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Typically for inside users who identify themselves using some form of secure authentication technology</a:t>
          </a:r>
        </a:p>
      </dgm:t>
    </dgm:pt>
    <dgm:pt modelId="{E7B150D6-D58B-AC4F-95C3-93FD0DD335B2}" type="parTrans" cxnId="{22B55D53-8383-4042-83FB-DCB791774E43}">
      <dgm:prSet/>
      <dgm:spPr/>
      <dgm:t>
        <a:bodyPr/>
        <a:lstStyle/>
        <a:p>
          <a:endParaRPr lang="en-US"/>
        </a:p>
      </dgm:t>
    </dgm:pt>
    <dgm:pt modelId="{CC998714-1FD8-0445-83B8-ADDE3821F0C9}" type="sibTrans" cxnId="{22B55D53-8383-4042-83FB-DCB791774E43}">
      <dgm:prSet/>
      <dgm:spPr/>
      <dgm:t>
        <a:bodyPr/>
        <a:lstStyle/>
        <a:p>
          <a:endParaRPr lang="en-US"/>
        </a:p>
      </dgm:t>
    </dgm:pt>
    <dgm:pt modelId="{11A54360-05EA-6249-B427-0AEB8956CC2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Network activity</a:t>
          </a:r>
        </a:p>
      </dgm:t>
    </dgm:pt>
    <dgm:pt modelId="{78BB2D74-FCA7-6F47-B257-BB3BB7890BCF}" type="parTrans" cxnId="{48F5DD62-2BB1-DC4D-BFEC-8B4B41A03AF3}">
      <dgm:prSet/>
      <dgm:spPr/>
      <dgm:t>
        <a:bodyPr/>
        <a:lstStyle/>
        <a:p>
          <a:endParaRPr lang="en-US"/>
        </a:p>
      </dgm:t>
    </dgm:pt>
    <dgm:pt modelId="{F6771AA0-EF1F-D74A-9899-8E4D92E71818}" type="sibTrans" cxnId="{48F5DD62-2BB1-DC4D-BFEC-8B4B41A03AF3}">
      <dgm:prSet/>
      <dgm:spPr/>
      <dgm:t>
        <a:bodyPr/>
        <a:lstStyle/>
        <a:p>
          <a:endParaRPr lang="en-US"/>
        </a:p>
      </dgm:t>
    </dgm:pt>
    <dgm:pt modelId="{445F2316-3501-4142-84BD-8F530C00D19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Controls access based on considerations such as the time of request, rate of requests, or other activity patterns</a:t>
          </a:r>
        </a:p>
      </dgm:t>
    </dgm:pt>
    <dgm:pt modelId="{9BE3046E-6330-124D-864E-FD05B3E7DD6E}" type="parTrans" cxnId="{CB8E7B5D-3F41-0A4F-A087-9C91224AB0A4}">
      <dgm:prSet/>
      <dgm:spPr/>
      <dgm:t>
        <a:bodyPr/>
        <a:lstStyle/>
        <a:p>
          <a:endParaRPr lang="en-US"/>
        </a:p>
      </dgm:t>
    </dgm:pt>
    <dgm:pt modelId="{C45F7CB5-7CBC-1B46-9803-EEF81298AD49}" type="sibTrans" cxnId="{CB8E7B5D-3F41-0A4F-A087-9C91224AB0A4}">
      <dgm:prSet/>
      <dgm:spPr/>
      <dgm:t>
        <a:bodyPr/>
        <a:lstStyle/>
        <a:p>
          <a:endParaRPr lang="en-US"/>
        </a:p>
      </dgm:t>
    </dgm:pt>
    <dgm:pt modelId="{813B946C-81D6-DA4E-906A-5D3346D4B772}" type="pres">
      <dgm:prSet presAssocID="{1C54A004-15AC-4844-AF32-473067E8DE17}" presName="theList" presStyleCnt="0">
        <dgm:presLayoutVars>
          <dgm:dir/>
          <dgm:animLvl val="lvl"/>
          <dgm:resizeHandles val="exact"/>
        </dgm:presLayoutVars>
      </dgm:prSet>
      <dgm:spPr/>
    </dgm:pt>
    <dgm:pt modelId="{15986667-D2BA-7F4B-A59A-AB1F66D9DF53}" type="pres">
      <dgm:prSet presAssocID="{0486AA29-E5A5-9243-960E-82795CCEDD27}" presName="compNode" presStyleCnt="0"/>
      <dgm:spPr/>
    </dgm:pt>
    <dgm:pt modelId="{F74D3B63-52AA-0F4D-B509-89B391844F76}" type="pres">
      <dgm:prSet presAssocID="{0486AA29-E5A5-9243-960E-82795CCEDD27}" presName="aNode" presStyleLbl="bgShp" presStyleIdx="0" presStyleCnt="4"/>
      <dgm:spPr/>
    </dgm:pt>
    <dgm:pt modelId="{C548B9DE-C5DC-6844-977B-D8B3C7D73A02}" type="pres">
      <dgm:prSet presAssocID="{0486AA29-E5A5-9243-960E-82795CCEDD27}" presName="textNode" presStyleLbl="bgShp" presStyleIdx="0" presStyleCnt="4"/>
      <dgm:spPr/>
    </dgm:pt>
    <dgm:pt modelId="{E79FF505-2B64-7145-9800-2C2C12455361}" type="pres">
      <dgm:prSet presAssocID="{0486AA29-E5A5-9243-960E-82795CCEDD27}" presName="compChildNode" presStyleCnt="0"/>
      <dgm:spPr/>
    </dgm:pt>
    <dgm:pt modelId="{A6A77317-625E-E748-9E04-D65329F26D53}" type="pres">
      <dgm:prSet presAssocID="{0486AA29-E5A5-9243-960E-82795CCEDD27}" presName="theInnerList" presStyleCnt="0"/>
      <dgm:spPr/>
    </dgm:pt>
    <dgm:pt modelId="{233409E2-3517-7A4C-BEB5-5263C444841E}" type="pres">
      <dgm:prSet presAssocID="{9E1BB278-1A1A-4A46-9020-9AF352B689A7}" presName="childNode" presStyleLbl="node1" presStyleIdx="0" presStyleCnt="5">
        <dgm:presLayoutVars>
          <dgm:bulletEnabled val="1"/>
        </dgm:presLayoutVars>
      </dgm:prSet>
      <dgm:spPr/>
    </dgm:pt>
    <dgm:pt modelId="{40DB0604-1C52-B748-8459-BAD79D6B68A5}" type="pres">
      <dgm:prSet presAssocID="{9E1BB278-1A1A-4A46-9020-9AF352B689A7}" presName="aSpace2" presStyleCnt="0"/>
      <dgm:spPr/>
    </dgm:pt>
    <dgm:pt modelId="{4577C2A4-77EB-034F-ACEE-CA8EB258F917}" type="pres">
      <dgm:prSet presAssocID="{E7AF7DA3-8F39-6644-86AD-A3F4E4EC57DA}" presName="childNode" presStyleLbl="node1" presStyleIdx="1" presStyleCnt="5">
        <dgm:presLayoutVars>
          <dgm:bulletEnabled val="1"/>
        </dgm:presLayoutVars>
      </dgm:prSet>
      <dgm:spPr/>
    </dgm:pt>
    <dgm:pt modelId="{C39FFFAF-1B3F-A544-BA7A-5111B168112B}" type="pres">
      <dgm:prSet presAssocID="{0486AA29-E5A5-9243-960E-82795CCEDD27}" presName="aSpace" presStyleCnt="0"/>
      <dgm:spPr/>
    </dgm:pt>
    <dgm:pt modelId="{F506E3B0-BA8B-C54C-920B-DAF66C3AB2ED}" type="pres">
      <dgm:prSet presAssocID="{A386BD18-CBF6-354F-A16C-70A68D4BE74B}" presName="compNode" presStyleCnt="0"/>
      <dgm:spPr/>
    </dgm:pt>
    <dgm:pt modelId="{69066A2D-01B8-BD48-83E0-6DECB12724EA}" type="pres">
      <dgm:prSet presAssocID="{A386BD18-CBF6-354F-A16C-70A68D4BE74B}" presName="aNode" presStyleLbl="bgShp" presStyleIdx="1" presStyleCnt="4"/>
      <dgm:spPr/>
    </dgm:pt>
    <dgm:pt modelId="{2E3A8245-3DBF-9440-A505-C2F4FE3386D0}" type="pres">
      <dgm:prSet presAssocID="{A386BD18-CBF6-354F-A16C-70A68D4BE74B}" presName="textNode" presStyleLbl="bgShp" presStyleIdx="1" presStyleCnt="4"/>
      <dgm:spPr/>
    </dgm:pt>
    <dgm:pt modelId="{07F2628C-D176-D741-8F61-85961CB1EA9D}" type="pres">
      <dgm:prSet presAssocID="{A386BD18-CBF6-354F-A16C-70A68D4BE74B}" presName="compChildNode" presStyleCnt="0"/>
      <dgm:spPr/>
    </dgm:pt>
    <dgm:pt modelId="{D4400DDE-C2D4-C44F-A433-630C4C3C8ED9}" type="pres">
      <dgm:prSet presAssocID="{A386BD18-CBF6-354F-A16C-70A68D4BE74B}" presName="theInnerList" presStyleCnt="0"/>
      <dgm:spPr/>
    </dgm:pt>
    <dgm:pt modelId="{F5203C34-B1E2-054E-B5B5-A3A3CB4C512C}" type="pres">
      <dgm:prSet presAssocID="{B69DBFFA-08CD-F54C-B63E-77ADAA1B6D69}" presName="childNode" presStyleLbl="node1" presStyleIdx="2" presStyleCnt="5">
        <dgm:presLayoutVars>
          <dgm:bulletEnabled val="1"/>
        </dgm:presLayoutVars>
      </dgm:prSet>
      <dgm:spPr/>
    </dgm:pt>
    <dgm:pt modelId="{C37709BE-D787-ED4E-A579-91870AB622BB}" type="pres">
      <dgm:prSet presAssocID="{A386BD18-CBF6-354F-A16C-70A68D4BE74B}" presName="aSpace" presStyleCnt="0"/>
      <dgm:spPr/>
    </dgm:pt>
    <dgm:pt modelId="{C53523C4-7B02-8048-9C50-9A2386AA29B9}" type="pres">
      <dgm:prSet presAssocID="{57CDA6A9-2D07-E34A-8471-2E2640D84F93}" presName="compNode" presStyleCnt="0"/>
      <dgm:spPr/>
    </dgm:pt>
    <dgm:pt modelId="{5EF363CB-8B94-2443-BEF3-EF6DDD0821FD}" type="pres">
      <dgm:prSet presAssocID="{57CDA6A9-2D07-E34A-8471-2E2640D84F93}" presName="aNode" presStyleLbl="bgShp" presStyleIdx="2" presStyleCnt="4"/>
      <dgm:spPr/>
    </dgm:pt>
    <dgm:pt modelId="{A99B5541-C20B-614C-B947-E843A2A4EEB9}" type="pres">
      <dgm:prSet presAssocID="{57CDA6A9-2D07-E34A-8471-2E2640D84F93}" presName="textNode" presStyleLbl="bgShp" presStyleIdx="2" presStyleCnt="4"/>
      <dgm:spPr/>
    </dgm:pt>
    <dgm:pt modelId="{70FA25A6-F1B4-1449-957C-619BB490C5C6}" type="pres">
      <dgm:prSet presAssocID="{57CDA6A9-2D07-E34A-8471-2E2640D84F93}" presName="compChildNode" presStyleCnt="0"/>
      <dgm:spPr/>
    </dgm:pt>
    <dgm:pt modelId="{C9DE6BF9-FC05-4741-930C-3D568BA29E5E}" type="pres">
      <dgm:prSet presAssocID="{57CDA6A9-2D07-E34A-8471-2E2640D84F93}" presName="theInnerList" presStyleCnt="0"/>
      <dgm:spPr/>
    </dgm:pt>
    <dgm:pt modelId="{21407BB1-ACEF-CF4A-9F72-95F2944F9C99}" type="pres">
      <dgm:prSet presAssocID="{4B3CBF0C-CAE4-2F48-B104-30296EE6E18F}" presName="childNode" presStyleLbl="node1" presStyleIdx="3" presStyleCnt="5">
        <dgm:presLayoutVars>
          <dgm:bulletEnabled val="1"/>
        </dgm:presLayoutVars>
      </dgm:prSet>
      <dgm:spPr/>
    </dgm:pt>
    <dgm:pt modelId="{83ADD24E-978F-BC44-8F34-699AAA7E29A1}" type="pres">
      <dgm:prSet presAssocID="{57CDA6A9-2D07-E34A-8471-2E2640D84F93}" presName="aSpace" presStyleCnt="0"/>
      <dgm:spPr/>
    </dgm:pt>
    <dgm:pt modelId="{BCEE3A85-066B-FA44-8CD5-0F9E61BB6A6E}" type="pres">
      <dgm:prSet presAssocID="{11A54360-05EA-6249-B427-0AEB8956CC27}" presName="compNode" presStyleCnt="0"/>
      <dgm:spPr/>
    </dgm:pt>
    <dgm:pt modelId="{6E4984E4-D558-E841-A9CC-6760B3ECF2E1}" type="pres">
      <dgm:prSet presAssocID="{11A54360-05EA-6249-B427-0AEB8956CC27}" presName="aNode" presStyleLbl="bgShp" presStyleIdx="3" presStyleCnt="4"/>
      <dgm:spPr/>
    </dgm:pt>
    <dgm:pt modelId="{8C3DA6FF-F1DE-0243-867A-3D4A7637864C}" type="pres">
      <dgm:prSet presAssocID="{11A54360-05EA-6249-B427-0AEB8956CC27}" presName="textNode" presStyleLbl="bgShp" presStyleIdx="3" presStyleCnt="4"/>
      <dgm:spPr/>
    </dgm:pt>
    <dgm:pt modelId="{0078F2CE-84B9-2049-9FBB-E5E084BD25EB}" type="pres">
      <dgm:prSet presAssocID="{11A54360-05EA-6249-B427-0AEB8956CC27}" presName="compChildNode" presStyleCnt="0"/>
      <dgm:spPr/>
    </dgm:pt>
    <dgm:pt modelId="{950BF534-5452-B14F-81D6-30487881F73E}" type="pres">
      <dgm:prSet presAssocID="{11A54360-05EA-6249-B427-0AEB8956CC27}" presName="theInnerList" presStyleCnt="0"/>
      <dgm:spPr/>
    </dgm:pt>
    <dgm:pt modelId="{6EC0DA58-F2F0-834F-854D-AFA80713B70B}" type="pres">
      <dgm:prSet presAssocID="{445F2316-3501-4142-84BD-8F530C00D190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A2FB220E-6CD7-4946-95E9-44BF054A99F8}" srcId="{1C54A004-15AC-4844-AF32-473067E8DE17}" destId="{A386BD18-CBF6-354F-A16C-70A68D4BE74B}" srcOrd="1" destOrd="0" parTransId="{DE34E86F-7325-1045-A71F-BEC02514AAEF}" sibTransId="{285C3DF3-0969-F540-934F-9AB4BC0A4CE0}"/>
    <dgm:cxn modelId="{17BB972E-0CDF-2A4F-9AB6-F07117A20488}" srcId="{A386BD18-CBF6-354F-A16C-70A68D4BE74B}" destId="{B69DBFFA-08CD-F54C-B63E-77ADAA1B6D69}" srcOrd="0" destOrd="0" parTransId="{98C2B27E-7D38-B54A-966D-8FE01A8D6D78}" sibTransId="{28D9838E-6430-FD45-926B-BB88A3CAD589}"/>
    <dgm:cxn modelId="{198A3131-041F-334D-A5FC-7375BF095AAB}" type="presOf" srcId="{11A54360-05EA-6249-B427-0AEB8956CC27}" destId="{8C3DA6FF-F1DE-0243-867A-3D4A7637864C}" srcOrd="1" destOrd="0" presId="urn:microsoft.com/office/officeart/2005/8/layout/lProcess2"/>
    <dgm:cxn modelId="{110FD133-320D-AB4F-9028-250379BBE5ED}" type="presOf" srcId="{E7AF7DA3-8F39-6644-86AD-A3F4E4EC57DA}" destId="{4577C2A4-77EB-034F-ACEE-CA8EB258F917}" srcOrd="0" destOrd="0" presId="urn:microsoft.com/office/officeart/2005/8/layout/lProcess2"/>
    <dgm:cxn modelId="{CB8E7B5D-3F41-0A4F-A087-9C91224AB0A4}" srcId="{11A54360-05EA-6249-B427-0AEB8956CC27}" destId="{445F2316-3501-4142-84BD-8F530C00D190}" srcOrd="0" destOrd="0" parTransId="{9BE3046E-6330-124D-864E-FD05B3E7DD6E}" sibTransId="{C45F7CB5-7CBC-1B46-9803-EEF81298AD49}"/>
    <dgm:cxn modelId="{48F5DD62-2BB1-DC4D-BFEC-8B4B41A03AF3}" srcId="{1C54A004-15AC-4844-AF32-473067E8DE17}" destId="{11A54360-05EA-6249-B427-0AEB8956CC27}" srcOrd="3" destOrd="0" parTransId="{78BB2D74-FCA7-6F47-B257-BB3BB7890BCF}" sibTransId="{F6771AA0-EF1F-D74A-9899-8E4D92E71818}"/>
    <dgm:cxn modelId="{EC72C946-1036-5F42-8901-38B3C0D598EC}" type="presOf" srcId="{B69DBFFA-08CD-F54C-B63E-77ADAA1B6D69}" destId="{F5203C34-B1E2-054E-B5B5-A3A3CB4C512C}" srcOrd="0" destOrd="0" presId="urn:microsoft.com/office/officeart/2005/8/layout/lProcess2"/>
    <dgm:cxn modelId="{085E886A-FF25-8B48-95F5-89470DE7E7BA}" type="presOf" srcId="{4B3CBF0C-CAE4-2F48-B104-30296EE6E18F}" destId="{21407BB1-ACEF-CF4A-9F72-95F2944F9C99}" srcOrd="0" destOrd="0" presId="urn:microsoft.com/office/officeart/2005/8/layout/lProcess2"/>
    <dgm:cxn modelId="{22B55D53-8383-4042-83FB-DCB791774E43}" srcId="{57CDA6A9-2D07-E34A-8471-2E2640D84F93}" destId="{4B3CBF0C-CAE4-2F48-B104-30296EE6E18F}" srcOrd="0" destOrd="0" parTransId="{E7B150D6-D58B-AC4F-95C3-93FD0DD335B2}" sibTransId="{CC998714-1FD8-0445-83B8-ADDE3821F0C9}"/>
    <dgm:cxn modelId="{461FE593-1ED8-7743-B5C9-63A8F6D95BDE}" srcId="{0486AA29-E5A5-9243-960E-82795CCEDD27}" destId="{9E1BB278-1A1A-4A46-9020-9AF352B689A7}" srcOrd="0" destOrd="0" parTransId="{6332A092-2E55-F74C-8198-63DB6CBDEA8B}" sibTransId="{9FBDDBE0-8995-5E42-A114-7173C576B282}"/>
    <dgm:cxn modelId="{244C1F96-C92B-C343-97FE-D17C2CED6939}" type="presOf" srcId="{9E1BB278-1A1A-4A46-9020-9AF352B689A7}" destId="{233409E2-3517-7A4C-BEB5-5263C444841E}" srcOrd="0" destOrd="0" presId="urn:microsoft.com/office/officeart/2005/8/layout/lProcess2"/>
    <dgm:cxn modelId="{C54C729A-E052-BC47-90EC-5D5CCD65118B}" srcId="{0486AA29-E5A5-9243-960E-82795CCEDD27}" destId="{E7AF7DA3-8F39-6644-86AD-A3F4E4EC57DA}" srcOrd="1" destOrd="0" parTransId="{0139B2E6-72B2-454C-ABC6-0F1EA86B5FFE}" sibTransId="{5C580AA9-B324-B441-9021-8AD86790616F}"/>
    <dgm:cxn modelId="{DC38D7B0-2D2B-4147-A8EF-5E12715B28D6}" srcId="{1C54A004-15AC-4844-AF32-473067E8DE17}" destId="{57CDA6A9-2D07-E34A-8471-2E2640D84F93}" srcOrd="2" destOrd="0" parTransId="{C5384C59-4227-1246-91DE-9259F4F88104}" sibTransId="{CF55997B-5A21-C940-AE32-4F0DEE926114}"/>
    <dgm:cxn modelId="{9936FDBD-7C2F-6148-9B39-A66689E195D1}" srcId="{1C54A004-15AC-4844-AF32-473067E8DE17}" destId="{0486AA29-E5A5-9243-960E-82795CCEDD27}" srcOrd="0" destOrd="0" parTransId="{070B335D-329F-CA42-9BAD-58D5BEB322B0}" sibTransId="{E2A68C5E-BD77-5343-9F30-F57BDA2C42B1}"/>
    <dgm:cxn modelId="{F86784CA-6325-D44E-9212-44CCEA3ECD60}" type="presOf" srcId="{0486AA29-E5A5-9243-960E-82795CCEDD27}" destId="{C548B9DE-C5DC-6844-977B-D8B3C7D73A02}" srcOrd="1" destOrd="0" presId="urn:microsoft.com/office/officeart/2005/8/layout/lProcess2"/>
    <dgm:cxn modelId="{5FF60ED8-2542-A049-AB1E-980AC5D7EC93}" type="presOf" srcId="{0486AA29-E5A5-9243-960E-82795CCEDD27}" destId="{F74D3B63-52AA-0F4D-B509-89B391844F76}" srcOrd="0" destOrd="0" presId="urn:microsoft.com/office/officeart/2005/8/layout/lProcess2"/>
    <dgm:cxn modelId="{C12C7BD9-870D-534E-9C3C-270A3D0CC136}" type="presOf" srcId="{A386BD18-CBF6-354F-A16C-70A68D4BE74B}" destId="{2E3A8245-3DBF-9440-A505-C2F4FE3386D0}" srcOrd="1" destOrd="0" presId="urn:microsoft.com/office/officeart/2005/8/layout/lProcess2"/>
    <dgm:cxn modelId="{DA6096EF-B70F-C34B-AADE-09CE9D651AD2}" type="presOf" srcId="{57CDA6A9-2D07-E34A-8471-2E2640D84F93}" destId="{A99B5541-C20B-614C-B947-E843A2A4EEB9}" srcOrd="1" destOrd="0" presId="urn:microsoft.com/office/officeart/2005/8/layout/lProcess2"/>
    <dgm:cxn modelId="{FCF8DCF0-E244-974F-8B6C-22F31F7173EA}" type="presOf" srcId="{11A54360-05EA-6249-B427-0AEB8956CC27}" destId="{6E4984E4-D558-E841-A9CC-6760B3ECF2E1}" srcOrd="0" destOrd="0" presId="urn:microsoft.com/office/officeart/2005/8/layout/lProcess2"/>
    <dgm:cxn modelId="{B9BDEFF0-80FC-8942-9E48-4E804F347F00}" type="presOf" srcId="{57CDA6A9-2D07-E34A-8471-2E2640D84F93}" destId="{5EF363CB-8B94-2443-BEF3-EF6DDD0821FD}" srcOrd="0" destOrd="0" presId="urn:microsoft.com/office/officeart/2005/8/layout/lProcess2"/>
    <dgm:cxn modelId="{ACB84AF2-01CC-114E-940F-DE66705276E8}" type="presOf" srcId="{445F2316-3501-4142-84BD-8F530C00D190}" destId="{6EC0DA58-F2F0-834F-854D-AFA80713B70B}" srcOrd="0" destOrd="0" presId="urn:microsoft.com/office/officeart/2005/8/layout/lProcess2"/>
    <dgm:cxn modelId="{A3F812F5-EFCB-034D-94E3-7513FA964A5A}" type="presOf" srcId="{A386BD18-CBF6-354F-A16C-70A68D4BE74B}" destId="{69066A2D-01B8-BD48-83E0-6DECB12724EA}" srcOrd="0" destOrd="0" presId="urn:microsoft.com/office/officeart/2005/8/layout/lProcess2"/>
    <dgm:cxn modelId="{FBC067FF-14F2-C24B-8E38-75966ACAC571}" type="presOf" srcId="{1C54A004-15AC-4844-AF32-473067E8DE17}" destId="{813B946C-81D6-DA4E-906A-5D3346D4B772}" srcOrd="0" destOrd="0" presId="urn:microsoft.com/office/officeart/2005/8/layout/lProcess2"/>
    <dgm:cxn modelId="{6A8EB4AA-982C-014E-AAC6-D594E8FE949B}" type="presParOf" srcId="{813B946C-81D6-DA4E-906A-5D3346D4B772}" destId="{15986667-D2BA-7F4B-A59A-AB1F66D9DF53}" srcOrd="0" destOrd="0" presId="urn:microsoft.com/office/officeart/2005/8/layout/lProcess2"/>
    <dgm:cxn modelId="{7DEBD44A-63D0-5F49-A813-0C311C4E5D26}" type="presParOf" srcId="{15986667-D2BA-7F4B-A59A-AB1F66D9DF53}" destId="{F74D3B63-52AA-0F4D-B509-89B391844F76}" srcOrd="0" destOrd="0" presId="urn:microsoft.com/office/officeart/2005/8/layout/lProcess2"/>
    <dgm:cxn modelId="{0CB80E1D-D772-9E4C-BB6C-B47AE7B0905D}" type="presParOf" srcId="{15986667-D2BA-7F4B-A59A-AB1F66D9DF53}" destId="{C548B9DE-C5DC-6844-977B-D8B3C7D73A02}" srcOrd="1" destOrd="0" presId="urn:microsoft.com/office/officeart/2005/8/layout/lProcess2"/>
    <dgm:cxn modelId="{57DB8612-F2B7-AF49-AA42-FAB3DB425CF8}" type="presParOf" srcId="{15986667-D2BA-7F4B-A59A-AB1F66D9DF53}" destId="{E79FF505-2B64-7145-9800-2C2C12455361}" srcOrd="2" destOrd="0" presId="urn:microsoft.com/office/officeart/2005/8/layout/lProcess2"/>
    <dgm:cxn modelId="{57B659B3-F33B-A046-A909-D25720F46F00}" type="presParOf" srcId="{E79FF505-2B64-7145-9800-2C2C12455361}" destId="{A6A77317-625E-E748-9E04-D65329F26D53}" srcOrd="0" destOrd="0" presId="urn:microsoft.com/office/officeart/2005/8/layout/lProcess2"/>
    <dgm:cxn modelId="{9997555C-09AD-FA46-A8F2-289EB9E1FC43}" type="presParOf" srcId="{A6A77317-625E-E748-9E04-D65329F26D53}" destId="{233409E2-3517-7A4C-BEB5-5263C444841E}" srcOrd="0" destOrd="0" presId="urn:microsoft.com/office/officeart/2005/8/layout/lProcess2"/>
    <dgm:cxn modelId="{2E80D9EA-98AC-8A4B-822C-67AC2808932E}" type="presParOf" srcId="{A6A77317-625E-E748-9E04-D65329F26D53}" destId="{40DB0604-1C52-B748-8459-BAD79D6B68A5}" srcOrd="1" destOrd="0" presId="urn:microsoft.com/office/officeart/2005/8/layout/lProcess2"/>
    <dgm:cxn modelId="{CDAC666C-C6E9-F64B-B68B-20BE68AF38AB}" type="presParOf" srcId="{A6A77317-625E-E748-9E04-D65329F26D53}" destId="{4577C2A4-77EB-034F-ACEE-CA8EB258F917}" srcOrd="2" destOrd="0" presId="urn:microsoft.com/office/officeart/2005/8/layout/lProcess2"/>
    <dgm:cxn modelId="{94CEB5B4-893B-B44B-B336-978C92080F27}" type="presParOf" srcId="{813B946C-81D6-DA4E-906A-5D3346D4B772}" destId="{C39FFFAF-1B3F-A544-BA7A-5111B168112B}" srcOrd="1" destOrd="0" presId="urn:microsoft.com/office/officeart/2005/8/layout/lProcess2"/>
    <dgm:cxn modelId="{DE88FEF5-E9B3-EF44-B7C8-04515023D286}" type="presParOf" srcId="{813B946C-81D6-DA4E-906A-5D3346D4B772}" destId="{F506E3B0-BA8B-C54C-920B-DAF66C3AB2ED}" srcOrd="2" destOrd="0" presId="urn:microsoft.com/office/officeart/2005/8/layout/lProcess2"/>
    <dgm:cxn modelId="{3808029B-2964-674F-8F5B-83FCBEF07401}" type="presParOf" srcId="{F506E3B0-BA8B-C54C-920B-DAF66C3AB2ED}" destId="{69066A2D-01B8-BD48-83E0-6DECB12724EA}" srcOrd="0" destOrd="0" presId="urn:microsoft.com/office/officeart/2005/8/layout/lProcess2"/>
    <dgm:cxn modelId="{D39A6137-AF16-6744-B977-3445FEE162E0}" type="presParOf" srcId="{F506E3B0-BA8B-C54C-920B-DAF66C3AB2ED}" destId="{2E3A8245-3DBF-9440-A505-C2F4FE3386D0}" srcOrd="1" destOrd="0" presId="urn:microsoft.com/office/officeart/2005/8/layout/lProcess2"/>
    <dgm:cxn modelId="{B15B6E53-0EC4-3B43-B175-9DABCD744179}" type="presParOf" srcId="{F506E3B0-BA8B-C54C-920B-DAF66C3AB2ED}" destId="{07F2628C-D176-D741-8F61-85961CB1EA9D}" srcOrd="2" destOrd="0" presId="urn:microsoft.com/office/officeart/2005/8/layout/lProcess2"/>
    <dgm:cxn modelId="{7718FE46-5D8D-A941-B949-796EC45A14ED}" type="presParOf" srcId="{07F2628C-D176-D741-8F61-85961CB1EA9D}" destId="{D4400DDE-C2D4-C44F-A433-630C4C3C8ED9}" srcOrd="0" destOrd="0" presId="urn:microsoft.com/office/officeart/2005/8/layout/lProcess2"/>
    <dgm:cxn modelId="{FDBE7D61-21D0-4147-A535-1A511264D4FF}" type="presParOf" srcId="{D4400DDE-C2D4-C44F-A433-630C4C3C8ED9}" destId="{F5203C34-B1E2-054E-B5B5-A3A3CB4C512C}" srcOrd="0" destOrd="0" presId="urn:microsoft.com/office/officeart/2005/8/layout/lProcess2"/>
    <dgm:cxn modelId="{39790C1E-0005-664C-A828-80DA1036D7BD}" type="presParOf" srcId="{813B946C-81D6-DA4E-906A-5D3346D4B772}" destId="{C37709BE-D787-ED4E-A579-91870AB622BB}" srcOrd="3" destOrd="0" presId="urn:microsoft.com/office/officeart/2005/8/layout/lProcess2"/>
    <dgm:cxn modelId="{7BA7C256-9BAF-3040-A4C9-1C093B6583AF}" type="presParOf" srcId="{813B946C-81D6-DA4E-906A-5D3346D4B772}" destId="{C53523C4-7B02-8048-9C50-9A2386AA29B9}" srcOrd="4" destOrd="0" presId="urn:microsoft.com/office/officeart/2005/8/layout/lProcess2"/>
    <dgm:cxn modelId="{7E96338A-03E2-F346-83A6-706FAA363446}" type="presParOf" srcId="{C53523C4-7B02-8048-9C50-9A2386AA29B9}" destId="{5EF363CB-8B94-2443-BEF3-EF6DDD0821FD}" srcOrd="0" destOrd="0" presId="urn:microsoft.com/office/officeart/2005/8/layout/lProcess2"/>
    <dgm:cxn modelId="{1BB2F00E-ADAF-034C-B360-2EEF839015EC}" type="presParOf" srcId="{C53523C4-7B02-8048-9C50-9A2386AA29B9}" destId="{A99B5541-C20B-614C-B947-E843A2A4EEB9}" srcOrd="1" destOrd="0" presId="urn:microsoft.com/office/officeart/2005/8/layout/lProcess2"/>
    <dgm:cxn modelId="{6544BF09-6CBE-CC4E-B60A-EEB0DCCA9061}" type="presParOf" srcId="{C53523C4-7B02-8048-9C50-9A2386AA29B9}" destId="{70FA25A6-F1B4-1449-957C-619BB490C5C6}" srcOrd="2" destOrd="0" presId="urn:microsoft.com/office/officeart/2005/8/layout/lProcess2"/>
    <dgm:cxn modelId="{791263EB-7590-3F40-9161-41C45C20C63F}" type="presParOf" srcId="{70FA25A6-F1B4-1449-957C-619BB490C5C6}" destId="{C9DE6BF9-FC05-4741-930C-3D568BA29E5E}" srcOrd="0" destOrd="0" presId="urn:microsoft.com/office/officeart/2005/8/layout/lProcess2"/>
    <dgm:cxn modelId="{3F6FACF7-50A6-AA4F-8F33-E4F1E352D1AB}" type="presParOf" srcId="{C9DE6BF9-FC05-4741-930C-3D568BA29E5E}" destId="{21407BB1-ACEF-CF4A-9F72-95F2944F9C99}" srcOrd="0" destOrd="0" presId="urn:microsoft.com/office/officeart/2005/8/layout/lProcess2"/>
    <dgm:cxn modelId="{2F293B64-48C4-0343-AC44-EA4FB86FA598}" type="presParOf" srcId="{813B946C-81D6-DA4E-906A-5D3346D4B772}" destId="{83ADD24E-978F-BC44-8F34-699AAA7E29A1}" srcOrd="5" destOrd="0" presId="urn:microsoft.com/office/officeart/2005/8/layout/lProcess2"/>
    <dgm:cxn modelId="{F9B8AA21-E5C4-064B-9A22-A30A413B652F}" type="presParOf" srcId="{813B946C-81D6-DA4E-906A-5D3346D4B772}" destId="{BCEE3A85-066B-FA44-8CD5-0F9E61BB6A6E}" srcOrd="6" destOrd="0" presId="urn:microsoft.com/office/officeart/2005/8/layout/lProcess2"/>
    <dgm:cxn modelId="{40C6C866-E443-354E-8B73-675175463299}" type="presParOf" srcId="{BCEE3A85-066B-FA44-8CD5-0F9E61BB6A6E}" destId="{6E4984E4-D558-E841-A9CC-6760B3ECF2E1}" srcOrd="0" destOrd="0" presId="urn:microsoft.com/office/officeart/2005/8/layout/lProcess2"/>
    <dgm:cxn modelId="{CF2F69DB-1487-B24B-9228-429E47914A1B}" type="presParOf" srcId="{BCEE3A85-066B-FA44-8CD5-0F9E61BB6A6E}" destId="{8C3DA6FF-F1DE-0243-867A-3D4A7637864C}" srcOrd="1" destOrd="0" presId="urn:microsoft.com/office/officeart/2005/8/layout/lProcess2"/>
    <dgm:cxn modelId="{0635C57F-9678-434E-B079-C2BE91158FDF}" type="presParOf" srcId="{BCEE3A85-066B-FA44-8CD5-0F9E61BB6A6E}" destId="{0078F2CE-84B9-2049-9FBB-E5E084BD25EB}" srcOrd="2" destOrd="0" presId="urn:microsoft.com/office/officeart/2005/8/layout/lProcess2"/>
    <dgm:cxn modelId="{2BF19C01-873F-3D4B-893A-2C463A9B7E7C}" type="presParOf" srcId="{0078F2CE-84B9-2049-9FBB-E5E084BD25EB}" destId="{950BF534-5452-B14F-81D6-30487881F73E}" srcOrd="0" destOrd="0" presId="urn:microsoft.com/office/officeart/2005/8/layout/lProcess2"/>
    <dgm:cxn modelId="{5F9FBFC1-3700-A840-84D7-069687C5F4F9}" type="presParOf" srcId="{950BF534-5452-B14F-81D6-30487881F73E}" destId="{6EC0DA58-F2F0-834F-854D-AFA80713B70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EAEA0-0DEF-9F49-AEF8-985A7A256938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CCA27-0A90-AA46-ACED-C3F654F93F65}">
      <dgm:prSet custT="1"/>
      <dgm:spPr/>
      <dgm:t>
        <a:bodyPr/>
        <a:lstStyle/>
        <a:p>
          <a:pPr rtl="0"/>
          <a:r>
            <a:rPr lang="en-US" sz="2800" dirty="0">
              <a:solidFill>
                <a:schemeClr val="tx1"/>
              </a:solidFill>
            </a:rPr>
            <a:t>Capabilities:</a:t>
          </a:r>
          <a:endParaRPr lang="en-US" sz="3600" dirty="0">
            <a:solidFill>
              <a:schemeClr val="tx1"/>
            </a:solidFill>
          </a:endParaRPr>
        </a:p>
      </dgm:t>
    </dgm:pt>
    <dgm:pt modelId="{0B8BDFFC-0B05-A747-94E9-5E9700F87AF3}" type="parTrans" cxnId="{F8E9D748-F0EA-DE4C-AFD5-BFD85FFBEA95}">
      <dgm:prSet/>
      <dgm:spPr/>
      <dgm:t>
        <a:bodyPr/>
        <a:lstStyle/>
        <a:p>
          <a:endParaRPr lang="en-US"/>
        </a:p>
      </dgm:t>
    </dgm:pt>
    <dgm:pt modelId="{8D732C1F-6AD4-EC49-ABC6-A60EA42AA983}" type="sibTrans" cxnId="{F8E9D748-F0EA-DE4C-AFD5-BFD85FFBEA95}">
      <dgm:prSet/>
      <dgm:spPr/>
      <dgm:t>
        <a:bodyPr/>
        <a:lstStyle/>
        <a:p>
          <a:endParaRPr lang="en-US"/>
        </a:p>
      </dgm:t>
    </dgm:pt>
    <dgm:pt modelId="{F851A604-A55C-464B-970C-447F32885FC1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Defines a single choke point</a:t>
          </a:r>
          <a:endParaRPr lang="en-US" sz="1600" kern="1200" dirty="0">
            <a:latin typeface="+mn-lt"/>
          </a:endParaRPr>
        </a:p>
      </dgm:t>
    </dgm:pt>
    <dgm:pt modelId="{7BC191CD-FA71-C64B-8292-17F69CED2905}" type="parTrans" cxnId="{823FB284-9894-C542-B307-12BF66282797}">
      <dgm:prSet/>
      <dgm:spPr/>
      <dgm:t>
        <a:bodyPr/>
        <a:lstStyle/>
        <a:p>
          <a:endParaRPr lang="en-US"/>
        </a:p>
      </dgm:t>
    </dgm:pt>
    <dgm:pt modelId="{1CDD5FAF-FD05-3C41-BE24-768AA57737CC}" type="sibTrans" cxnId="{823FB284-9894-C542-B307-12BF66282797}">
      <dgm:prSet/>
      <dgm:spPr/>
      <dgm:t>
        <a:bodyPr/>
        <a:lstStyle/>
        <a:p>
          <a:endParaRPr lang="en-US"/>
        </a:p>
      </dgm:t>
    </dgm:pt>
    <dgm:pt modelId="{BBCEEBE8-1098-C34A-B0A0-5B59650C1D1D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Provides a location for monitoring security events</a:t>
          </a:r>
          <a:endParaRPr lang="en-US" sz="1600" kern="1200" dirty="0">
            <a:latin typeface="+mn-lt"/>
          </a:endParaRPr>
        </a:p>
      </dgm:t>
    </dgm:pt>
    <dgm:pt modelId="{BDB5F818-06A6-DA4C-BD18-886D0143313B}" type="parTrans" cxnId="{6C8A7988-8B7C-1E4D-A450-A70E4AE2F509}">
      <dgm:prSet/>
      <dgm:spPr/>
      <dgm:t>
        <a:bodyPr/>
        <a:lstStyle/>
        <a:p>
          <a:endParaRPr lang="en-US"/>
        </a:p>
      </dgm:t>
    </dgm:pt>
    <dgm:pt modelId="{E0037007-67A6-2446-9587-C2057651B532}" type="sibTrans" cxnId="{6C8A7988-8B7C-1E4D-A450-A70E4AE2F509}">
      <dgm:prSet/>
      <dgm:spPr/>
      <dgm:t>
        <a:bodyPr/>
        <a:lstStyle/>
        <a:p>
          <a:endParaRPr lang="en-US"/>
        </a:p>
      </dgm:t>
    </dgm:pt>
    <dgm:pt modelId="{F7EC8A34-7DAC-8543-88B6-1BE6AAE113DF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Convenient platform for several Internet functions that are not security related</a:t>
          </a:r>
          <a:endParaRPr lang="en-US" sz="1600" kern="1200" dirty="0">
            <a:latin typeface="+mn-lt"/>
          </a:endParaRPr>
        </a:p>
      </dgm:t>
    </dgm:pt>
    <dgm:pt modelId="{B405BB63-3F08-844E-BD69-1AB13858420C}" type="parTrans" cxnId="{49615B76-9034-3849-89C5-DAE5ADD54DF5}">
      <dgm:prSet/>
      <dgm:spPr/>
      <dgm:t>
        <a:bodyPr/>
        <a:lstStyle/>
        <a:p>
          <a:endParaRPr lang="en-US"/>
        </a:p>
      </dgm:t>
    </dgm:pt>
    <dgm:pt modelId="{9D3095F5-F545-5F4B-90F8-5B1E16C0C86B}" type="sibTrans" cxnId="{49615B76-9034-3849-89C5-DAE5ADD54DF5}">
      <dgm:prSet/>
      <dgm:spPr/>
      <dgm:t>
        <a:bodyPr/>
        <a:lstStyle/>
        <a:p>
          <a:endParaRPr lang="en-US"/>
        </a:p>
      </dgm:t>
    </dgm:pt>
    <dgm:pt modelId="{BD75E155-2369-EA4E-98D6-A7BEFBD5F922}">
      <dgm:prSet custT="1"/>
      <dgm:spPr/>
      <dgm:t>
        <a:bodyPr/>
        <a:lstStyle/>
        <a:p>
          <a:pPr rtl="0"/>
          <a:r>
            <a:rPr lang="en-US" sz="1600" b="1" kern="1200" dirty="0">
              <a:latin typeface="+mn-lt"/>
            </a:rPr>
            <a:t>Can serve as the platform for IPSec</a:t>
          </a:r>
          <a:endParaRPr lang="en-US" sz="1600" kern="1200" dirty="0">
            <a:latin typeface="+mn-lt"/>
          </a:endParaRPr>
        </a:p>
      </dgm:t>
    </dgm:pt>
    <dgm:pt modelId="{8EF7223B-FF3E-0F40-95D2-398929EB1DBC}" type="parTrans" cxnId="{8BCF5552-681A-E248-A040-1CA9EB39CE4C}">
      <dgm:prSet/>
      <dgm:spPr/>
      <dgm:t>
        <a:bodyPr/>
        <a:lstStyle/>
        <a:p>
          <a:endParaRPr lang="en-US"/>
        </a:p>
      </dgm:t>
    </dgm:pt>
    <dgm:pt modelId="{59D4B0A9-2243-6940-898B-9C848F2FBF03}" type="sibTrans" cxnId="{8BCF5552-681A-E248-A040-1CA9EB39CE4C}">
      <dgm:prSet/>
      <dgm:spPr/>
      <dgm:t>
        <a:bodyPr/>
        <a:lstStyle/>
        <a:p>
          <a:endParaRPr lang="en-US"/>
        </a:p>
      </dgm:t>
    </dgm:pt>
    <dgm:pt modelId="{658CA3B0-35C8-7F46-9AB5-C8FDAD73655A}">
      <dgm:prSet custT="1"/>
      <dgm:spPr/>
      <dgm:t>
        <a:bodyPr/>
        <a:lstStyle/>
        <a:p>
          <a:pPr rtl="0"/>
          <a:r>
            <a:rPr lang="en-US" sz="2800" dirty="0">
              <a:solidFill>
                <a:schemeClr val="tx1"/>
              </a:solidFill>
            </a:rPr>
            <a:t>Limitations:</a:t>
          </a:r>
        </a:p>
      </dgm:t>
    </dgm:pt>
    <dgm:pt modelId="{9483F094-1320-A249-9D6F-9A7C4BF008C6}" type="parTrans" cxnId="{00376A1A-FA5E-2E43-9B4E-540194741CA7}">
      <dgm:prSet/>
      <dgm:spPr/>
      <dgm:t>
        <a:bodyPr/>
        <a:lstStyle/>
        <a:p>
          <a:endParaRPr lang="en-US"/>
        </a:p>
      </dgm:t>
    </dgm:pt>
    <dgm:pt modelId="{7094A2EE-F635-C54E-8098-E73CCD244C48}" type="sibTrans" cxnId="{00376A1A-FA5E-2E43-9B4E-540194741CA7}">
      <dgm:prSet/>
      <dgm:spPr/>
      <dgm:t>
        <a:bodyPr/>
        <a:lstStyle/>
        <a:p>
          <a:endParaRPr lang="en-US"/>
        </a:p>
      </dgm:t>
    </dgm:pt>
    <dgm:pt modelId="{4591B7C3-CCE9-2547-BB80-107715315C8E}">
      <dgm:prSet custT="1"/>
      <dgm:spPr/>
      <dgm:t>
        <a:bodyPr/>
        <a:lstStyle/>
        <a:p>
          <a:pPr rtl="0"/>
          <a:r>
            <a:rPr lang="en-US" sz="1600" b="1" kern="1200" dirty="0"/>
            <a:t>Cannot protect against attacks bypassing firewall</a:t>
          </a:r>
        </a:p>
      </dgm:t>
    </dgm:pt>
    <dgm:pt modelId="{25F4B0C7-B364-CE4D-BB4E-7A36C056B63F}" type="parTrans" cxnId="{F97FFE47-D1BE-B24D-A3F6-0DCE497AC76F}">
      <dgm:prSet/>
      <dgm:spPr/>
      <dgm:t>
        <a:bodyPr/>
        <a:lstStyle/>
        <a:p>
          <a:endParaRPr lang="en-US"/>
        </a:p>
      </dgm:t>
    </dgm:pt>
    <dgm:pt modelId="{13950F49-1790-1C41-85F1-4431AB9619A2}" type="sibTrans" cxnId="{F97FFE47-D1BE-B24D-A3F6-0DCE497AC76F}">
      <dgm:prSet/>
      <dgm:spPr/>
      <dgm:t>
        <a:bodyPr/>
        <a:lstStyle/>
        <a:p>
          <a:endParaRPr lang="en-US"/>
        </a:p>
      </dgm:t>
    </dgm:pt>
    <dgm:pt modelId="{534DB5A8-80B9-3D4F-9CA0-84A475D8DD4C}">
      <dgm:prSet custT="1"/>
      <dgm:spPr/>
      <dgm:t>
        <a:bodyPr/>
        <a:lstStyle/>
        <a:p>
          <a:pPr rtl="0"/>
          <a:r>
            <a:rPr lang="en-US" sz="1600" b="1" kern="1200" dirty="0"/>
            <a:t>May not protect fully against internal threats</a:t>
          </a:r>
        </a:p>
      </dgm:t>
    </dgm:pt>
    <dgm:pt modelId="{9F5373C6-00A1-544F-9156-E8B6F15E55BC}" type="parTrans" cxnId="{4353A27C-88C5-7C4E-BE9C-1A431F47CF9F}">
      <dgm:prSet/>
      <dgm:spPr/>
      <dgm:t>
        <a:bodyPr/>
        <a:lstStyle/>
        <a:p>
          <a:endParaRPr lang="en-US"/>
        </a:p>
      </dgm:t>
    </dgm:pt>
    <dgm:pt modelId="{2615DAC3-F437-4941-99D3-3C3B315B80F3}" type="sibTrans" cxnId="{4353A27C-88C5-7C4E-BE9C-1A431F47CF9F}">
      <dgm:prSet/>
      <dgm:spPr/>
      <dgm:t>
        <a:bodyPr/>
        <a:lstStyle/>
        <a:p>
          <a:endParaRPr lang="en-US"/>
        </a:p>
      </dgm:t>
    </dgm:pt>
    <dgm:pt modelId="{E47080D8-DFD5-914E-BB20-CBA41ACE196B}">
      <dgm:prSet custT="1"/>
      <dgm:spPr/>
      <dgm:t>
        <a:bodyPr/>
        <a:lstStyle/>
        <a:p>
          <a:pPr rtl="0"/>
          <a:r>
            <a:rPr lang="en-US" sz="1600" b="1" kern="1200" dirty="0"/>
            <a:t>Improperly secured wireless LAN can be accessed from outside the organization</a:t>
          </a:r>
        </a:p>
      </dgm:t>
    </dgm:pt>
    <dgm:pt modelId="{FF9C0A2B-0495-5F41-84A1-D88DEE460EC0}" type="parTrans" cxnId="{75E72BB2-3EF9-5F4B-B279-7C4735DA2B33}">
      <dgm:prSet/>
      <dgm:spPr/>
      <dgm:t>
        <a:bodyPr/>
        <a:lstStyle/>
        <a:p>
          <a:endParaRPr lang="en-US"/>
        </a:p>
      </dgm:t>
    </dgm:pt>
    <dgm:pt modelId="{E0C803C5-80CD-4B4D-879E-24CC1F684529}" type="sibTrans" cxnId="{75E72BB2-3EF9-5F4B-B279-7C4735DA2B33}">
      <dgm:prSet/>
      <dgm:spPr/>
      <dgm:t>
        <a:bodyPr/>
        <a:lstStyle/>
        <a:p>
          <a:endParaRPr lang="en-US"/>
        </a:p>
      </dgm:t>
    </dgm:pt>
    <dgm:pt modelId="{89175B89-43FB-1F41-B4CB-AF3920DC50EC}">
      <dgm:prSet custT="1"/>
      <dgm:spPr/>
      <dgm:t>
        <a:bodyPr/>
        <a:lstStyle/>
        <a:p>
          <a:pPr rtl="0"/>
          <a:r>
            <a:rPr lang="en-US" sz="1600" b="1" kern="1200" dirty="0"/>
            <a:t>Laptop, PDA, or portable storage device may be infected outside the corporate network then used internally</a:t>
          </a:r>
        </a:p>
      </dgm:t>
    </dgm:pt>
    <dgm:pt modelId="{6F32D59F-DE64-1940-9907-67980CE4F8FD}" type="parTrans" cxnId="{2B446EC3-30AA-3C47-993C-18B8A4C2B0B2}">
      <dgm:prSet/>
      <dgm:spPr/>
      <dgm:t>
        <a:bodyPr/>
        <a:lstStyle/>
        <a:p>
          <a:endParaRPr lang="en-US"/>
        </a:p>
      </dgm:t>
    </dgm:pt>
    <dgm:pt modelId="{6CD63CA8-9065-4840-AF41-C2A75FD5B9D8}" type="sibTrans" cxnId="{2B446EC3-30AA-3C47-993C-18B8A4C2B0B2}">
      <dgm:prSet/>
      <dgm:spPr/>
      <dgm:t>
        <a:bodyPr/>
        <a:lstStyle/>
        <a:p>
          <a:endParaRPr lang="en-US"/>
        </a:p>
      </dgm:t>
    </dgm:pt>
    <dgm:pt modelId="{499F6BA9-C59E-DC49-9AF5-B861FBC3EB4A}" type="pres">
      <dgm:prSet presAssocID="{BF9EAEA0-0DEF-9F49-AEF8-985A7A256938}" presName="compositeShape" presStyleCnt="0">
        <dgm:presLayoutVars>
          <dgm:chMax val="2"/>
          <dgm:dir/>
          <dgm:resizeHandles val="exact"/>
        </dgm:presLayoutVars>
      </dgm:prSet>
      <dgm:spPr/>
    </dgm:pt>
    <dgm:pt modelId="{28F38D06-2BC8-E34E-A0A3-A545334E51CB}" type="pres">
      <dgm:prSet presAssocID="{FA9CCA27-0A90-AA46-ACED-C3F654F93F65}" presName="upArrow" presStyleLbl="node1" presStyleIdx="0" presStyleCnt="2" custScaleX="79240" custScaleY="92308"/>
      <dgm:spPr>
        <a:ln>
          <a:solidFill>
            <a:schemeClr val="bg1"/>
          </a:solidFill>
        </a:ln>
        <a:effectLst>
          <a:outerShdw blurRad="50800" dist="38100" dir="2700000" algn="tl" rotWithShape="0">
            <a:schemeClr val="bg1">
              <a:alpha val="43000"/>
            </a:scheme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gm:spPr>
    </dgm:pt>
    <dgm:pt modelId="{694D615A-D47F-0B4A-A54E-BF0D6280097D}" type="pres">
      <dgm:prSet presAssocID="{FA9CCA27-0A90-AA46-ACED-C3F654F93F65}" presName="upArrowText" presStyleLbl="revTx" presStyleIdx="0" presStyleCnt="2" custScaleX="118959" custLinFactNeighborX="3834">
        <dgm:presLayoutVars>
          <dgm:chMax val="0"/>
          <dgm:bulletEnabled val="1"/>
        </dgm:presLayoutVars>
      </dgm:prSet>
      <dgm:spPr/>
    </dgm:pt>
    <dgm:pt modelId="{880788A9-BD7C-A741-82DB-60534BD9E767}" type="pres">
      <dgm:prSet presAssocID="{658CA3B0-35C8-7F46-9AB5-C8FDAD73655A}" presName="downArrow" presStyleLbl="node1" presStyleIdx="1" presStyleCnt="2" custScaleX="82613" custScaleY="89744"/>
      <dgm:spPr>
        <a:ln>
          <a:solidFill>
            <a:schemeClr val="bg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gm:spPr>
    </dgm:pt>
    <dgm:pt modelId="{B28C4838-0A62-2445-9959-1E0D100E9251}" type="pres">
      <dgm:prSet presAssocID="{658CA3B0-35C8-7F46-9AB5-C8FDAD73655A}" presName="downArrowText" presStyleLbl="revTx" presStyleIdx="1" presStyleCnt="2" custScaleX="109620" custScaleY="118590" custLinFactNeighborX="774" custLinFactNeighborY="3029">
        <dgm:presLayoutVars>
          <dgm:chMax val="0"/>
          <dgm:bulletEnabled val="1"/>
        </dgm:presLayoutVars>
      </dgm:prSet>
      <dgm:spPr/>
    </dgm:pt>
  </dgm:ptLst>
  <dgm:cxnLst>
    <dgm:cxn modelId="{00376A1A-FA5E-2E43-9B4E-540194741CA7}" srcId="{BF9EAEA0-0DEF-9F49-AEF8-985A7A256938}" destId="{658CA3B0-35C8-7F46-9AB5-C8FDAD73655A}" srcOrd="1" destOrd="0" parTransId="{9483F094-1320-A249-9D6F-9A7C4BF008C6}" sibTransId="{7094A2EE-F635-C54E-8098-E73CCD244C48}"/>
    <dgm:cxn modelId="{9E2A5723-1086-434A-8A70-5580B57153AC}" type="presOf" srcId="{658CA3B0-35C8-7F46-9AB5-C8FDAD73655A}" destId="{B28C4838-0A62-2445-9959-1E0D100E9251}" srcOrd="0" destOrd="0" presId="urn:microsoft.com/office/officeart/2005/8/layout/arrow4"/>
    <dgm:cxn modelId="{464DD428-F193-7F41-BF5F-268FF4656B26}" type="presOf" srcId="{BF9EAEA0-0DEF-9F49-AEF8-985A7A256938}" destId="{499F6BA9-C59E-DC49-9AF5-B861FBC3EB4A}" srcOrd="0" destOrd="0" presId="urn:microsoft.com/office/officeart/2005/8/layout/arrow4"/>
    <dgm:cxn modelId="{99DB442C-9BB1-FE4A-B0C5-7B55520EA8DD}" type="presOf" srcId="{89175B89-43FB-1F41-B4CB-AF3920DC50EC}" destId="{B28C4838-0A62-2445-9959-1E0D100E9251}" srcOrd="0" destOrd="4" presId="urn:microsoft.com/office/officeart/2005/8/layout/arrow4"/>
    <dgm:cxn modelId="{3AFAE935-1E42-D047-AD75-261FC83C7A5E}" type="presOf" srcId="{FA9CCA27-0A90-AA46-ACED-C3F654F93F65}" destId="{694D615A-D47F-0B4A-A54E-BF0D6280097D}" srcOrd="0" destOrd="0" presId="urn:microsoft.com/office/officeart/2005/8/layout/arrow4"/>
    <dgm:cxn modelId="{F97FFE47-D1BE-B24D-A3F6-0DCE497AC76F}" srcId="{658CA3B0-35C8-7F46-9AB5-C8FDAD73655A}" destId="{4591B7C3-CCE9-2547-BB80-107715315C8E}" srcOrd="0" destOrd="0" parTransId="{25F4B0C7-B364-CE4D-BB4E-7A36C056B63F}" sibTransId="{13950F49-1790-1C41-85F1-4431AB9619A2}"/>
    <dgm:cxn modelId="{F8E9D748-F0EA-DE4C-AFD5-BFD85FFBEA95}" srcId="{BF9EAEA0-0DEF-9F49-AEF8-985A7A256938}" destId="{FA9CCA27-0A90-AA46-ACED-C3F654F93F65}" srcOrd="0" destOrd="0" parTransId="{0B8BDFFC-0B05-A747-94E9-5E9700F87AF3}" sibTransId="{8D732C1F-6AD4-EC49-ABC6-A60EA42AA983}"/>
    <dgm:cxn modelId="{0418326C-CB3C-5B40-B6AB-B72F5219C2CC}" type="presOf" srcId="{F7EC8A34-7DAC-8543-88B6-1BE6AAE113DF}" destId="{694D615A-D47F-0B4A-A54E-BF0D6280097D}" srcOrd="0" destOrd="3" presId="urn:microsoft.com/office/officeart/2005/8/layout/arrow4"/>
    <dgm:cxn modelId="{8BCF5552-681A-E248-A040-1CA9EB39CE4C}" srcId="{FA9CCA27-0A90-AA46-ACED-C3F654F93F65}" destId="{BD75E155-2369-EA4E-98D6-A7BEFBD5F922}" srcOrd="3" destOrd="0" parTransId="{8EF7223B-FF3E-0F40-95D2-398929EB1DBC}" sibTransId="{59D4B0A9-2243-6940-898B-9C848F2FBF03}"/>
    <dgm:cxn modelId="{49615B76-9034-3849-89C5-DAE5ADD54DF5}" srcId="{FA9CCA27-0A90-AA46-ACED-C3F654F93F65}" destId="{F7EC8A34-7DAC-8543-88B6-1BE6AAE113DF}" srcOrd="2" destOrd="0" parTransId="{B405BB63-3F08-844E-BD69-1AB13858420C}" sibTransId="{9D3095F5-F545-5F4B-90F8-5B1E16C0C86B}"/>
    <dgm:cxn modelId="{A744AB56-47CF-514C-A2D4-754D047C1499}" type="presOf" srcId="{534DB5A8-80B9-3D4F-9CA0-84A475D8DD4C}" destId="{B28C4838-0A62-2445-9959-1E0D100E9251}" srcOrd="0" destOrd="2" presId="urn:microsoft.com/office/officeart/2005/8/layout/arrow4"/>
    <dgm:cxn modelId="{79CB5877-63D1-3B4F-AD51-755E30192CD6}" type="presOf" srcId="{4591B7C3-CCE9-2547-BB80-107715315C8E}" destId="{B28C4838-0A62-2445-9959-1E0D100E9251}" srcOrd="0" destOrd="1" presId="urn:microsoft.com/office/officeart/2005/8/layout/arrow4"/>
    <dgm:cxn modelId="{080C417C-6A9F-DA4F-82AF-DBA0E16FBB0E}" type="presOf" srcId="{F851A604-A55C-464B-970C-447F32885FC1}" destId="{694D615A-D47F-0B4A-A54E-BF0D6280097D}" srcOrd="0" destOrd="1" presId="urn:microsoft.com/office/officeart/2005/8/layout/arrow4"/>
    <dgm:cxn modelId="{4353A27C-88C5-7C4E-BE9C-1A431F47CF9F}" srcId="{658CA3B0-35C8-7F46-9AB5-C8FDAD73655A}" destId="{534DB5A8-80B9-3D4F-9CA0-84A475D8DD4C}" srcOrd="1" destOrd="0" parTransId="{9F5373C6-00A1-544F-9156-E8B6F15E55BC}" sibTransId="{2615DAC3-F437-4941-99D3-3C3B315B80F3}"/>
    <dgm:cxn modelId="{823FB284-9894-C542-B307-12BF66282797}" srcId="{FA9CCA27-0A90-AA46-ACED-C3F654F93F65}" destId="{F851A604-A55C-464B-970C-447F32885FC1}" srcOrd="0" destOrd="0" parTransId="{7BC191CD-FA71-C64B-8292-17F69CED2905}" sibTransId="{1CDD5FAF-FD05-3C41-BE24-768AA57737CC}"/>
    <dgm:cxn modelId="{6C8A7988-8B7C-1E4D-A450-A70E4AE2F509}" srcId="{FA9CCA27-0A90-AA46-ACED-C3F654F93F65}" destId="{BBCEEBE8-1098-C34A-B0A0-5B59650C1D1D}" srcOrd="1" destOrd="0" parTransId="{BDB5F818-06A6-DA4C-BD18-886D0143313B}" sibTransId="{E0037007-67A6-2446-9587-C2057651B532}"/>
    <dgm:cxn modelId="{3EF4548D-6D6A-064B-9B28-643E3A80BF68}" type="presOf" srcId="{E47080D8-DFD5-914E-BB20-CBA41ACE196B}" destId="{B28C4838-0A62-2445-9959-1E0D100E9251}" srcOrd="0" destOrd="3" presId="urn:microsoft.com/office/officeart/2005/8/layout/arrow4"/>
    <dgm:cxn modelId="{4E6A9F9B-A8C8-4744-AB28-A53655C24CB1}" type="presOf" srcId="{BD75E155-2369-EA4E-98D6-A7BEFBD5F922}" destId="{694D615A-D47F-0B4A-A54E-BF0D6280097D}" srcOrd="0" destOrd="4" presId="urn:microsoft.com/office/officeart/2005/8/layout/arrow4"/>
    <dgm:cxn modelId="{75E72BB2-3EF9-5F4B-B279-7C4735DA2B33}" srcId="{658CA3B0-35C8-7F46-9AB5-C8FDAD73655A}" destId="{E47080D8-DFD5-914E-BB20-CBA41ACE196B}" srcOrd="2" destOrd="0" parTransId="{FF9C0A2B-0495-5F41-84A1-D88DEE460EC0}" sibTransId="{E0C803C5-80CD-4B4D-879E-24CC1F684529}"/>
    <dgm:cxn modelId="{E1B764C2-A0D5-084A-B457-0D4C9F6E1A72}" type="presOf" srcId="{BBCEEBE8-1098-C34A-B0A0-5B59650C1D1D}" destId="{694D615A-D47F-0B4A-A54E-BF0D6280097D}" srcOrd="0" destOrd="2" presId="urn:microsoft.com/office/officeart/2005/8/layout/arrow4"/>
    <dgm:cxn modelId="{2B446EC3-30AA-3C47-993C-18B8A4C2B0B2}" srcId="{658CA3B0-35C8-7F46-9AB5-C8FDAD73655A}" destId="{89175B89-43FB-1F41-B4CB-AF3920DC50EC}" srcOrd="3" destOrd="0" parTransId="{6F32D59F-DE64-1940-9907-67980CE4F8FD}" sibTransId="{6CD63CA8-9065-4840-AF41-C2A75FD5B9D8}"/>
    <dgm:cxn modelId="{3D377064-BBB0-5044-8921-9584744C9269}" type="presParOf" srcId="{499F6BA9-C59E-DC49-9AF5-B861FBC3EB4A}" destId="{28F38D06-2BC8-E34E-A0A3-A545334E51CB}" srcOrd="0" destOrd="0" presId="urn:microsoft.com/office/officeart/2005/8/layout/arrow4"/>
    <dgm:cxn modelId="{E5168286-B067-A54E-9F42-7C734C1E0ABC}" type="presParOf" srcId="{499F6BA9-C59E-DC49-9AF5-B861FBC3EB4A}" destId="{694D615A-D47F-0B4A-A54E-BF0D6280097D}" srcOrd="1" destOrd="0" presId="urn:microsoft.com/office/officeart/2005/8/layout/arrow4"/>
    <dgm:cxn modelId="{CA837A12-6993-3840-BD41-5FEFAFB7BB01}" type="presParOf" srcId="{499F6BA9-C59E-DC49-9AF5-B861FBC3EB4A}" destId="{880788A9-BD7C-A741-82DB-60534BD9E767}" srcOrd="2" destOrd="0" presId="urn:microsoft.com/office/officeart/2005/8/layout/arrow4"/>
    <dgm:cxn modelId="{57CCE704-0F7B-414D-921B-91883CBF8932}" type="presParOf" srcId="{499F6BA9-C59E-DC49-9AF5-B861FBC3EB4A}" destId="{B28C4838-0A62-2445-9959-1E0D100E925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75CF2-4A1D-D248-B2FC-EF82A4EAA1C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C3D44-A117-4E4A-9E67-E09CF4B9D512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  <a:effectLst/>
            </a:rPr>
            <a:t>Filtering rules are based on information contained in a network packet</a:t>
          </a:r>
        </a:p>
      </dgm:t>
    </dgm:pt>
    <dgm:pt modelId="{F29F054B-A395-E043-881E-90CAEBCC6513}" type="parTrans" cxnId="{AA92E98A-0773-BD44-8FA2-7D1B662A6B11}">
      <dgm:prSet/>
      <dgm:spPr/>
      <dgm:t>
        <a:bodyPr/>
        <a:lstStyle/>
        <a:p>
          <a:endParaRPr lang="en-US"/>
        </a:p>
      </dgm:t>
    </dgm:pt>
    <dgm:pt modelId="{AC68F31D-1EBB-5F47-A977-5B352F25FFC0}" type="sibTrans" cxnId="{AA92E98A-0773-BD44-8FA2-7D1B662A6B11}">
      <dgm:prSet/>
      <dgm:spPr/>
      <dgm:t>
        <a:bodyPr/>
        <a:lstStyle/>
        <a:p>
          <a:endParaRPr lang="en-US"/>
        </a:p>
      </dgm:t>
    </dgm:pt>
    <dgm:pt modelId="{7853777C-A2A5-2F40-81CC-F02A59E49DDB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Source IP address</a:t>
          </a:r>
        </a:p>
      </dgm:t>
    </dgm:pt>
    <dgm:pt modelId="{8614323F-0E29-C24D-9208-923A877DDAF7}" type="parTrans" cxnId="{B0286157-2581-604A-9102-CA9B4DA1BD0C}">
      <dgm:prSet/>
      <dgm:spPr/>
      <dgm:t>
        <a:bodyPr/>
        <a:lstStyle/>
        <a:p>
          <a:endParaRPr lang="en-US"/>
        </a:p>
      </dgm:t>
    </dgm:pt>
    <dgm:pt modelId="{AD60C821-5CF3-734F-81BC-CB8DE7E07684}" type="sibTrans" cxnId="{B0286157-2581-604A-9102-CA9B4DA1BD0C}">
      <dgm:prSet/>
      <dgm:spPr/>
      <dgm:t>
        <a:bodyPr/>
        <a:lstStyle/>
        <a:p>
          <a:endParaRPr lang="en-US"/>
        </a:p>
      </dgm:t>
    </dgm:pt>
    <dgm:pt modelId="{2397B89F-ACEA-DA44-8651-68BC248E4AAC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Destination IP address</a:t>
          </a:r>
        </a:p>
      </dgm:t>
    </dgm:pt>
    <dgm:pt modelId="{CAD7E9A4-3CA4-7240-8A3B-571CD1DDB379}" type="parTrans" cxnId="{2284E4F3-1439-744D-B00E-3E4D88D1CE45}">
      <dgm:prSet/>
      <dgm:spPr/>
      <dgm:t>
        <a:bodyPr/>
        <a:lstStyle/>
        <a:p>
          <a:endParaRPr lang="en-US"/>
        </a:p>
      </dgm:t>
    </dgm:pt>
    <dgm:pt modelId="{F51BEC0B-6D14-C84E-9900-0AC6D964A58B}" type="sibTrans" cxnId="{2284E4F3-1439-744D-B00E-3E4D88D1CE45}">
      <dgm:prSet/>
      <dgm:spPr/>
      <dgm:t>
        <a:bodyPr/>
        <a:lstStyle/>
        <a:p>
          <a:endParaRPr lang="en-US"/>
        </a:p>
      </dgm:t>
    </dgm:pt>
    <dgm:pt modelId="{C871D84E-346F-F04A-A10E-A8C4E1B8135D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Source and destination transport-level address</a:t>
          </a:r>
        </a:p>
      </dgm:t>
    </dgm:pt>
    <dgm:pt modelId="{377F236C-9BA0-DE4E-B535-0073B0AD603F}" type="parTrans" cxnId="{F2ACCE61-3391-1745-8489-BA483F7FB7B0}">
      <dgm:prSet/>
      <dgm:spPr/>
      <dgm:t>
        <a:bodyPr/>
        <a:lstStyle/>
        <a:p>
          <a:endParaRPr lang="en-US"/>
        </a:p>
      </dgm:t>
    </dgm:pt>
    <dgm:pt modelId="{223BA8B5-3E41-954A-83D2-CF552B751EDC}" type="sibTrans" cxnId="{F2ACCE61-3391-1745-8489-BA483F7FB7B0}">
      <dgm:prSet/>
      <dgm:spPr/>
      <dgm:t>
        <a:bodyPr/>
        <a:lstStyle/>
        <a:p>
          <a:endParaRPr lang="en-US"/>
        </a:p>
      </dgm:t>
    </dgm:pt>
    <dgm:pt modelId="{37A901BF-71FC-B64C-9DC5-259D21A670DA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IP protocol field</a:t>
          </a:r>
        </a:p>
      </dgm:t>
    </dgm:pt>
    <dgm:pt modelId="{EE6F0A62-D4D6-E74F-8CB5-8B645432EE45}" type="parTrans" cxnId="{82277348-65B9-B146-B4D8-3F45A71B573F}">
      <dgm:prSet/>
      <dgm:spPr/>
      <dgm:t>
        <a:bodyPr/>
        <a:lstStyle/>
        <a:p>
          <a:endParaRPr lang="en-US"/>
        </a:p>
      </dgm:t>
    </dgm:pt>
    <dgm:pt modelId="{9215E86D-77CE-5A41-A732-7D749D3B3B58}" type="sibTrans" cxnId="{82277348-65B9-B146-B4D8-3F45A71B573F}">
      <dgm:prSet/>
      <dgm:spPr/>
      <dgm:t>
        <a:bodyPr/>
        <a:lstStyle/>
        <a:p>
          <a:endParaRPr lang="en-US"/>
        </a:p>
      </dgm:t>
    </dgm:pt>
    <dgm:pt modelId="{D3D4CB05-BDD2-164D-BEC8-367865314CEF}">
      <dgm:prSet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Interface</a:t>
          </a:r>
        </a:p>
      </dgm:t>
    </dgm:pt>
    <dgm:pt modelId="{A0848D3D-8276-0D49-AC8D-81CF94A56874}" type="parTrans" cxnId="{AF06C460-B257-BB4A-96A5-532D10722D7A}">
      <dgm:prSet/>
      <dgm:spPr/>
      <dgm:t>
        <a:bodyPr/>
        <a:lstStyle/>
        <a:p>
          <a:endParaRPr lang="en-US"/>
        </a:p>
      </dgm:t>
    </dgm:pt>
    <dgm:pt modelId="{76285DA6-D726-0D45-A422-473F4CFD48F5}" type="sibTrans" cxnId="{AF06C460-B257-BB4A-96A5-532D10722D7A}">
      <dgm:prSet/>
      <dgm:spPr/>
      <dgm:t>
        <a:bodyPr/>
        <a:lstStyle/>
        <a:p>
          <a:endParaRPr lang="en-US"/>
        </a:p>
      </dgm:t>
    </dgm:pt>
    <dgm:pt modelId="{6DC7EF82-39B7-F144-B383-68BBBD4626B1}" type="pres">
      <dgm:prSet presAssocID="{5C075CF2-4A1D-D248-B2FC-EF82A4EAA1C1}" presName="Name0" presStyleCnt="0">
        <dgm:presLayoutVars>
          <dgm:dir/>
          <dgm:animLvl val="lvl"/>
          <dgm:resizeHandles val="exact"/>
        </dgm:presLayoutVars>
      </dgm:prSet>
      <dgm:spPr/>
    </dgm:pt>
    <dgm:pt modelId="{F563613D-9176-1046-8535-C48DBFF305C1}" type="pres">
      <dgm:prSet presAssocID="{238C3D44-A117-4E4A-9E67-E09CF4B9D512}" presName="composite" presStyleCnt="0"/>
      <dgm:spPr/>
    </dgm:pt>
    <dgm:pt modelId="{1BA9FBF5-6ABB-C64A-8A51-9ED48CEBDC31}" type="pres">
      <dgm:prSet presAssocID="{238C3D44-A117-4E4A-9E67-E09CF4B9D51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43A4F69-133B-A849-99D7-8121D32013C5}" type="pres">
      <dgm:prSet presAssocID="{238C3D44-A117-4E4A-9E67-E09CF4B9D51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1E68A0B-D9D6-2B45-8384-8BE06324BDAE}" type="presOf" srcId="{2397B89F-ACEA-DA44-8651-68BC248E4AAC}" destId="{F43A4F69-133B-A849-99D7-8121D32013C5}" srcOrd="0" destOrd="1" presId="urn:microsoft.com/office/officeart/2005/8/layout/hList1"/>
    <dgm:cxn modelId="{0BFC6920-EFB3-F24F-80BB-7BE0A372532D}" type="presOf" srcId="{C871D84E-346F-F04A-A10E-A8C4E1B8135D}" destId="{F43A4F69-133B-A849-99D7-8121D32013C5}" srcOrd="0" destOrd="2" presId="urn:microsoft.com/office/officeart/2005/8/layout/hList1"/>
    <dgm:cxn modelId="{47359C3C-F676-6A45-A97C-A1D39409B0B5}" type="presOf" srcId="{D3D4CB05-BDD2-164D-BEC8-367865314CEF}" destId="{F43A4F69-133B-A849-99D7-8121D32013C5}" srcOrd="0" destOrd="4" presId="urn:microsoft.com/office/officeart/2005/8/layout/hList1"/>
    <dgm:cxn modelId="{AF06C460-B257-BB4A-96A5-532D10722D7A}" srcId="{238C3D44-A117-4E4A-9E67-E09CF4B9D512}" destId="{D3D4CB05-BDD2-164D-BEC8-367865314CEF}" srcOrd="4" destOrd="0" parTransId="{A0848D3D-8276-0D49-AC8D-81CF94A56874}" sibTransId="{76285DA6-D726-0D45-A422-473F4CFD48F5}"/>
    <dgm:cxn modelId="{F2ACCE61-3391-1745-8489-BA483F7FB7B0}" srcId="{238C3D44-A117-4E4A-9E67-E09CF4B9D512}" destId="{C871D84E-346F-F04A-A10E-A8C4E1B8135D}" srcOrd="2" destOrd="0" parTransId="{377F236C-9BA0-DE4E-B535-0073B0AD603F}" sibTransId="{223BA8B5-3E41-954A-83D2-CF552B751EDC}"/>
    <dgm:cxn modelId="{4819FB41-335A-E14F-B56C-4B7755C881B2}" type="presOf" srcId="{5C075CF2-4A1D-D248-B2FC-EF82A4EAA1C1}" destId="{6DC7EF82-39B7-F144-B383-68BBBD4626B1}" srcOrd="0" destOrd="0" presId="urn:microsoft.com/office/officeart/2005/8/layout/hList1"/>
    <dgm:cxn modelId="{46C12665-1F60-F940-83C7-FEC9C62AE1B5}" type="presOf" srcId="{7853777C-A2A5-2F40-81CC-F02A59E49DDB}" destId="{F43A4F69-133B-A849-99D7-8121D32013C5}" srcOrd="0" destOrd="0" presId="urn:microsoft.com/office/officeart/2005/8/layout/hList1"/>
    <dgm:cxn modelId="{A41B4666-0B7A-B743-8554-0225BD38D124}" type="presOf" srcId="{238C3D44-A117-4E4A-9E67-E09CF4B9D512}" destId="{1BA9FBF5-6ABB-C64A-8A51-9ED48CEBDC31}" srcOrd="0" destOrd="0" presId="urn:microsoft.com/office/officeart/2005/8/layout/hList1"/>
    <dgm:cxn modelId="{82277348-65B9-B146-B4D8-3F45A71B573F}" srcId="{238C3D44-A117-4E4A-9E67-E09CF4B9D512}" destId="{37A901BF-71FC-B64C-9DC5-259D21A670DA}" srcOrd="3" destOrd="0" parTransId="{EE6F0A62-D4D6-E74F-8CB5-8B645432EE45}" sibTransId="{9215E86D-77CE-5A41-A732-7D749D3B3B58}"/>
    <dgm:cxn modelId="{B0286157-2581-604A-9102-CA9B4DA1BD0C}" srcId="{238C3D44-A117-4E4A-9E67-E09CF4B9D512}" destId="{7853777C-A2A5-2F40-81CC-F02A59E49DDB}" srcOrd="0" destOrd="0" parTransId="{8614323F-0E29-C24D-9208-923A877DDAF7}" sibTransId="{AD60C821-5CF3-734F-81BC-CB8DE7E07684}"/>
    <dgm:cxn modelId="{AA92E98A-0773-BD44-8FA2-7D1B662A6B11}" srcId="{5C075CF2-4A1D-D248-B2FC-EF82A4EAA1C1}" destId="{238C3D44-A117-4E4A-9E67-E09CF4B9D512}" srcOrd="0" destOrd="0" parTransId="{F29F054B-A395-E043-881E-90CAEBCC6513}" sibTransId="{AC68F31D-1EBB-5F47-A977-5B352F25FFC0}"/>
    <dgm:cxn modelId="{4795B4AA-B7A2-A945-91A4-EC79B3836147}" type="presOf" srcId="{37A901BF-71FC-B64C-9DC5-259D21A670DA}" destId="{F43A4F69-133B-A849-99D7-8121D32013C5}" srcOrd="0" destOrd="3" presId="urn:microsoft.com/office/officeart/2005/8/layout/hList1"/>
    <dgm:cxn modelId="{2284E4F3-1439-744D-B00E-3E4D88D1CE45}" srcId="{238C3D44-A117-4E4A-9E67-E09CF4B9D512}" destId="{2397B89F-ACEA-DA44-8651-68BC248E4AAC}" srcOrd="1" destOrd="0" parTransId="{CAD7E9A4-3CA4-7240-8A3B-571CD1DDB379}" sibTransId="{F51BEC0B-6D14-C84E-9900-0AC6D964A58B}"/>
    <dgm:cxn modelId="{66B6C879-3849-0E4A-B5DB-C2E2AD66CCB5}" type="presParOf" srcId="{6DC7EF82-39B7-F144-B383-68BBBD4626B1}" destId="{F563613D-9176-1046-8535-C48DBFF305C1}" srcOrd="0" destOrd="0" presId="urn:microsoft.com/office/officeart/2005/8/layout/hList1"/>
    <dgm:cxn modelId="{2DBED5C1-2F04-1C4B-B1B9-EE1ABD97AA7E}" type="presParOf" srcId="{F563613D-9176-1046-8535-C48DBFF305C1}" destId="{1BA9FBF5-6ABB-C64A-8A51-9ED48CEBDC31}" srcOrd="0" destOrd="0" presId="urn:microsoft.com/office/officeart/2005/8/layout/hList1"/>
    <dgm:cxn modelId="{330BDECF-AD2A-494B-AD55-C1D645BEBE53}" type="presParOf" srcId="{F563613D-9176-1046-8535-C48DBFF305C1}" destId="{F43A4F69-133B-A849-99D7-8121D32013C5}" srcOrd="1" destOrd="0" presId="urn:microsoft.com/office/officeart/2005/8/layout/hList1"/>
  </dgm:cxnLst>
  <dgm:bg/>
  <dgm:whole>
    <a:ln>
      <a:solidFill>
        <a:schemeClr val="accent5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988646-F496-604B-B659-C1DEB4D0C74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5566CC-FF07-CA4D-9753-F29D779B7F7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2800" b="1" dirty="0">
              <a:solidFill>
                <a:schemeClr val="bg1"/>
              </a:solidFill>
            </a:rPr>
            <a:t>Circuit level proxy</a:t>
          </a:r>
          <a:endParaRPr lang="en-US" sz="2800" dirty="0">
            <a:solidFill>
              <a:schemeClr val="bg1"/>
            </a:solidFill>
          </a:endParaRPr>
        </a:p>
      </dgm:t>
    </dgm:pt>
    <dgm:pt modelId="{1F8E94BC-B363-2744-8CD4-8EA85A7EA2F4}" type="parTrans" cxnId="{220D6303-CDEA-8843-B99F-397BD1A066B9}">
      <dgm:prSet/>
      <dgm:spPr/>
      <dgm:t>
        <a:bodyPr/>
        <a:lstStyle/>
        <a:p>
          <a:endParaRPr lang="en-US"/>
        </a:p>
      </dgm:t>
    </dgm:pt>
    <dgm:pt modelId="{47DFA51D-45D8-BB46-B05B-7BC276C26CCB}" type="sibTrans" cxnId="{220D6303-CDEA-8843-B99F-397BD1A066B9}">
      <dgm:prSet/>
      <dgm:spPr/>
      <dgm:t>
        <a:bodyPr/>
        <a:lstStyle/>
        <a:p>
          <a:endParaRPr lang="en-US"/>
        </a:p>
      </dgm:t>
    </dgm:pt>
    <dgm:pt modelId="{540E916F-F75C-4B48-9C55-418947E8114E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+mn-lt"/>
            </a:rPr>
            <a:t>Sets up two TCP connections, one between itself and a TCP user on an inner host and one on an outside host</a:t>
          </a:r>
        </a:p>
      </dgm:t>
    </dgm:pt>
    <dgm:pt modelId="{7223BF3C-BC87-384D-B98A-EE5E9E670C65}" type="parTrans" cxnId="{68CDF76C-AFA8-B34E-A1D7-C89DF889A142}">
      <dgm:prSet/>
      <dgm:spPr/>
      <dgm:t>
        <a:bodyPr/>
        <a:lstStyle/>
        <a:p>
          <a:endParaRPr lang="en-US"/>
        </a:p>
      </dgm:t>
    </dgm:pt>
    <dgm:pt modelId="{375A6F6B-CD6C-2945-AAFA-01A3C77212BF}" type="sibTrans" cxnId="{68CDF76C-AFA8-B34E-A1D7-C89DF889A142}">
      <dgm:prSet/>
      <dgm:spPr/>
      <dgm:t>
        <a:bodyPr/>
        <a:lstStyle/>
        <a:p>
          <a:endParaRPr lang="en-US"/>
        </a:p>
      </dgm:t>
    </dgm:pt>
    <dgm:pt modelId="{A3BCE070-2B5A-2A44-9557-8745A9FEF67E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+mn-lt"/>
            </a:rPr>
            <a:t>Relays TCP segments from one connection to the other without examining contents</a:t>
          </a:r>
        </a:p>
      </dgm:t>
    </dgm:pt>
    <dgm:pt modelId="{436FBC72-1D47-114B-B64E-A27A14E0B552}" type="parTrans" cxnId="{4A5F5DF4-1127-D74E-A252-DA00E8AD02AD}">
      <dgm:prSet/>
      <dgm:spPr/>
      <dgm:t>
        <a:bodyPr/>
        <a:lstStyle/>
        <a:p>
          <a:endParaRPr lang="en-US"/>
        </a:p>
      </dgm:t>
    </dgm:pt>
    <dgm:pt modelId="{B84970BC-F67F-3A45-84DD-C96E5970EB2F}" type="sibTrans" cxnId="{4A5F5DF4-1127-D74E-A252-DA00E8AD02AD}">
      <dgm:prSet/>
      <dgm:spPr/>
      <dgm:t>
        <a:bodyPr/>
        <a:lstStyle/>
        <a:p>
          <a:endParaRPr lang="en-US"/>
        </a:p>
      </dgm:t>
    </dgm:pt>
    <dgm:pt modelId="{C1D59386-8DC9-6A4C-917E-DEEB50338D1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+mn-lt"/>
            </a:rPr>
            <a:t>Security function consists of determining which connections will be allowed</a:t>
          </a:r>
        </a:p>
      </dgm:t>
    </dgm:pt>
    <dgm:pt modelId="{04197AEA-5ADC-5F4A-A89F-DAFE8496C960}" type="parTrans" cxnId="{7FD2C5E7-A90C-C84C-A0B2-C90E869E9BFF}">
      <dgm:prSet/>
      <dgm:spPr/>
      <dgm:t>
        <a:bodyPr/>
        <a:lstStyle/>
        <a:p>
          <a:endParaRPr lang="en-US"/>
        </a:p>
      </dgm:t>
    </dgm:pt>
    <dgm:pt modelId="{EC3A7385-A860-8F4C-97D8-3F75C28CDEC2}" type="sibTrans" cxnId="{7FD2C5E7-A90C-C84C-A0B2-C90E869E9BFF}">
      <dgm:prSet/>
      <dgm:spPr/>
      <dgm:t>
        <a:bodyPr/>
        <a:lstStyle/>
        <a:p>
          <a:endParaRPr lang="en-US"/>
        </a:p>
      </dgm:t>
    </dgm:pt>
    <dgm:pt modelId="{63AC3098-2EBF-B84B-9929-A8C8CE88A39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Typically used when inside users are trusted</a:t>
          </a:r>
          <a:endParaRPr lang="en-US" dirty="0">
            <a:solidFill>
              <a:schemeClr val="bg1"/>
            </a:solidFill>
          </a:endParaRPr>
        </a:p>
      </dgm:t>
    </dgm:pt>
    <dgm:pt modelId="{2EBD9CF5-23B0-E047-82AD-67A3256EC9F6}" type="parTrans" cxnId="{BB20F18E-4107-EF49-B3E6-3DE743FE151D}">
      <dgm:prSet/>
      <dgm:spPr/>
      <dgm:t>
        <a:bodyPr/>
        <a:lstStyle/>
        <a:p>
          <a:endParaRPr lang="en-US"/>
        </a:p>
      </dgm:t>
    </dgm:pt>
    <dgm:pt modelId="{29F2F9D0-B10E-574B-9AB3-DE2124DFEBA7}" type="sibTrans" cxnId="{BB20F18E-4107-EF49-B3E6-3DE743FE151D}">
      <dgm:prSet/>
      <dgm:spPr/>
      <dgm:t>
        <a:bodyPr/>
        <a:lstStyle/>
        <a:p>
          <a:endParaRPr lang="en-US"/>
        </a:p>
      </dgm:t>
    </dgm:pt>
    <dgm:pt modelId="{B34C4E02-9D86-654D-94A8-26736D7A07D8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+mn-lt"/>
            </a:rPr>
            <a:t>May use application-level gateway inbound and circuit-level gateway outbound</a:t>
          </a:r>
        </a:p>
      </dgm:t>
    </dgm:pt>
    <dgm:pt modelId="{BF2717B6-0520-6B49-B417-996AB8A6A230}" type="parTrans" cxnId="{DD414C96-5AD3-CC4D-ABF3-FD3AE13A6E9D}">
      <dgm:prSet/>
      <dgm:spPr/>
      <dgm:t>
        <a:bodyPr/>
        <a:lstStyle/>
        <a:p>
          <a:endParaRPr lang="en-US"/>
        </a:p>
      </dgm:t>
    </dgm:pt>
    <dgm:pt modelId="{48E695E7-21C7-7742-9D5C-0FC47CCD4168}" type="sibTrans" cxnId="{DD414C96-5AD3-CC4D-ABF3-FD3AE13A6E9D}">
      <dgm:prSet/>
      <dgm:spPr/>
      <dgm:t>
        <a:bodyPr/>
        <a:lstStyle/>
        <a:p>
          <a:endParaRPr lang="en-US"/>
        </a:p>
      </dgm:t>
    </dgm:pt>
    <dgm:pt modelId="{F2CF24C9-8CBE-DA40-AB20-7446C201188D}">
      <dgm:prSet/>
      <dgm:spPr/>
      <dgm:t>
        <a:bodyPr/>
        <a:lstStyle/>
        <a:p>
          <a:pPr rtl="0">
            <a:spcAft>
              <a:spcPts val="752"/>
            </a:spcAft>
          </a:pPr>
          <a:r>
            <a:rPr lang="en-US" b="0" dirty="0">
              <a:latin typeface="+mn-lt"/>
            </a:rPr>
            <a:t>Lower overheads </a:t>
          </a:r>
        </a:p>
      </dgm:t>
    </dgm:pt>
    <dgm:pt modelId="{57364D15-6F67-244A-82B5-830C28116704}" type="parTrans" cxnId="{5987A88B-2FD8-794D-9752-97734E44D804}">
      <dgm:prSet/>
      <dgm:spPr/>
      <dgm:t>
        <a:bodyPr/>
        <a:lstStyle/>
        <a:p>
          <a:endParaRPr lang="en-US"/>
        </a:p>
      </dgm:t>
    </dgm:pt>
    <dgm:pt modelId="{E2699DBA-EBC1-0340-9ADE-4A69768DCA64}" type="sibTrans" cxnId="{5987A88B-2FD8-794D-9752-97734E44D804}">
      <dgm:prSet/>
      <dgm:spPr/>
      <dgm:t>
        <a:bodyPr/>
        <a:lstStyle/>
        <a:p>
          <a:endParaRPr lang="en-US"/>
        </a:p>
      </dgm:t>
    </dgm:pt>
    <dgm:pt modelId="{D2CF4D7C-D9FF-7247-B975-6180D65D9C60}" type="pres">
      <dgm:prSet presAssocID="{36988646-F496-604B-B659-C1DEB4D0C748}" presName="linear" presStyleCnt="0">
        <dgm:presLayoutVars>
          <dgm:animLvl val="lvl"/>
          <dgm:resizeHandles val="exact"/>
        </dgm:presLayoutVars>
      </dgm:prSet>
      <dgm:spPr/>
    </dgm:pt>
    <dgm:pt modelId="{BA7038D4-9790-5948-8810-AD467ED2458B}" type="pres">
      <dgm:prSet presAssocID="{D75566CC-FF07-CA4D-9753-F29D779B7F76}" presName="parentText" presStyleLbl="node1" presStyleIdx="0" presStyleCnt="2" custScaleX="42593" custScaleY="71197" custLinFactNeighborX="-25926" custLinFactNeighborY="-4089">
        <dgm:presLayoutVars>
          <dgm:chMax val="0"/>
          <dgm:bulletEnabled val="1"/>
        </dgm:presLayoutVars>
      </dgm:prSet>
      <dgm:spPr/>
    </dgm:pt>
    <dgm:pt modelId="{2BD3D853-2CC5-4E4E-AC3F-13C688B338D0}" type="pres">
      <dgm:prSet presAssocID="{D75566CC-FF07-CA4D-9753-F29D779B7F76}" presName="childText" presStyleLbl="revTx" presStyleIdx="0" presStyleCnt="2" custScaleY="88106" custLinFactNeighborX="-926" custLinFactNeighborY="9498">
        <dgm:presLayoutVars>
          <dgm:bulletEnabled val="1"/>
        </dgm:presLayoutVars>
      </dgm:prSet>
      <dgm:spPr/>
    </dgm:pt>
    <dgm:pt modelId="{680A8BD4-A2A2-1445-974B-A604BFA74D21}" type="pres">
      <dgm:prSet presAssocID="{63AC3098-2EBF-B84B-9929-A8C8CE88A39B}" presName="parentText" presStyleLbl="node1" presStyleIdx="1" presStyleCnt="2" custScaleX="90741" custScaleY="77415" custLinFactNeighborX="-147" custLinFactNeighborY="-13101">
        <dgm:presLayoutVars>
          <dgm:chMax val="0"/>
          <dgm:bulletEnabled val="1"/>
        </dgm:presLayoutVars>
      </dgm:prSet>
      <dgm:spPr/>
    </dgm:pt>
    <dgm:pt modelId="{49812E46-A3E8-5943-BDE1-B7EDEAAF5C2F}" type="pres">
      <dgm:prSet presAssocID="{63AC3098-2EBF-B84B-9929-A8C8CE88A3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04E900-58A9-CE44-A30B-B93864263F12}" type="presOf" srcId="{63AC3098-2EBF-B84B-9929-A8C8CE88A39B}" destId="{680A8BD4-A2A2-1445-974B-A604BFA74D21}" srcOrd="0" destOrd="0" presId="urn:microsoft.com/office/officeart/2005/8/layout/vList2"/>
    <dgm:cxn modelId="{220D6303-CDEA-8843-B99F-397BD1A066B9}" srcId="{36988646-F496-604B-B659-C1DEB4D0C748}" destId="{D75566CC-FF07-CA4D-9753-F29D779B7F76}" srcOrd="0" destOrd="0" parTransId="{1F8E94BC-B363-2744-8CD4-8EA85A7EA2F4}" sibTransId="{47DFA51D-45D8-BB46-B05B-7BC276C26CCB}"/>
    <dgm:cxn modelId="{90B4012F-F8CA-9544-B3E0-258668D6DA5A}" type="presOf" srcId="{C1D59386-8DC9-6A4C-917E-DEEB50338D1D}" destId="{2BD3D853-2CC5-4E4E-AC3F-13C688B338D0}" srcOrd="0" destOrd="2" presId="urn:microsoft.com/office/officeart/2005/8/layout/vList2"/>
    <dgm:cxn modelId="{4BA7B83A-18F2-B44F-A34C-298842F8EEC7}" type="presOf" srcId="{D75566CC-FF07-CA4D-9753-F29D779B7F76}" destId="{BA7038D4-9790-5948-8810-AD467ED2458B}" srcOrd="0" destOrd="0" presId="urn:microsoft.com/office/officeart/2005/8/layout/vList2"/>
    <dgm:cxn modelId="{9CEC8645-EC48-254C-B938-16429F51A160}" type="presOf" srcId="{36988646-F496-604B-B659-C1DEB4D0C748}" destId="{D2CF4D7C-D9FF-7247-B975-6180D65D9C60}" srcOrd="0" destOrd="0" presId="urn:microsoft.com/office/officeart/2005/8/layout/vList2"/>
    <dgm:cxn modelId="{68CDF76C-AFA8-B34E-A1D7-C89DF889A142}" srcId="{D75566CC-FF07-CA4D-9753-F29D779B7F76}" destId="{540E916F-F75C-4B48-9C55-418947E8114E}" srcOrd="0" destOrd="0" parTransId="{7223BF3C-BC87-384D-B98A-EE5E9E670C65}" sibTransId="{375A6F6B-CD6C-2945-AAFA-01A3C77212BF}"/>
    <dgm:cxn modelId="{5987A88B-2FD8-794D-9752-97734E44D804}" srcId="{63AC3098-2EBF-B84B-9929-A8C8CE88A39B}" destId="{F2CF24C9-8CBE-DA40-AB20-7446C201188D}" srcOrd="1" destOrd="0" parTransId="{57364D15-6F67-244A-82B5-830C28116704}" sibTransId="{E2699DBA-EBC1-0340-9ADE-4A69768DCA64}"/>
    <dgm:cxn modelId="{BB20F18E-4107-EF49-B3E6-3DE743FE151D}" srcId="{36988646-F496-604B-B659-C1DEB4D0C748}" destId="{63AC3098-2EBF-B84B-9929-A8C8CE88A39B}" srcOrd="1" destOrd="0" parTransId="{2EBD9CF5-23B0-E047-82AD-67A3256EC9F6}" sibTransId="{29F2F9D0-B10E-574B-9AB3-DE2124DFEBA7}"/>
    <dgm:cxn modelId="{EC656A92-E987-B448-8FE0-1C91853C928A}" type="presOf" srcId="{540E916F-F75C-4B48-9C55-418947E8114E}" destId="{2BD3D853-2CC5-4E4E-AC3F-13C688B338D0}" srcOrd="0" destOrd="0" presId="urn:microsoft.com/office/officeart/2005/8/layout/vList2"/>
    <dgm:cxn modelId="{DD414C96-5AD3-CC4D-ABF3-FD3AE13A6E9D}" srcId="{63AC3098-2EBF-B84B-9929-A8C8CE88A39B}" destId="{B34C4E02-9D86-654D-94A8-26736D7A07D8}" srcOrd="0" destOrd="0" parTransId="{BF2717B6-0520-6B49-B417-996AB8A6A230}" sibTransId="{48E695E7-21C7-7742-9D5C-0FC47CCD4168}"/>
    <dgm:cxn modelId="{698F5EAD-92B2-E64F-B936-F1C440B416CD}" type="presOf" srcId="{F2CF24C9-8CBE-DA40-AB20-7446C201188D}" destId="{49812E46-A3E8-5943-BDE1-B7EDEAAF5C2F}" srcOrd="0" destOrd="1" presId="urn:microsoft.com/office/officeart/2005/8/layout/vList2"/>
    <dgm:cxn modelId="{96D850B8-06F9-9949-AACB-2AE6DEEFF47D}" type="presOf" srcId="{B34C4E02-9D86-654D-94A8-26736D7A07D8}" destId="{49812E46-A3E8-5943-BDE1-B7EDEAAF5C2F}" srcOrd="0" destOrd="0" presId="urn:microsoft.com/office/officeart/2005/8/layout/vList2"/>
    <dgm:cxn modelId="{7FD2C5E7-A90C-C84C-A0B2-C90E869E9BFF}" srcId="{D75566CC-FF07-CA4D-9753-F29D779B7F76}" destId="{C1D59386-8DC9-6A4C-917E-DEEB50338D1D}" srcOrd="2" destOrd="0" parTransId="{04197AEA-5ADC-5F4A-A89F-DAFE8496C960}" sibTransId="{EC3A7385-A860-8F4C-97D8-3F75C28CDEC2}"/>
    <dgm:cxn modelId="{4A5F5DF4-1127-D74E-A252-DA00E8AD02AD}" srcId="{D75566CC-FF07-CA4D-9753-F29D779B7F76}" destId="{A3BCE070-2B5A-2A44-9557-8745A9FEF67E}" srcOrd="1" destOrd="0" parTransId="{436FBC72-1D47-114B-B64E-A27A14E0B552}" sibTransId="{B84970BC-F67F-3A45-84DD-C96E5970EB2F}"/>
    <dgm:cxn modelId="{1EA96DF6-31FA-E045-8567-A8CD8DF00CAA}" type="presOf" srcId="{A3BCE070-2B5A-2A44-9557-8745A9FEF67E}" destId="{2BD3D853-2CC5-4E4E-AC3F-13C688B338D0}" srcOrd="0" destOrd="1" presId="urn:microsoft.com/office/officeart/2005/8/layout/vList2"/>
    <dgm:cxn modelId="{CF774A67-924D-1A49-B716-A35ADB1BA04B}" type="presParOf" srcId="{D2CF4D7C-D9FF-7247-B975-6180D65D9C60}" destId="{BA7038D4-9790-5948-8810-AD467ED2458B}" srcOrd="0" destOrd="0" presId="urn:microsoft.com/office/officeart/2005/8/layout/vList2"/>
    <dgm:cxn modelId="{334B0566-926B-DA4A-9496-247B7767513D}" type="presParOf" srcId="{D2CF4D7C-D9FF-7247-B975-6180D65D9C60}" destId="{2BD3D853-2CC5-4E4E-AC3F-13C688B338D0}" srcOrd="1" destOrd="0" presId="urn:microsoft.com/office/officeart/2005/8/layout/vList2"/>
    <dgm:cxn modelId="{0F37097E-3E2D-EF43-9186-A0634A98DFDB}" type="presParOf" srcId="{D2CF4D7C-D9FF-7247-B975-6180D65D9C60}" destId="{680A8BD4-A2A2-1445-974B-A604BFA74D21}" srcOrd="2" destOrd="0" presId="urn:microsoft.com/office/officeart/2005/8/layout/vList2"/>
    <dgm:cxn modelId="{DD45F20E-743D-8640-B466-F957543AB51A}" type="presParOf" srcId="{D2CF4D7C-D9FF-7247-B975-6180D65D9C60}" destId="{49812E46-A3E8-5943-BDE1-B7EDEAAF5C2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6DF96D-59B4-8E41-9E90-4DBEBBA7D98C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C71B31FA-71D3-3543-8BDF-C6A154C3FE4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2000" b="1" i="0" baseline="0" dirty="0">
              <a:solidFill>
                <a:schemeClr val="bg1"/>
              </a:solidFill>
              <a:effectLst/>
              <a:latin typeface="+mj-lt"/>
            </a:rPr>
            <a:t>SOCKS server</a:t>
          </a:r>
        </a:p>
      </dgm:t>
    </dgm:pt>
    <dgm:pt modelId="{0BD399DF-40AE-F14F-BC52-AB99B207E6E6}" type="parTrans" cxnId="{9E758577-A06A-554B-BB3F-59F54910DEBF}">
      <dgm:prSet/>
      <dgm:spPr/>
      <dgm:t>
        <a:bodyPr/>
        <a:lstStyle/>
        <a:p>
          <a:endParaRPr lang="en-US"/>
        </a:p>
      </dgm:t>
    </dgm:pt>
    <dgm:pt modelId="{50FA53DD-BC2A-DC4D-B2A4-B63D1B36F504}" type="sibTrans" cxnId="{9E758577-A06A-554B-BB3F-59F54910DEBF}">
      <dgm:prSet/>
      <dgm:spPr/>
      <dgm:t>
        <a:bodyPr/>
        <a:lstStyle/>
        <a:p>
          <a:endParaRPr lang="en-US"/>
        </a:p>
      </dgm:t>
    </dgm:pt>
    <dgm:pt modelId="{9F5D06A0-5B0B-3246-A9BD-F69E8FE1DA2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i="0" baseline="0" dirty="0">
              <a:solidFill>
                <a:schemeClr val="bg1"/>
              </a:solidFill>
              <a:effectLst/>
              <a:latin typeface="+mj-lt"/>
            </a:rPr>
            <a:t>SOCKS client library</a:t>
          </a:r>
        </a:p>
      </dgm:t>
    </dgm:pt>
    <dgm:pt modelId="{890AC871-F595-ED49-B7A6-94482E1C05B6}" type="parTrans" cxnId="{08BFDAE8-C061-AC4A-AB87-4ADFFB56EF9E}">
      <dgm:prSet/>
      <dgm:spPr/>
      <dgm:t>
        <a:bodyPr/>
        <a:lstStyle/>
        <a:p>
          <a:endParaRPr lang="en-US"/>
        </a:p>
      </dgm:t>
    </dgm:pt>
    <dgm:pt modelId="{826D7949-7CB2-0C4F-A34F-00010B2908CC}" type="sibTrans" cxnId="{08BFDAE8-C061-AC4A-AB87-4ADFFB56EF9E}">
      <dgm:prSet/>
      <dgm:spPr/>
      <dgm:t>
        <a:bodyPr/>
        <a:lstStyle/>
        <a:p>
          <a:endParaRPr lang="en-US"/>
        </a:p>
      </dgm:t>
    </dgm:pt>
    <dgm:pt modelId="{BC92D3D9-5D25-F946-AD8E-62095D864DEE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i="0" baseline="0" dirty="0">
              <a:solidFill>
                <a:schemeClr val="bg1"/>
              </a:solidFill>
              <a:effectLst/>
              <a:latin typeface="+mj-lt"/>
            </a:rPr>
            <a:t>SOCKS-ified client applications</a:t>
          </a:r>
        </a:p>
      </dgm:t>
    </dgm:pt>
    <dgm:pt modelId="{60838FF5-197D-4D4F-A442-C0C50CC2F110}" type="parTrans" cxnId="{64C0D90A-867D-5541-BA76-A5132659A6F8}">
      <dgm:prSet/>
      <dgm:spPr/>
      <dgm:t>
        <a:bodyPr/>
        <a:lstStyle/>
        <a:p>
          <a:endParaRPr lang="en-US"/>
        </a:p>
      </dgm:t>
    </dgm:pt>
    <dgm:pt modelId="{B683A9DE-17C5-8848-A1C9-2CF326902797}" type="sibTrans" cxnId="{64C0D90A-867D-5541-BA76-A5132659A6F8}">
      <dgm:prSet/>
      <dgm:spPr/>
      <dgm:t>
        <a:bodyPr/>
        <a:lstStyle/>
        <a:p>
          <a:endParaRPr lang="en-US"/>
        </a:p>
      </dgm:t>
    </dgm:pt>
    <dgm:pt modelId="{9E755548-F601-6240-A0B6-7716E0FD7F38}" type="pres">
      <dgm:prSet presAssocID="{976DF96D-59B4-8E41-9E90-4DBEBBA7D98C}" presName="compositeShape" presStyleCnt="0">
        <dgm:presLayoutVars>
          <dgm:chMax val="7"/>
          <dgm:dir/>
          <dgm:resizeHandles val="exact"/>
        </dgm:presLayoutVars>
      </dgm:prSet>
      <dgm:spPr/>
    </dgm:pt>
    <dgm:pt modelId="{6AA695DF-2B56-4E46-81C2-D5E3B37329A7}" type="pres">
      <dgm:prSet presAssocID="{976DF96D-59B4-8E41-9E90-4DBEBBA7D98C}" presName="wedge1" presStyleLbl="node1" presStyleIdx="0" presStyleCnt="3" custLinFactNeighborX="417" custLinFactNeighborY="0"/>
      <dgm:spPr/>
    </dgm:pt>
    <dgm:pt modelId="{E4C36F1B-7DB0-BE47-AEF1-1984376DFEC1}" type="pres">
      <dgm:prSet presAssocID="{976DF96D-59B4-8E41-9E90-4DBEBBA7D98C}" presName="dummy1a" presStyleCnt="0"/>
      <dgm:spPr/>
    </dgm:pt>
    <dgm:pt modelId="{792EF7C8-BFDB-2F4F-83A4-EC7E6F617241}" type="pres">
      <dgm:prSet presAssocID="{976DF96D-59B4-8E41-9E90-4DBEBBA7D98C}" presName="dummy1b" presStyleCnt="0"/>
      <dgm:spPr/>
    </dgm:pt>
    <dgm:pt modelId="{E68056CA-20ED-4442-A9D1-2CC2B3DB9DE5}" type="pres">
      <dgm:prSet presAssocID="{976DF96D-59B4-8E41-9E90-4DBEBBA7D98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D5EE016-9D49-B349-AAC6-E27D3F667411}" type="pres">
      <dgm:prSet presAssocID="{976DF96D-59B4-8E41-9E90-4DBEBBA7D98C}" presName="wedge2" presStyleLbl="node1" presStyleIdx="1" presStyleCnt="3" custLinFactNeighborX="565" custLinFactNeighborY="-212"/>
      <dgm:spPr/>
    </dgm:pt>
    <dgm:pt modelId="{C8B11015-FD21-D44E-8813-AEDEAA4BDF0A}" type="pres">
      <dgm:prSet presAssocID="{976DF96D-59B4-8E41-9E90-4DBEBBA7D98C}" presName="dummy2a" presStyleCnt="0"/>
      <dgm:spPr/>
    </dgm:pt>
    <dgm:pt modelId="{83A7C3F7-9543-2D49-A817-7ACC801CB950}" type="pres">
      <dgm:prSet presAssocID="{976DF96D-59B4-8E41-9E90-4DBEBBA7D98C}" presName="dummy2b" presStyleCnt="0"/>
      <dgm:spPr/>
    </dgm:pt>
    <dgm:pt modelId="{ABAB57E2-6DFF-194E-8B64-3A387503C68D}" type="pres">
      <dgm:prSet presAssocID="{976DF96D-59B4-8E41-9E90-4DBEBBA7D98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63A31FD-2F52-3B4E-9516-F7DAA7030D86}" type="pres">
      <dgm:prSet presAssocID="{976DF96D-59B4-8E41-9E90-4DBEBBA7D98C}" presName="wedge3" presStyleLbl="node1" presStyleIdx="2" presStyleCnt="3"/>
      <dgm:spPr/>
    </dgm:pt>
    <dgm:pt modelId="{C8E23A6D-11D4-8340-9D2A-B27BACF7DB41}" type="pres">
      <dgm:prSet presAssocID="{976DF96D-59B4-8E41-9E90-4DBEBBA7D98C}" presName="dummy3a" presStyleCnt="0"/>
      <dgm:spPr/>
    </dgm:pt>
    <dgm:pt modelId="{DF2ECD4E-6A07-1F4D-97D0-CA345F5A2B72}" type="pres">
      <dgm:prSet presAssocID="{976DF96D-59B4-8E41-9E90-4DBEBBA7D98C}" presName="dummy3b" presStyleCnt="0"/>
      <dgm:spPr/>
    </dgm:pt>
    <dgm:pt modelId="{D9BA1667-4574-174A-B8AD-D5823081893E}" type="pres">
      <dgm:prSet presAssocID="{976DF96D-59B4-8E41-9E90-4DBEBBA7D98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A295D6F-0776-3643-8F22-B6ED1E29021E}" type="pres">
      <dgm:prSet presAssocID="{50FA53DD-BC2A-DC4D-B2A4-B63D1B36F504}" presName="arrowWedge1" presStyleLbl="fgSibTrans2D1" presStyleIdx="0" presStyleCnt="3" custLinFactNeighborY="1484"/>
      <dgm:spPr>
        <a:solidFill>
          <a:schemeClr val="tx1"/>
        </a:solidFill>
      </dgm:spPr>
    </dgm:pt>
    <dgm:pt modelId="{7CF524E1-9020-0A4E-A3EF-8EB024E2515E}" type="pres">
      <dgm:prSet presAssocID="{826D7949-7CB2-0C4F-A34F-00010B2908CC}" presName="arrowWedge2" presStyleLbl="fgSibTrans2D1" presStyleIdx="1" presStyleCnt="3"/>
      <dgm:spPr>
        <a:solidFill>
          <a:schemeClr val="tx1"/>
        </a:solidFill>
      </dgm:spPr>
    </dgm:pt>
    <dgm:pt modelId="{1905C2F3-686C-7A42-8B3C-887B46EBE657}" type="pres">
      <dgm:prSet presAssocID="{B683A9DE-17C5-8848-A1C9-2CF326902797}" presName="arrowWedge3" presStyleLbl="fgSibTrans2D1" presStyleIdx="2" presStyleCnt="3"/>
      <dgm:spPr>
        <a:solidFill>
          <a:schemeClr val="tx1"/>
        </a:solidFill>
      </dgm:spPr>
    </dgm:pt>
  </dgm:ptLst>
  <dgm:cxnLst>
    <dgm:cxn modelId="{64C0D90A-867D-5541-BA76-A5132659A6F8}" srcId="{976DF96D-59B4-8E41-9E90-4DBEBBA7D98C}" destId="{BC92D3D9-5D25-F946-AD8E-62095D864DEE}" srcOrd="2" destOrd="0" parTransId="{60838FF5-197D-4D4F-A442-C0C50CC2F110}" sibTransId="{B683A9DE-17C5-8848-A1C9-2CF326902797}"/>
    <dgm:cxn modelId="{909EF033-F7EE-3447-8620-DD541107DF3C}" type="presOf" srcId="{C71B31FA-71D3-3543-8BDF-C6A154C3FE40}" destId="{E68056CA-20ED-4442-A9D1-2CC2B3DB9DE5}" srcOrd="1" destOrd="0" presId="urn:microsoft.com/office/officeart/2005/8/layout/cycle8"/>
    <dgm:cxn modelId="{A1775545-8998-D84A-8B1D-E5BBF3696CD9}" type="presOf" srcId="{BC92D3D9-5D25-F946-AD8E-62095D864DEE}" destId="{D9BA1667-4574-174A-B8AD-D5823081893E}" srcOrd="1" destOrd="0" presId="urn:microsoft.com/office/officeart/2005/8/layout/cycle8"/>
    <dgm:cxn modelId="{EE514E6B-F214-A141-8D66-CFD6013C70C0}" type="presOf" srcId="{976DF96D-59B4-8E41-9E90-4DBEBBA7D98C}" destId="{9E755548-F601-6240-A0B6-7716E0FD7F38}" srcOrd="0" destOrd="0" presId="urn:microsoft.com/office/officeart/2005/8/layout/cycle8"/>
    <dgm:cxn modelId="{2CF0A671-7145-4E48-BDA6-D2F7D6062C77}" type="presOf" srcId="{9F5D06A0-5B0B-3246-A9BD-F69E8FE1DA26}" destId="{ABAB57E2-6DFF-194E-8B64-3A387503C68D}" srcOrd="1" destOrd="0" presId="urn:microsoft.com/office/officeart/2005/8/layout/cycle8"/>
    <dgm:cxn modelId="{9E758577-A06A-554B-BB3F-59F54910DEBF}" srcId="{976DF96D-59B4-8E41-9E90-4DBEBBA7D98C}" destId="{C71B31FA-71D3-3543-8BDF-C6A154C3FE40}" srcOrd="0" destOrd="0" parTransId="{0BD399DF-40AE-F14F-BC52-AB99B207E6E6}" sibTransId="{50FA53DD-BC2A-DC4D-B2A4-B63D1B36F504}"/>
    <dgm:cxn modelId="{D3061FA5-EDA8-B44C-8A79-69A3FA252DC7}" type="presOf" srcId="{9F5D06A0-5B0B-3246-A9BD-F69E8FE1DA26}" destId="{1D5EE016-9D49-B349-AAC6-E27D3F667411}" srcOrd="0" destOrd="0" presId="urn:microsoft.com/office/officeart/2005/8/layout/cycle8"/>
    <dgm:cxn modelId="{8F75EFCA-2A65-8D47-8620-7DDE1D93A62E}" type="presOf" srcId="{C71B31FA-71D3-3543-8BDF-C6A154C3FE40}" destId="{6AA695DF-2B56-4E46-81C2-D5E3B37329A7}" srcOrd="0" destOrd="0" presId="urn:microsoft.com/office/officeart/2005/8/layout/cycle8"/>
    <dgm:cxn modelId="{08BFDAE8-C061-AC4A-AB87-4ADFFB56EF9E}" srcId="{976DF96D-59B4-8E41-9E90-4DBEBBA7D98C}" destId="{9F5D06A0-5B0B-3246-A9BD-F69E8FE1DA26}" srcOrd="1" destOrd="0" parTransId="{890AC871-F595-ED49-B7A6-94482E1C05B6}" sibTransId="{826D7949-7CB2-0C4F-A34F-00010B2908CC}"/>
    <dgm:cxn modelId="{D60E35EA-F557-7048-9A01-443EF0C29C6B}" type="presOf" srcId="{BC92D3D9-5D25-F946-AD8E-62095D864DEE}" destId="{763A31FD-2F52-3B4E-9516-F7DAA7030D86}" srcOrd="0" destOrd="0" presId="urn:microsoft.com/office/officeart/2005/8/layout/cycle8"/>
    <dgm:cxn modelId="{7A2212BC-FF8E-FE4C-92E3-DB79CCAF012E}" type="presParOf" srcId="{9E755548-F601-6240-A0B6-7716E0FD7F38}" destId="{6AA695DF-2B56-4E46-81C2-D5E3B37329A7}" srcOrd="0" destOrd="0" presId="urn:microsoft.com/office/officeart/2005/8/layout/cycle8"/>
    <dgm:cxn modelId="{86AF9C80-7891-774A-A2BB-F533898D4022}" type="presParOf" srcId="{9E755548-F601-6240-A0B6-7716E0FD7F38}" destId="{E4C36F1B-7DB0-BE47-AEF1-1984376DFEC1}" srcOrd="1" destOrd="0" presId="urn:microsoft.com/office/officeart/2005/8/layout/cycle8"/>
    <dgm:cxn modelId="{2A2B4B24-DA80-D946-A7F0-07C0C046406B}" type="presParOf" srcId="{9E755548-F601-6240-A0B6-7716E0FD7F38}" destId="{792EF7C8-BFDB-2F4F-83A4-EC7E6F617241}" srcOrd="2" destOrd="0" presId="urn:microsoft.com/office/officeart/2005/8/layout/cycle8"/>
    <dgm:cxn modelId="{099982C1-E98C-0E4C-9814-7024006E40CB}" type="presParOf" srcId="{9E755548-F601-6240-A0B6-7716E0FD7F38}" destId="{E68056CA-20ED-4442-A9D1-2CC2B3DB9DE5}" srcOrd="3" destOrd="0" presId="urn:microsoft.com/office/officeart/2005/8/layout/cycle8"/>
    <dgm:cxn modelId="{5AFBDE7B-EBC4-1A4C-A9FF-AAEA445D3ECD}" type="presParOf" srcId="{9E755548-F601-6240-A0B6-7716E0FD7F38}" destId="{1D5EE016-9D49-B349-AAC6-E27D3F667411}" srcOrd="4" destOrd="0" presId="urn:microsoft.com/office/officeart/2005/8/layout/cycle8"/>
    <dgm:cxn modelId="{079C758A-B46B-B94A-A0C2-3A3A47A8B1FA}" type="presParOf" srcId="{9E755548-F601-6240-A0B6-7716E0FD7F38}" destId="{C8B11015-FD21-D44E-8813-AEDEAA4BDF0A}" srcOrd="5" destOrd="0" presId="urn:microsoft.com/office/officeart/2005/8/layout/cycle8"/>
    <dgm:cxn modelId="{171F4076-710F-7D4B-9A6C-BE7CAF23E692}" type="presParOf" srcId="{9E755548-F601-6240-A0B6-7716E0FD7F38}" destId="{83A7C3F7-9543-2D49-A817-7ACC801CB950}" srcOrd="6" destOrd="0" presId="urn:microsoft.com/office/officeart/2005/8/layout/cycle8"/>
    <dgm:cxn modelId="{78C906B9-1C55-3244-B815-A780B4EC18AE}" type="presParOf" srcId="{9E755548-F601-6240-A0B6-7716E0FD7F38}" destId="{ABAB57E2-6DFF-194E-8B64-3A387503C68D}" srcOrd="7" destOrd="0" presId="urn:microsoft.com/office/officeart/2005/8/layout/cycle8"/>
    <dgm:cxn modelId="{45EF08CF-4C1A-3A4E-9482-7E37DA5BD3EB}" type="presParOf" srcId="{9E755548-F601-6240-A0B6-7716E0FD7F38}" destId="{763A31FD-2F52-3B4E-9516-F7DAA7030D86}" srcOrd="8" destOrd="0" presId="urn:microsoft.com/office/officeart/2005/8/layout/cycle8"/>
    <dgm:cxn modelId="{8F37DE72-9605-064A-A614-CBBD7358B6F8}" type="presParOf" srcId="{9E755548-F601-6240-A0B6-7716E0FD7F38}" destId="{C8E23A6D-11D4-8340-9D2A-B27BACF7DB41}" srcOrd="9" destOrd="0" presId="urn:microsoft.com/office/officeart/2005/8/layout/cycle8"/>
    <dgm:cxn modelId="{F871A126-BE27-E44B-B173-D0357F754C96}" type="presParOf" srcId="{9E755548-F601-6240-A0B6-7716E0FD7F38}" destId="{DF2ECD4E-6A07-1F4D-97D0-CA345F5A2B72}" srcOrd="10" destOrd="0" presId="urn:microsoft.com/office/officeart/2005/8/layout/cycle8"/>
    <dgm:cxn modelId="{A4817442-3FF0-934B-B954-0C396EFB468A}" type="presParOf" srcId="{9E755548-F601-6240-A0B6-7716E0FD7F38}" destId="{D9BA1667-4574-174A-B8AD-D5823081893E}" srcOrd="11" destOrd="0" presId="urn:microsoft.com/office/officeart/2005/8/layout/cycle8"/>
    <dgm:cxn modelId="{92711B01-F9B7-9B4B-92D5-F1670476D9AA}" type="presParOf" srcId="{9E755548-F601-6240-A0B6-7716E0FD7F38}" destId="{9A295D6F-0776-3643-8F22-B6ED1E29021E}" srcOrd="12" destOrd="0" presId="urn:microsoft.com/office/officeart/2005/8/layout/cycle8"/>
    <dgm:cxn modelId="{BD2EC76C-06D7-1140-A885-8A113B2FC0DF}" type="presParOf" srcId="{9E755548-F601-6240-A0B6-7716E0FD7F38}" destId="{7CF524E1-9020-0A4E-A3EF-8EB024E2515E}" srcOrd="13" destOrd="0" presId="urn:microsoft.com/office/officeart/2005/8/layout/cycle8"/>
    <dgm:cxn modelId="{84848336-9B0E-FE4D-A46A-691FDAD45094}" type="presParOf" srcId="{9E755548-F601-6240-A0B6-7716E0FD7F38}" destId="{1905C2F3-686C-7A42-8B3C-887B46EBE65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735099-2077-3240-9295-15ECB58B6AC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7CF1C-5521-424E-9FA9-78896318AF7F}">
      <dgm:prSet phldrT="[Text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sz="2400" b="1" kern="1200" dirty="0">
              <a:solidFill>
                <a:srgbClr val="000000"/>
              </a:solidFill>
              <a:effectLst/>
              <a:latin typeface="+mn-lt"/>
              <a:ea typeface="ＭＳ Ｐゴシック" pitchFamily="-110" charset="-128"/>
              <a:cs typeface="ＭＳ Ｐゴシック" pitchFamily="-110" charset="-128"/>
            </a:rPr>
            <a:t>Advantages</a:t>
          </a:r>
          <a:r>
            <a:rPr lang="en-US" sz="2100" kern="1200" dirty="0">
              <a:solidFill>
                <a:srgbClr val="000000"/>
              </a:solidFill>
              <a:effectLst/>
            </a:rPr>
            <a:t>:</a:t>
          </a:r>
        </a:p>
      </dgm:t>
    </dgm:pt>
    <dgm:pt modelId="{34860C6E-2034-8F44-A725-BDAD433C1E2D}" type="parTrans" cxnId="{8B14CE6A-078F-8C4A-9024-7C5162107BE5}">
      <dgm:prSet/>
      <dgm:spPr/>
      <dgm:t>
        <a:bodyPr/>
        <a:lstStyle/>
        <a:p>
          <a:endParaRPr lang="en-US"/>
        </a:p>
      </dgm:t>
    </dgm:pt>
    <dgm:pt modelId="{C651B84E-5C76-EA44-9A8C-4196975158A2}" type="sibTrans" cxnId="{8B14CE6A-078F-8C4A-9024-7C5162107BE5}">
      <dgm:prSet/>
      <dgm:spPr/>
      <dgm:t>
        <a:bodyPr/>
        <a:lstStyle/>
        <a:p>
          <a:endParaRPr lang="en-US"/>
        </a:p>
      </dgm:t>
    </dgm:pt>
    <dgm:pt modelId="{6EB3DD21-3135-C04A-A8B5-0A69146640FE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Filtering rules can be tailored to the host environment</a:t>
          </a:r>
        </a:p>
      </dgm:t>
    </dgm:pt>
    <dgm:pt modelId="{6E8B2CB4-99BA-0440-89A8-50D23482671E}" type="parTrans" cxnId="{94DED477-9B9B-2A4D-9DA9-EA2FB8E65292}">
      <dgm:prSet/>
      <dgm:spPr/>
      <dgm:t>
        <a:bodyPr/>
        <a:lstStyle/>
        <a:p>
          <a:endParaRPr lang="en-US"/>
        </a:p>
      </dgm:t>
    </dgm:pt>
    <dgm:pt modelId="{8615A277-D458-1049-8D80-EF3B57FC1A75}" type="sibTrans" cxnId="{94DED477-9B9B-2A4D-9DA9-EA2FB8E65292}">
      <dgm:prSet/>
      <dgm:spPr/>
      <dgm:t>
        <a:bodyPr/>
        <a:lstStyle/>
        <a:p>
          <a:endParaRPr lang="en-US"/>
        </a:p>
      </dgm:t>
    </dgm:pt>
    <dgm:pt modelId="{7EF5272F-B474-584E-9383-4893018991B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Protection is provided independent of topology</a:t>
          </a:r>
        </a:p>
      </dgm:t>
    </dgm:pt>
    <dgm:pt modelId="{E7409D44-45DC-4745-A5B5-1D157C87B58E}" type="parTrans" cxnId="{910CF372-293F-0745-8A9A-86C83573FBE9}">
      <dgm:prSet/>
      <dgm:spPr/>
      <dgm:t>
        <a:bodyPr/>
        <a:lstStyle/>
        <a:p>
          <a:endParaRPr lang="en-US"/>
        </a:p>
      </dgm:t>
    </dgm:pt>
    <dgm:pt modelId="{983BDCD0-292A-F247-A098-F2DDBE7A9CE6}" type="sibTrans" cxnId="{910CF372-293F-0745-8A9A-86C83573FBE9}">
      <dgm:prSet/>
      <dgm:spPr/>
      <dgm:t>
        <a:bodyPr/>
        <a:lstStyle/>
        <a:p>
          <a:endParaRPr lang="en-US"/>
        </a:p>
      </dgm:t>
    </dgm:pt>
    <dgm:pt modelId="{D88BD884-1C84-7C46-B2B2-10CE548C972B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r>
            <a:rPr lang="en-US" dirty="0">
              <a:effectLst/>
            </a:rPr>
            <a:t>Provides an additional layer of protection</a:t>
          </a:r>
        </a:p>
      </dgm:t>
    </dgm:pt>
    <dgm:pt modelId="{2409FBC0-997C-6D4A-AB69-DDA1FC1DC478}" type="parTrans" cxnId="{1654808D-E258-8243-A02C-F411EC35AF5E}">
      <dgm:prSet/>
      <dgm:spPr/>
      <dgm:t>
        <a:bodyPr/>
        <a:lstStyle/>
        <a:p>
          <a:endParaRPr lang="en-US"/>
        </a:p>
      </dgm:t>
    </dgm:pt>
    <dgm:pt modelId="{EAF29AFE-9E3C-AD48-9CA7-763BFC99E306}" type="sibTrans" cxnId="{1654808D-E258-8243-A02C-F411EC35AF5E}">
      <dgm:prSet/>
      <dgm:spPr/>
      <dgm:t>
        <a:bodyPr/>
        <a:lstStyle/>
        <a:p>
          <a:endParaRPr lang="en-US"/>
        </a:p>
      </dgm:t>
    </dgm:pt>
    <dgm:pt modelId="{E3798EB0-6944-6D4E-8060-40D8AD739A19}" type="pres">
      <dgm:prSet presAssocID="{5C735099-2077-3240-9295-15ECB58B6AC6}" presName="Name0" presStyleCnt="0">
        <dgm:presLayoutVars>
          <dgm:dir/>
          <dgm:animLvl val="lvl"/>
          <dgm:resizeHandles val="exact"/>
        </dgm:presLayoutVars>
      </dgm:prSet>
      <dgm:spPr/>
    </dgm:pt>
    <dgm:pt modelId="{EB65D6C3-ADB9-E345-8265-18683524CBCB}" type="pres">
      <dgm:prSet presAssocID="{D8F7CF1C-5521-424E-9FA9-78896318AF7F}" presName="composite" presStyleCnt="0"/>
      <dgm:spPr/>
    </dgm:pt>
    <dgm:pt modelId="{9A4A0D95-83B1-7F4E-90A8-FFBA5929259B}" type="pres">
      <dgm:prSet presAssocID="{D8F7CF1C-5521-424E-9FA9-78896318AF7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7904ABD-FADA-8641-9193-97554009881A}" type="pres">
      <dgm:prSet presAssocID="{D8F7CF1C-5521-424E-9FA9-78896318AF7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6367B0E-96B7-F647-8D80-715338BC3C47}" type="presOf" srcId="{D88BD884-1C84-7C46-B2B2-10CE548C972B}" destId="{47904ABD-FADA-8641-9193-97554009881A}" srcOrd="0" destOrd="2" presId="urn:microsoft.com/office/officeart/2005/8/layout/hList1"/>
    <dgm:cxn modelId="{E8196123-3354-8642-AB40-139AA808639F}" type="presOf" srcId="{D8F7CF1C-5521-424E-9FA9-78896318AF7F}" destId="{9A4A0D95-83B1-7F4E-90A8-FFBA5929259B}" srcOrd="0" destOrd="0" presId="urn:microsoft.com/office/officeart/2005/8/layout/hList1"/>
    <dgm:cxn modelId="{8B14CE6A-078F-8C4A-9024-7C5162107BE5}" srcId="{5C735099-2077-3240-9295-15ECB58B6AC6}" destId="{D8F7CF1C-5521-424E-9FA9-78896318AF7F}" srcOrd="0" destOrd="0" parTransId="{34860C6E-2034-8F44-A725-BDAD433C1E2D}" sibTransId="{C651B84E-5C76-EA44-9A8C-4196975158A2}"/>
    <dgm:cxn modelId="{910CF372-293F-0745-8A9A-86C83573FBE9}" srcId="{D8F7CF1C-5521-424E-9FA9-78896318AF7F}" destId="{7EF5272F-B474-584E-9383-4893018991B5}" srcOrd="1" destOrd="0" parTransId="{E7409D44-45DC-4745-A5B5-1D157C87B58E}" sibTransId="{983BDCD0-292A-F247-A098-F2DDBE7A9CE6}"/>
    <dgm:cxn modelId="{94DED477-9B9B-2A4D-9DA9-EA2FB8E65292}" srcId="{D8F7CF1C-5521-424E-9FA9-78896318AF7F}" destId="{6EB3DD21-3135-C04A-A8B5-0A69146640FE}" srcOrd="0" destOrd="0" parTransId="{6E8B2CB4-99BA-0440-89A8-50D23482671E}" sibTransId="{8615A277-D458-1049-8D80-EF3B57FC1A75}"/>
    <dgm:cxn modelId="{1654808D-E258-8243-A02C-F411EC35AF5E}" srcId="{D8F7CF1C-5521-424E-9FA9-78896318AF7F}" destId="{D88BD884-1C84-7C46-B2B2-10CE548C972B}" srcOrd="2" destOrd="0" parTransId="{2409FBC0-997C-6D4A-AB69-DDA1FC1DC478}" sibTransId="{EAF29AFE-9E3C-AD48-9CA7-763BFC99E306}"/>
    <dgm:cxn modelId="{F28E55DF-ED94-B747-BD03-8281F08920E8}" type="presOf" srcId="{6EB3DD21-3135-C04A-A8B5-0A69146640FE}" destId="{47904ABD-FADA-8641-9193-97554009881A}" srcOrd="0" destOrd="0" presId="urn:microsoft.com/office/officeart/2005/8/layout/hList1"/>
    <dgm:cxn modelId="{F015FCF5-492B-8D40-B277-8BD354167F21}" type="presOf" srcId="{5C735099-2077-3240-9295-15ECB58B6AC6}" destId="{E3798EB0-6944-6D4E-8060-40D8AD739A19}" srcOrd="0" destOrd="0" presId="urn:microsoft.com/office/officeart/2005/8/layout/hList1"/>
    <dgm:cxn modelId="{24FAD9F6-B590-FD4A-948E-0985CDEF4824}" type="presOf" srcId="{7EF5272F-B474-584E-9383-4893018991B5}" destId="{47904ABD-FADA-8641-9193-97554009881A}" srcOrd="0" destOrd="1" presId="urn:microsoft.com/office/officeart/2005/8/layout/hList1"/>
    <dgm:cxn modelId="{463CF26B-33FB-9949-B129-4AFD550BE916}" type="presParOf" srcId="{E3798EB0-6944-6D4E-8060-40D8AD739A19}" destId="{EB65D6C3-ADB9-E345-8265-18683524CBCB}" srcOrd="0" destOrd="0" presId="urn:microsoft.com/office/officeart/2005/8/layout/hList1"/>
    <dgm:cxn modelId="{E55E9E89-48C8-CB40-98AD-BC4C009ACAC7}" type="presParOf" srcId="{EB65D6C3-ADB9-E345-8265-18683524CBCB}" destId="{9A4A0D95-83B1-7F4E-90A8-FFBA5929259B}" srcOrd="0" destOrd="0" presId="urn:microsoft.com/office/officeart/2005/8/layout/hList1"/>
    <dgm:cxn modelId="{8F445238-A5D3-DC46-8669-69BFF95F30AD}" type="presParOf" srcId="{EB65D6C3-ADB9-E345-8265-18683524CBCB}" destId="{47904ABD-FADA-8641-9193-9755400988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8EE26E-FF50-6442-B9E1-DBA5362BDD8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86E3D-0CC1-9C4F-8B5B-B762A6B9168B}">
      <dgm:prSet/>
      <dgm:spPr>
        <a:solidFill>
          <a:schemeClr val="accent3">
            <a:lumMod val="75000"/>
          </a:schemeClr>
        </a:solidFill>
        <a:effectLst>
          <a:innerShdw blurRad="50800" dist="25400" dir="13500000">
            <a:srgbClr val="FFFFFF">
              <a:alpha val="75000"/>
            </a:srgbClr>
          </a:innerShdw>
        </a:effectLst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Host-resident firewall</a:t>
          </a:r>
          <a:endParaRPr lang="en-US" dirty="0">
            <a:solidFill>
              <a:schemeClr val="bg1"/>
            </a:solidFill>
          </a:endParaRPr>
        </a:p>
      </dgm:t>
    </dgm:pt>
    <dgm:pt modelId="{446D7545-F265-5646-8CB6-A78C7607711E}" type="parTrans" cxnId="{8CB8AD76-2D75-7E4F-8B2F-B9D30072EED1}">
      <dgm:prSet/>
      <dgm:spPr/>
      <dgm:t>
        <a:bodyPr/>
        <a:lstStyle/>
        <a:p>
          <a:endParaRPr lang="en-US"/>
        </a:p>
      </dgm:t>
    </dgm:pt>
    <dgm:pt modelId="{EDB3737D-07FA-304C-A8CF-4CF2779BAFD2}" type="sibTrans" cxnId="{8CB8AD76-2D75-7E4F-8B2F-B9D30072EED1}">
      <dgm:prSet/>
      <dgm:spPr/>
      <dgm:t>
        <a:bodyPr/>
        <a:lstStyle/>
        <a:p>
          <a:endParaRPr lang="en-US"/>
        </a:p>
      </dgm:t>
    </dgm:pt>
    <dgm:pt modelId="{F3E75FBF-531E-EA42-A767-239050F6DC91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Includes personal firewall software and firewall software on servers</a:t>
          </a:r>
          <a:endParaRPr lang="en-US" dirty="0">
            <a:solidFill>
              <a:schemeClr val="bg1"/>
            </a:solidFill>
          </a:endParaRPr>
        </a:p>
      </dgm:t>
    </dgm:pt>
    <dgm:pt modelId="{5D80FE57-37DA-8046-A1D1-6D591BB671C5}" type="parTrans" cxnId="{DF90DB84-3C2C-1C4D-BE3B-9010791E04F8}">
      <dgm:prSet/>
      <dgm:spPr/>
      <dgm:t>
        <a:bodyPr/>
        <a:lstStyle/>
        <a:p>
          <a:endParaRPr lang="en-US"/>
        </a:p>
      </dgm:t>
    </dgm:pt>
    <dgm:pt modelId="{CFB2A18A-11BC-F348-93C7-9DB5C5E5B778}" type="sibTrans" cxnId="{DF90DB84-3C2C-1C4D-BE3B-9010791E04F8}">
      <dgm:prSet/>
      <dgm:spPr/>
      <dgm:t>
        <a:bodyPr/>
        <a:lstStyle/>
        <a:p>
          <a:endParaRPr lang="en-US"/>
        </a:p>
      </dgm:t>
    </dgm:pt>
    <dgm:pt modelId="{64BC6A20-8DA5-EB45-AC50-DA0C2197491E}">
      <dgm:prSet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Screening router</a:t>
          </a:r>
          <a:endParaRPr lang="en-US" dirty="0">
            <a:solidFill>
              <a:schemeClr val="bg1"/>
            </a:solidFill>
          </a:endParaRPr>
        </a:p>
      </dgm:t>
    </dgm:pt>
    <dgm:pt modelId="{BEED40F1-9AC4-164A-B85C-58881FF76187}" type="parTrans" cxnId="{499EDD49-C0CD-F541-B571-641156883081}">
      <dgm:prSet/>
      <dgm:spPr/>
      <dgm:t>
        <a:bodyPr/>
        <a:lstStyle/>
        <a:p>
          <a:endParaRPr lang="en-US"/>
        </a:p>
      </dgm:t>
    </dgm:pt>
    <dgm:pt modelId="{320A2077-FD9B-8A4F-B662-A9E250A638CF}" type="sibTrans" cxnId="{499EDD49-C0CD-F541-B571-641156883081}">
      <dgm:prSet/>
      <dgm:spPr/>
      <dgm:t>
        <a:bodyPr/>
        <a:lstStyle/>
        <a:p>
          <a:endParaRPr lang="en-US"/>
        </a:p>
      </dgm:t>
    </dgm:pt>
    <dgm:pt modelId="{D14E7DDC-ECA9-D044-991B-73275D97C973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Single router between internal and external networks with stateless or full packet filtering</a:t>
          </a:r>
          <a:endParaRPr lang="en-US" dirty="0">
            <a:solidFill>
              <a:schemeClr val="bg1"/>
            </a:solidFill>
          </a:endParaRPr>
        </a:p>
      </dgm:t>
    </dgm:pt>
    <dgm:pt modelId="{8BE478F3-9D97-4143-ACEF-755302246AAA}" type="parTrans" cxnId="{3F7C3850-9FA6-B047-A9E9-BACAFDD7BDFA}">
      <dgm:prSet/>
      <dgm:spPr/>
      <dgm:t>
        <a:bodyPr/>
        <a:lstStyle/>
        <a:p>
          <a:endParaRPr lang="en-US"/>
        </a:p>
      </dgm:t>
    </dgm:pt>
    <dgm:pt modelId="{6031B920-8153-DD41-9B4B-C372C3966ED5}" type="sibTrans" cxnId="{3F7C3850-9FA6-B047-A9E9-BACAFDD7BDFA}">
      <dgm:prSet/>
      <dgm:spPr/>
      <dgm:t>
        <a:bodyPr/>
        <a:lstStyle/>
        <a:p>
          <a:endParaRPr lang="en-US"/>
        </a:p>
      </dgm:t>
    </dgm:pt>
    <dgm:pt modelId="{7C3459CF-2AF1-2640-BA18-D7D2D598D417}">
      <dgm:prSet/>
      <dgm:spPr>
        <a:solidFill>
          <a:srgbClr val="7030A0"/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Single bastion inline</a:t>
          </a:r>
          <a:endParaRPr lang="en-US" dirty="0">
            <a:solidFill>
              <a:schemeClr val="bg1"/>
            </a:solidFill>
          </a:endParaRPr>
        </a:p>
      </dgm:t>
    </dgm:pt>
    <dgm:pt modelId="{F7D9204E-7DEC-634E-8485-3EB0799FA288}" type="parTrans" cxnId="{4E764306-E360-1541-9EEF-43F9D3762C3F}">
      <dgm:prSet/>
      <dgm:spPr/>
      <dgm:t>
        <a:bodyPr/>
        <a:lstStyle/>
        <a:p>
          <a:endParaRPr lang="en-US"/>
        </a:p>
      </dgm:t>
    </dgm:pt>
    <dgm:pt modelId="{21290515-72B0-FB46-BFE0-66F06D67817B}" type="sibTrans" cxnId="{4E764306-E360-1541-9EEF-43F9D3762C3F}">
      <dgm:prSet/>
      <dgm:spPr/>
      <dgm:t>
        <a:bodyPr/>
        <a:lstStyle/>
        <a:p>
          <a:endParaRPr lang="en-US"/>
        </a:p>
      </dgm:t>
    </dgm:pt>
    <dgm:pt modelId="{A6ED2201-6733-1F4F-A720-9C99F7080213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Single firewall device between an internal and external router</a:t>
          </a:r>
          <a:endParaRPr lang="en-US" dirty="0">
            <a:solidFill>
              <a:schemeClr val="bg1"/>
            </a:solidFill>
          </a:endParaRPr>
        </a:p>
      </dgm:t>
    </dgm:pt>
    <dgm:pt modelId="{7B28A086-CAB0-8342-88EA-A56F3A6C7BCF}" type="parTrans" cxnId="{435AE7AF-9DC8-F742-97E8-43963E3C1512}">
      <dgm:prSet/>
      <dgm:spPr/>
      <dgm:t>
        <a:bodyPr/>
        <a:lstStyle/>
        <a:p>
          <a:endParaRPr lang="en-US"/>
        </a:p>
      </dgm:t>
    </dgm:pt>
    <dgm:pt modelId="{1244ACCA-4C60-D24F-8209-5488CD2E0BA2}" type="sibTrans" cxnId="{435AE7AF-9DC8-F742-97E8-43963E3C1512}">
      <dgm:prSet/>
      <dgm:spPr/>
      <dgm:t>
        <a:bodyPr/>
        <a:lstStyle/>
        <a:p>
          <a:endParaRPr lang="en-US"/>
        </a:p>
      </dgm:t>
    </dgm:pt>
    <dgm:pt modelId="{E5A08A18-66DE-7240-9F6E-28E1CDB3CF18}">
      <dgm:prSet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Single bastion T</a:t>
          </a:r>
          <a:endParaRPr lang="en-US" dirty="0">
            <a:solidFill>
              <a:schemeClr val="bg1"/>
            </a:solidFill>
          </a:endParaRPr>
        </a:p>
      </dgm:t>
    </dgm:pt>
    <dgm:pt modelId="{D23F224B-BA09-B04C-A424-F2EE39A65536}" type="parTrans" cxnId="{EE618F9D-4AB9-6C4F-8083-DF498B36259A}">
      <dgm:prSet/>
      <dgm:spPr/>
      <dgm:t>
        <a:bodyPr/>
        <a:lstStyle/>
        <a:p>
          <a:endParaRPr lang="en-US"/>
        </a:p>
      </dgm:t>
    </dgm:pt>
    <dgm:pt modelId="{D4DE1422-5ABC-3141-907A-649C1046E5B8}" type="sibTrans" cxnId="{EE618F9D-4AB9-6C4F-8083-DF498B36259A}">
      <dgm:prSet/>
      <dgm:spPr/>
      <dgm:t>
        <a:bodyPr/>
        <a:lstStyle/>
        <a:p>
          <a:endParaRPr lang="en-US"/>
        </a:p>
      </dgm:t>
    </dgm:pt>
    <dgm:pt modelId="{97BCF5E0-5FB7-FA4A-B7FD-73F24D18891B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Has a third network interface on bastion to a DMZ where externally visible servers are placed</a:t>
          </a:r>
          <a:endParaRPr lang="en-US" dirty="0">
            <a:solidFill>
              <a:schemeClr val="bg1"/>
            </a:solidFill>
          </a:endParaRPr>
        </a:p>
      </dgm:t>
    </dgm:pt>
    <dgm:pt modelId="{C410F7B3-B6B9-0740-A45E-AF3BFAF4BC0D}" type="parTrans" cxnId="{8F0F10D8-A106-394D-92B0-63C67F706795}">
      <dgm:prSet/>
      <dgm:spPr/>
      <dgm:t>
        <a:bodyPr/>
        <a:lstStyle/>
        <a:p>
          <a:endParaRPr lang="en-US"/>
        </a:p>
      </dgm:t>
    </dgm:pt>
    <dgm:pt modelId="{008783DC-905F-3A4C-88B0-8F0DE78140D4}" type="sibTrans" cxnId="{8F0F10D8-A106-394D-92B0-63C67F706795}">
      <dgm:prSet/>
      <dgm:spPr/>
      <dgm:t>
        <a:bodyPr/>
        <a:lstStyle/>
        <a:p>
          <a:endParaRPr lang="en-US"/>
        </a:p>
      </dgm:t>
    </dgm:pt>
    <dgm:pt modelId="{7A4CC375-ED77-6646-8268-99C9ADFB098D}">
      <dgm:prSet/>
      <dgm:spPr>
        <a:solidFill>
          <a:schemeClr val="accent5">
            <a:lumMod val="75000"/>
          </a:schemeClr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Double bastion inline</a:t>
          </a:r>
          <a:endParaRPr lang="en-US" dirty="0">
            <a:solidFill>
              <a:schemeClr val="bg1"/>
            </a:solidFill>
          </a:endParaRPr>
        </a:p>
      </dgm:t>
    </dgm:pt>
    <dgm:pt modelId="{6A29787B-1558-1042-8690-4A7D4DDBB8EA}" type="parTrans" cxnId="{150DA205-9CCE-AC48-BDD4-FA07507CEFD5}">
      <dgm:prSet/>
      <dgm:spPr/>
      <dgm:t>
        <a:bodyPr/>
        <a:lstStyle/>
        <a:p>
          <a:endParaRPr lang="en-US"/>
        </a:p>
      </dgm:t>
    </dgm:pt>
    <dgm:pt modelId="{F6993B38-5853-B342-85AF-E7DC0A19344F}" type="sibTrans" cxnId="{150DA205-9CCE-AC48-BDD4-FA07507CEFD5}">
      <dgm:prSet/>
      <dgm:spPr/>
      <dgm:t>
        <a:bodyPr/>
        <a:lstStyle/>
        <a:p>
          <a:endParaRPr lang="en-US"/>
        </a:p>
      </dgm:t>
    </dgm:pt>
    <dgm:pt modelId="{E17E33F8-1FB7-4947-9E7D-0E3BBD467D91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DMZ is sandwiched between bastion firewalls</a:t>
          </a:r>
          <a:endParaRPr lang="en-US" dirty="0">
            <a:solidFill>
              <a:schemeClr val="bg1"/>
            </a:solidFill>
          </a:endParaRPr>
        </a:p>
      </dgm:t>
    </dgm:pt>
    <dgm:pt modelId="{60C317CB-5F01-2D48-B38A-ACF15EDDFDDA}" type="parTrans" cxnId="{10C9CBA3-E986-4345-A272-3A3EEB7147A1}">
      <dgm:prSet/>
      <dgm:spPr/>
      <dgm:t>
        <a:bodyPr/>
        <a:lstStyle/>
        <a:p>
          <a:endParaRPr lang="en-US"/>
        </a:p>
      </dgm:t>
    </dgm:pt>
    <dgm:pt modelId="{FB52930A-EF07-1B49-9945-55C1B66EF875}" type="sibTrans" cxnId="{10C9CBA3-E986-4345-A272-3A3EEB7147A1}">
      <dgm:prSet/>
      <dgm:spPr/>
      <dgm:t>
        <a:bodyPr/>
        <a:lstStyle/>
        <a:p>
          <a:endParaRPr lang="en-US"/>
        </a:p>
      </dgm:t>
    </dgm:pt>
    <dgm:pt modelId="{750CB54C-E31F-D748-B654-3720C5E9BBB5}">
      <dgm:prSet/>
      <dgm:spPr>
        <a:solidFill>
          <a:srgbClr val="7030A0"/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Double bastion T</a:t>
          </a:r>
          <a:endParaRPr lang="en-US" dirty="0">
            <a:solidFill>
              <a:schemeClr val="bg1"/>
            </a:solidFill>
          </a:endParaRPr>
        </a:p>
      </dgm:t>
    </dgm:pt>
    <dgm:pt modelId="{67D380C9-BE48-C64B-B21D-B72BDAC2A2D0}" type="parTrans" cxnId="{40166571-E5F6-134C-A2BD-DFCCB91DBA83}">
      <dgm:prSet/>
      <dgm:spPr/>
      <dgm:t>
        <a:bodyPr/>
        <a:lstStyle/>
        <a:p>
          <a:endParaRPr lang="en-US"/>
        </a:p>
      </dgm:t>
    </dgm:pt>
    <dgm:pt modelId="{19E5D86B-B3C7-264F-A0EF-FFEBCFF42878}" type="sibTrans" cxnId="{40166571-E5F6-134C-A2BD-DFCCB91DBA83}">
      <dgm:prSet/>
      <dgm:spPr/>
      <dgm:t>
        <a:bodyPr/>
        <a:lstStyle/>
        <a:p>
          <a:endParaRPr lang="en-US"/>
        </a:p>
      </dgm:t>
    </dgm:pt>
    <dgm:pt modelId="{B8DC5E0E-22B5-3F45-B15A-73B685A4DD70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DMZ is on a separate network interface on the bastion firewall</a:t>
          </a:r>
          <a:endParaRPr lang="en-US" dirty="0">
            <a:solidFill>
              <a:schemeClr val="bg1"/>
            </a:solidFill>
          </a:endParaRPr>
        </a:p>
      </dgm:t>
    </dgm:pt>
    <dgm:pt modelId="{FCBAE491-4D6C-5544-8CB4-6E64D994054A}" type="parTrans" cxnId="{07AAA834-5D8F-F745-BCA0-C7D4A6657852}">
      <dgm:prSet/>
      <dgm:spPr/>
      <dgm:t>
        <a:bodyPr/>
        <a:lstStyle/>
        <a:p>
          <a:endParaRPr lang="en-US"/>
        </a:p>
      </dgm:t>
    </dgm:pt>
    <dgm:pt modelId="{1C5D64DC-BA34-8046-87ED-8A94EB003C61}" type="sibTrans" cxnId="{07AAA834-5D8F-F745-BCA0-C7D4A6657852}">
      <dgm:prSet/>
      <dgm:spPr/>
      <dgm:t>
        <a:bodyPr/>
        <a:lstStyle/>
        <a:p>
          <a:endParaRPr lang="en-US"/>
        </a:p>
      </dgm:t>
    </dgm:pt>
    <dgm:pt modelId="{8A7D2699-BF21-6B41-BD9B-3773D90335C2}">
      <dgm:prSet/>
      <dgm:spPr>
        <a:solidFill>
          <a:schemeClr val="accent3">
            <a:lumMod val="75000"/>
          </a:schemeClr>
        </a:solidFill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Distributed firewall configuration</a:t>
          </a:r>
          <a:endParaRPr lang="en-US" dirty="0">
            <a:solidFill>
              <a:schemeClr val="bg1"/>
            </a:solidFill>
          </a:endParaRPr>
        </a:p>
      </dgm:t>
    </dgm:pt>
    <dgm:pt modelId="{BE21CD3F-5D9F-AC4A-B7F9-776BD1AB54ED}" type="parTrans" cxnId="{A7569410-6D45-EA48-B7D6-50466775D689}">
      <dgm:prSet/>
      <dgm:spPr/>
      <dgm:t>
        <a:bodyPr/>
        <a:lstStyle/>
        <a:p>
          <a:endParaRPr lang="en-US"/>
        </a:p>
      </dgm:t>
    </dgm:pt>
    <dgm:pt modelId="{7EFC2E42-D7AE-F54B-90BA-958465AB7092}" type="sibTrans" cxnId="{A7569410-6D45-EA48-B7D6-50466775D689}">
      <dgm:prSet/>
      <dgm:spPr/>
      <dgm:t>
        <a:bodyPr/>
        <a:lstStyle/>
        <a:p>
          <a:endParaRPr lang="en-US"/>
        </a:p>
      </dgm:t>
    </dgm:pt>
    <dgm:pt modelId="{7F68849C-7BAD-424F-BCB8-39FC0565C090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Used by large businesses and government organizations</a:t>
          </a:r>
          <a:endParaRPr lang="en-US" dirty="0">
            <a:solidFill>
              <a:schemeClr val="bg1"/>
            </a:solidFill>
          </a:endParaRPr>
        </a:p>
      </dgm:t>
    </dgm:pt>
    <dgm:pt modelId="{08ECA240-304E-2446-BF19-7E3A83C100B2}" type="parTrans" cxnId="{51146428-8BDE-7B45-B078-AD8D77565AFA}">
      <dgm:prSet/>
      <dgm:spPr/>
      <dgm:t>
        <a:bodyPr/>
        <a:lstStyle/>
        <a:p>
          <a:endParaRPr lang="en-US"/>
        </a:p>
      </dgm:t>
    </dgm:pt>
    <dgm:pt modelId="{66F9A6C3-9608-074E-BF07-5C5803FCE920}" type="sibTrans" cxnId="{51146428-8BDE-7B45-B078-AD8D77565AFA}">
      <dgm:prSet/>
      <dgm:spPr/>
      <dgm:t>
        <a:bodyPr/>
        <a:lstStyle/>
        <a:p>
          <a:endParaRPr lang="en-US"/>
        </a:p>
      </dgm:t>
    </dgm:pt>
    <dgm:pt modelId="{9609BD4F-17D8-F34C-9932-805882D19D64}" type="pres">
      <dgm:prSet presAssocID="{878EE26E-FF50-6442-B9E1-DBA5362BDD8C}" presName="Name0" presStyleCnt="0">
        <dgm:presLayoutVars>
          <dgm:dir/>
          <dgm:animLvl val="lvl"/>
          <dgm:resizeHandles val="exact"/>
        </dgm:presLayoutVars>
      </dgm:prSet>
      <dgm:spPr/>
    </dgm:pt>
    <dgm:pt modelId="{4E817386-32F3-0446-8B11-EBF471CA892A}" type="pres">
      <dgm:prSet presAssocID="{B6586E3D-0CC1-9C4F-8B5B-B762A6B9168B}" presName="linNode" presStyleCnt="0"/>
      <dgm:spPr/>
    </dgm:pt>
    <dgm:pt modelId="{C552E0F7-10FC-014B-B7DD-08DEBFC07CFB}" type="pres">
      <dgm:prSet presAssocID="{B6586E3D-0CC1-9C4F-8B5B-B762A6B9168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B67B5552-B7AA-7D45-A24B-74BA800FA043}" type="pres">
      <dgm:prSet presAssocID="{B6586E3D-0CC1-9C4F-8B5B-B762A6B9168B}" presName="descendantText" presStyleLbl="alignAccFollowNode1" presStyleIdx="0" presStyleCnt="7">
        <dgm:presLayoutVars>
          <dgm:bulletEnabled val="1"/>
        </dgm:presLayoutVars>
      </dgm:prSet>
      <dgm:spPr/>
    </dgm:pt>
    <dgm:pt modelId="{E6445D19-FD98-1E4D-85E4-2BF1CC555830}" type="pres">
      <dgm:prSet presAssocID="{EDB3737D-07FA-304C-A8CF-4CF2779BAFD2}" presName="sp" presStyleCnt="0"/>
      <dgm:spPr/>
    </dgm:pt>
    <dgm:pt modelId="{E1B36C22-B158-EC4D-BC04-EF0B26BB587A}" type="pres">
      <dgm:prSet presAssocID="{64BC6A20-8DA5-EB45-AC50-DA0C2197491E}" presName="linNode" presStyleCnt="0"/>
      <dgm:spPr/>
    </dgm:pt>
    <dgm:pt modelId="{729098D2-9DF3-884E-B26F-6873C83B448C}" type="pres">
      <dgm:prSet presAssocID="{64BC6A20-8DA5-EB45-AC50-DA0C2197491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AC5841B-1F82-A54F-8BD9-D105E80AE0F4}" type="pres">
      <dgm:prSet presAssocID="{64BC6A20-8DA5-EB45-AC50-DA0C2197491E}" presName="descendantText" presStyleLbl="alignAccFollowNode1" presStyleIdx="1" presStyleCnt="7">
        <dgm:presLayoutVars>
          <dgm:bulletEnabled val="1"/>
        </dgm:presLayoutVars>
      </dgm:prSet>
      <dgm:spPr/>
    </dgm:pt>
    <dgm:pt modelId="{4033FAB0-B0C7-764F-9C65-497C2D8F2BDF}" type="pres">
      <dgm:prSet presAssocID="{320A2077-FD9B-8A4F-B662-A9E250A638CF}" presName="sp" presStyleCnt="0"/>
      <dgm:spPr/>
    </dgm:pt>
    <dgm:pt modelId="{A9961E9E-2B7E-764E-B528-F4156D27FD12}" type="pres">
      <dgm:prSet presAssocID="{7C3459CF-2AF1-2640-BA18-D7D2D598D417}" presName="linNode" presStyleCnt="0"/>
      <dgm:spPr/>
    </dgm:pt>
    <dgm:pt modelId="{C68F3F71-D85E-574A-AE1D-7EE1000DE6A6}" type="pres">
      <dgm:prSet presAssocID="{7C3459CF-2AF1-2640-BA18-D7D2D598D41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4A4C1B56-88C5-4D4D-95DF-17FB70ACFB70}" type="pres">
      <dgm:prSet presAssocID="{7C3459CF-2AF1-2640-BA18-D7D2D598D417}" presName="descendantText" presStyleLbl="alignAccFollowNode1" presStyleIdx="2" presStyleCnt="7">
        <dgm:presLayoutVars>
          <dgm:bulletEnabled val="1"/>
        </dgm:presLayoutVars>
      </dgm:prSet>
      <dgm:spPr/>
    </dgm:pt>
    <dgm:pt modelId="{AD8E2B07-9E9C-D541-A03D-6C3B7A6699B4}" type="pres">
      <dgm:prSet presAssocID="{21290515-72B0-FB46-BFE0-66F06D67817B}" presName="sp" presStyleCnt="0"/>
      <dgm:spPr/>
    </dgm:pt>
    <dgm:pt modelId="{D8A11682-A29B-FC42-AB17-50360DA10652}" type="pres">
      <dgm:prSet presAssocID="{E5A08A18-66DE-7240-9F6E-28E1CDB3CF18}" presName="linNode" presStyleCnt="0"/>
      <dgm:spPr/>
    </dgm:pt>
    <dgm:pt modelId="{6F6C73A0-DDEC-154E-A5D9-A7D8A7642D62}" type="pres">
      <dgm:prSet presAssocID="{E5A08A18-66DE-7240-9F6E-28E1CDB3CF1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A1BCE4-CBFF-BC41-BBCC-442A30A712B0}" type="pres">
      <dgm:prSet presAssocID="{E5A08A18-66DE-7240-9F6E-28E1CDB3CF18}" presName="descendantText" presStyleLbl="alignAccFollowNode1" presStyleIdx="3" presStyleCnt="7">
        <dgm:presLayoutVars>
          <dgm:bulletEnabled val="1"/>
        </dgm:presLayoutVars>
      </dgm:prSet>
      <dgm:spPr/>
    </dgm:pt>
    <dgm:pt modelId="{41AD121C-2D24-F448-9D0F-FF28378C1C32}" type="pres">
      <dgm:prSet presAssocID="{D4DE1422-5ABC-3141-907A-649C1046E5B8}" presName="sp" presStyleCnt="0"/>
      <dgm:spPr/>
    </dgm:pt>
    <dgm:pt modelId="{8FDF8C34-3BCC-0E4D-9349-C17596516E45}" type="pres">
      <dgm:prSet presAssocID="{7A4CC375-ED77-6646-8268-99C9ADFB098D}" presName="linNode" presStyleCnt="0"/>
      <dgm:spPr/>
    </dgm:pt>
    <dgm:pt modelId="{4E368596-8C5D-4543-A52C-FA2D03D80E51}" type="pres">
      <dgm:prSet presAssocID="{7A4CC375-ED77-6646-8268-99C9ADFB098D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8E750C0-DDEE-FA4C-A28D-7C700623DEC0}" type="pres">
      <dgm:prSet presAssocID="{7A4CC375-ED77-6646-8268-99C9ADFB098D}" presName="descendantText" presStyleLbl="alignAccFollowNode1" presStyleIdx="4" presStyleCnt="7">
        <dgm:presLayoutVars>
          <dgm:bulletEnabled val="1"/>
        </dgm:presLayoutVars>
      </dgm:prSet>
      <dgm:spPr/>
    </dgm:pt>
    <dgm:pt modelId="{D6D5BF7D-A586-EF46-85F4-5DA5810696B9}" type="pres">
      <dgm:prSet presAssocID="{F6993B38-5853-B342-85AF-E7DC0A19344F}" presName="sp" presStyleCnt="0"/>
      <dgm:spPr/>
    </dgm:pt>
    <dgm:pt modelId="{F8FA3D6A-DBD5-3942-AB3B-38D1CC4AB271}" type="pres">
      <dgm:prSet presAssocID="{750CB54C-E31F-D748-B654-3720C5E9BBB5}" presName="linNode" presStyleCnt="0"/>
      <dgm:spPr/>
    </dgm:pt>
    <dgm:pt modelId="{22D10761-5195-A041-96D0-DA837BDA1BC8}" type="pres">
      <dgm:prSet presAssocID="{750CB54C-E31F-D748-B654-3720C5E9BBB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E39B588E-3B08-C94F-8729-153B5AABE1CC}" type="pres">
      <dgm:prSet presAssocID="{750CB54C-E31F-D748-B654-3720C5E9BBB5}" presName="descendantText" presStyleLbl="alignAccFollowNode1" presStyleIdx="5" presStyleCnt="7">
        <dgm:presLayoutVars>
          <dgm:bulletEnabled val="1"/>
        </dgm:presLayoutVars>
      </dgm:prSet>
      <dgm:spPr/>
    </dgm:pt>
    <dgm:pt modelId="{5DF9760D-05A2-1A42-AE63-5E89555CFB44}" type="pres">
      <dgm:prSet presAssocID="{19E5D86B-B3C7-264F-A0EF-FFEBCFF42878}" presName="sp" presStyleCnt="0"/>
      <dgm:spPr/>
    </dgm:pt>
    <dgm:pt modelId="{A66CFFBF-D824-4347-80F7-35AA4C2A27E4}" type="pres">
      <dgm:prSet presAssocID="{8A7D2699-BF21-6B41-BD9B-3773D90335C2}" presName="linNode" presStyleCnt="0"/>
      <dgm:spPr/>
    </dgm:pt>
    <dgm:pt modelId="{8513367E-7A98-B548-AA6E-7C2BEB6404E3}" type="pres">
      <dgm:prSet presAssocID="{8A7D2699-BF21-6B41-BD9B-3773D90335C2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5B138408-0926-6A4C-A2BA-D86A4021883F}" type="pres">
      <dgm:prSet presAssocID="{8A7D2699-BF21-6B41-BD9B-3773D90335C2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150DA205-9CCE-AC48-BDD4-FA07507CEFD5}" srcId="{878EE26E-FF50-6442-B9E1-DBA5362BDD8C}" destId="{7A4CC375-ED77-6646-8268-99C9ADFB098D}" srcOrd="4" destOrd="0" parTransId="{6A29787B-1558-1042-8690-4A7D4DDBB8EA}" sibTransId="{F6993B38-5853-B342-85AF-E7DC0A19344F}"/>
    <dgm:cxn modelId="{4E764306-E360-1541-9EEF-43F9D3762C3F}" srcId="{878EE26E-FF50-6442-B9E1-DBA5362BDD8C}" destId="{7C3459CF-2AF1-2640-BA18-D7D2D598D417}" srcOrd="2" destOrd="0" parTransId="{F7D9204E-7DEC-634E-8485-3EB0799FA288}" sibTransId="{21290515-72B0-FB46-BFE0-66F06D67817B}"/>
    <dgm:cxn modelId="{A7569410-6D45-EA48-B7D6-50466775D689}" srcId="{878EE26E-FF50-6442-B9E1-DBA5362BDD8C}" destId="{8A7D2699-BF21-6B41-BD9B-3773D90335C2}" srcOrd="6" destOrd="0" parTransId="{BE21CD3F-5D9F-AC4A-B7F9-776BD1AB54ED}" sibTransId="{7EFC2E42-D7AE-F54B-90BA-958465AB7092}"/>
    <dgm:cxn modelId="{FBD97415-2D03-094C-A2A4-7B7C6336F766}" type="presOf" srcId="{750CB54C-E31F-D748-B654-3720C5E9BBB5}" destId="{22D10761-5195-A041-96D0-DA837BDA1BC8}" srcOrd="0" destOrd="0" presId="urn:microsoft.com/office/officeart/2005/8/layout/vList5"/>
    <dgm:cxn modelId="{91D12928-6F13-6E42-979A-D0F6FB0FECDE}" type="presOf" srcId="{F3E75FBF-531E-EA42-A767-239050F6DC91}" destId="{B67B5552-B7AA-7D45-A24B-74BA800FA043}" srcOrd="0" destOrd="0" presId="urn:microsoft.com/office/officeart/2005/8/layout/vList5"/>
    <dgm:cxn modelId="{51146428-8BDE-7B45-B078-AD8D77565AFA}" srcId="{8A7D2699-BF21-6B41-BD9B-3773D90335C2}" destId="{7F68849C-7BAD-424F-BCB8-39FC0565C090}" srcOrd="0" destOrd="0" parTransId="{08ECA240-304E-2446-BF19-7E3A83C100B2}" sibTransId="{66F9A6C3-9608-074E-BF07-5C5803FCE920}"/>
    <dgm:cxn modelId="{07AAA834-5D8F-F745-BCA0-C7D4A6657852}" srcId="{750CB54C-E31F-D748-B654-3720C5E9BBB5}" destId="{B8DC5E0E-22B5-3F45-B15A-73B685A4DD70}" srcOrd="0" destOrd="0" parTransId="{FCBAE491-4D6C-5544-8CB4-6E64D994054A}" sibTransId="{1C5D64DC-BA34-8046-87ED-8A94EB003C61}"/>
    <dgm:cxn modelId="{6F10E334-18AE-6D4A-8E92-A41819D671E3}" type="presOf" srcId="{878EE26E-FF50-6442-B9E1-DBA5362BDD8C}" destId="{9609BD4F-17D8-F34C-9932-805882D19D64}" srcOrd="0" destOrd="0" presId="urn:microsoft.com/office/officeart/2005/8/layout/vList5"/>
    <dgm:cxn modelId="{5382023B-1501-0246-864F-810C80D91D1E}" type="presOf" srcId="{B8DC5E0E-22B5-3F45-B15A-73B685A4DD70}" destId="{E39B588E-3B08-C94F-8729-153B5AABE1CC}" srcOrd="0" destOrd="0" presId="urn:microsoft.com/office/officeart/2005/8/layout/vList5"/>
    <dgm:cxn modelId="{1291505D-9428-274E-8B6A-D105142663A8}" type="presOf" srcId="{B6586E3D-0CC1-9C4F-8B5B-B762A6B9168B}" destId="{C552E0F7-10FC-014B-B7DD-08DEBFC07CFB}" srcOrd="0" destOrd="0" presId="urn:microsoft.com/office/officeart/2005/8/layout/vList5"/>
    <dgm:cxn modelId="{499EDD49-C0CD-F541-B571-641156883081}" srcId="{878EE26E-FF50-6442-B9E1-DBA5362BDD8C}" destId="{64BC6A20-8DA5-EB45-AC50-DA0C2197491E}" srcOrd="1" destOrd="0" parTransId="{BEED40F1-9AC4-164A-B85C-58881FF76187}" sibTransId="{320A2077-FD9B-8A4F-B662-A9E250A638CF}"/>
    <dgm:cxn modelId="{BFFEC36F-5F0E-CA4E-B6F8-FF9860ECFFF4}" type="presOf" srcId="{7F68849C-7BAD-424F-BCB8-39FC0565C090}" destId="{5B138408-0926-6A4C-A2BA-D86A4021883F}" srcOrd="0" destOrd="0" presId="urn:microsoft.com/office/officeart/2005/8/layout/vList5"/>
    <dgm:cxn modelId="{3F7C3850-9FA6-B047-A9E9-BACAFDD7BDFA}" srcId="{64BC6A20-8DA5-EB45-AC50-DA0C2197491E}" destId="{D14E7DDC-ECA9-D044-991B-73275D97C973}" srcOrd="0" destOrd="0" parTransId="{8BE478F3-9D97-4143-ACEF-755302246AAA}" sibTransId="{6031B920-8153-DD41-9B4B-C372C3966ED5}"/>
    <dgm:cxn modelId="{40166571-E5F6-134C-A2BD-DFCCB91DBA83}" srcId="{878EE26E-FF50-6442-B9E1-DBA5362BDD8C}" destId="{750CB54C-E31F-D748-B654-3720C5E9BBB5}" srcOrd="5" destOrd="0" parTransId="{67D380C9-BE48-C64B-B21D-B72BDAC2A2D0}" sibTransId="{19E5D86B-B3C7-264F-A0EF-FFEBCFF42878}"/>
    <dgm:cxn modelId="{C076C653-393F-6648-82EF-AB265131DBDA}" type="presOf" srcId="{97BCF5E0-5FB7-FA4A-B7FD-73F24D18891B}" destId="{2CA1BCE4-CBFF-BC41-BBCC-442A30A712B0}" srcOrd="0" destOrd="0" presId="urn:microsoft.com/office/officeart/2005/8/layout/vList5"/>
    <dgm:cxn modelId="{8CB8AD76-2D75-7E4F-8B2F-B9D30072EED1}" srcId="{878EE26E-FF50-6442-B9E1-DBA5362BDD8C}" destId="{B6586E3D-0CC1-9C4F-8B5B-B762A6B9168B}" srcOrd="0" destOrd="0" parTransId="{446D7545-F265-5646-8CB6-A78C7607711E}" sibTransId="{EDB3737D-07FA-304C-A8CF-4CF2779BAFD2}"/>
    <dgm:cxn modelId="{DF90DB84-3C2C-1C4D-BE3B-9010791E04F8}" srcId="{B6586E3D-0CC1-9C4F-8B5B-B762A6B9168B}" destId="{F3E75FBF-531E-EA42-A767-239050F6DC91}" srcOrd="0" destOrd="0" parTransId="{5D80FE57-37DA-8046-A1D1-6D591BB671C5}" sibTransId="{CFB2A18A-11BC-F348-93C7-9DB5C5E5B778}"/>
    <dgm:cxn modelId="{EE92EA93-01BC-9F48-8D1D-72EAFE83A875}" type="presOf" srcId="{7C3459CF-2AF1-2640-BA18-D7D2D598D417}" destId="{C68F3F71-D85E-574A-AE1D-7EE1000DE6A6}" srcOrd="0" destOrd="0" presId="urn:microsoft.com/office/officeart/2005/8/layout/vList5"/>
    <dgm:cxn modelId="{FB1E689C-93E2-AB4D-8AF8-1DFECD780EE4}" type="presOf" srcId="{64BC6A20-8DA5-EB45-AC50-DA0C2197491E}" destId="{729098D2-9DF3-884E-B26F-6873C83B448C}" srcOrd="0" destOrd="0" presId="urn:microsoft.com/office/officeart/2005/8/layout/vList5"/>
    <dgm:cxn modelId="{EE618F9D-4AB9-6C4F-8083-DF498B36259A}" srcId="{878EE26E-FF50-6442-B9E1-DBA5362BDD8C}" destId="{E5A08A18-66DE-7240-9F6E-28E1CDB3CF18}" srcOrd="3" destOrd="0" parTransId="{D23F224B-BA09-B04C-A424-F2EE39A65536}" sibTransId="{D4DE1422-5ABC-3141-907A-649C1046E5B8}"/>
    <dgm:cxn modelId="{205F16A2-39A4-2E45-8BC6-F6B080AA5FAB}" type="presOf" srcId="{E17E33F8-1FB7-4947-9E7D-0E3BBD467D91}" destId="{98E750C0-DDEE-FA4C-A28D-7C700623DEC0}" srcOrd="0" destOrd="0" presId="urn:microsoft.com/office/officeart/2005/8/layout/vList5"/>
    <dgm:cxn modelId="{10C9CBA3-E986-4345-A272-3A3EEB7147A1}" srcId="{7A4CC375-ED77-6646-8268-99C9ADFB098D}" destId="{E17E33F8-1FB7-4947-9E7D-0E3BBD467D91}" srcOrd="0" destOrd="0" parTransId="{60C317CB-5F01-2D48-B38A-ACF15EDDFDDA}" sibTransId="{FB52930A-EF07-1B49-9945-55C1B66EF875}"/>
    <dgm:cxn modelId="{FE609AA5-3A8D-7A42-82ED-7FEA720AC91B}" type="presOf" srcId="{7A4CC375-ED77-6646-8268-99C9ADFB098D}" destId="{4E368596-8C5D-4543-A52C-FA2D03D80E51}" srcOrd="0" destOrd="0" presId="urn:microsoft.com/office/officeart/2005/8/layout/vList5"/>
    <dgm:cxn modelId="{C037D0AA-C17D-E246-811F-8A6F19F6DB91}" type="presOf" srcId="{8A7D2699-BF21-6B41-BD9B-3773D90335C2}" destId="{8513367E-7A98-B548-AA6E-7C2BEB6404E3}" srcOrd="0" destOrd="0" presId="urn:microsoft.com/office/officeart/2005/8/layout/vList5"/>
    <dgm:cxn modelId="{435AE7AF-9DC8-F742-97E8-43963E3C1512}" srcId="{7C3459CF-2AF1-2640-BA18-D7D2D598D417}" destId="{A6ED2201-6733-1F4F-A720-9C99F7080213}" srcOrd="0" destOrd="0" parTransId="{7B28A086-CAB0-8342-88EA-A56F3A6C7BCF}" sibTransId="{1244ACCA-4C60-D24F-8209-5488CD2E0BA2}"/>
    <dgm:cxn modelId="{8AD9EABD-08FE-EB44-A5DE-BB6CC72957F6}" type="presOf" srcId="{E5A08A18-66DE-7240-9F6E-28E1CDB3CF18}" destId="{6F6C73A0-DDEC-154E-A5D9-A7D8A7642D62}" srcOrd="0" destOrd="0" presId="urn:microsoft.com/office/officeart/2005/8/layout/vList5"/>
    <dgm:cxn modelId="{8F0F10D8-A106-394D-92B0-63C67F706795}" srcId="{E5A08A18-66DE-7240-9F6E-28E1CDB3CF18}" destId="{97BCF5E0-5FB7-FA4A-B7FD-73F24D18891B}" srcOrd="0" destOrd="0" parTransId="{C410F7B3-B6B9-0740-A45E-AF3BFAF4BC0D}" sibTransId="{008783DC-905F-3A4C-88B0-8F0DE78140D4}"/>
    <dgm:cxn modelId="{EB721EDF-AE70-1241-9E1C-CD2F3ED9A71F}" type="presOf" srcId="{D14E7DDC-ECA9-D044-991B-73275D97C973}" destId="{AAC5841B-1F82-A54F-8BD9-D105E80AE0F4}" srcOrd="0" destOrd="0" presId="urn:microsoft.com/office/officeart/2005/8/layout/vList5"/>
    <dgm:cxn modelId="{4E8E30E9-F03D-C34E-A4F1-7E0F8F3C1DA8}" type="presOf" srcId="{A6ED2201-6733-1F4F-A720-9C99F7080213}" destId="{4A4C1B56-88C5-4D4D-95DF-17FB70ACFB70}" srcOrd="0" destOrd="0" presId="urn:microsoft.com/office/officeart/2005/8/layout/vList5"/>
    <dgm:cxn modelId="{2E44360E-75D2-C446-B4A9-4D945324C12E}" type="presParOf" srcId="{9609BD4F-17D8-F34C-9932-805882D19D64}" destId="{4E817386-32F3-0446-8B11-EBF471CA892A}" srcOrd="0" destOrd="0" presId="urn:microsoft.com/office/officeart/2005/8/layout/vList5"/>
    <dgm:cxn modelId="{2E1A4FCB-8473-DE4F-BDC5-47EFEE3A2030}" type="presParOf" srcId="{4E817386-32F3-0446-8B11-EBF471CA892A}" destId="{C552E0F7-10FC-014B-B7DD-08DEBFC07CFB}" srcOrd="0" destOrd="0" presId="urn:microsoft.com/office/officeart/2005/8/layout/vList5"/>
    <dgm:cxn modelId="{F37B75B2-0AEF-8843-8467-64CF41B9CEAC}" type="presParOf" srcId="{4E817386-32F3-0446-8B11-EBF471CA892A}" destId="{B67B5552-B7AA-7D45-A24B-74BA800FA043}" srcOrd="1" destOrd="0" presId="urn:microsoft.com/office/officeart/2005/8/layout/vList5"/>
    <dgm:cxn modelId="{7466AF50-07B1-6F4C-8841-192AEDC39276}" type="presParOf" srcId="{9609BD4F-17D8-F34C-9932-805882D19D64}" destId="{E6445D19-FD98-1E4D-85E4-2BF1CC555830}" srcOrd="1" destOrd="0" presId="urn:microsoft.com/office/officeart/2005/8/layout/vList5"/>
    <dgm:cxn modelId="{EB14A181-6BA3-4241-B91A-9E0368B6EF7F}" type="presParOf" srcId="{9609BD4F-17D8-F34C-9932-805882D19D64}" destId="{E1B36C22-B158-EC4D-BC04-EF0B26BB587A}" srcOrd="2" destOrd="0" presId="urn:microsoft.com/office/officeart/2005/8/layout/vList5"/>
    <dgm:cxn modelId="{DC584902-3AEE-E54E-B787-D9F1199D1165}" type="presParOf" srcId="{E1B36C22-B158-EC4D-BC04-EF0B26BB587A}" destId="{729098D2-9DF3-884E-B26F-6873C83B448C}" srcOrd="0" destOrd="0" presId="urn:microsoft.com/office/officeart/2005/8/layout/vList5"/>
    <dgm:cxn modelId="{371BE727-7784-3748-AAD9-A3993DB6178A}" type="presParOf" srcId="{E1B36C22-B158-EC4D-BC04-EF0B26BB587A}" destId="{AAC5841B-1F82-A54F-8BD9-D105E80AE0F4}" srcOrd="1" destOrd="0" presId="urn:microsoft.com/office/officeart/2005/8/layout/vList5"/>
    <dgm:cxn modelId="{7EFBEC02-6799-344F-97AE-AE81743CBCF1}" type="presParOf" srcId="{9609BD4F-17D8-F34C-9932-805882D19D64}" destId="{4033FAB0-B0C7-764F-9C65-497C2D8F2BDF}" srcOrd="3" destOrd="0" presId="urn:microsoft.com/office/officeart/2005/8/layout/vList5"/>
    <dgm:cxn modelId="{9CF88017-F0E2-AB49-A62D-01FBA2ACDD43}" type="presParOf" srcId="{9609BD4F-17D8-F34C-9932-805882D19D64}" destId="{A9961E9E-2B7E-764E-B528-F4156D27FD12}" srcOrd="4" destOrd="0" presId="urn:microsoft.com/office/officeart/2005/8/layout/vList5"/>
    <dgm:cxn modelId="{C72B5612-3366-5C46-B099-6DBB49837846}" type="presParOf" srcId="{A9961E9E-2B7E-764E-B528-F4156D27FD12}" destId="{C68F3F71-D85E-574A-AE1D-7EE1000DE6A6}" srcOrd="0" destOrd="0" presId="urn:microsoft.com/office/officeart/2005/8/layout/vList5"/>
    <dgm:cxn modelId="{9D988F12-FAB7-6F45-BE11-B373B988E791}" type="presParOf" srcId="{A9961E9E-2B7E-764E-B528-F4156D27FD12}" destId="{4A4C1B56-88C5-4D4D-95DF-17FB70ACFB70}" srcOrd="1" destOrd="0" presId="urn:microsoft.com/office/officeart/2005/8/layout/vList5"/>
    <dgm:cxn modelId="{96D405EA-5CE9-7E47-A674-9B24EB68E720}" type="presParOf" srcId="{9609BD4F-17D8-F34C-9932-805882D19D64}" destId="{AD8E2B07-9E9C-D541-A03D-6C3B7A6699B4}" srcOrd="5" destOrd="0" presId="urn:microsoft.com/office/officeart/2005/8/layout/vList5"/>
    <dgm:cxn modelId="{97DD857C-D22D-A64E-815F-0137D5335F52}" type="presParOf" srcId="{9609BD4F-17D8-F34C-9932-805882D19D64}" destId="{D8A11682-A29B-FC42-AB17-50360DA10652}" srcOrd="6" destOrd="0" presId="urn:microsoft.com/office/officeart/2005/8/layout/vList5"/>
    <dgm:cxn modelId="{4577662C-34F5-8D4F-9EB2-0A924FCBBBF3}" type="presParOf" srcId="{D8A11682-A29B-FC42-AB17-50360DA10652}" destId="{6F6C73A0-DDEC-154E-A5D9-A7D8A7642D62}" srcOrd="0" destOrd="0" presId="urn:microsoft.com/office/officeart/2005/8/layout/vList5"/>
    <dgm:cxn modelId="{E7F05F5A-81F7-0147-9461-6B513A7916ED}" type="presParOf" srcId="{D8A11682-A29B-FC42-AB17-50360DA10652}" destId="{2CA1BCE4-CBFF-BC41-BBCC-442A30A712B0}" srcOrd="1" destOrd="0" presId="urn:microsoft.com/office/officeart/2005/8/layout/vList5"/>
    <dgm:cxn modelId="{2356B39A-FDE9-064F-A9DE-0352970FB3DB}" type="presParOf" srcId="{9609BD4F-17D8-F34C-9932-805882D19D64}" destId="{41AD121C-2D24-F448-9D0F-FF28378C1C32}" srcOrd="7" destOrd="0" presId="urn:microsoft.com/office/officeart/2005/8/layout/vList5"/>
    <dgm:cxn modelId="{7B63D0B6-083E-5643-86AE-EF846D119FD7}" type="presParOf" srcId="{9609BD4F-17D8-F34C-9932-805882D19D64}" destId="{8FDF8C34-3BCC-0E4D-9349-C17596516E45}" srcOrd="8" destOrd="0" presId="urn:microsoft.com/office/officeart/2005/8/layout/vList5"/>
    <dgm:cxn modelId="{E945B4BE-2FAB-6A45-B2FE-007680493237}" type="presParOf" srcId="{8FDF8C34-3BCC-0E4D-9349-C17596516E45}" destId="{4E368596-8C5D-4543-A52C-FA2D03D80E51}" srcOrd="0" destOrd="0" presId="urn:microsoft.com/office/officeart/2005/8/layout/vList5"/>
    <dgm:cxn modelId="{EDED3059-BA4C-E14B-90EF-2DA3A85AD770}" type="presParOf" srcId="{8FDF8C34-3BCC-0E4D-9349-C17596516E45}" destId="{98E750C0-DDEE-FA4C-A28D-7C700623DEC0}" srcOrd="1" destOrd="0" presId="urn:microsoft.com/office/officeart/2005/8/layout/vList5"/>
    <dgm:cxn modelId="{F70445E4-8573-434F-AB6A-ABEB87C1BFE1}" type="presParOf" srcId="{9609BD4F-17D8-F34C-9932-805882D19D64}" destId="{D6D5BF7D-A586-EF46-85F4-5DA5810696B9}" srcOrd="9" destOrd="0" presId="urn:microsoft.com/office/officeart/2005/8/layout/vList5"/>
    <dgm:cxn modelId="{85468AC0-5518-6543-8E55-1BA203F5D901}" type="presParOf" srcId="{9609BD4F-17D8-F34C-9932-805882D19D64}" destId="{F8FA3D6A-DBD5-3942-AB3B-38D1CC4AB271}" srcOrd="10" destOrd="0" presId="urn:microsoft.com/office/officeart/2005/8/layout/vList5"/>
    <dgm:cxn modelId="{9FB07802-4B11-6642-A081-8EF8D8A2BBF3}" type="presParOf" srcId="{F8FA3D6A-DBD5-3942-AB3B-38D1CC4AB271}" destId="{22D10761-5195-A041-96D0-DA837BDA1BC8}" srcOrd="0" destOrd="0" presId="urn:microsoft.com/office/officeart/2005/8/layout/vList5"/>
    <dgm:cxn modelId="{B6E69F30-6B94-4142-9A45-EF3F7A1C8867}" type="presParOf" srcId="{F8FA3D6A-DBD5-3942-AB3B-38D1CC4AB271}" destId="{E39B588E-3B08-C94F-8729-153B5AABE1CC}" srcOrd="1" destOrd="0" presId="urn:microsoft.com/office/officeart/2005/8/layout/vList5"/>
    <dgm:cxn modelId="{BD5C12CC-BAB1-5443-9637-C30EF843418D}" type="presParOf" srcId="{9609BD4F-17D8-F34C-9932-805882D19D64}" destId="{5DF9760D-05A2-1A42-AE63-5E89555CFB44}" srcOrd="11" destOrd="0" presId="urn:microsoft.com/office/officeart/2005/8/layout/vList5"/>
    <dgm:cxn modelId="{BB5217EF-E8F4-DA4F-9B23-8A7562B54B27}" type="presParOf" srcId="{9609BD4F-17D8-F34C-9932-805882D19D64}" destId="{A66CFFBF-D824-4347-80F7-35AA4C2A27E4}" srcOrd="12" destOrd="0" presId="urn:microsoft.com/office/officeart/2005/8/layout/vList5"/>
    <dgm:cxn modelId="{6BF808A9-3029-8F40-A2A0-9B04BFC6BE61}" type="presParOf" srcId="{A66CFFBF-D824-4347-80F7-35AA4C2A27E4}" destId="{8513367E-7A98-B548-AA6E-7C2BEB6404E3}" srcOrd="0" destOrd="0" presId="urn:microsoft.com/office/officeart/2005/8/layout/vList5"/>
    <dgm:cxn modelId="{F9B99696-BDCA-224D-AA18-C9A984919B12}" type="presParOf" srcId="{A66CFFBF-D824-4347-80F7-35AA4C2A27E4}" destId="{5B138408-0926-6A4C-A2BA-D86A402188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21BC0E-6413-ED43-95B8-7EC7FE54C93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0E840-7DE4-5B47-BB60-7E11921F698E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>
              <a:solidFill>
                <a:schemeClr val="bg1"/>
              </a:solidFill>
              <a:effectLst/>
              <a:latin typeface="+mj-lt"/>
            </a:rPr>
            <a:t>Pattern matching</a:t>
          </a:r>
        </a:p>
      </dgm:t>
    </dgm:pt>
    <dgm:pt modelId="{4C3152AC-82FB-424D-81A0-AA54C5E3528D}" type="parTrans" cxnId="{9415FE31-182D-4647-85B9-93BEA7BD488B}">
      <dgm:prSet/>
      <dgm:spPr/>
      <dgm:t>
        <a:bodyPr/>
        <a:lstStyle/>
        <a:p>
          <a:endParaRPr lang="en-US"/>
        </a:p>
      </dgm:t>
    </dgm:pt>
    <dgm:pt modelId="{3FB2ED0B-AE86-8D40-8D20-1F7B5BC3688E}" type="sibTrans" cxnId="{9415FE31-182D-4647-85B9-93BEA7BD488B}">
      <dgm:prSet/>
      <dgm:spPr/>
      <dgm:t>
        <a:bodyPr/>
        <a:lstStyle/>
        <a:p>
          <a:endParaRPr lang="en-US"/>
        </a:p>
      </dgm:t>
    </dgm:pt>
    <dgm:pt modelId="{4C4D0F70-2A3D-2645-997E-5C83FEF7EA03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>
              <a:solidFill>
                <a:schemeClr val="bg1"/>
              </a:solidFill>
              <a:effectLst/>
              <a:latin typeface="+mj-lt"/>
            </a:rPr>
            <a:t>Stateful matching</a:t>
          </a:r>
        </a:p>
      </dgm:t>
    </dgm:pt>
    <dgm:pt modelId="{D3066B2B-C113-794D-8551-658FF1DB5F01}" type="parTrans" cxnId="{50A95CD5-06C7-544B-B205-C0A3598201C3}">
      <dgm:prSet/>
      <dgm:spPr/>
      <dgm:t>
        <a:bodyPr/>
        <a:lstStyle/>
        <a:p>
          <a:endParaRPr lang="en-US"/>
        </a:p>
      </dgm:t>
    </dgm:pt>
    <dgm:pt modelId="{6B4B0D90-C170-7B43-A917-48BFBA0E7BD9}" type="sibTrans" cxnId="{50A95CD5-06C7-544B-B205-C0A3598201C3}">
      <dgm:prSet/>
      <dgm:spPr/>
      <dgm:t>
        <a:bodyPr/>
        <a:lstStyle/>
        <a:p>
          <a:endParaRPr lang="en-US"/>
        </a:p>
      </dgm:t>
    </dgm:pt>
    <dgm:pt modelId="{44BFFB0B-CC39-9749-A4B7-3FFC2A43A822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>
              <a:solidFill>
                <a:schemeClr val="bg1"/>
              </a:solidFill>
              <a:effectLst/>
              <a:latin typeface="+mj-lt"/>
            </a:rPr>
            <a:t>Protocol anomaly</a:t>
          </a:r>
        </a:p>
      </dgm:t>
    </dgm:pt>
    <dgm:pt modelId="{653282BA-6EDC-D249-9858-386E079E3959}" type="parTrans" cxnId="{69AF907F-8A43-5046-A1AB-EB97F0164D7D}">
      <dgm:prSet/>
      <dgm:spPr/>
      <dgm:t>
        <a:bodyPr/>
        <a:lstStyle/>
        <a:p>
          <a:endParaRPr lang="en-US"/>
        </a:p>
      </dgm:t>
    </dgm:pt>
    <dgm:pt modelId="{23EF5BE4-BC06-4F4A-87FB-015C5A90A56C}" type="sibTrans" cxnId="{69AF907F-8A43-5046-A1AB-EB97F0164D7D}">
      <dgm:prSet/>
      <dgm:spPr/>
      <dgm:t>
        <a:bodyPr/>
        <a:lstStyle/>
        <a:p>
          <a:endParaRPr lang="en-US"/>
        </a:p>
      </dgm:t>
    </dgm:pt>
    <dgm:pt modelId="{4B5C8D81-F9FE-B24D-A9DB-8871C78D80EC}">
      <dgm:prSet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>
              <a:solidFill>
                <a:schemeClr val="bg1"/>
              </a:solidFill>
              <a:effectLst/>
              <a:latin typeface="+mj-lt"/>
            </a:rPr>
            <a:t>Traffic anomaly</a:t>
          </a:r>
        </a:p>
      </dgm:t>
    </dgm:pt>
    <dgm:pt modelId="{066A6769-ECD1-C54D-86FC-49B59C149FEE}" type="parTrans" cxnId="{FD0CBCB2-B611-434B-9E44-C1E5E831EE29}">
      <dgm:prSet/>
      <dgm:spPr/>
      <dgm:t>
        <a:bodyPr/>
        <a:lstStyle/>
        <a:p>
          <a:endParaRPr lang="en-US"/>
        </a:p>
      </dgm:t>
    </dgm:pt>
    <dgm:pt modelId="{3009E277-96B2-AF43-93FE-565E2A5B5777}" type="sibTrans" cxnId="{FD0CBCB2-B611-434B-9E44-C1E5E831EE29}">
      <dgm:prSet/>
      <dgm:spPr/>
      <dgm:t>
        <a:bodyPr/>
        <a:lstStyle/>
        <a:p>
          <a:endParaRPr lang="en-US"/>
        </a:p>
      </dgm:t>
    </dgm:pt>
    <dgm:pt modelId="{E6AFB670-A1F0-1B4B-9B47-20A3E3BF52CE}">
      <dgm:prSet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b="1" baseline="0" dirty="0">
              <a:solidFill>
                <a:schemeClr val="bg1"/>
              </a:solidFill>
              <a:effectLst/>
              <a:latin typeface="+mj-lt"/>
            </a:rPr>
            <a:t>Statistical anomaly</a:t>
          </a:r>
        </a:p>
      </dgm:t>
    </dgm:pt>
    <dgm:pt modelId="{D6E3E0F3-35BD-194C-8BE5-FDDFBE90372E}" type="parTrans" cxnId="{3D464980-4973-3049-A7FB-ADBF253BC1C2}">
      <dgm:prSet/>
      <dgm:spPr/>
      <dgm:t>
        <a:bodyPr/>
        <a:lstStyle/>
        <a:p>
          <a:endParaRPr lang="en-US"/>
        </a:p>
      </dgm:t>
    </dgm:pt>
    <dgm:pt modelId="{3CC9F7BD-5E45-0D47-A0E5-823F9C48A096}" type="sibTrans" cxnId="{3D464980-4973-3049-A7FB-ADBF253BC1C2}">
      <dgm:prSet/>
      <dgm:spPr/>
      <dgm:t>
        <a:bodyPr/>
        <a:lstStyle/>
        <a:p>
          <a:endParaRPr lang="en-US"/>
        </a:p>
      </dgm:t>
    </dgm:pt>
    <dgm:pt modelId="{6136DCE2-5AD5-D141-9080-BA87CD541460}" type="pres">
      <dgm:prSet presAssocID="{2D21BC0E-6413-ED43-95B8-7EC7FE54C930}" presName="Name0" presStyleCnt="0">
        <dgm:presLayoutVars>
          <dgm:dir/>
          <dgm:resizeHandles val="exact"/>
        </dgm:presLayoutVars>
      </dgm:prSet>
      <dgm:spPr/>
    </dgm:pt>
    <dgm:pt modelId="{FD61621C-40F9-2242-9E07-47B868528A4B}" type="pres">
      <dgm:prSet presAssocID="{00F0E840-7DE4-5B47-BB60-7E11921F698E}" presName="Name5" presStyleLbl="vennNode1" presStyleIdx="0" presStyleCnt="5">
        <dgm:presLayoutVars>
          <dgm:bulletEnabled val="1"/>
        </dgm:presLayoutVars>
      </dgm:prSet>
      <dgm:spPr/>
    </dgm:pt>
    <dgm:pt modelId="{DE7F06B3-21C0-F844-BF98-FB1B87FF8284}" type="pres">
      <dgm:prSet presAssocID="{3FB2ED0B-AE86-8D40-8D20-1F7B5BC3688E}" presName="space" presStyleCnt="0"/>
      <dgm:spPr/>
    </dgm:pt>
    <dgm:pt modelId="{2AFA1C34-9C9C-5F4E-BD76-AA2A429D8A35}" type="pres">
      <dgm:prSet presAssocID="{4C4D0F70-2A3D-2645-997E-5C83FEF7EA03}" presName="Name5" presStyleLbl="vennNode1" presStyleIdx="1" presStyleCnt="5">
        <dgm:presLayoutVars>
          <dgm:bulletEnabled val="1"/>
        </dgm:presLayoutVars>
      </dgm:prSet>
      <dgm:spPr/>
    </dgm:pt>
    <dgm:pt modelId="{D439179B-D88C-CF41-B7EF-3C2476E2F8E3}" type="pres">
      <dgm:prSet presAssocID="{6B4B0D90-C170-7B43-A917-48BFBA0E7BD9}" presName="space" presStyleCnt="0"/>
      <dgm:spPr/>
    </dgm:pt>
    <dgm:pt modelId="{D9B31B60-4DAE-404A-AD0A-90713C885688}" type="pres">
      <dgm:prSet presAssocID="{44BFFB0B-CC39-9749-A4B7-3FFC2A43A822}" presName="Name5" presStyleLbl="vennNode1" presStyleIdx="2" presStyleCnt="5">
        <dgm:presLayoutVars>
          <dgm:bulletEnabled val="1"/>
        </dgm:presLayoutVars>
      </dgm:prSet>
      <dgm:spPr/>
    </dgm:pt>
    <dgm:pt modelId="{F6E48EFF-D0E4-3C46-AF31-820A387CD1C4}" type="pres">
      <dgm:prSet presAssocID="{23EF5BE4-BC06-4F4A-87FB-015C5A90A56C}" presName="space" presStyleCnt="0"/>
      <dgm:spPr/>
    </dgm:pt>
    <dgm:pt modelId="{D4660AD0-B920-D44D-9B51-7EBD4D38D3FC}" type="pres">
      <dgm:prSet presAssocID="{4B5C8D81-F9FE-B24D-A9DB-8871C78D80EC}" presName="Name5" presStyleLbl="vennNode1" presStyleIdx="3" presStyleCnt="5">
        <dgm:presLayoutVars>
          <dgm:bulletEnabled val="1"/>
        </dgm:presLayoutVars>
      </dgm:prSet>
      <dgm:spPr/>
    </dgm:pt>
    <dgm:pt modelId="{06719C2F-7F15-9B4C-ADBC-7F3A5C5764D9}" type="pres">
      <dgm:prSet presAssocID="{3009E277-96B2-AF43-93FE-565E2A5B5777}" presName="space" presStyleCnt="0"/>
      <dgm:spPr/>
    </dgm:pt>
    <dgm:pt modelId="{5F4430A6-EDA8-5C45-B705-F8A7084E98D5}" type="pres">
      <dgm:prSet presAssocID="{E6AFB670-A1F0-1B4B-9B47-20A3E3BF52CE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243DDA03-BBD7-DC4C-AD66-D564663D9D4C}" type="presOf" srcId="{4B5C8D81-F9FE-B24D-A9DB-8871C78D80EC}" destId="{D4660AD0-B920-D44D-9B51-7EBD4D38D3FC}" srcOrd="0" destOrd="0" presId="urn:microsoft.com/office/officeart/2005/8/layout/venn3"/>
    <dgm:cxn modelId="{1F1D1328-14D0-594F-8B92-5D59806CD5E7}" type="presOf" srcId="{2D21BC0E-6413-ED43-95B8-7EC7FE54C930}" destId="{6136DCE2-5AD5-D141-9080-BA87CD541460}" srcOrd="0" destOrd="0" presId="urn:microsoft.com/office/officeart/2005/8/layout/venn3"/>
    <dgm:cxn modelId="{7A44AA2C-EA2C-7F4E-923E-CD27CA1F2F8A}" type="presOf" srcId="{E6AFB670-A1F0-1B4B-9B47-20A3E3BF52CE}" destId="{5F4430A6-EDA8-5C45-B705-F8A7084E98D5}" srcOrd="0" destOrd="0" presId="urn:microsoft.com/office/officeart/2005/8/layout/venn3"/>
    <dgm:cxn modelId="{9415FE31-182D-4647-85B9-93BEA7BD488B}" srcId="{2D21BC0E-6413-ED43-95B8-7EC7FE54C930}" destId="{00F0E840-7DE4-5B47-BB60-7E11921F698E}" srcOrd="0" destOrd="0" parTransId="{4C3152AC-82FB-424D-81A0-AA54C5E3528D}" sibTransId="{3FB2ED0B-AE86-8D40-8D20-1F7B5BC3688E}"/>
    <dgm:cxn modelId="{69AF907F-8A43-5046-A1AB-EB97F0164D7D}" srcId="{2D21BC0E-6413-ED43-95B8-7EC7FE54C930}" destId="{44BFFB0B-CC39-9749-A4B7-3FFC2A43A822}" srcOrd="2" destOrd="0" parTransId="{653282BA-6EDC-D249-9858-386E079E3959}" sibTransId="{23EF5BE4-BC06-4F4A-87FB-015C5A90A56C}"/>
    <dgm:cxn modelId="{3D464980-4973-3049-A7FB-ADBF253BC1C2}" srcId="{2D21BC0E-6413-ED43-95B8-7EC7FE54C930}" destId="{E6AFB670-A1F0-1B4B-9B47-20A3E3BF52CE}" srcOrd="4" destOrd="0" parTransId="{D6E3E0F3-35BD-194C-8BE5-FDDFBE90372E}" sibTransId="{3CC9F7BD-5E45-0D47-A0E5-823F9C48A096}"/>
    <dgm:cxn modelId="{FD0CBCB2-B611-434B-9E44-C1E5E831EE29}" srcId="{2D21BC0E-6413-ED43-95B8-7EC7FE54C930}" destId="{4B5C8D81-F9FE-B24D-A9DB-8871C78D80EC}" srcOrd="3" destOrd="0" parTransId="{066A6769-ECD1-C54D-86FC-49B59C149FEE}" sibTransId="{3009E277-96B2-AF43-93FE-565E2A5B5777}"/>
    <dgm:cxn modelId="{F3C99ECB-21AB-624B-BF5F-C9D9A124044B}" type="presOf" srcId="{4C4D0F70-2A3D-2645-997E-5C83FEF7EA03}" destId="{2AFA1C34-9C9C-5F4E-BD76-AA2A429D8A35}" srcOrd="0" destOrd="0" presId="urn:microsoft.com/office/officeart/2005/8/layout/venn3"/>
    <dgm:cxn modelId="{C9D043CF-8147-A244-9A99-A430849FF3A1}" type="presOf" srcId="{44BFFB0B-CC39-9749-A4B7-3FFC2A43A822}" destId="{D9B31B60-4DAE-404A-AD0A-90713C885688}" srcOrd="0" destOrd="0" presId="urn:microsoft.com/office/officeart/2005/8/layout/venn3"/>
    <dgm:cxn modelId="{50A95CD5-06C7-544B-B205-C0A3598201C3}" srcId="{2D21BC0E-6413-ED43-95B8-7EC7FE54C930}" destId="{4C4D0F70-2A3D-2645-997E-5C83FEF7EA03}" srcOrd="1" destOrd="0" parTransId="{D3066B2B-C113-794D-8551-658FF1DB5F01}" sibTransId="{6B4B0D90-C170-7B43-A917-48BFBA0E7BD9}"/>
    <dgm:cxn modelId="{821534EF-4DF0-F645-B0B7-A711C3F73FEE}" type="presOf" srcId="{00F0E840-7DE4-5B47-BB60-7E11921F698E}" destId="{FD61621C-40F9-2242-9E07-47B868528A4B}" srcOrd="0" destOrd="0" presId="urn:microsoft.com/office/officeart/2005/8/layout/venn3"/>
    <dgm:cxn modelId="{9B1738E8-9721-DD4A-9DD5-3058FA50F693}" type="presParOf" srcId="{6136DCE2-5AD5-D141-9080-BA87CD541460}" destId="{FD61621C-40F9-2242-9E07-47B868528A4B}" srcOrd="0" destOrd="0" presId="urn:microsoft.com/office/officeart/2005/8/layout/venn3"/>
    <dgm:cxn modelId="{234F2726-7BE8-3344-A6E2-0CA47977E132}" type="presParOf" srcId="{6136DCE2-5AD5-D141-9080-BA87CD541460}" destId="{DE7F06B3-21C0-F844-BF98-FB1B87FF8284}" srcOrd="1" destOrd="0" presId="urn:microsoft.com/office/officeart/2005/8/layout/venn3"/>
    <dgm:cxn modelId="{24016DE0-2D01-1B44-9083-4C4EF597BBA3}" type="presParOf" srcId="{6136DCE2-5AD5-D141-9080-BA87CD541460}" destId="{2AFA1C34-9C9C-5F4E-BD76-AA2A429D8A35}" srcOrd="2" destOrd="0" presId="urn:microsoft.com/office/officeart/2005/8/layout/venn3"/>
    <dgm:cxn modelId="{F6D8B962-03A6-C14D-9042-968EDB12F336}" type="presParOf" srcId="{6136DCE2-5AD5-D141-9080-BA87CD541460}" destId="{D439179B-D88C-CF41-B7EF-3C2476E2F8E3}" srcOrd="3" destOrd="0" presId="urn:microsoft.com/office/officeart/2005/8/layout/venn3"/>
    <dgm:cxn modelId="{0E31D743-3998-E34C-A0D3-B78A666652B7}" type="presParOf" srcId="{6136DCE2-5AD5-D141-9080-BA87CD541460}" destId="{D9B31B60-4DAE-404A-AD0A-90713C885688}" srcOrd="4" destOrd="0" presId="urn:microsoft.com/office/officeart/2005/8/layout/venn3"/>
    <dgm:cxn modelId="{ED475606-6AFE-4143-867E-023CE7F93AB1}" type="presParOf" srcId="{6136DCE2-5AD5-D141-9080-BA87CD541460}" destId="{F6E48EFF-D0E4-3C46-AF31-820A387CD1C4}" srcOrd="5" destOrd="0" presId="urn:microsoft.com/office/officeart/2005/8/layout/venn3"/>
    <dgm:cxn modelId="{9A965E8C-0EDC-0646-B7ED-3CE6737728CE}" type="presParOf" srcId="{6136DCE2-5AD5-D141-9080-BA87CD541460}" destId="{D4660AD0-B920-D44D-9B51-7EBD4D38D3FC}" srcOrd="6" destOrd="0" presId="urn:microsoft.com/office/officeart/2005/8/layout/venn3"/>
    <dgm:cxn modelId="{FDAF4DB2-75A0-D04E-91D5-0063E11955DF}" type="presParOf" srcId="{6136DCE2-5AD5-D141-9080-BA87CD541460}" destId="{06719C2F-7F15-9B4C-ADBC-7F3A5C5764D9}" srcOrd="7" destOrd="0" presId="urn:microsoft.com/office/officeart/2005/8/layout/venn3"/>
    <dgm:cxn modelId="{3C6C6F2C-BEDD-6242-AA62-CC8A11685593}" type="presParOf" srcId="{6136DCE2-5AD5-D141-9080-BA87CD541460}" destId="{5F4430A6-EDA8-5C45-B705-F8A7084E98D5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78AA-4F0A-E942-8D7A-16EF48F04133}">
      <dsp:nvSpPr>
        <dsp:cNvPr id="0" name=""/>
        <dsp:cNvSpPr/>
      </dsp:nvSpPr>
      <dsp:spPr>
        <a:xfrm>
          <a:off x="154020" y="51265"/>
          <a:ext cx="7399406" cy="1021858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Design goals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154020" y="51265"/>
        <a:ext cx="7399406" cy="1021858"/>
      </dsp:txXfrm>
    </dsp:sp>
    <dsp:sp modelId="{1C1DEC84-9C5B-604D-84C4-60E85E655135}">
      <dsp:nvSpPr>
        <dsp:cNvPr id="0" name=""/>
        <dsp:cNvSpPr/>
      </dsp:nvSpPr>
      <dsp:spPr>
        <a:xfrm>
          <a:off x="127752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8DF3A5-F037-8E4C-8375-A2A9F05C7CD1}">
      <dsp:nvSpPr>
        <dsp:cNvPr id="0" name=""/>
        <dsp:cNvSpPr/>
      </dsp:nvSpPr>
      <dsp:spPr>
        <a:xfrm>
          <a:off x="1167780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235DC7-1949-BB4C-9443-1F1276F9E9A2}">
      <dsp:nvSpPr>
        <dsp:cNvPr id="0" name=""/>
        <dsp:cNvSpPr/>
      </dsp:nvSpPr>
      <dsp:spPr>
        <a:xfrm>
          <a:off x="2208630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BA5A9-25D4-8B46-998D-E2F8284A045A}">
      <dsp:nvSpPr>
        <dsp:cNvPr id="0" name=""/>
        <dsp:cNvSpPr/>
      </dsp:nvSpPr>
      <dsp:spPr>
        <a:xfrm>
          <a:off x="3248658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584223-C961-0C46-87F4-C620E88EF2E8}">
      <dsp:nvSpPr>
        <dsp:cNvPr id="0" name=""/>
        <dsp:cNvSpPr/>
      </dsp:nvSpPr>
      <dsp:spPr>
        <a:xfrm>
          <a:off x="4289508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2513BE-81D5-8347-94D4-DC189B384BD6}">
      <dsp:nvSpPr>
        <dsp:cNvPr id="0" name=""/>
        <dsp:cNvSpPr/>
      </dsp:nvSpPr>
      <dsp:spPr>
        <a:xfrm>
          <a:off x="5329535" y="1759587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563A79-4585-8444-8E00-23024449E160}">
      <dsp:nvSpPr>
        <dsp:cNvPr id="0" name=""/>
        <dsp:cNvSpPr/>
      </dsp:nvSpPr>
      <dsp:spPr>
        <a:xfrm>
          <a:off x="6474689" y="1372598"/>
          <a:ext cx="1731461" cy="1370260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BED3A-8A8E-D74F-9406-A285C54132BD}">
      <dsp:nvSpPr>
        <dsp:cNvPr id="0" name=""/>
        <dsp:cNvSpPr/>
      </dsp:nvSpPr>
      <dsp:spPr>
        <a:xfrm>
          <a:off x="154062" y="1202269"/>
          <a:ext cx="7495599" cy="1621654"/>
        </a:xfrm>
        <a:prstGeom prst="rect">
          <a:avLst/>
        </a:prstGeom>
        <a:solidFill>
          <a:schemeClr val="accent2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contrasting" dir="t"/>
        </a:scene3d>
        <a:sp3d prstMaterial="dkEdge">
          <a:bevelT prst="slope"/>
          <a:bevelB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+mj-lt"/>
            </a:rPr>
            <a:t>All traffic from inside to outside, and vice versa, must pass through the firewall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+mj-lt"/>
            </a:rPr>
            <a:t>Only authorized traffic as defined by the local security policy will be allowed to pass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latin typeface="+mj-lt"/>
            </a:rPr>
            <a:t>The firewall itself is immune to penetration</a:t>
          </a:r>
        </a:p>
      </dsp:txBody>
      <dsp:txXfrm>
        <a:off x="154062" y="1202269"/>
        <a:ext cx="7495599" cy="1621654"/>
      </dsp:txXfrm>
    </dsp:sp>
    <dsp:sp modelId="{07F9588F-9EB3-E741-8885-CDA2FEF36DE1}">
      <dsp:nvSpPr>
        <dsp:cNvPr id="0" name=""/>
        <dsp:cNvSpPr/>
      </dsp:nvSpPr>
      <dsp:spPr>
        <a:xfrm>
          <a:off x="127752" y="3351462"/>
          <a:ext cx="7399406" cy="672673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threePt" dir="t"/>
        </a:scene3d>
        <a:sp3d prstMaterial="dkEdge">
          <a:bevelT prst="slope"/>
          <a:bevelB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b="1" kern="1200" dirty="0">
            <a:solidFill>
              <a:schemeClr val="bg1"/>
            </a:solidFill>
          </a:endParaRPr>
        </a:p>
      </dsp:txBody>
      <dsp:txXfrm>
        <a:off x="127752" y="3351462"/>
        <a:ext cx="7399406" cy="672673"/>
      </dsp:txXfrm>
    </dsp:sp>
    <dsp:sp modelId="{AF025BF2-0141-C34A-8C86-0BD4F9F0C5E3}">
      <dsp:nvSpPr>
        <dsp:cNvPr id="0" name=""/>
        <dsp:cNvSpPr/>
      </dsp:nvSpPr>
      <dsp:spPr>
        <a:xfrm>
          <a:off x="127752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0A897-69A3-2641-B153-81B19E477D6E}">
      <dsp:nvSpPr>
        <dsp:cNvPr id="0" name=""/>
        <dsp:cNvSpPr/>
      </dsp:nvSpPr>
      <dsp:spPr>
        <a:xfrm>
          <a:off x="1171891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5987E-C74B-D84A-9B29-DB29AF855B16}">
      <dsp:nvSpPr>
        <dsp:cNvPr id="0" name=""/>
        <dsp:cNvSpPr/>
      </dsp:nvSpPr>
      <dsp:spPr>
        <a:xfrm>
          <a:off x="2216029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24266-514F-D343-8006-47637E25945D}">
      <dsp:nvSpPr>
        <dsp:cNvPr id="0" name=""/>
        <dsp:cNvSpPr/>
      </dsp:nvSpPr>
      <dsp:spPr>
        <a:xfrm>
          <a:off x="3260168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90628-57E6-5047-ABE3-E85023B7BE99}">
      <dsp:nvSpPr>
        <dsp:cNvPr id="0" name=""/>
        <dsp:cNvSpPr/>
      </dsp:nvSpPr>
      <dsp:spPr>
        <a:xfrm>
          <a:off x="4304307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DAA55-B913-DC4E-ABF6-1961E9B665F4}">
      <dsp:nvSpPr>
        <dsp:cNvPr id="0" name=""/>
        <dsp:cNvSpPr/>
      </dsp:nvSpPr>
      <dsp:spPr>
        <a:xfrm>
          <a:off x="5348445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2763D-9AF5-8043-9C95-491A5A4DFE73}">
      <dsp:nvSpPr>
        <dsp:cNvPr id="0" name=""/>
        <dsp:cNvSpPr/>
      </dsp:nvSpPr>
      <dsp:spPr>
        <a:xfrm>
          <a:off x="6392584" y="4024136"/>
          <a:ext cx="986587" cy="164431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2DB4E-75D6-9B4C-9172-3BCE3275973B}">
      <dsp:nvSpPr>
        <dsp:cNvPr id="0" name=""/>
        <dsp:cNvSpPr/>
      </dsp:nvSpPr>
      <dsp:spPr>
        <a:xfrm>
          <a:off x="539" y="0"/>
          <a:ext cx="1402705" cy="489426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  <a:ea typeface="+mn-ea"/>
            </a:rPr>
            <a:t>Drop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539" y="0"/>
        <a:ext cx="1402705" cy="1468278"/>
      </dsp:txXfrm>
    </dsp:sp>
    <dsp:sp modelId="{FFCF2C7A-BAC5-B74E-8611-DAFEE85A797E}">
      <dsp:nvSpPr>
        <dsp:cNvPr id="0" name=""/>
        <dsp:cNvSpPr/>
      </dsp:nvSpPr>
      <dsp:spPr>
        <a:xfrm>
          <a:off x="140810" y="1468278"/>
          <a:ext cx="1122164" cy="31812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  <a:ea typeface="+mn-ea"/>
            </a:rPr>
            <a:t>Snort rejects a packet based on the options defined in the rule and logs the result</a:t>
          </a:r>
        </a:p>
      </dsp:txBody>
      <dsp:txXfrm>
        <a:off x="173677" y="1501145"/>
        <a:ext cx="1056430" cy="3115536"/>
      </dsp:txXfrm>
    </dsp:sp>
    <dsp:sp modelId="{46736263-9C1B-B34F-BAE3-EE2264480AF7}">
      <dsp:nvSpPr>
        <dsp:cNvPr id="0" name=""/>
        <dsp:cNvSpPr/>
      </dsp:nvSpPr>
      <dsp:spPr>
        <a:xfrm>
          <a:off x="1508447" y="0"/>
          <a:ext cx="1402705" cy="4894263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  <a:ea typeface="+mn-ea"/>
            </a:rPr>
            <a:t>Reject</a:t>
          </a:r>
        </a:p>
      </dsp:txBody>
      <dsp:txXfrm>
        <a:off x="1508447" y="0"/>
        <a:ext cx="1402705" cy="1468278"/>
      </dsp:txXfrm>
    </dsp:sp>
    <dsp:sp modelId="{B7FFB6DE-C664-9440-9596-251E74FF2E69}">
      <dsp:nvSpPr>
        <dsp:cNvPr id="0" name=""/>
        <dsp:cNvSpPr/>
      </dsp:nvSpPr>
      <dsp:spPr>
        <a:xfrm>
          <a:off x="1648717" y="1468278"/>
          <a:ext cx="1122164" cy="3181270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  <a:ea typeface="+mn-ea"/>
            </a:rPr>
            <a:t>Packet is rejected and result is logged and an error message is returned</a:t>
          </a:r>
        </a:p>
      </dsp:txBody>
      <dsp:txXfrm>
        <a:off x="1681584" y="1501145"/>
        <a:ext cx="1056430" cy="3115536"/>
      </dsp:txXfrm>
    </dsp:sp>
    <dsp:sp modelId="{BD6AD5D4-0FD5-044C-B5D0-D67A7E98E2BB}">
      <dsp:nvSpPr>
        <dsp:cNvPr id="0" name=""/>
        <dsp:cNvSpPr/>
      </dsp:nvSpPr>
      <dsp:spPr>
        <a:xfrm>
          <a:off x="3016355" y="0"/>
          <a:ext cx="1402705" cy="48942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  <a:ea typeface="+mn-ea"/>
            </a:rPr>
            <a:t>Sdrop</a:t>
          </a:r>
        </a:p>
      </dsp:txBody>
      <dsp:txXfrm>
        <a:off x="3016355" y="0"/>
        <a:ext cx="1402705" cy="1468278"/>
      </dsp:txXfrm>
    </dsp:sp>
    <dsp:sp modelId="{38E1A635-F1B1-A242-BE4A-DADD34AD60FF}">
      <dsp:nvSpPr>
        <dsp:cNvPr id="0" name=""/>
        <dsp:cNvSpPr/>
      </dsp:nvSpPr>
      <dsp:spPr>
        <a:xfrm>
          <a:off x="3156625" y="1468278"/>
          <a:ext cx="1122164" cy="318127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  <a:ea typeface="+mn-ea"/>
            </a:rPr>
            <a:t>Packet is rejected but not logged</a:t>
          </a:r>
        </a:p>
      </dsp:txBody>
      <dsp:txXfrm>
        <a:off x="3189492" y="1501145"/>
        <a:ext cx="1056430" cy="3115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D3B63-52AA-0F4D-B509-89B391844F76}">
      <dsp:nvSpPr>
        <dsp:cNvPr id="0" name=""/>
        <dsp:cNvSpPr/>
      </dsp:nvSpPr>
      <dsp:spPr>
        <a:xfrm>
          <a:off x="1873" y="0"/>
          <a:ext cx="1838734" cy="43688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IP address and protocol values</a:t>
          </a:r>
        </a:p>
      </dsp:txBody>
      <dsp:txXfrm>
        <a:off x="1873" y="0"/>
        <a:ext cx="1838734" cy="1310640"/>
      </dsp:txXfrm>
    </dsp:sp>
    <dsp:sp modelId="{233409E2-3517-7A4C-BEB5-5263C444841E}">
      <dsp:nvSpPr>
        <dsp:cNvPr id="0" name=""/>
        <dsp:cNvSpPr/>
      </dsp:nvSpPr>
      <dsp:spPr>
        <a:xfrm>
          <a:off x="185747" y="1311919"/>
          <a:ext cx="1470987" cy="131725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This type of filtering is used by packet filter and stateful inspection firewalls</a:t>
          </a:r>
        </a:p>
      </dsp:txBody>
      <dsp:txXfrm>
        <a:off x="224328" y="1350500"/>
        <a:ext cx="1393825" cy="1240090"/>
      </dsp:txXfrm>
    </dsp:sp>
    <dsp:sp modelId="{4577C2A4-77EB-034F-ACEE-CA8EB258F917}">
      <dsp:nvSpPr>
        <dsp:cNvPr id="0" name=""/>
        <dsp:cNvSpPr/>
      </dsp:nvSpPr>
      <dsp:spPr>
        <a:xfrm>
          <a:off x="185747" y="2831827"/>
          <a:ext cx="1470987" cy="131725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Typically used to limit access to specific services</a:t>
          </a:r>
        </a:p>
      </dsp:txBody>
      <dsp:txXfrm>
        <a:off x="224328" y="2870408"/>
        <a:ext cx="1393825" cy="1240090"/>
      </dsp:txXfrm>
    </dsp:sp>
    <dsp:sp modelId="{69066A2D-01B8-BD48-83E0-6DECB12724EA}">
      <dsp:nvSpPr>
        <dsp:cNvPr id="0" name=""/>
        <dsp:cNvSpPr/>
      </dsp:nvSpPr>
      <dsp:spPr>
        <a:xfrm>
          <a:off x="1978513" y="0"/>
          <a:ext cx="1838734" cy="43688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Application protocol</a:t>
          </a:r>
        </a:p>
      </dsp:txBody>
      <dsp:txXfrm>
        <a:off x="1978513" y="0"/>
        <a:ext cx="1838734" cy="1310640"/>
      </dsp:txXfrm>
    </dsp:sp>
    <dsp:sp modelId="{F5203C34-B1E2-054E-B5B5-A3A3CB4C512C}">
      <dsp:nvSpPr>
        <dsp:cNvPr id="0" name=""/>
        <dsp:cNvSpPr/>
      </dsp:nvSpPr>
      <dsp:spPr>
        <a:xfrm>
          <a:off x="2162386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This type of filtering is used by an application-level gateway that relays and monitors the exchange of information for specific application protocols</a:t>
          </a:r>
        </a:p>
      </dsp:txBody>
      <dsp:txXfrm>
        <a:off x="2205470" y="1353724"/>
        <a:ext cx="1384819" cy="2753552"/>
      </dsp:txXfrm>
    </dsp:sp>
    <dsp:sp modelId="{5EF363CB-8B94-2443-BEF3-EF6DDD0821FD}">
      <dsp:nvSpPr>
        <dsp:cNvPr id="0" name=""/>
        <dsp:cNvSpPr/>
      </dsp:nvSpPr>
      <dsp:spPr>
        <a:xfrm>
          <a:off x="3955152" y="0"/>
          <a:ext cx="1838734" cy="43688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User identity</a:t>
          </a:r>
        </a:p>
      </dsp:txBody>
      <dsp:txXfrm>
        <a:off x="3955152" y="0"/>
        <a:ext cx="1838734" cy="1310640"/>
      </dsp:txXfrm>
    </dsp:sp>
    <dsp:sp modelId="{21407BB1-ACEF-CF4A-9F72-95F2944F9C99}">
      <dsp:nvSpPr>
        <dsp:cNvPr id="0" name=""/>
        <dsp:cNvSpPr/>
      </dsp:nvSpPr>
      <dsp:spPr>
        <a:xfrm>
          <a:off x="4139025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Typically for inside users who identify themselves using some form of secure authentication technology</a:t>
          </a:r>
        </a:p>
      </dsp:txBody>
      <dsp:txXfrm>
        <a:off x="4182109" y="1353724"/>
        <a:ext cx="1384819" cy="2753552"/>
      </dsp:txXfrm>
    </dsp:sp>
    <dsp:sp modelId="{6E4984E4-D558-E841-A9CC-6760B3ECF2E1}">
      <dsp:nvSpPr>
        <dsp:cNvPr id="0" name=""/>
        <dsp:cNvSpPr/>
      </dsp:nvSpPr>
      <dsp:spPr>
        <a:xfrm>
          <a:off x="5931791" y="0"/>
          <a:ext cx="1838734" cy="436880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Network activity</a:t>
          </a:r>
        </a:p>
      </dsp:txBody>
      <dsp:txXfrm>
        <a:off x="5931791" y="0"/>
        <a:ext cx="1838734" cy="1310640"/>
      </dsp:txXfrm>
    </dsp:sp>
    <dsp:sp modelId="{6EC0DA58-F2F0-834F-854D-AFA80713B70B}">
      <dsp:nvSpPr>
        <dsp:cNvPr id="0" name=""/>
        <dsp:cNvSpPr/>
      </dsp:nvSpPr>
      <dsp:spPr>
        <a:xfrm>
          <a:off x="6115665" y="1310640"/>
          <a:ext cx="1470987" cy="283972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Controls access based on considerations such as the time of request, rate of requests, or other activity patterns</a:t>
          </a:r>
        </a:p>
      </dsp:txBody>
      <dsp:txXfrm>
        <a:off x="6158749" y="1353724"/>
        <a:ext cx="1384819" cy="2753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8D06-2BC8-E34E-A0A3-A545334E51CB}">
      <dsp:nvSpPr>
        <dsp:cNvPr id="0" name=""/>
        <dsp:cNvSpPr/>
      </dsp:nvSpPr>
      <dsp:spPr>
        <a:xfrm>
          <a:off x="34638" y="-19695"/>
          <a:ext cx="2151974" cy="226834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>
          <a:outerShdw blurRad="50800" dist="38100" dir="2700000" algn="tl" rotWithShape="0">
            <a:schemeClr val="bg1">
              <a:alpha val="43000"/>
            </a:scheme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4D615A-D47F-0B4A-A54E-BF0D6280097D}">
      <dsp:nvSpPr>
        <dsp:cNvPr id="0" name=""/>
        <dsp:cNvSpPr/>
      </dsp:nvSpPr>
      <dsp:spPr>
        <a:xfrm>
          <a:off x="2289805" y="-114205"/>
          <a:ext cx="5482315" cy="24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Capabilities:</a:t>
          </a:r>
          <a:endParaRPr lang="en-US" sz="3600" kern="1200" dirty="0">
            <a:solidFill>
              <a:schemeClr val="tx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Defines a single choke point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Provides a location for monitoring security events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Convenient platform for several Internet functions that are not security related</a:t>
          </a:r>
          <a:endParaRPr lang="en-US" sz="1600" kern="1200" dirty="0">
            <a:latin typeface="+mn-lt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+mn-lt"/>
            </a:rPr>
            <a:t>Can serve as the platform for IPSec</a:t>
          </a:r>
          <a:endParaRPr lang="en-US" sz="1600" kern="1200" dirty="0">
            <a:latin typeface="+mn-lt"/>
          </a:endParaRPr>
        </a:p>
      </dsp:txBody>
      <dsp:txXfrm>
        <a:off x="2289805" y="-114205"/>
        <a:ext cx="5482315" cy="2457360"/>
      </dsp:txXfrm>
    </dsp:sp>
    <dsp:sp modelId="{880788A9-BD7C-A741-82DB-60534BD9E767}">
      <dsp:nvSpPr>
        <dsp:cNvPr id="0" name=""/>
        <dsp:cNvSpPr/>
      </dsp:nvSpPr>
      <dsp:spPr>
        <a:xfrm>
          <a:off x="803567" y="2673948"/>
          <a:ext cx="2243577" cy="220533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bg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threePt" dir="t"/>
        </a:scene3d>
        <a:sp3d prstMaterial="metal"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8C4838-0A62-2445-9959-1E0D100E9251}">
      <dsp:nvSpPr>
        <dsp:cNvPr id="0" name=""/>
        <dsp:cNvSpPr/>
      </dsp:nvSpPr>
      <dsp:spPr>
        <a:xfrm>
          <a:off x="3177678" y="2319523"/>
          <a:ext cx="5051921" cy="2914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Limitations: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Cannot protect against attacks bypassing firewall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May not protect fully against internal threats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Improperly secured wireless LAN can be accessed from outside the organization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Laptop, PDA, or portable storage device may be infected outside the corporate network then used internally</a:t>
          </a:r>
        </a:p>
      </dsp:txBody>
      <dsp:txXfrm>
        <a:off x="3177678" y="2319523"/>
        <a:ext cx="5051921" cy="2914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9FBF5-6ABB-C64A-8A51-9ED48CEBDC31}">
      <dsp:nvSpPr>
        <dsp:cNvPr id="0" name=""/>
        <dsp:cNvSpPr/>
      </dsp:nvSpPr>
      <dsp:spPr>
        <a:xfrm>
          <a:off x="0" y="15994"/>
          <a:ext cx="7239000" cy="489600"/>
        </a:xfrm>
        <a:prstGeom prst="rect">
          <a:avLst/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effectLst/>
            </a:rPr>
            <a:t>Filtering rules are based on information contained in a network packet</a:t>
          </a:r>
        </a:p>
      </dsp:txBody>
      <dsp:txXfrm>
        <a:off x="0" y="15994"/>
        <a:ext cx="7239000" cy="489600"/>
      </dsp:txXfrm>
    </dsp:sp>
    <dsp:sp modelId="{F43A4F69-133B-A849-99D7-8121D32013C5}">
      <dsp:nvSpPr>
        <dsp:cNvPr id="0" name=""/>
        <dsp:cNvSpPr/>
      </dsp:nvSpPr>
      <dsp:spPr>
        <a:xfrm>
          <a:off x="0" y="505595"/>
          <a:ext cx="7239000" cy="1586610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Source IP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Destination IP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Source and destination transport-level address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IP protocol field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effectLst/>
            </a:rPr>
            <a:t>Interface</a:t>
          </a:r>
        </a:p>
      </dsp:txBody>
      <dsp:txXfrm>
        <a:off x="0" y="505595"/>
        <a:ext cx="7239000" cy="1586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038D4-9790-5948-8810-AD467ED2458B}">
      <dsp:nvSpPr>
        <dsp:cNvPr id="0" name=""/>
        <dsp:cNvSpPr/>
      </dsp:nvSpPr>
      <dsp:spPr>
        <a:xfrm>
          <a:off x="302556" y="0"/>
          <a:ext cx="4639712" cy="683064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Circuit level proxy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35900" y="33344"/>
        <a:ext cx="4573024" cy="616376"/>
      </dsp:txXfrm>
    </dsp:sp>
    <dsp:sp modelId="{2BD3D853-2CC5-4E4E-AC3F-13C688B338D0}">
      <dsp:nvSpPr>
        <dsp:cNvPr id="0" name=""/>
        <dsp:cNvSpPr/>
      </dsp:nvSpPr>
      <dsp:spPr>
        <a:xfrm>
          <a:off x="0" y="774772"/>
          <a:ext cx="10893134" cy="262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85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2400" b="0" kern="1200" dirty="0">
              <a:latin typeface="+mn-lt"/>
            </a:rPr>
            <a:t>Sets up two TCP connections, one between itself and a TCP user on an inner host and one on an outside host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2400" b="0" kern="1200" dirty="0">
              <a:latin typeface="+mn-lt"/>
            </a:rPr>
            <a:t>Relays TCP segments from one connection to the other without examining contents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2400" b="0" kern="1200" dirty="0">
              <a:latin typeface="+mn-lt"/>
            </a:rPr>
            <a:t>Security function consists of determining which connections will be allowed</a:t>
          </a:r>
        </a:p>
      </dsp:txBody>
      <dsp:txXfrm>
        <a:off x="0" y="774772"/>
        <a:ext cx="10893134" cy="2626263"/>
      </dsp:txXfrm>
    </dsp:sp>
    <dsp:sp modelId="{680A8BD4-A2A2-1445-974B-A604BFA74D21}">
      <dsp:nvSpPr>
        <dsp:cNvPr id="0" name=""/>
        <dsp:cNvSpPr/>
      </dsp:nvSpPr>
      <dsp:spPr>
        <a:xfrm>
          <a:off x="488284" y="3109230"/>
          <a:ext cx="9884538" cy="742719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1"/>
              </a:solidFill>
            </a:rPr>
            <a:t>Typically used when inside users are trusted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524541" y="3145487"/>
        <a:ext cx="9812024" cy="670205"/>
      </dsp:txXfrm>
    </dsp:sp>
    <dsp:sp modelId="{49812E46-A3E8-5943-BDE1-B7EDEAAF5C2F}">
      <dsp:nvSpPr>
        <dsp:cNvPr id="0" name=""/>
        <dsp:cNvSpPr/>
      </dsp:nvSpPr>
      <dsp:spPr>
        <a:xfrm>
          <a:off x="0" y="4052631"/>
          <a:ext cx="10893134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85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2400" b="0" kern="1200" dirty="0">
              <a:latin typeface="+mn-lt"/>
            </a:rPr>
            <a:t>May use application-level gateway inbound and circuit-level gateway outbound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ts val="752"/>
            </a:spcAft>
            <a:buChar char="•"/>
          </a:pPr>
          <a:r>
            <a:rPr lang="en-US" sz="2400" b="0" kern="1200" dirty="0">
              <a:latin typeface="+mn-lt"/>
            </a:rPr>
            <a:t>Lower overheads </a:t>
          </a:r>
        </a:p>
      </dsp:txBody>
      <dsp:txXfrm>
        <a:off x="0" y="4052631"/>
        <a:ext cx="10893134" cy="1531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95DF-2B56-4E46-81C2-D5E3B37329A7}">
      <dsp:nvSpPr>
        <dsp:cNvPr id="0" name=""/>
        <dsp:cNvSpPr/>
      </dsp:nvSpPr>
      <dsp:spPr>
        <a:xfrm>
          <a:off x="453189" y="4065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solidFill>
                <a:schemeClr val="bg1"/>
              </a:solidFill>
              <a:effectLst/>
              <a:latin typeface="+mj-lt"/>
            </a:rPr>
            <a:t>SOCKS server</a:t>
          </a:r>
        </a:p>
      </dsp:txBody>
      <dsp:txXfrm>
        <a:off x="2443479" y="1206779"/>
        <a:ext cx="1348740" cy="1123950"/>
      </dsp:txXfrm>
    </dsp:sp>
    <dsp:sp modelId="{1D5EE016-9D49-B349-AAC6-E27D3F667411}">
      <dsp:nvSpPr>
        <dsp:cNvPr id="0" name=""/>
        <dsp:cNvSpPr/>
      </dsp:nvSpPr>
      <dsp:spPr>
        <a:xfrm>
          <a:off x="381001" y="533394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solidFill>
                <a:schemeClr val="bg1"/>
              </a:solidFill>
              <a:effectLst/>
              <a:latin typeface="+mj-lt"/>
            </a:rPr>
            <a:t>SOCKS client library</a:t>
          </a:r>
        </a:p>
      </dsp:txBody>
      <dsp:txXfrm>
        <a:off x="1280161" y="2983605"/>
        <a:ext cx="2023110" cy="989076"/>
      </dsp:txXfrm>
    </dsp:sp>
    <dsp:sp modelId="{763A31FD-2F52-3B4E-9516-F7DAA7030D86}">
      <dsp:nvSpPr>
        <dsp:cNvPr id="0" name=""/>
        <dsp:cNvSpPr/>
      </dsp:nvSpPr>
      <dsp:spPr>
        <a:xfrm>
          <a:off x="281886" y="4065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solidFill>
                <a:schemeClr val="bg1"/>
              </a:solidFill>
              <a:effectLst/>
              <a:latin typeface="+mj-lt"/>
            </a:rPr>
            <a:t>SOCKS-ified client applications</a:t>
          </a:r>
        </a:p>
      </dsp:txBody>
      <dsp:txXfrm>
        <a:off x="719327" y="1206779"/>
        <a:ext cx="1348740" cy="1123950"/>
      </dsp:txXfrm>
    </dsp:sp>
    <dsp:sp modelId="{9A295D6F-0776-3643-8F22-B6ED1E29021E}">
      <dsp:nvSpPr>
        <dsp:cNvPr id="0" name=""/>
        <dsp:cNvSpPr/>
      </dsp:nvSpPr>
      <dsp:spPr>
        <a:xfrm>
          <a:off x="219719" y="235726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524E1-9020-0A4E-A3EF-8EB024E2515E}">
      <dsp:nvSpPr>
        <dsp:cNvPr id="0" name=""/>
        <dsp:cNvSpPr/>
      </dsp:nvSpPr>
      <dsp:spPr>
        <a:xfrm>
          <a:off x="147219" y="299374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05C2F3-686C-7A42-8B3C-887B46EBE657}">
      <dsp:nvSpPr>
        <dsp:cNvPr id="0" name=""/>
        <dsp:cNvSpPr/>
      </dsp:nvSpPr>
      <dsp:spPr>
        <a:xfrm>
          <a:off x="47793" y="172745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A0D95-83B1-7F4E-90A8-FFBA5929259B}">
      <dsp:nvSpPr>
        <dsp:cNvPr id="0" name=""/>
        <dsp:cNvSpPr/>
      </dsp:nvSpPr>
      <dsp:spPr>
        <a:xfrm>
          <a:off x="0" y="24292"/>
          <a:ext cx="6096000" cy="60480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0000"/>
              </a:solidFill>
              <a:effectLst/>
              <a:latin typeface="+mn-lt"/>
              <a:ea typeface="ＭＳ Ｐゴシック" pitchFamily="-110" charset="-128"/>
              <a:cs typeface="ＭＳ Ｐゴシック" pitchFamily="-110" charset="-128"/>
            </a:rPr>
            <a:t>Advantages</a:t>
          </a:r>
          <a:r>
            <a:rPr lang="en-US" sz="2100" kern="1200" dirty="0">
              <a:solidFill>
                <a:srgbClr val="000000"/>
              </a:solidFill>
              <a:effectLst/>
            </a:rPr>
            <a:t>:</a:t>
          </a:r>
        </a:p>
      </dsp:txBody>
      <dsp:txXfrm>
        <a:off x="0" y="24292"/>
        <a:ext cx="6096000" cy="604800"/>
      </dsp:txXfrm>
    </dsp:sp>
    <dsp:sp modelId="{47904ABD-FADA-8641-9193-97554009881A}">
      <dsp:nvSpPr>
        <dsp:cNvPr id="0" name=""/>
        <dsp:cNvSpPr/>
      </dsp:nvSpPr>
      <dsp:spPr>
        <a:xfrm>
          <a:off x="0" y="629092"/>
          <a:ext cx="6096000" cy="155641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6350" cap="flat" cmpd="sng" algn="ctr">
          <a:solidFill>
            <a:schemeClr val="accent3">
              <a:lumMod val="50000"/>
              <a:alpha val="9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effectLst/>
            </a:rPr>
            <a:t>Filtering rules can be tailored to the host environment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effectLst/>
            </a:rPr>
            <a:t>Protection is provided independent of topology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effectLst/>
            </a:rPr>
            <a:t>Provides an additional layer of protection</a:t>
          </a:r>
        </a:p>
      </dsp:txBody>
      <dsp:txXfrm>
        <a:off x="0" y="629092"/>
        <a:ext cx="6096000" cy="15564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B5552-B7AA-7D45-A24B-74BA800FA043}">
      <dsp:nvSpPr>
        <dsp:cNvPr id="0" name=""/>
        <dsp:cNvSpPr/>
      </dsp:nvSpPr>
      <dsp:spPr>
        <a:xfrm rot="5400000">
          <a:off x="5412878" y="-2333656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Includes personal firewall software and firewall software on servers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95497"/>
        <a:ext cx="5325167" cy="493561"/>
      </dsp:txXfrm>
    </dsp:sp>
    <dsp:sp modelId="{C552E0F7-10FC-014B-B7DD-08DEBFC07CFB}">
      <dsp:nvSpPr>
        <dsp:cNvPr id="0" name=""/>
        <dsp:cNvSpPr/>
      </dsp:nvSpPr>
      <dsp:spPr>
        <a:xfrm>
          <a:off x="0" y="426"/>
          <a:ext cx="3010425" cy="68370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</a:effectLst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Host-resident firewall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33802"/>
        <a:ext cx="2943673" cy="616950"/>
      </dsp:txXfrm>
    </dsp:sp>
    <dsp:sp modelId="{AAC5841B-1F82-A54F-8BD9-D105E80AE0F4}">
      <dsp:nvSpPr>
        <dsp:cNvPr id="0" name=""/>
        <dsp:cNvSpPr/>
      </dsp:nvSpPr>
      <dsp:spPr>
        <a:xfrm rot="5400000">
          <a:off x="5412878" y="-1615769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Single router between internal and external networks with stateless or full packet filtering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813384"/>
        <a:ext cx="5325167" cy="493561"/>
      </dsp:txXfrm>
    </dsp:sp>
    <dsp:sp modelId="{729098D2-9DF3-884E-B26F-6873C83B448C}">
      <dsp:nvSpPr>
        <dsp:cNvPr id="0" name=""/>
        <dsp:cNvSpPr/>
      </dsp:nvSpPr>
      <dsp:spPr>
        <a:xfrm>
          <a:off x="0" y="718313"/>
          <a:ext cx="3010425" cy="68370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Screening router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751689"/>
        <a:ext cx="2943673" cy="616950"/>
      </dsp:txXfrm>
    </dsp:sp>
    <dsp:sp modelId="{4A4C1B56-88C5-4D4D-95DF-17FB70ACFB70}">
      <dsp:nvSpPr>
        <dsp:cNvPr id="0" name=""/>
        <dsp:cNvSpPr/>
      </dsp:nvSpPr>
      <dsp:spPr>
        <a:xfrm rot="5400000">
          <a:off x="5412878" y="-897881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Single firewall device between an internal and external router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1531272"/>
        <a:ext cx="5325167" cy="493561"/>
      </dsp:txXfrm>
    </dsp:sp>
    <dsp:sp modelId="{C68F3F71-D85E-574A-AE1D-7EE1000DE6A6}">
      <dsp:nvSpPr>
        <dsp:cNvPr id="0" name=""/>
        <dsp:cNvSpPr/>
      </dsp:nvSpPr>
      <dsp:spPr>
        <a:xfrm>
          <a:off x="0" y="1436200"/>
          <a:ext cx="3010425" cy="68370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Single bastion inline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1469576"/>
        <a:ext cx="2943673" cy="616950"/>
      </dsp:txXfrm>
    </dsp:sp>
    <dsp:sp modelId="{2CA1BCE4-CBFF-BC41-BBCC-442A30A712B0}">
      <dsp:nvSpPr>
        <dsp:cNvPr id="0" name=""/>
        <dsp:cNvSpPr/>
      </dsp:nvSpPr>
      <dsp:spPr>
        <a:xfrm rot="5400000">
          <a:off x="5412878" y="-179994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Has a third network interface on bastion to a DMZ where externally visible servers are placed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2249159"/>
        <a:ext cx="5325167" cy="493561"/>
      </dsp:txXfrm>
    </dsp:sp>
    <dsp:sp modelId="{6F6C73A0-DDEC-154E-A5D9-A7D8A7642D62}">
      <dsp:nvSpPr>
        <dsp:cNvPr id="0" name=""/>
        <dsp:cNvSpPr/>
      </dsp:nvSpPr>
      <dsp:spPr>
        <a:xfrm>
          <a:off x="0" y="2154087"/>
          <a:ext cx="3010425" cy="68370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Single bastion 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2187463"/>
        <a:ext cx="2943673" cy="616950"/>
      </dsp:txXfrm>
    </dsp:sp>
    <dsp:sp modelId="{98E750C0-DDEE-FA4C-A28D-7C700623DEC0}">
      <dsp:nvSpPr>
        <dsp:cNvPr id="0" name=""/>
        <dsp:cNvSpPr/>
      </dsp:nvSpPr>
      <dsp:spPr>
        <a:xfrm rot="5400000">
          <a:off x="5412878" y="537892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DMZ is sandwiched between bastion firewalls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2967045"/>
        <a:ext cx="5325167" cy="493561"/>
      </dsp:txXfrm>
    </dsp:sp>
    <dsp:sp modelId="{4E368596-8C5D-4543-A52C-FA2D03D80E51}">
      <dsp:nvSpPr>
        <dsp:cNvPr id="0" name=""/>
        <dsp:cNvSpPr/>
      </dsp:nvSpPr>
      <dsp:spPr>
        <a:xfrm>
          <a:off x="0" y="2871975"/>
          <a:ext cx="3010425" cy="683702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Double bastion inline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2905351"/>
        <a:ext cx="2943673" cy="616950"/>
      </dsp:txXfrm>
    </dsp:sp>
    <dsp:sp modelId="{E39B588E-3B08-C94F-8729-153B5AABE1CC}">
      <dsp:nvSpPr>
        <dsp:cNvPr id="0" name=""/>
        <dsp:cNvSpPr/>
      </dsp:nvSpPr>
      <dsp:spPr>
        <a:xfrm rot="5400000">
          <a:off x="5412878" y="1255779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DMZ is on a separate network interface on the bastion firewall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3684932"/>
        <a:ext cx="5325167" cy="493561"/>
      </dsp:txXfrm>
    </dsp:sp>
    <dsp:sp modelId="{22D10761-5195-A041-96D0-DA837BDA1BC8}">
      <dsp:nvSpPr>
        <dsp:cNvPr id="0" name=""/>
        <dsp:cNvSpPr/>
      </dsp:nvSpPr>
      <dsp:spPr>
        <a:xfrm>
          <a:off x="0" y="3589862"/>
          <a:ext cx="3010425" cy="683702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Double bastion 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3623238"/>
        <a:ext cx="2943673" cy="616950"/>
      </dsp:txXfrm>
    </dsp:sp>
    <dsp:sp modelId="{5B138408-0926-6A4C-A2BA-D86A4021883F}">
      <dsp:nvSpPr>
        <dsp:cNvPr id="0" name=""/>
        <dsp:cNvSpPr/>
      </dsp:nvSpPr>
      <dsp:spPr>
        <a:xfrm rot="5400000">
          <a:off x="5412878" y="1973666"/>
          <a:ext cx="546961" cy="5351867"/>
        </a:xfrm>
        <a:prstGeom prst="round2SameRect">
          <a:avLst/>
        </a:prstGeom>
        <a:solidFill>
          <a:srgbClr val="00B050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bg1"/>
              </a:solidFill>
            </a:rPr>
            <a:t>Used by large businesses and government organizations</a:t>
          </a:r>
          <a:endParaRPr lang="en-US" sz="1500" kern="1200" dirty="0">
            <a:solidFill>
              <a:schemeClr val="bg1"/>
            </a:solidFill>
          </a:endParaRPr>
        </a:p>
      </dsp:txBody>
      <dsp:txXfrm rot="-5400000">
        <a:off x="3010425" y="4402819"/>
        <a:ext cx="5325167" cy="493561"/>
      </dsp:txXfrm>
    </dsp:sp>
    <dsp:sp modelId="{8513367E-7A98-B548-AA6E-7C2BEB6404E3}">
      <dsp:nvSpPr>
        <dsp:cNvPr id="0" name=""/>
        <dsp:cNvSpPr/>
      </dsp:nvSpPr>
      <dsp:spPr>
        <a:xfrm>
          <a:off x="0" y="4307749"/>
          <a:ext cx="3010425" cy="683702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Distributed firewall configuration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33376" y="4341125"/>
        <a:ext cx="2943673" cy="61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1621C-40F9-2242-9E07-47B868528A4B}">
      <dsp:nvSpPr>
        <dsp:cNvPr id="0" name=""/>
        <dsp:cNvSpPr/>
      </dsp:nvSpPr>
      <dsp:spPr>
        <a:xfrm>
          <a:off x="1032" y="131499"/>
          <a:ext cx="2013365" cy="2013365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31750" rIns="110802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>
              <a:solidFill>
                <a:schemeClr val="bg1"/>
              </a:solidFill>
              <a:effectLst/>
              <a:latin typeface="+mj-lt"/>
            </a:rPr>
            <a:t>Pattern matching</a:t>
          </a:r>
        </a:p>
      </dsp:txBody>
      <dsp:txXfrm>
        <a:off x="295882" y="426349"/>
        <a:ext cx="1423665" cy="1423665"/>
      </dsp:txXfrm>
    </dsp:sp>
    <dsp:sp modelId="{2AFA1C34-9C9C-5F4E-BD76-AA2A429D8A35}">
      <dsp:nvSpPr>
        <dsp:cNvPr id="0" name=""/>
        <dsp:cNvSpPr/>
      </dsp:nvSpPr>
      <dsp:spPr>
        <a:xfrm>
          <a:off x="1611724" y="131499"/>
          <a:ext cx="2013365" cy="2013365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31750" rIns="110802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>
              <a:solidFill>
                <a:schemeClr val="bg1"/>
              </a:solidFill>
              <a:effectLst/>
              <a:latin typeface="+mj-lt"/>
            </a:rPr>
            <a:t>Stateful matching</a:t>
          </a:r>
        </a:p>
      </dsp:txBody>
      <dsp:txXfrm>
        <a:off x="1906574" y="426349"/>
        <a:ext cx="1423665" cy="1423665"/>
      </dsp:txXfrm>
    </dsp:sp>
    <dsp:sp modelId="{D9B31B60-4DAE-404A-AD0A-90713C885688}">
      <dsp:nvSpPr>
        <dsp:cNvPr id="0" name=""/>
        <dsp:cNvSpPr/>
      </dsp:nvSpPr>
      <dsp:spPr>
        <a:xfrm>
          <a:off x="3222417" y="131499"/>
          <a:ext cx="2013365" cy="2013365"/>
        </a:xfrm>
        <a:prstGeom prst="ellipse">
          <a:avLst/>
        </a:prstGeom>
        <a:solidFill>
          <a:srgbClr val="7030A0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31750" rIns="110802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>
              <a:solidFill>
                <a:schemeClr val="bg1"/>
              </a:solidFill>
              <a:effectLst/>
              <a:latin typeface="+mj-lt"/>
            </a:rPr>
            <a:t>Protocol anomaly</a:t>
          </a:r>
        </a:p>
      </dsp:txBody>
      <dsp:txXfrm>
        <a:off x="3517267" y="426349"/>
        <a:ext cx="1423665" cy="1423665"/>
      </dsp:txXfrm>
    </dsp:sp>
    <dsp:sp modelId="{D4660AD0-B920-D44D-9B51-7EBD4D38D3FC}">
      <dsp:nvSpPr>
        <dsp:cNvPr id="0" name=""/>
        <dsp:cNvSpPr/>
      </dsp:nvSpPr>
      <dsp:spPr>
        <a:xfrm>
          <a:off x="4833109" y="131499"/>
          <a:ext cx="2013365" cy="2013365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31750" rIns="110802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>
              <a:solidFill>
                <a:schemeClr val="bg1"/>
              </a:solidFill>
              <a:effectLst/>
              <a:latin typeface="+mj-lt"/>
            </a:rPr>
            <a:t>Traffic anomaly</a:t>
          </a:r>
        </a:p>
      </dsp:txBody>
      <dsp:txXfrm>
        <a:off x="5127959" y="426349"/>
        <a:ext cx="1423665" cy="1423665"/>
      </dsp:txXfrm>
    </dsp:sp>
    <dsp:sp modelId="{5F4430A6-EDA8-5C45-B705-F8A7084E98D5}">
      <dsp:nvSpPr>
        <dsp:cNvPr id="0" name=""/>
        <dsp:cNvSpPr/>
      </dsp:nvSpPr>
      <dsp:spPr>
        <a:xfrm>
          <a:off x="6443802" y="131499"/>
          <a:ext cx="2013365" cy="2013365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802" tIns="31750" rIns="110802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baseline="0" dirty="0">
              <a:solidFill>
                <a:schemeClr val="bg1"/>
              </a:solidFill>
              <a:effectLst/>
              <a:latin typeface="+mj-lt"/>
            </a:rPr>
            <a:t>Statistical anomaly</a:t>
          </a:r>
        </a:p>
      </dsp:txBody>
      <dsp:txXfrm>
        <a:off x="6738652" y="426349"/>
        <a:ext cx="1423665" cy="142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packet filtering firewall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applies a set of rules to each incoming and outgoing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IP packet and then forwards or discards the packet ( Figure 9.1b ). The firewall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is typically configured to filter packets going in both directions (from and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internal network). Filtering rules are based on information contained in 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 packet: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Source IP address: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IP address of the system that originated the IP packet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(e.g., 192.178.1.1)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Destination IP address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The IP address of the system the IP packet is trying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reach (e.g., 192.168.1.2)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Source and destination transport-level address: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transport-level (e.g., TCP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 UDP) port number, which defines applications such as SNMP or HTTP.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IP protocol field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Defines the transport protocol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Interface: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For a firewall with three or more ports, which interface of the firewall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packet came from or for which interface of the firewall the packet is destined.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packet filter is typically set up as a list of rules based on matches to fields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 the IP or TCP header. If there is a match to one of the rules, that rule is invoked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determine whether to forward or discard the packet. If there is no match to any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rule, then a default action is taken. Two default policies are possible: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discard: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That which is not expressly permitted is prohibited.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Default =</a:t>
            </a:r>
            <a:r>
              <a:rPr lang="en-US" b="1" baseline="0" dirty="0"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forward: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That which is not expressly prohibited is permitted.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default discard policy is more conservative. Initially, everything is blocked,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 services must be added on a case-by-case basis. This policy is more visible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users, who are more likely to see the firewall as a hindrance. However, this is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policy likely to be preferred by businesses and government organizations. Further,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visibility to users diminishes as rules are created. The default forward policy increases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ease of use for end users but provides reduced security; the security administrator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must, in essence, react to each new security threat as it becomes known. This policy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may be used by generally more open organizations, such as universities.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Table 9.1 is a simplified example of a rule set for SMTP traffic. The goal is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allow inbound and outbound email traffic but to block all other traffic. The rules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applied top to bottom to each packet. The intent of each rule is:</a:t>
            </a:r>
            <a:endParaRPr lang="en-US" b="1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b="1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1. Inbound mail from an external source is allowed (port 25 is for SMTP incoming).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2. This rule is intended to allow a response to an inbound SMTP connection.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3. Outbound mail to an external source is allowed.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4. This rule is intended to allow a response to an inbound SMTP connection.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5. This is an explicit statement of the default policy. All rule sets include this rule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implicitly as the last rule.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There are several problems with this rule set. Rule 4 allows external traffic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any destination port above 1023. As an example of an exploit of this rule,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external attacker can open a connection from the attacker’s port 5150 to an internal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Web proxy server on port 8080. This is supposed to be forbidden and could allow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attack on the server. To counter this attack, the firewall rule set can be configured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with a source port field for each row. For rules 2 and 4, the source port is set to 25;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for rules 1 and 3, the source port is set to &gt;1023.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But a vulnerability remains. Rules 3 and 4 are intended to specify that 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inside host can send mail to the outside. A TCP packet with a destination port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25 is routed to the SMTP server on the destination machine. The problem with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rule is that the use of port 25 for SMTP receipt is only a default; an outside machine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could be configured to have some other application linked to port 25. As the revised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rule 4 is written, an attacker could gain access to internal machines by sending packets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with a TCP source port number of 25. To counter this threat, we can add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ACK flag field to each row. For rule 4, the field would indicate that the ACK flag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must be set on the incoming packet.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Rule 4 would now look like this: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Rule  4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Direction  In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Src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address   External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port   25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address   Internal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     TCP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port   &gt;1023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Flag    ACK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Action.   Permit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The rule takes advantage of a feature of TCP connections. Once a connection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is set up, the ACK flag of a TCP segment is set to acknowledge segments sent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other side. Thus, this rule allows incoming packets with a source port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25 that include the ACK flag in the TCP segment.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One advantage of a packet filtering firewall is its simplicity. Also, packet filters</a:t>
            </a:r>
          </a:p>
          <a:p>
            <a:pPr eaLnBrk="1" hangingPunct="1"/>
            <a:r>
              <a:rPr lang="en-US" b="0" dirty="0"/>
              <a:t>typically, are transparent to users and are very fast. NIST SP 800-41 lists the following</a:t>
            </a:r>
          </a:p>
          <a:p>
            <a:pPr eaLnBrk="1" hangingPunct="1"/>
            <a:r>
              <a:rPr lang="en-US" b="0" dirty="0"/>
              <a:t>weaknesses of packet filter firewalls: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Because packet filter firewalls do not examine upper-layer data, they cannot</a:t>
            </a:r>
          </a:p>
          <a:p>
            <a:pPr eaLnBrk="1" hangingPunct="1"/>
            <a:r>
              <a:rPr lang="en-US" b="0" dirty="0"/>
              <a:t>prevent attacks that employ application-specific vulnerabilities or functions.</a:t>
            </a:r>
          </a:p>
          <a:p>
            <a:pPr eaLnBrk="1" hangingPunct="1"/>
            <a:r>
              <a:rPr lang="en-US" b="0" dirty="0"/>
              <a:t>For example, a packet filter firewall cannot block specific application</a:t>
            </a:r>
          </a:p>
          <a:p>
            <a:pPr eaLnBrk="1" hangingPunct="1"/>
            <a:r>
              <a:rPr lang="en-US" b="0" dirty="0"/>
              <a:t>commands; if a packet filter firewall allows a given application, all functions</a:t>
            </a:r>
          </a:p>
          <a:p>
            <a:pPr eaLnBrk="1" hangingPunct="1"/>
            <a:r>
              <a:rPr lang="en-US" b="0" dirty="0"/>
              <a:t>available within that application will be permitted.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Because of the limited information available to the firewall, the logging</a:t>
            </a:r>
          </a:p>
          <a:p>
            <a:pPr eaLnBrk="1" hangingPunct="1"/>
            <a:r>
              <a:rPr lang="en-US" b="0" dirty="0"/>
              <a:t>functionality present in packet filter firewalls is limited. Packet filter logs</a:t>
            </a:r>
          </a:p>
          <a:p>
            <a:pPr eaLnBrk="1" hangingPunct="1"/>
            <a:r>
              <a:rPr lang="en-US" b="0" dirty="0"/>
              <a:t>normally contain the same information used to make access control decisions</a:t>
            </a:r>
          </a:p>
          <a:p>
            <a:pPr eaLnBrk="1" hangingPunct="1"/>
            <a:r>
              <a:rPr lang="en-US" b="0" dirty="0"/>
              <a:t>(source address, destination address, and traffic type).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Most packet filter firewalls do not support advanced user authentication</a:t>
            </a:r>
          </a:p>
          <a:p>
            <a:pPr eaLnBrk="1" hangingPunct="1"/>
            <a:r>
              <a:rPr lang="en-US" b="0" dirty="0"/>
              <a:t>schemes. Once again, this limitation is mostly due to the lack of upper-layer</a:t>
            </a:r>
          </a:p>
          <a:p>
            <a:pPr eaLnBrk="1" hangingPunct="1"/>
            <a:r>
              <a:rPr lang="en-US" b="0" dirty="0"/>
              <a:t>functionality by the firewall.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Packet filter firewalls are generally vulnerable to attacks and exploits that take</a:t>
            </a:r>
          </a:p>
          <a:p>
            <a:pPr eaLnBrk="1" hangingPunct="1"/>
            <a:r>
              <a:rPr lang="en-US" b="0" dirty="0"/>
              <a:t>advantage of problems within the TCP/IP specification and protocol stack,</a:t>
            </a:r>
          </a:p>
          <a:p>
            <a:pPr eaLnBrk="1" hangingPunct="1"/>
            <a:r>
              <a:rPr lang="en-US" b="0" dirty="0"/>
              <a:t>such as </a:t>
            </a:r>
            <a:r>
              <a:rPr lang="en-US" b="0" i="1" dirty="0"/>
              <a:t>network layer address spoofing . </a:t>
            </a:r>
            <a:r>
              <a:rPr lang="en-US" b="0" i="0" dirty="0"/>
              <a:t>Many packet filter firewalls cannot</a:t>
            </a:r>
          </a:p>
          <a:p>
            <a:pPr eaLnBrk="1" hangingPunct="1"/>
            <a:r>
              <a:rPr lang="en-US" b="0" dirty="0"/>
              <a:t>detect a network packet in which the OSI Layer 3 addressing information has</a:t>
            </a:r>
          </a:p>
          <a:p>
            <a:pPr eaLnBrk="1" hangingPunct="1"/>
            <a:r>
              <a:rPr lang="en-US" b="0" dirty="0"/>
              <a:t>been altered. Spoofing attacks are generally employed by intruders to bypass</a:t>
            </a:r>
          </a:p>
          <a:p>
            <a:pPr eaLnBrk="1" hangingPunct="1"/>
            <a:r>
              <a:rPr lang="en-US" b="0" dirty="0"/>
              <a:t>the security controls implemented in a firewall platform.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Finally, due to the small number of variables used in access control decisions,</a:t>
            </a:r>
          </a:p>
          <a:p>
            <a:pPr eaLnBrk="1" hangingPunct="1"/>
            <a:r>
              <a:rPr lang="en-US" b="0" dirty="0"/>
              <a:t>packet filter firewalls are susceptible to security breaches caused by improper</a:t>
            </a:r>
          </a:p>
          <a:p>
            <a:pPr eaLnBrk="1" hangingPunct="1"/>
            <a:r>
              <a:rPr lang="en-US" b="0" dirty="0"/>
              <a:t>configurations. In other words, it is easy to accidentally configure a packet</a:t>
            </a:r>
          </a:p>
          <a:p>
            <a:pPr eaLnBrk="1" hangingPunct="1"/>
            <a:r>
              <a:rPr lang="en-US" b="0" dirty="0"/>
              <a:t>filter firewall to allow traffic types, sources, and destinations that should be</a:t>
            </a:r>
          </a:p>
          <a:p>
            <a:pPr eaLnBrk="1" hangingPunct="1"/>
            <a:r>
              <a:rPr lang="en-US" b="0" dirty="0"/>
              <a:t>denied based on an organization’s information security policy.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Some of the attacks that can be made on packet filtering firewalls and the</a:t>
            </a:r>
          </a:p>
          <a:p>
            <a:pPr eaLnBrk="1" hangingPunct="1"/>
            <a:r>
              <a:rPr lang="en-US" b="0" dirty="0"/>
              <a:t>appropriate countermeasures are the following: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IP address spoofing </a:t>
            </a:r>
            <a:r>
              <a:rPr lang="en-US" b="0" dirty="0"/>
              <a:t>: The intruder transmits packets from the outside with a</a:t>
            </a:r>
          </a:p>
          <a:p>
            <a:pPr eaLnBrk="1" hangingPunct="1"/>
            <a:r>
              <a:rPr lang="en-US" b="0" dirty="0"/>
              <a:t>source IP address field containing an address of an internal host. The attacker</a:t>
            </a:r>
          </a:p>
          <a:p>
            <a:pPr eaLnBrk="1" hangingPunct="1"/>
            <a:r>
              <a:rPr lang="en-US" b="0" dirty="0"/>
              <a:t>hopes that the use of a spoofed address will allow penetration of systems that</a:t>
            </a:r>
          </a:p>
          <a:p>
            <a:pPr eaLnBrk="1" hangingPunct="1"/>
            <a:r>
              <a:rPr lang="en-US" b="0" dirty="0"/>
              <a:t>employ simple source address security, in which packets from specific trusted</a:t>
            </a:r>
          </a:p>
          <a:p>
            <a:pPr eaLnBrk="1" hangingPunct="1"/>
            <a:r>
              <a:rPr lang="en-US" b="0" dirty="0"/>
              <a:t>internal hosts are accepted. The countermeasure is to discard packets with an</a:t>
            </a:r>
          </a:p>
          <a:p>
            <a:pPr eaLnBrk="1" hangingPunct="1"/>
            <a:r>
              <a:rPr lang="en-US" b="0" dirty="0"/>
              <a:t>inside source address if the packet arrives on an external interface. In fact, this</a:t>
            </a:r>
          </a:p>
          <a:p>
            <a:pPr eaLnBrk="1" hangingPunct="1"/>
            <a:r>
              <a:rPr lang="en-US" b="0" dirty="0"/>
              <a:t>countermeasure is often implemented at the router external to the firewall.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Source routing attacks: </a:t>
            </a:r>
            <a:r>
              <a:rPr lang="en-US" b="0" dirty="0"/>
              <a:t>The source station specifies the route that a packet</a:t>
            </a:r>
          </a:p>
          <a:p>
            <a:pPr eaLnBrk="1" hangingPunct="1"/>
            <a:r>
              <a:rPr lang="en-US" b="0" dirty="0"/>
              <a:t>should take as it crosses the Internet, in the hopes that this will bypass security</a:t>
            </a:r>
          </a:p>
          <a:p>
            <a:pPr eaLnBrk="1" hangingPunct="1"/>
            <a:r>
              <a:rPr lang="en-US" b="0" dirty="0"/>
              <a:t>measures that do not analyze the source routing information. A countermeasure</a:t>
            </a:r>
          </a:p>
          <a:p>
            <a:pPr eaLnBrk="1" hangingPunct="1"/>
            <a:r>
              <a:rPr lang="en-US" b="0" dirty="0"/>
              <a:t>is to discard all packets that use this option.</a:t>
            </a:r>
          </a:p>
          <a:p>
            <a:pPr eaLnBrk="1" hangingPunct="1"/>
            <a:endParaRPr lang="en-US" b="0" dirty="0"/>
          </a:p>
          <a:p>
            <a:pPr eaLnBrk="1" hangingPunct="1"/>
            <a:r>
              <a:rPr lang="en-US" b="0" dirty="0"/>
              <a:t>• </a:t>
            </a:r>
            <a:r>
              <a:rPr lang="en-US" b="1" dirty="0"/>
              <a:t>Tiny fragment attacks</a:t>
            </a:r>
            <a:r>
              <a:rPr lang="en-US" b="0" dirty="0"/>
              <a:t>: The intruder uses the IP fragmentation option to create</a:t>
            </a:r>
          </a:p>
          <a:p>
            <a:pPr eaLnBrk="1" hangingPunct="1"/>
            <a:r>
              <a:rPr lang="en-US" b="0" dirty="0"/>
              <a:t>extremely small fragments and force the TCP header information into</a:t>
            </a:r>
          </a:p>
          <a:p>
            <a:pPr eaLnBrk="1" hangingPunct="1"/>
            <a:r>
              <a:rPr lang="en-US" b="0" dirty="0"/>
              <a:t>a separate packet fragment. This attack is designed to circumvent filtering</a:t>
            </a:r>
          </a:p>
          <a:p>
            <a:pPr eaLnBrk="1" hangingPunct="1"/>
            <a:r>
              <a:rPr lang="en-US" b="0" dirty="0"/>
              <a:t>rules that depend on TCP header information. Typically, a packet filter</a:t>
            </a:r>
          </a:p>
          <a:p>
            <a:pPr eaLnBrk="1" hangingPunct="1"/>
            <a:r>
              <a:rPr lang="en-US" b="0" dirty="0"/>
              <a:t>will make a filtering decision on the first fragment of a packet. All subsequent</a:t>
            </a:r>
          </a:p>
          <a:p>
            <a:pPr eaLnBrk="1" hangingPunct="1"/>
            <a:r>
              <a:rPr lang="en-US" b="0" dirty="0"/>
              <a:t>fragments of that packet are filtered out solely on the basis that</a:t>
            </a:r>
          </a:p>
          <a:p>
            <a:pPr eaLnBrk="1" hangingPunct="1"/>
            <a:r>
              <a:rPr lang="en-US" b="0" dirty="0"/>
              <a:t>they are part of the packet whose first fragment was rejected. The attacker</a:t>
            </a:r>
          </a:p>
          <a:p>
            <a:pPr eaLnBrk="1" hangingPunct="1"/>
            <a:r>
              <a:rPr lang="en-US" b="0" dirty="0"/>
              <a:t>hopes that the filtering firewall examines only the first fragment and that</a:t>
            </a:r>
          </a:p>
          <a:p>
            <a:pPr eaLnBrk="1" hangingPunct="1"/>
            <a:r>
              <a:rPr lang="en-US" b="0" dirty="0"/>
              <a:t>the remaining fragments are passed through. A tiny fragment attack can be</a:t>
            </a:r>
          </a:p>
          <a:p>
            <a:pPr eaLnBrk="1" hangingPunct="1"/>
            <a:r>
              <a:rPr lang="en-US" b="0" dirty="0"/>
              <a:t>defeated by enforcing a rule that the first fragment of a packet must contain</a:t>
            </a:r>
          </a:p>
          <a:p>
            <a:pPr eaLnBrk="1" hangingPunct="1"/>
            <a:r>
              <a:rPr lang="en-US" b="0" dirty="0"/>
              <a:t>a predefined minimum amount of the transport header. If the first fragment</a:t>
            </a:r>
          </a:p>
          <a:p>
            <a:pPr eaLnBrk="1" hangingPunct="1"/>
            <a:r>
              <a:rPr lang="en-US" b="0" dirty="0"/>
              <a:t>is rejected, the filter can remember the packet and discard all subsequent</a:t>
            </a:r>
          </a:p>
          <a:p>
            <a:pPr eaLnBrk="1" hangingPunct="1"/>
            <a:r>
              <a:rPr lang="en-US" b="0" dirty="0"/>
              <a:t>fragments.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5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traditional packet filter makes filtering decisions on an individual packet basis</a:t>
            </a:r>
          </a:p>
          <a:p>
            <a:pPr eaLnBrk="1" hangingPunct="1"/>
            <a:r>
              <a:rPr lang="en-US" dirty="0"/>
              <a:t>and does not take into consideration any higher-layer context. To understand what</a:t>
            </a:r>
          </a:p>
          <a:p>
            <a:pPr eaLnBrk="1" hangingPunct="1"/>
            <a:r>
              <a:rPr lang="en-US" dirty="0"/>
              <a:t>is meant by </a:t>
            </a:r>
            <a:r>
              <a:rPr lang="en-US" i="1" dirty="0"/>
              <a:t>context </a:t>
            </a:r>
            <a:r>
              <a:rPr lang="en-US" i="0" dirty="0"/>
              <a:t>and why a traditional packet filter is limited with regard to context,</a:t>
            </a:r>
          </a:p>
          <a:p>
            <a:pPr eaLnBrk="1" hangingPunct="1"/>
            <a:r>
              <a:rPr lang="en-US" dirty="0"/>
              <a:t>a little background is needed. Most standardized applications that run on top</a:t>
            </a:r>
          </a:p>
          <a:p>
            <a:pPr eaLnBrk="1" hangingPunct="1"/>
            <a:r>
              <a:rPr lang="en-US" dirty="0"/>
              <a:t>of TCP follow a client/server model. For example, for the Simple Mail Transfer</a:t>
            </a:r>
          </a:p>
          <a:p>
            <a:pPr eaLnBrk="1" hangingPunct="1"/>
            <a:r>
              <a:rPr lang="en-US" dirty="0"/>
              <a:t>Protocol (SMTP), e-mail is transmitted from a client system to a server system.</a:t>
            </a:r>
          </a:p>
          <a:p>
            <a:pPr eaLnBrk="1" hangingPunct="1"/>
            <a:r>
              <a:rPr lang="en-US" dirty="0"/>
              <a:t>The client system generates new e-mail messages, typically from user input. The</a:t>
            </a:r>
          </a:p>
          <a:p>
            <a:pPr eaLnBrk="1" hangingPunct="1"/>
            <a:r>
              <a:rPr lang="en-US" dirty="0"/>
              <a:t>server system accepts incoming e-mail messages and places them in the appropriate</a:t>
            </a:r>
          </a:p>
          <a:p>
            <a:pPr eaLnBrk="1" hangingPunct="1"/>
            <a:r>
              <a:rPr lang="en-US" dirty="0"/>
              <a:t>user mailboxes. SMTP operates by setting up a TCP connection between client</a:t>
            </a:r>
          </a:p>
          <a:p>
            <a:pPr eaLnBrk="1" hangingPunct="1"/>
            <a:r>
              <a:rPr lang="en-US" dirty="0"/>
              <a:t>and server, in which the TCP server port number, which identifies the SMTP server</a:t>
            </a:r>
          </a:p>
          <a:p>
            <a:pPr eaLnBrk="1" hangingPunct="1"/>
            <a:r>
              <a:rPr lang="en-US" dirty="0"/>
              <a:t>application, is 25. The TCP port number for the SMTP client is a number between</a:t>
            </a:r>
          </a:p>
          <a:p>
            <a:pPr eaLnBrk="1" hangingPunct="1"/>
            <a:r>
              <a:rPr lang="en-US" dirty="0"/>
              <a:t>1024 and 65535 that is generated by the SMTP client.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general, when an application that uses TCP creates a session with a remote</a:t>
            </a:r>
          </a:p>
          <a:p>
            <a:pPr eaLnBrk="1" hangingPunct="1"/>
            <a:r>
              <a:rPr lang="en-US" dirty="0"/>
              <a:t>host, it creates a TCP connection in which the TCP port number for the remote</a:t>
            </a:r>
          </a:p>
          <a:p>
            <a:pPr eaLnBrk="1" hangingPunct="1"/>
            <a:r>
              <a:rPr lang="en-US" dirty="0"/>
              <a:t>(server) application is a number less than 1024 and the TCP port number for the</a:t>
            </a:r>
          </a:p>
          <a:p>
            <a:pPr eaLnBrk="1" hangingPunct="1"/>
            <a:r>
              <a:rPr lang="en-US" dirty="0"/>
              <a:t>local (client) application is a number between 1024 and 65535. The numbers less</a:t>
            </a:r>
          </a:p>
          <a:p>
            <a:pPr eaLnBrk="1" hangingPunct="1"/>
            <a:r>
              <a:rPr lang="en-US" dirty="0"/>
              <a:t>than 1024 are the “well-known” port numbers and are assigned permanently to</a:t>
            </a:r>
          </a:p>
          <a:p>
            <a:pPr eaLnBrk="1" hangingPunct="1"/>
            <a:r>
              <a:rPr lang="en-US" dirty="0"/>
              <a:t>particular applications (e.g., 25 for server SMTP). The numbers between 1024 and</a:t>
            </a:r>
          </a:p>
          <a:p>
            <a:pPr eaLnBrk="1" hangingPunct="1"/>
            <a:r>
              <a:rPr lang="en-US" dirty="0"/>
              <a:t>65535 are generated dynamically and have temporary significance only for the</a:t>
            </a:r>
          </a:p>
          <a:p>
            <a:pPr eaLnBrk="1" hangingPunct="1"/>
            <a:r>
              <a:rPr lang="en-US" dirty="0"/>
              <a:t>lifetime of a TCP connection.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simple packet filtering firewall must permit inbound network traffic on all</a:t>
            </a:r>
          </a:p>
          <a:p>
            <a:pPr eaLnBrk="1" hangingPunct="1"/>
            <a:r>
              <a:rPr lang="en-US" dirty="0"/>
              <a:t>these high-numbered ports for TCP-based traffic to occur. This creates a vulnerability</a:t>
            </a:r>
          </a:p>
          <a:p>
            <a:pPr eaLnBrk="1" hangingPunct="1"/>
            <a:r>
              <a:rPr lang="en-US" dirty="0"/>
              <a:t>that can be exploited by unauthorized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2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b="1" dirty="0">
                <a:ea typeface="+mn-ea"/>
                <a:cs typeface="+mn-cs"/>
              </a:rPr>
              <a:t>stateful inspection packet firewall </a:t>
            </a:r>
            <a:r>
              <a:rPr lang="en-US" dirty="0">
                <a:ea typeface="+mn-ea"/>
                <a:cs typeface="+mn-cs"/>
              </a:rPr>
              <a:t>tightens up the rules for TCP traffic by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creating a directory of outbound TCP connections, as shown in Table 9.2 . There is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 entry for each currently established connection. The packet filter will now allow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incoming traffic to high-numbered ports only for those packets that fit the profile of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one of the entries in this directory.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stateful packet inspection firewall reviews the same packet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as a packet filtering firewall, but also records information about TCP connections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(Figure 9.1c). Some stateful firewalls also keep track of TCP sequence numbers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prevent attacks that depend on the sequence number, such as session hijacking.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Some even inspect limited amounts of application data for some well-known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protocols like FTP, IM, and SIPS commands, in order to identify and track related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connections.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application-level gateway, 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also called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application proxy, acts as a relay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traffic ( Figure 9.1d ). The user contacts the gateway using a TCP/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IP application, such as Telnet or FTP, and the gateway asks the user for the name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the remote host to be accessed. When the user responds and provides a valid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user ID and authentication information, the gateway contacts the application 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remote host and relays TCP segments containing the application data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two endpoints. If the gateway does not implement the proxy code for a specific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application, the service is not supported and cannot be forwarded across the firewall.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Further, the gateway can be configured to support only specific features of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 that the network administrator considers acceptable while denying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other features.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Application-level gateways tend to be more secure than packet filters. Rather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than trying to deal with the numerous possible combinations that are to be allowed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forbidden at the TCP and IP level, the application-level gateway need only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scrutinize a few allowable applications. In addition, it is easy to log and audit 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incoming traffic at the application level.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prime disadvantage of this type of gateway is the additional processing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overhead on each connection. In effect, there are two spliced connections between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end users, with the gateway at the splice point, and the gateway must examine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forward all traffic in both directions.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1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fourth type of firewall is the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circuit-level gateway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 circuit-level proxy ( Figure 9.1e ).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can be a stand-alone system or it can be a specialized function performed by 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gateway for certain applications. As with an application gateway,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circuit-level gateway does not permit an end-to-end TCP connection; rather,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gateway sets up two TCP connections, one between itself and a TCP user 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inner host and one between itself and a TCP user on an outside host. Once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two connections are established, the gateway typically relays TCP segments from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one connection to the other without examining the contents. The security function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consists of determining which connections will be allowed.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typical use of circuit-level gateways is a situation in which the system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administrator trusts the internal users. The gateway can be configured to support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application-level or proxy service on inbound connections and circuit-level functions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for outbound connections. In this configuration, the gateway can incur the processing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overhead of examining incoming application data for forbidden functions but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does not incur that overhead on outgoing data.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example of a circuit-level gateway implementation is the SOCKS package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[KOBL92]; version 5 of SOCKS is specified in RFC 1928. The RFC defines SOCKS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 the following fashion: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protocol described here is designed to provide a framework for client-server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applications in both the TCP and UDP domains to conveniently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securely use the services of a network firewall. The protocol is conceptually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“shim-layer” between the application layer and the transport layer, and as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such does not provide network-layer gateway services, such as forwarding of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ICMP messages.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SOCKS consists of the following components: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The SOCKS server, which often runs on a UNIX-based firewall. SOCKS is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also implemented on Windows systems.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The SOCKS client library, which runs on internal hosts protected by the firewall.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SOCKS-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ified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versions of several standard client programs such as FTP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TELNET. The implementation of the SOCKS protocol typically involves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either the recompilation or relinking of TCP-based client applications, or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 of alternate dynamically loaded libraries, to use the appropriate encapsulation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routines in the SOCKS library.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When a TCP-based client wishes to establish a connection to an object that is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reachable only via a firewall (such determination is left up to the implementation),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it must open a TCP connection to the appropriate SOCKS port on the SOCKS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server system. The SOCKS service is located on TCP port 1080. If the connection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request succeeds, the client enters a negotiation for the authentication method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be used, authenticates with the chosen method, and then sends a relay request.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SOCKS server evaluates the request and either establishes the appropriate connection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or denies it. UDP exchanges are handled in a similar fashion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. In essence, a TCP</a:t>
            </a:r>
          </a:p>
          <a:p>
            <a:pPr eaLnBrk="1" hangingPunct="1"/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connection is opened to authenticate a user to send and receive UDP segments, and</a:t>
            </a:r>
          </a:p>
          <a:p>
            <a:pPr eaLnBrk="1" hangingPunct="1"/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the UDP segments are forwarded as long as the TCP connection is open.</a:t>
            </a:r>
            <a:endParaRPr lang="en-US" b="1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4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bastion host is a system identified by the firewall administrator as a critical strong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point in the network’s security. Typically, the bastion host serves as a platform for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 application-level or circuit-level gateway. Common characteristics of a bastion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host are as follows: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The bastion host hardware platform executes a secure version of its operating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system, making it a hardened system.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Only the services that the network administrator considers essential are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installed on the bastion host. These could include proxy applications for DNS,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FTP, HTTP, and SMTP.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The bastion host may require additional authentication before a user is allowed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access to the proxy services. In addition, each proxy service may require its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own authentication before granting user access.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is configured to support only a subset of the standard application’s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command set.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is configured to allow access only to specific host systems. This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means that the limited command/feature set may be applied only to a subset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systems on the protected network.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maintains detailed audit information by logging all traffic, each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connection, and the duration of each connection. The audit log is an essential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tool for discovering and terminating intruder attacks.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module is a very small software package specifically designed for network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security. Because of its relative simplicity, it is easier to check such modules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for security flaws. For example, a typical UNIX mail application may contain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over 20,000 lines of code, while a mail proxy may contain fewer than 1000.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is independent of other proxies on the bastion host. If there is a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problem with the operation of any proxy, or if a future vulnerability is discovered,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it can be uninstalled without affecting the operation of the other proxy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applications. Also, if the user population requires support for a new service,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network administrator can easily install the required proxy on the bastion host.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A proxy generally performs no disk access other than to read its initial configuration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file. Hence, the portions of the file system containing executable code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can be made read only. This makes it difficult for an intruder to install Trojan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horse sniffers or other dangerous files on the bastion host.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Each proxy runs as a non-privileged user in a private and secured directory 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bastion host.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host-based firewall is a software module used to secure an individual host. Such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modules are available in many operating systems or can be provided as an add-on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package. Like conventional stand-alone firewalls, host-resident firewalls filter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restrict the flow of packets. A common location for such firewalls is a server. There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are several advantages to the use of a server-based or workstation-based firewall: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Filtering rules can be tailored to the host environment. Specific corporate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security policies for servers can be implemented, with different filters for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servers used for different application.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Protection is provided independent of topology. Thus both internal and external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attacks must pass through the firewall.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Used in conjunction with stand-alone firewalls, the host-based firewall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provides an additional layer of protection. A new type of server can be added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to the network, with its own firewall, without the necessity of altering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network firewall configuration.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personal firewall controls the traffic between a personal computer or workstation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on one side and the Internet or enterprise network on the other side. Personal firewall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functionality can be used in the home environment and on corporate intranets.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Typically, the personal firewall is a software module on the personal computer. In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home environment with multiple computers connected to the Internet, firewall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functionality can also be housed in a router that connects all of the home computers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to a DSL, cable modem, or other Internet interface.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Personal firewalls are typically much less complex than either server-based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firewalls or stand-alone firewalls. The primary role of the personal firewall is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deny unauthorized remote access to the computer. The firewall can also monitor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outgoing activity in an attempt to detect and block worms and other malware.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Personal firewall capabilities are provided by the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netfilter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package on Linux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systems, or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package on BSD and Mac OS systems, or by the Windows Firewall.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These packages may be configured on the command-line, or with a GUI front-end.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When such a personal firewall is enabled, all inbound connections are usually denied except for those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user explicitly permits. Outbound connections are usually allowed. The list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inbound services that can be selectively re-enabled, with their port numbers, may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include the following common services:</a:t>
            </a:r>
          </a:p>
          <a:p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Personal file sharing (548, 427)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Windows sharing (139)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Personal Web sharing (80, 427)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Remote login—SSH (22)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FTP access (20-21, 1024-65535 from 20-21)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Printer sharing (631, 515)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IChat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Rendezvous (5297, 5298)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ITunes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Music Sharing (3869)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CVS (2401)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Gnutella/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Limewire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(6346)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ICQ (4000)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IRC (194)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MSN Messenger (6891-6900)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Network Time (123)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Retrospect (497)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SMB (without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netbios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–445)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VNC (5900-5902)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WebSTAR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 Admin (1080, 1443)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When FTP access is enabled, ports 20 and 21 on the local machine are opened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for FTP; if others connect to this computer from ports 20 or 21, the ports 1024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through 65535 are open.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For increased protection, advanced firewall features may be configured.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example, stealth mode hides the system on the Internet by dropping unsolicited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communication packets, making it appear as though the system is not present.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UDP packets can be blocked, restricting network traffic to TCP packets only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open ports. The firewall also supports logging, an important tool for checking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unwanted activity. Other types of personal firewall allow the user to specify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only selected applications, or applications signed by a valid certificate authority,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may provide services accessed from the network.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Figure 9.2 illustrates a common firewall configuration that includes an additional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network segment between an internal and an external firewall (see also Figure 8.5).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 external firewall is placed at the edge of a local or enterprise network, just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inside the boundary router that connects to the Internet or some wide area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(WAN). One or more internal firewalls protect the bulk of the enterprise network.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Between these two types of firewalls are one or more networked devices in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region referred to as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DMZ (demilitarized zone) network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. Systems that are externally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accessible but need some protections are usually located on DMZ networks.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Typically, the systems in the DMZ require or foster external connectivity, such as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corporate Web site, an e-mail server, or a DNS (domain name system) server.</a:t>
            </a:r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external firewall provides a measure of access control and protection for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DMZ systems consistent with their need for external connectivity. The external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firewall also provides a basic level of protection for the remainder of the enterprise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network. In this type of configuration, internal firewalls serve three purposes: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The internal firewall adds more stringent filtering capability, compared to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external firewall, in order to protect enterprise servers and workstations from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external attack.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The internal firewall provides two-way protection with respect to the DMZ.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First, the internal firewall protects the remainder of the network from attacks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launched from DMZ systems. Such attacks might originate from worms, rootkits,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bots, or other malware lodged in a DMZ system. Second, an internal firewall can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protect the DMZ systems from attack from the internal protected network.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Multiple internal firewalls can be used to protect portions of the internal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 from each other. Figure 8.5 (Example of NIDS Sensor Deployment)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shows a configuration in which the internal servers are protected from internal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workstations and vice versa. It also illustrates the common practice of placing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DMZ on a different network interface on the external firewall from that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used to access the internal networks.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00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 today’s distributed computing environment, the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virtual private network (VPN)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offers an attractive solution to network managers. In essence, a VPN consists of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set of computers that interconnect by means of a relatively unsecure network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that make use of encryption and special protocols to provide security. At each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corporate site, workstations, servers, and databases are linked by one or more local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area networks (LANs). The Internet or some other public network can be used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interconnect sites, providing a cost savings over the use of a private network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offloading the wide area network management task to the public network provider.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That same public network provides an access path for telecommuters and other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mobile employees to log on to corporate systems from remote sites.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But the manager faces a fundamental requirement: security. Use of a public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network exposes corporate traffic to eavesdropping and provides an entry point for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unauthorized users. To counter this problem, a VPN is needed. In essence, a VPN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uses encryption and authentication in the lower protocol layers to provide a secure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connection through an otherwise insecure network, typically the Internet. VPNs are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generally cheaper than real private networks using private lines but rely on having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same encryption and authentication system at both ends. The encryption may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be performed by firewall software or possibly by routers. The most common protocol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mechanism used for this purpose is at the IP level and is known as 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IPSec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Figure 9.3 is a typical scenario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usage.  An organization maintains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LANs at dispersed locations. Nonsecure IP traffic is used on each LAN. For traffic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off site, through some sort of private or public WAN,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protocols are used.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These protocols operate in networking devices, such as a router or firewall,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connect each LAN to the outside world.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networking device will typically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encrypt and compress all traffic going into the WAN and decrypt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uncompress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traffic coming from the WAN; authentication may also be provided. These operations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are transparent to workstations and servers on the LAN. Secure transmission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is also possible with individual users who dial into the WAN. Such user workstations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must implement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protocols to provide security. They must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implement high levels of host security, as they are directly connected to the wider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Internet. This makes them an attractive target for attackers attempting to access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corporate network.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 logical means of implementing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is in a firewall, as shown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Figure 9.3. If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is implemented in a separate box behind (internal to) the firewall,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then VPN traffic passing through the firewall in both directions is encrypted.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 this case, the firewall is unable to perform its filtering function or other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functions, such as access control, logging, or scanning for viruses.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could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implemented in the boundary router, outside the firewall. However, this device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likely to be less secure than the firewall and thus less desirable as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platform.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47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 distributed firewall configuration involves stand-alone firewall devices plus host-based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firewalls working together under a central administrative control. Figure 9.4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suggests a distributed firewall configuration. Administrators can configure host 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resident firewalls on hundreds of servers and workstation as well as configure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personal firewalls on local and remote user systems. Tools let the network administrator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set policies and monitor security across the entire network. These firewalls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protect against internal attacks and provide protection tailored to specific machines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and applications. Stand-alone firewalls provide global protection, including internal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firewalls and an external firewall, as discussed previously.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With distributed firewalls, it may make sense to establish both an internal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and an external DMZ. Web servers that need less protection because they have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less critical information on them could be placed in an external DMZ, outside the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external firewall. What protection is needed is provided by host-based firewalls on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these servers.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An important aspect of a distributed firewall configuration is security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monitoring. Such monitoring typically includes log aggregation and analysis, firewall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statistics, and fine-grained remote monitoring of individual hosts if needed.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26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We can now summarize the discussion from Sections 9.4 and 9.5 to define a spectrum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of firewall locations and topologies. The following alternatives can be identified: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Host-resident firewall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This category includes personal firewall software and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firewall software on servers. Such firewalls can be used alone or as part of 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in-depth firewall deployment.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Screening router: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single router between internal and external networks with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stateless or full packet filtering. This arrangement is typical for small office/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home office (SOHO) applications.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Single bastion inline: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single firewall device between an internal and external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router (e.g., Figure 9.1a ). The firewall may implement stateful filters and/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 application proxies. This is the typical firewall appliance configuration for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small to medium-sized organizations.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Single bastion T: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Similar to single bastion inline but has a third network interface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 bastion to a DMZ where externally visible servers are placed. Again,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is a common appliance configuration for medium to large organizations.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Double bastion inline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Figure 9.2 illustrates this configuration, where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DMZ is sandwiched between bastion firewalls. This configuration is common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for large businesses and government organizations.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Double bastion T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Figure 8.5 illustrates this configuration. The DMZ is 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separate network interface on the bastion firewall. This configuration is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also common for large businesses and government organizations and may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be required. 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Distributed firewall configuration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Illustrated in Figure 9.4 . This configuration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is used by some large businesses and government organizations.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2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further addition to the range of security products is the intrusion prevention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(IPS), also known as intrusion detection and prevention system (IDPS). It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 extension of an IDS that includes the capability to attempt to block or prevent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detected malicious activity. Like an IDS, an IPS can be host-based, network-based,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or distributed/hybrid, as we discuss in Chapter 8. Similarly, it can use anomaly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to identify behavior that is not that of legitimate users, or signature/heuristic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to identify known malicious behavior.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Once an IDS has detected malicious activity, it can respond by modifying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or blocking network packets across a perimeter or into a host, or by modifying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blocking system calls by programs running on a host. Thus, a network IPS can block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traffic, as a firewall does, but makes use of the types of algorithms developed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IDSs to determine when to do so. It is a matter of terminology whether a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 is considered a separate, new type of product or simply another form of firewall.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1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host-based IPS (HIPS) can make use of either signature/heuristic or anomaly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detection techniques to identify attacks. In the former case, the focus is on the specific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content of application network traffic, or of sequences of system calls, looking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for patterns that have been identified as malicious. In the case of anomaly detection,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IPS is looking for behavior patterns that indicate malware. Examples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types of malicious behavior addressed by a HIPS include the following:</a:t>
            </a:r>
          </a:p>
          <a:p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Modification of system resources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Rootkits, Trojan horses, and backdoors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operate by changing system resources, such as libraries, directories, registry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settings, and user accounts.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Privilege-escalation exploits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These attacks attempt to give ordinary users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root access.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Buffer-overflow exploits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These attacks are described in Chapter 10 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Access to e-mail contact list: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Many worms spread by mailing a copy of themselves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addresses in the local system’s e-mail address book.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Directory traversal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A directory traversal vulnerability in a Web server allows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hacker to access files outside the range of what a server application user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would normally need to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9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Attacks such as these result in behaviors that can be analyzed by a HIPS.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HIPS capability can be tailored to the specific platform. A set of general-purpose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tools may be used for a desktop or server system. Some HIPS packages are designed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protect specific types of servers, such as Web servers and database servers. In this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case, the HIPS looks for particular application attacks.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 addition to signature and anomaly-detection techniques, a HIPS can use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sandbox approach. Sandboxes are especially suited to mobile code, such as Java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applets and scripting languages. The HIPS quarantines such code in an isolated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system area, then runs the code and monitors its behavior. If the code violates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predefined policies or matches predefined behavior signatures, it is halted and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prevented from executing in the normal system environment.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[ROBB06a] lists the following as areas for which a HIPS typically offers desktop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protection: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System calls: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kernel controls access to system resources such as memory,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I/O devices, and processor. To use these resources, user applications invoke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system calls to the kernel. Any exploit code will execute at least one system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call. The HIPS can be configured to examine each system call for malicious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characteristics.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File system access: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HIPS can ensure that file access system calls are not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malicious and meet established policy.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marL="171450" indent="-171450" eaLnBrk="1" hangingPunct="1">
              <a:buFont typeface="Arial" charset="0"/>
              <a:buChar char="•"/>
            </a:pP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System registry settings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: The registry maintains persistent configuration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information about programs and is often maliciously modified to extend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life of an exploit. The HIPS can ensure that the system registry maintains its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integrity.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Host input/output: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I/O communications, whether local or network based, can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propagate exploit code and malware. The HIPS can examine and enforce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proper client interaction with the network and its interaction with other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62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Many industry observers see the enterprise endpoint,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including desktop and laptop systems, as now the main target for hackers and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criminals, more so than network devices [ROBB06b]. Thus, security vendors are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focusing more on developing endpoint security products. Traditionally, endpoint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security has been provided by a collection of distinct products, such as antivirus,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antispyware, antispam, and personal firewalls. The HIPS approach is an effort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provide an integrated, single-product suite of functions. The advantages of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integrated HIPS approach are that the various tools work closely together, threat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prevention is more comprehensive, and management is easier.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It may be tempting to think that endpoint security products such as HIPS,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if sophisticated enough, eliminate or at least reduce the need for network-level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devices. For example, the San Diego Supercomputer Center reports that over 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four-year period, there were no intrusions on any of its managed machines, in 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configuration with no firewalls and just endpoint security protection [SING03].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Nevertheless, a more prudent approach is to use HIPS as one element in a strategy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that involves network-level devices, such as either firewalls or network-based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IPSs.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45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 network-based IPS (NIPS) is in essence an inline NIDS with the authority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discard packets and tear down TCP connections. As with a NIDS, a NIPS makes use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techniques such as signature detection and anomaly detection.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Among the techniques used in a NIPS but not commonly found in a firewall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is flow data protection. This requires that the application payload in a sequence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packets be reassembled. The IPS device applies filters to the full content of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flow every time a new packet for the flow arrives. When a flow is determined to be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malicious, the latest and all subsequent packets belonging to the suspect flow are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dropped.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 terms of the general methods used by a NIPS device to identify malicious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packets, the following are typical: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Pattern matching: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Scans incoming packets for specific byte sequences (the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signature) stored in a database of known attacks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Stateful matching: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Scans for attack signatures in the context of a traffic stream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rather than individual packets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Protocol anomaly: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Looks for deviation from standards set forth in RFCs</a:t>
            </a:r>
          </a:p>
          <a:p>
            <a:pPr eaLnBrk="1" hangingPunct="1"/>
            <a:endParaRPr lang="en-US" b="1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Traffic anomaly: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Watches for unusual traffic activities, such as a flood of UDP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packets or a new service appearing on the network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ea typeface="ＭＳ Ｐゴシック" pitchFamily="-110" charset="-128"/>
                <a:cs typeface="ＭＳ Ｐゴシック" pitchFamily="-110" charset="-128"/>
              </a:rPr>
              <a:t>Statistical anomaly: 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Develops baselines of normal traffic activity and throughput,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alerts on deviations from those baselines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Firewalls can be an effective means of protecting a local system or network of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systems from network-based security threats while at the same time affording access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the outside world via wide area networks and the Internet.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Information systems in corporations, government agencies, and other organizations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have undergone a steady evolution. The following are notable developments: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Centralized data processing system, with a central mainframe supporting a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number of directly connected terminals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Local area networks (LANs) interconnecting PCs and terminals to each other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and the mainframe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Premises network, consisting of a number of LANs, interconnecting PCs,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servers, and perhaps a mainframe or two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Enterprise-wide network, consisting of multiple, geographically distributed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premises networks interconnected by a private wide area network (WAN)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Internet connectivity, in which the various premises networks all hook into the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Internet and may or may not also be connected by a private WAN</a:t>
            </a: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  Enterprise cloud computing, which we will describe further in Chapter 13, with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virtualized servers located in one or more data centers that can provide both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internal organizational and external Internet accessible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The final category of IPS is in a distributed or hybrid approach. This gathers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from a large number of host and network-based sensors, relays this intelligence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 central analysis system able to correlate, and analyze the data, which can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return updated signatures and behavior patterns to enable all of the coordinated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systems to respond and defend against malicious behavior. A number of such systems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have been proposed. One of the best known is the digital immune system.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The digital immune system is a comprehensive defense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against malicious behavior caused by malware, developed by IBM [KEPH97a,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KEPH97b, WHIT99], and subsequently refined by Symantec [SYMA01]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and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incorporated into its Central Quarantine produce [SYMA05].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motivation for this development includes the rising threat of Internet-based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malware, the increasing speed of its propagation provided by the Internet, and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need to acquire a global view of the situation.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In response to the threat posed by these Internet-based capabilities, IBM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developed the original prototype digital immune system. This system expands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use of program emulation discussed in Section 6.10 and provides a general-purpose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emulation and malware detection system. The objective of this system is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provide rapid response time so that malware can be stamped out almost as soon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they are introduced. When new malware enters an organization, the immune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automatically captures it, analyzes it, adds detection and shielding for it, removes it,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and passes information about it to client systems, so the malware can be detected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before it is allowed to run elsewhere.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success of the digital immune system depends on the ability of the malware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analysis system to detect new and innovative malware strains. By constantly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analyzing and monitoring malware found in the wild, it should be possible to continually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update the digital immune software to keep up with the threat.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0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Figure 9.5 shows an example of a hybrid architecture designed originally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detect worms [SIDI05]. The system works as follows (numbers in figure refer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numbers in the following list):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1.  Sensors deployed at various network and host locations detect potential malware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scanning, infection or execution. The sensor logic can also be incorporated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 IDS sensors.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2.  The sensors send alerts and copies of detected malware to a central server,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which correlates and analyzes this information. The correlation server determines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likelihood that malware is being observed and its key characteristics.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3.  The server forwards its information to a protected environment, where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potential malware may be sandboxed for analysis and testing.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4. The protected system tests the suspicious software against an appropriately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instrumented version of the targeted application to identify the vulnerability.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5. The protected system generates one or more software patches and tests these.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6. If the patch is not susceptible to the infection and does not compromise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application’s functionality, the system sends the patch to the application host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to update the targeted application.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49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We introduced Snort in Section</a:t>
            </a:r>
            <a:r>
              <a:rPr lang="en-US" b="0" baseline="0" dirty="0">
                <a:ea typeface="+mn-ea"/>
                <a:cs typeface="+mn-cs"/>
              </a:rPr>
              <a:t> 8.9</a:t>
            </a:r>
            <a:r>
              <a:rPr lang="en-US" b="0" dirty="0">
                <a:ea typeface="+mn-ea"/>
                <a:cs typeface="+mn-cs"/>
              </a:rPr>
              <a:t> as a lightweight intrusion detection system.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a typeface="+mn-ea"/>
                <a:cs typeface="+mn-cs"/>
              </a:rPr>
              <a:t>A modified version of Snort, known as Snort Inline </a:t>
            </a:r>
            <a:r>
              <a:rPr lang="pt-BR" sz="1200" b="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[KURU12],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enhances Snort to function as an intrusion prevention system. Snort Inline adds three new rule types that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provide intrusion prevention features:</a:t>
            </a:r>
          </a:p>
          <a:p>
            <a:pPr eaLnBrk="1" hangingPunct="1">
              <a:defRPr/>
            </a:pPr>
            <a:endParaRPr lang="en-US" b="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• </a:t>
            </a:r>
            <a:r>
              <a:rPr lang="en-US" b="1" dirty="0">
                <a:ea typeface="+mn-ea"/>
                <a:cs typeface="+mn-cs"/>
              </a:rPr>
              <a:t>Drop</a:t>
            </a:r>
            <a:r>
              <a:rPr lang="en-US" b="0" dirty="0">
                <a:ea typeface="+mn-ea"/>
                <a:cs typeface="+mn-cs"/>
              </a:rPr>
              <a:t>: Snort rejects a packet based on the options defined in the rule and logs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the result.</a:t>
            </a:r>
          </a:p>
          <a:p>
            <a:pPr eaLnBrk="1" hangingPunct="1">
              <a:defRPr/>
            </a:pPr>
            <a:endParaRPr lang="en-US" b="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• </a:t>
            </a:r>
            <a:r>
              <a:rPr lang="en-US" b="1" dirty="0">
                <a:ea typeface="+mn-ea"/>
                <a:cs typeface="+mn-cs"/>
              </a:rPr>
              <a:t>Reject:</a:t>
            </a:r>
            <a:r>
              <a:rPr lang="en-US" b="0" dirty="0">
                <a:ea typeface="+mn-ea"/>
                <a:cs typeface="+mn-cs"/>
              </a:rPr>
              <a:t> Snort rejects a packet and logs the result. In addition, an error message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is returned. In the case of TCP, this is a TCP reset message, which resets the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TCP connection. In the case of UDP, an ICMP port unreachable message is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sent to the originator of the UDP packet.</a:t>
            </a:r>
          </a:p>
          <a:p>
            <a:pPr eaLnBrk="1" hangingPunct="1">
              <a:defRPr/>
            </a:pPr>
            <a:endParaRPr lang="en-US" b="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• </a:t>
            </a:r>
            <a:r>
              <a:rPr lang="en-US" b="1" dirty="0">
                <a:ea typeface="+mn-ea"/>
                <a:cs typeface="+mn-cs"/>
              </a:rPr>
              <a:t>Sdrop</a:t>
            </a:r>
            <a:r>
              <a:rPr lang="en-US" b="0" dirty="0">
                <a:ea typeface="+mn-ea"/>
                <a:cs typeface="+mn-cs"/>
              </a:rPr>
              <a:t>: Snort rejects a packet but does not log the packet.</a:t>
            </a:r>
          </a:p>
          <a:p>
            <a:pPr eaLnBrk="1" hangingPunct="1">
              <a:defRPr/>
            </a:pPr>
            <a:endParaRPr lang="en-US" b="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Snort Inline includes a replace option, which allows the Snort user to modify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packets rather than drop them. This feature is useful for a honeypot implementation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[SPIT03]. Instead of blocking detected attacks, the honeypot modifies and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disables them by modifying packet content. Attackers launch their exploits, which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travel the Internet and hit their intended targets, but Snort Inline disables the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attacks, which ultimately fail. The attackers see the failure but can’t figure out why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it occurred. The honeypot can continue to monitor the attackers while reducing the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  <a:cs typeface="+mn-cs"/>
              </a:rPr>
              <a:t>risk of harming remote systems.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7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 the past few chapters, we have reviewed a number of approaches to countering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malicious software and network-based attacks, including antivirus and antiworm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products, IPS and IDS, and firewalls. The implementation of all of these systems can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provide an organization with a defense in depth using multiple layers of filters and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defense mechanisms to thwart attacks. The downside of such a piecemeal implementation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is the need to configure, deploy, and manage a range of devices and software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packages. In addition, deploying a number of devices in sequence can reduce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performance.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One approach to reducing the administrative and performance burden is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replace all inline network products (firewall, IPS, IDS, VPN, antispam, </a:t>
            </a:r>
            <a:r>
              <a:rPr lang="en-US" b="0" dirty="0" err="1">
                <a:ea typeface="ＭＳ Ｐゴシック" pitchFamily="-110" charset="-128"/>
                <a:cs typeface="ＭＳ Ｐゴシック" pitchFamily="-110" charset="-128"/>
              </a:rPr>
              <a:t>antisypware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 so on) with a single device that integrates a variety of approaches to dealing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with network-based attacks. The market analyst firm IDC refers to such a device as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unified threat management (UTM) system and defines UTM as follows: “Products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that include multiple security features integrated into one box. To be included in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category, [an appliance] must be able to perform network firewalling, network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intrusion detection and prevention and gateway anti-virus. All of the capabilities in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appliance need not be used concurrently, but the functions must exist inherently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in the appliance.”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 significant issue with a UTM device is performance, both throughput and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latency. [MESS06] reports that typical throughput losses for current commercial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devices is 50% Thus, customers are advised to get very high-performance,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high-throughput devices to minimize the apparent performance degradation.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Figure 9.6 is a typical UTM appliance architecture. The following functions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are noteworthy: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Inbound traffic is decrypted if necessary before its initial inspection. If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device functions as a VPN boundary node, then </a:t>
            </a:r>
            <a:r>
              <a:rPr lang="en-US" b="0" dirty="0" err="1">
                <a:ea typeface="ＭＳ Ｐゴシック" pitchFamily="-110" charset="-128"/>
                <a:cs typeface="ＭＳ Ｐゴシック" pitchFamily="-110" charset="-128"/>
              </a:rPr>
              <a:t>IPSec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decryption would take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place here.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An initial firewall module filters traffic, discarding packets that violate rules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and/or passing packets that conform to rules set in the firewall policy.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Beyond this point, a number of modules process individual packets and flows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of packets at various protocols levels. In this particular configuration, a data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analysis engine is responsible for keeping track of packet flows and coordinating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work of antivirus, IDS, and IPS engines.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4. The data analysis engine also reassembles multipacket payloads for content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analysis by the antivirus engine and the Web filtering and antispam modules.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5. Some incoming traffic may need to be </a:t>
            </a:r>
            <a:r>
              <a:rPr lang="en-US" b="0" dirty="0" err="1">
                <a:ea typeface="ＭＳ Ｐゴシック" pitchFamily="-110" charset="-128"/>
                <a:cs typeface="ＭＳ Ｐゴシック" pitchFamily="-110" charset="-128"/>
              </a:rPr>
              <a:t>reencrypted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 to maintain security of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flow within the enterprise network.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6. All detected threats are reported to the logging and reporting module, which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is used to issue alerts for specified conditions and for forensic analysis.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7. The bandwidth-shaping module can use various priority and quality-of-service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(QoS) algorithms to optimize performance.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0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As an example of the scope of a UTM appliance, Tables 9.3 and 9.4 . lists some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of the attacks that the UTM device marketed by Secure Computing is designed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counter.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4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Table 9.4 page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Table 9.4 page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Chapter 9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04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Internet connectivity is no longer optional for organizations. The information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and services available are essential to the organization. Moreover, individual users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within the organization want and need Internet access, and if this is not provided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via their LAN, they could use a wireless broadband capability from their PC to an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Internet service provider (ISP). However, while Internet access provides benefits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organization, it enables the outside world to reach and interact with local network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assets. This creates a threat to the organization. While it is possible to equip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each workstation and server on the premises network with strong security features,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such as intrusion protection, this may not be sufficient and in some cases is not cost effective.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Consider a network with hundreds or even thousands of systems, running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various operating systems, such as different versions of Windows, MacOS,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Linux. When a security flaw is discovered, each potentially affected system must be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upgraded to fix that flaw. This requires scalable configuration management and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aggressive patching to function effectively. While difficult, this is possible and is necessary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if only host-based security is used. A widely accepted alternative or at least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complement to host-based security services is the firewall. The firewall is inserted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between the premises network and the Internet to establish a controlled link and to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erect an outer security wall or perimeter. The aim of this perimeter is to protect the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premises network from Internet-based attacks and to provide a single choke point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where security and auditing can be imposed. The firewall may be a single computer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system or a set of two or more systems that cooperate to perform the firewall function.</a:t>
            </a:r>
          </a:p>
          <a:p>
            <a:pPr eaLnBrk="1" hangingPunct="1"/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The firewall, then, provides an additional layer of defense, insulating the internal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systems from external networks. This follows the classic military doctrine of</a:t>
            </a:r>
          </a:p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“defense in depth,” which is just as applicable to IT security.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0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[BELL94] lists the following design goals for a firewall:</a:t>
            </a:r>
          </a:p>
          <a:p>
            <a:pPr eaLnBrk="1" hangingPunct="1"/>
            <a:endParaRPr lang="en-US" b="1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All traffic from inside to outside, and vice versa, must pass through the firewall.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This is achieved by physically blocking all access to the local network except via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firewall. Various configurations are possible, as explained later in this chapter.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Only authorized traffic, as defined by the local security policy, will be allowed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pass. Various types of firewalls are used, which implement various types of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security policies, as explained later in this chapter.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The firewall itself is immune to penetration.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This implies the use of a hardened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system with a secured operating system, as we will describe in Chapter 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5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A critical component in the planning and implementation of a firewall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specifying a suitable access policy. This lists the types of traffic authorized to pass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through the firewall, including address ranges, protocols, applications and content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types. This policy should be developed from the organization’s information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risk assessment and policy, that we discuss in Chapters 14 and 15. This policy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should be developed from a broad specification of which traffic types the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needs to support. It is then refined to detail the filter elements we discuss next,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which can then be implemented within an appropriate firewall topology.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NIST SP 800-41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Guidelines on Firewalls and Firewall Policy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, September 2009)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lists a range of characteristics that a firewall access policy could use to filter traffic,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including: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 Address and Protocol Values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: Controls access based on the source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destination addresses and port numbers, direction of flow being inbound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outbound, and other network and transport layer characteristics. This type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filtering is used by packet filter and stateful inspection firewalls. It is typically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used to limit access to specific services.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Application Protocol: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Controls access on the basis of authorized application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 data. This type of filtering is used by an application-level gateway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that relays and monitors the exchange of information for specific application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protocols, for example, checking Simple Mail Transfer Protocol (SMTP) e-mail for spam, or HTPP Web requests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authorized sites only.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User Identity: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Controls access based on the users identity, typically for inside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users who identify themselves using some form of secure authentication technology,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IPSec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 (Chapter 22).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Network Activity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: Controls access based on considerations such as the time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request, for example, only in business hours; rate of requests, for example, to detect scanning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attempts; or other activity patterns.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3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Before proceeding to the details of firewall types and configurations, it is best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to summarize what one can expect from a firewall. The following capabilities are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within the scope of a firewall: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A firewall defines a single choke point that attempts to keep unauthorized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users out of the protected network, prohibit potentially vulnerable services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from entering or leaving the network, and provide protection from various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kinds of IP spoofing and routing attacks. The use of a single choke point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simplifies security management because security capabilities are consolidated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 a single system or set of systems.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A firewall provides a location for monitoring security-related events. Audits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and alarms can be implemented on the firewall system.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A firewall is a convenient platform for several Internet functions that are not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security related. These include a network address translator, which maps local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addresses to Internet addresses, and a network management function that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audits or logs Internet usage.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4. A firewall can serve as the platform for </a:t>
            </a:r>
            <a:r>
              <a:rPr lang="en-US" b="0" dirty="0" err="1">
                <a:ea typeface="ＭＳ Ｐゴシック" pitchFamily="-110" charset="-128"/>
                <a:cs typeface="ＭＳ Ｐゴシック" pitchFamily="-110" charset="-128"/>
              </a:rPr>
              <a:t>IPSec</a:t>
            </a:r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. Using the tunnel mode capability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described in Chapter 22 , the firewall can be used to implement virtual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private networks.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Firewalls have their limitations, including the following: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1. The firewall cannot protect against attacks that bypass the firewall. Internal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systems may have dial-out or mobile broadband capability to connect to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an ISP. An internal LAN may support a modem pool that provides dial-in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capability for traveling employees and telecommuters.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2. The firewall may not protect fully against internal threats, such as a disgruntled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employee or an employee who unwittingly cooperates with an external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attacker.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3. An improperly secured wireless LAN may be accessed from outside the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organization. An internal firewall that separates portions of an enterprise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network cannot guard against wireless communications between local systems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on different sides of the internal firewall.</a:t>
            </a:r>
          </a:p>
          <a:p>
            <a:pPr eaLnBrk="1" hangingPunct="1"/>
            <a:endParaRPr lang="en-US" b="0" dirty="0"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4. A laptop, PDA, or portable storage device may be used and infected outside</a:t>
            </a:r>
          </a:p>
          <a:p>
            <a:pPr eaLnBrk="1" hangingPunct="1"/>
            <a:r>
              <a:rPr lang="en-US" b="0" dirty="0">
                <a:ea typeface="ＭＳ Ｐゴシック" pitchFamily="-110" charset="-128"/>
                <a:cs typeface="ＭＳ Ｐゴシック" pitchFamily="-110" charset="-128"/>
              </a:rPr>
              <a:t>the corporate network and then attached and used internally.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A firewall can monitor network traffic at a number of levels, from low-level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packets, either individually or as part of a flow, to all traffic within a transport connection,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up to inspecting details of application protocols. The choice of which level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is appropriate is determined by the desired firewall access policy. It can operate as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positive filter, allowing to pass only packets that meet specific criteria, or as a negative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 filter, rejecting any packet that meets certain criteria. The criteria implement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access policy for the firewall that we discussed in the previous section. Depending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on the type of firewall, it may examine one or more protocol headers in each packet,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the payload of each packet, or the pattern generated by a sequence of packets. In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" charset="-128"/>
                <a:cs typeface="ＭＳ Ｐゴシック" pitchFamily="-1" charset="-128"/>
              </a:rPr>
              <a:t>section, we look at the principal types of firewalls.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package" Target="../embeddings/Microsoft_Word_Document2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package" Target="../embeddings/Microsoft_Word_Document3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package" Target="../embeddings/Microsoft_Word_Document4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Packet Filtering Firewall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5428E-4E7E-480F-8062-5642327C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4"/>
            <a:ext cx="11237114" cy="10653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Applies rules to each incoming and outgoing IP packet</a:t>
            </a:r>
          </a:p>
          <a:p>
            <a:pPr lvl="1"/>
            <a:r>
              <a:rPr lang="en-US" altLang="en-US" sz="2000" dirty="0"/>
              <a:t>Typically, a list of rules based on matches in the IP or TCP header</a:t>
            </a:r>
          </a:p>
          <a:p>
            <a:pPr lvl="1"/>
            <a:r>
              <a:rPr lang="en-US" altLang="en-US" sz="2000" dirty="0"/>
              <a:t>Forwards or discards the packet based on rules match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DCB1D7-88EB-4008-9233-032FA60ED360}"/>
              </a:ext>
            </a:extLst>
          </p:cNvPr>
          <p:cNvSpPr txBox="1">
            <a:spLocks/>
          </p:cNvSpPr>
          <p:nvPr/>
        </p:nvSpPr>
        <p:spPr>
          <a:xfrm>
            <a:off x="499518" y="4560810"/>
            <a:ext cx="11237114" cy="1603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Two default policies:</a:t>
            </a:r>
          </a:p>
          <a:p>
            <a:pPr lvl="1"/>
            <a:r>
              <a:rPr lang="en-US" altLang="en-US" sz="2000" dirty="0"/>
              <a:t>Discard – prohibit unless expressly permitted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/>
              <a:t>More conservative, controlled, visible to users</a:t>
            </a:r>
          </a:p>
          <a:p>
            <a:pPr lvl="1"/>
            <a:r>
              <a:rPr lang="en-US" altLang="en-US" sz="2000" dirty="0"/>
              <a:t>Forward – permit unless expressly prohibited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800" dirty="0"/>
              <a:t>Easier to manage and use but less secure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6CBF330-EB59-4EE9-8965-55ED25615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6631493"/>
              </p:ext>
            </p:extLst>
          </p:nvPr>
        </p:nvGraphicFramePr>
        <p:xfrm>
          <a:off x="836885" y="2374900"/>
          <a:ext cx="723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984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Packet Filtering Examples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F5B727B-2605-46A5-B3B7-04D376C64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63674"/>
              </p:ext>
            </p:extLst>
          </p:nvPr>
        </p:nvGraphicFramePr>
        <p:xfrm>
          <a:off x="1819275" y="2908961"/>
          <a:ext cx="855345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553463" imgH="2676457" progId="Word.Document.12">
                  <p:embed/>
                </p:oleObj>
              </mc:Choice>
              <mc:Fallback>
                <p:oleObj name="Document" r:id="rId4" imgW="8553463" imgH="2676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9275" y="2908961"/>
                        <a:ext cx="8553450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B7F22D-8939-4255-992A-2B1AB11E6928}"/>
              </a:ext>
            </a:extLst>
          </p:cNvPr>
          <p:cNvSpPr txBox="1"/>
          <p:nvPr/>
        </p:nvSpPr>
        <p:spPr>
          <a:xfrm>
            <a:off x="4650828" y="2049517"/>
            <a:ext cx="338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9.1 – Packet Filter Examples</a:t>
            </a:r>
          </a:p>
        </p:txBody>
      </p:sp>
    </p:spTree>
    <p:extLst>
      <p:ext uri="{BB962C8B-B14F-4D97-AF65-F5344CB8AC3E}">
        <p14:creationId xmlns:p14="http://schemas.microsoft.com/office/powerpoint/2010/main" val="365755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Advantages</a:t>
            </a:r>
          </a:p>
          <a:p>
            <a:pPr lvl="1"/>
            <a:r>
              <a:rPr lang="en-US" altLang="en-US" sz="2800" dirty="0"/>
              <a:t>Simplicity</a:t>
            </a:r>
          </a:p>
          <a:p>
            <a:pPr lvl="1"/>
            <a:r>
              <a:rPr lang="en-US" altLang="en-US" sz="2800" dirty="0"/>
              <a:t>Typically, transparent to users and are very fast</a:t>
            </a:r>
          </a:p>
          <a:p>
            <a:r>
              <a:rPr lang="en-US" altLang="en-US" sz="3200" dirty="0"/>
              <a:t>Weaknesses</a:t>
            </a:r>
          </a:p>
          <a:p>
            <a:pPr lvl="1"/>
            <a:r>
              <a:rPr lang="en-US" altLang="en-US" sz="2800" dirty="0"/>
              <a:t>Cannot prevent attacks that employ application specific vulnerabilities or functions</a:t>
            </a:r>
          </a:p>
          <a:p>
            <a:pPr lvl="1"/>
            <a:r>
              <a:rPr lang="en-US" altLang="en-US" sz="2800" dirty="0"/>
              <a:t>Limited logging functionality</a:t>
            </a:r>
          </a:p>
          <a:p>
            <a:pPr lvl="1"/>
            <a:r>
              <a:rPr lang="en-US" altLang="en-US" sz="2800" dirty="0"/>
              <a:t>Do no support advanced user authentication</a:t>
            </a:r>
          </a:p>
          <a:p>
            <a:pPr lvl="1"/>
            <a:r>
              <a:rPr lang="en-US" altLang="en-US" sz="2800" dirty="0"/>
              <a:t>Vulnerable to attacks on TCP/IP protocol bugs</a:t>
            </a:r>
          </a:p>
          <a:p>
            <a:pPr lvl="1"/>
            <a:r>
              <a:rPr lang="en-US" altLang="en-US" sz="2800" dirty="0"/>
              <a:t>Improper configuration can lead to breaches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Packet Filter Advantages &amp; Weaknesses</a:t>
            </a:r>
          </a:p>
        </p:txBody>
      </p:sp>
    </p:spTree>
    <p:extLst>
      <p:ext uri="{BB962C8B-B14F-4D97-AF65-F5344CB8AC3E}">
        <p14:creationId xmlns:p14="http://schemas.microsoft.com/office/powerpoint/2010/main" val="220063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Stateful Inspection Firewall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B2C3B92-2515-4B81-9ADC-0D44BA35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pPr lvl="0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Tightens rules for TCP traffic by creating a directory of outbound TCP connections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There is an entry for each currently established connection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Packet filter allows incoming traffic to high numbered ports only for those packets that fit the profile of one of the entries in this directory</a:t>
            </a:r>
          </a:p>
          <a:p>
            <a:pPr lvl="0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Reviews packet information but also records information about TCP connections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Keeps track of TCP sequence numbers to prevent attacks that depend on the sequence number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Inspects data for protocols like FTP, IM and SIPS commands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66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Stateful Firewall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7F22D-8939-4255-992A-2B1AB11E6928}"/>
              </a:ext>
            </a:extLst>
          </p:cNvPr>
          <p:cNvSpPr txBox="1"/>
          <p:nvPr/>
        </p:nvSpPr>
        <p:spPr>
          <a:xfrm>
            <a:off x="3957143" y="1340065"/>
            <a:ext cx="459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9.2 – Stateful Firewall Connection Table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6FD6E84-4366-413E-BFC1-C9955C7BE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73451"/>
              </p:ext>
            </p:extLst>
          </p:nvPr>
        </p:nvGraphicFramePr>
        <p:xfrm>
          <a:off x="1709738" y="1970251"/>
          <a:ext cx="877252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772429" imgH="4238489" progId="Word.Document.12">
                  <p:embed/>
                </p:oleObj>
              </mc:Choice>
              <mc:Fallback>
                <p:oleObj name="Document" r:id="rId4" imgW="8772429" imgH="42384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738" y="1970251"/>
                        <a:ext cx="877252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18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Also called an application proxy</a:t>
            </a:r>
          </a:p>
          <a:p>
            <a:pPr eaLnBrk="1" hangingPunct="1"/>
            <a:r>
              <a:rPr lang="en-US" altLang="en-US" dirty="0"/>
              <a:t>Acts as a relay of application-level traffic</a:t>
            </a:r>
          </a:p>
          <a:p>
            <a:pPr lvl="1"/>
            <a:r>
              <a:rPr lang="en-US" altLang="en-US" sz="2600" dirty="0"/>
              <a:t>User contacts gateway using a TCP/IP application</a:t>
            </a:r>
          </a:p>
          <a:p>
            <a:pPr lvl="1"/>
            <a:r>
              <a:rPr lang="en-US" altLang="en-US" sz="2600" dirty="0"/>
              <a:t>User is authenticated</a:t>
            </a:r>
          </a:p>
          <a:p>
            <a:pPr lvl="1"/>
            <a:r>
              <a:rPr lang="en-US" altLang="en-US" sz="2600" dirty="0"/>
              <a:t>Gateway contacts application on remote host and relays TCP segments between server and user</a:t>
            </a:r>
          </a:p>
          <a:p>
            <a:r>
              <a:rPr lang="en-US" altLang="en-US" dirty="0"/>
              <a:t>Must have proxy code for each application</a:t>
            </a:r>
          </a:p>
          <a:p>
            <a:pPr lvl="1"/>
            <a:r>
              <a:rPr lang="en-US" altLang="en-US" sz="2600" dirty="0"/>
              <a:t>May restrict application features supported</a:t>
            </a:r>
          </a:p>
          <a:p>
            <a:r>
              <a:rPr lang="en-US" altLang="en-US" dirty="0"/>
              <a:t>Tend to be more secure than packet filters</a:t>
            </a:r>
          </a:p>
          <a:p>
            <a:r>
              <a:rPr lang="en-US" altLang="en-US" dirty="0"/>
              <a:t>Disadvantage is the additional processing overhead on each connection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Application-Level Gateway</a:t>
            </a:r>
          </a:p>
        </p:txBody>
      </p:sp>
    </p:spTree>
    <p:extLst>
      <p:ext uri="{BB962C8B-B14F-4D97-AF65-F5344CB8AC3E}">
        <p14:creationId xmlns:p14="http://schemas.microsoft.com/office/powerpoint/2010/main" val="219169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Circuit-Level Gateway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1D54F07-4605-4530-AFCC-C97FE38B4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152019"/>
              </p:ext>
            </p:extLst>
          </p:nvPr>
        </p:nvGraphicFramePr>
        <p:xfrm>
          <a:off x="244350" y="1227734"/>
          <a:ext cx="10893134" cy="5585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1516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SOCKS Circuit-Level Gateway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416AFA-947B-4E04-A800-AD259FF1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3"/>
            <a:ext cx="534423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SOCKS v5 defined in RFC1928</a:t>
            </a:r>
          </a:p>
          <a:p>
            <a:pPr eaLnBrk="1" hangingPunct="1"/>
            <a:r>
              <a:rPr lang="en-US" altLang="en-US" dirty="0"/>
              <a:t>Designed to provide a framework for client-server applications in TCP/UDP domains to conveniently and securely use the services of a network firewall</a:t>
            </a:r>
          </a:p>
          <a:p>
            <a:pPr eaLnBrk="1" hangingPunct="1"/>
            <a:r>
              <a:rPr lang="en-US" altLang="en-US" dirty="0"/>
              <a:t>Client application contacts SOCKS server, authenticates, sends relay request</a:t>
            </a:r>
          </a:p>
          <a:p>
            <a:pPr lvl="1"/>
            <a:r>
              <a:rPr lang="en-US" altLang="en-US" dirty="0"/>
              <a:t>Server evaluates and either establishes or denies the connection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2D565B38-E9FB-4B7C-87D8-C579E40D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37009"/>
              </p:ext>
            </p:extLst>
          </p:nvPr>
        </p:nvGraphicFramePr>
        <p:xfrm>
          <a:off x="6575535" y="1066800"/>
          <a:ext cx="449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BC7B38-4A4D-4E06-9766-0DCD12F8811C}"/>
              </a:ext>
            </a:extLst>
          </p:cNvPr>
          <p:cNvSpPr txBox="1"/>
          <p:nvPr/>
        </p:nvSpPr>
        <p:spPr>
          <a:xfrm>
            <a:off x="7044560" y="5607266"/>
            <a:ext cx="3581400" cy="52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3400" b="1" dirty="0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47925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000" dirty="0"/>
              <a:t>System identified as a critical strong point in the network’s security</a:t>
            </a:r>
          </a:p>
          <a:p>
            <a:pPr eaLnBrk="1" hangingPunct="1"/>
            <a:r>
              <a:rPr lang="en-US" altLang="en-US" sz="3000" dirty="0"/>
              <a:t>Serves as a platform for an application-level or circuit-level gateway</a:t>
            </a:r>
          </a:p>
          <a:p>
            <a:r>
              <a:rPr lang="en-US" altLang="en-US" sz="3000" dirty="0"/>
              <a:t>Common characteristics:</a:t>
            </a:r>
          </a:p>
          <a:p>
            <a:pPr lvl="1"/>
            <a:r>
              <a:rPr lang="en-US" altLang="en-US" sz="2800" dirty="0"/>
              <a:t>Runs secure O/S, only essential services</a:t>
            </a:r>
          </a:p>
          <a:p>
            <a:pPr lvl="1"/>
            <a:r>
              <a:rPr lang="en-US" altLang="en-US" sz="2800" dirty="0"/>
              <a:t>May require user authentication to access proxy or host</a:t>
            </a:r>
          </a:p>
          <a:p>
            <a:pPr lvl="1"/>
            <a:r>
              <a:rPr lang="en-US" altLang="en-US" sz="2800" dirty="0"/>
              <a:t>Each proxy can restrict features, hosts accessed</a:t>
            </a:r>
          </a:p>
          <a:p>
            <a:pPr lvl="1"/>
            <a:r>
              <a:rPr lang="en-US" altLang="en-US" sz="2800" dirty="0"/>
              <a:t>Each proxy is small, simple, checked for security</a:t>
            </a:r>
          </a:p>
          <a:p>
            <a:pPr lvl="1"/>
            <a:r>
              <a:rPr lang="en-US" altLang="en-US" sz="2800" dirty="0"/>
              <a:t>Each proxy is independent, non-privileged</a:t>
            </a:r>
          </a:p>
          <a:p>
            <a:pPr lvl="1"/>
            <a:r>
              <a:rPr lang="en-US" altLang="en-US" sz="2800" dirty="0"/>
              <a:t>Limited disk use, hence, read-only code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Bastion Hosts</a:t>
            </a:r>
          </a:p>
        </p:txBody>
      </p:sp>
    </p:spTree>
    <p:extLst>
      <p:ext uri="{BB962C8B-B14F-4D97-AF65-F5344CB8AC3E}">
        <p14:creationId xmlns:p14="http://schemas.microsoft.com/office/powerpoint/2010/main" val="404169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Host-Based Firewall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5428E-4E7E-480F-8062-5642327C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4"/>
            <a:ext cx="11237114" cy="160141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Used to secure an individual host</a:t>
            </a:r>
          </a:p>
          <a:p>
            <a:pPr eaLnBrk="1" hangingPunct="1"/>
            <a:r>
              <a:rPr lang="en-US" altLang="en-US" dirty="0"/>
              <a:t>Available in operating systems or can be provided as an add-on package</a:t>
            </a:r>
          </a:p>
          <a:p>
            <a:pPr eaLnBrk="1" hangingPunct="1"/>
            <a:r>
              <a:rPr lang="en-US" altLang="en-US" dirty="0"/>
              <a:t>Filter and restrict packet flows</a:t>
            </a:r>
          </a:p>
          <a:p>
            <a:pPr eaLnBrk="1" hangingPunct="1"/>
            <a:r>
              <a:rPr lang="en-US" altLang="en-US" dirty="0"/>
              <a:t>Common location is a server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54FD109-CAA6-4606-ACCC-54075567C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918154"/>
              </p:ext>
            </p:extLst>
          </p:nvPr>
        </p:nvGraphicFramePr>
        <p:xfrm>
          <a:off x="3048000" y="3538045"/>
          <a:ext cx="60960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391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Chapter 9 – Firewalls and Intrusion Prevention Systems</a:t>
            </a:r>
            <a:br>
              <a:rPr lang="en-US" sz="4000" b="1" dirty="0">
                <a:effectLst/>
                <a:latin typeface="+mn-lt"/>
              </a:rPr>
            </a:br>
            <a:r>
              <a:rPr lang="en-US" sz="3600" dirty="0">
                <a:latin typeface="+mn-lt"/>
              </a:rPr>
              <a:t>April 14</a:t>
            </a:r>
            <a:r>
              <a:rPr lang="en-US" sz="3600" baseline="30000" dirty="0">
                <a:latin typeface="+mn-lt"/>
              </a:rPr>
              <a:t>th</a:t>
            </a:r>
            <a:r>
              <a:rPr lang="en-US" sz="3600" dirty="0">
                <a:latin typeface="+mn-lt"/>
              </a:rPr>
              <a:t> &amp; 19</a:t>
            </a:r>
            <a:r>
              <a:rPr lang="en-US" sz="3600" baseline="30000" dirty="0">
                <a:latin typeface="+mn-lt"/>
              </a:rPr>
              <a:t>th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378 -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31836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Controls traffic between a personal computer or workstation and the Internet or enterprise network</a:t>
            </a:r>
          </a:p>
          <a:p>
            <a:pPr eaLnBrk="1" hangingPunct="1"/>
            <a:r>
              <a:rPr lang="en-US" altLang="en-US" dirty="0"/>
              <a:t>For both home or corporate use</a:t>
            </a:r>
          </a:p>
          <a:p>
            <a:pPr eaLnBrk="1" hangingPunct="1"/>
            <a:r>
              <a:rPr lang="en-US" altLang="en-US" dirty="0"/>
              <a:t>Typically, is a software module on a personal computer</a:t>
            </a:r>
          </a:p>
          <a:p>
            <a:pPr eaLnBrk="1" hangingPunct="1"/>
            <a:r>
              <a:rPr lang="en-US" altLang="en-US" dirty="0"/>
              <a:t>Can be housed in a router that connects all the home computers to a DSL, cable modem, or other Internet interface</a:t>
            </a:r>
          </a:p>
          <a:p>
            <a:pPr eaLnBrk="1" hangingPunct="1"/>
            <a:r>
              <a:rPr lang="en-US" altLang="en-US" dirty="0"/>
              <a:t>Typically, much less complex than server-based or stand-alone firewalls</a:t>
            </a:r>
          </a:p>
          <a:p>
            <a:pPr eaLnBrk="1" hangingPunct="1"/>
            <a:r>
              <a:rPr lang="en-US" altLang="en-US" dirty="0"/>
              <a:t>Primary role is to deny unauthorized remote access</a:t>
            </a:r>
          </a:p>
          <a:p>
            <a:pPr eaLnBrk="1" hangingPunct="1"/>
            <a:r>
              <a:rPr lang="en-US" altLang="en-US" dirty="0"/>
              <a:t>May also monitor outgoing traffic to detect and block worms and malware activity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Personal Firewall</a:t>
            </a:r>
          </a:p>
        </p:txBody>
      </p:sp>
    </p:spTree>
    <p:extLst>
      <p:ext uri="{BB962C8B-B14F-4D97-AF65-F5344CB8AC3E}">
        <p14:creationId xmlns:p14="http://schemas.microsoft.com/office/powerpoint/2010/main" val="93483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545EE-72AD-40E4-8CB2-43139CB3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716" y="1229706"/>
            <a:ext cx="4072107" cy="4993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31D6F-1F00-446A-B230-5215900F4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777" y="3513090"/>
            <a:ext cx="3981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VPN Security Scenario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8B875-30EA-4DB7-A7D1-119D4BDC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3" y="1171000"/>
            <a:ext cx="7519166" cy="5001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7FF49-6346-4A56-B393-8A22174DB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568" y="5645870"/>
            <a:ext cx="4219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56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Distributed Firewall Configuration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CE61B-62CD-425C-9EEA-BB0037E0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67" y="1159785"/>
            <a:ext cx="3733846" cy="5032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10AEDA-DFAC-42AE-9A3E-9351AA2B6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211" y="3516369"/>
            <a:ext cx="4305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Topologies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023DD6D3-BE9D-4BFD-8904-F8ADCAA4E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31921"/>
              </p:ext>
            </p:extLst>
          </p:nvPr>
        </p:nvGraphicFramePr>
        <p:xfrm>
          <a:off x="1790700" y="1207912"/>
          <a:ext cx="8362293" cy="4991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7109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8001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Also known as Intrusion Detection and Prevention System (IDPS)</a:t>
            </a:r>
          </a:p>
          <a:p>
            <a:pPr eaLnBrk="1" hangingPunct="1"/>
            <a:r>
              <a:rPr lang="en-US" altLang="en-US" sz="3200" dirty="0"/>
              <a:t>Is an extension of an IDS that includes the capability to attempt to block or prevent detected malicious activity</a:t>
            </a:r>
          </a:p>
          <a:p>
            <a:pPr eaLnBrk="1" hangingPunct="1"/>
            <a:r>
              <a:rPr lang="en-US" altLang="en-US" sz="3200" dirty="0"/>
              <a:t>Can be host-based, network-based, or distributed/hybrid</a:t>
            </a:r>
          </a:p>
          <a:p>
            <a:pPr eaLnBrk="1" hangingPunct="1"/>
            <a:r>
              <a:rPr lang="en-US" altLang="en-US" sz="3200" dirty="0"/>
              <a:t>Can use anomaly detection to identify behavior that is not that of legitimate users, or signature/heuristic detection to identify known malicious behavior can block traffic as firewall does, but makes use of the types of algorithms developed for IDSs to determine when to do so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Intrusion Prevention Systems (IPS)</a:t>
            </a:r>
          </a:p>
        </p:txBody>
      </p:sp>
    </p:spTree>
    <p:extLst>
      <p:ext uri="{BB962C8B-B14F-4D97-AF65-F5344CB8AC3E}">
        <p14:creationId xmlns:p14="http://schemas.microsoft.com/office/powerpoint/2010/main" val="336806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31836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Can make use of either signature/heuristic or anomaly detection techniques to identify attacks</a:t>
            </a:r>
          </a:p>
          <a:p>
            <a:pPr lvl="1"/>
            <a:r>
              <a:rPr lang="en-US" altLang="en-US" dirty="0"/>
              <a:t>Signature: focus is on the specific content of application network traffic, or of sequences of system calls, looking for patterns that have been identified as malicious</a:t>
            </a:r>
          </a:p>
          <a:p>
            <a:pPr lvl="1"/>
            <a:r>
              <a:rPr lang="en-US" altLang="en-US" dirty="0"/>
              <a:t>Anomaly: IPS is looking for behavior patterns that indicate malware</a:t>
            </a:r>
          </a:p>
          <a:p>
            <a:pPr eaLnBrk="1" hangingPunct="1"/>
            <a:r>
              <a:rPr lang="en-US" altLang="en-US" dirty="0"/>
              <a:t>Examples of the types of malicious behavior addressed by a HIPS include:</a:t>
            </a:r>
          </a:p>
          <a:p>
            <a:pPr lvl="1"/>
            <a:r>
              <a:rPr lang="en-US" altLang="en-US" dirty="0"/>
              <a:t>Modification of system resources</a:t>
            </a:r>
          </a:p>
          <a:p>
            <a:pPr lvl="1"/>
            <a:r>
              <a:rPr lang="en-US" altLang="en-US" dirty="0"/>
              <a:t>Privilege-escalation exploits</a:t>
            </a:r>
          </a:p>
          <a:p>
            <a:pPr lvl="1"/>
            <a:r>
              <a:rPr lang="en-US" altLang="en-US" dirty="0"/>
              <a:t>Buffer-overflow exploits</a:t>
            </a:r>
          </a:p>
          <a:p>
            <a:pPr lvl="1"/>
            <a:r>
              <a:rPr lang="en-US" altLang="en-US" dirty="0"/>
              <a:t>Access to e-mail contact list</a:t>
            </a:r>
          </a:p>
          <a:p>
            <a:pPr lvl="1"/>
            <a:r>
              <a:rPr lang="en-US" altLang="en-US" dirty="0"/>
              <a:t>Directory traversal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Host-Based IPS (HIPS)</a:t>
            </a:r>
          </a:p>
        </p:txBody>
      </p:sp>
    </p:spTree>
    <p:extLst>
      <p:ext uri="{BB962C8B-B14F-4D97-AF65-F5344CB8AC3E}">
        <p14:creationId xmlns:p14="http://schemas.microsoft.com/office/powerpoint/2010/main" val="205832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76469"/>
            <a:ext cx="11237114" cy="50434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Capability can be tailored to the specific platform</a:t>
            </a:r>
          </a:p>
          <a:p>
            <a:pPr eaLnBrk="1" hangingPunct="1"/>
            <a:r>
              <a:rPr lang="en-US" altLang="en-US" sz="2400" dirty="0"/>
              <a:t>A set of general-purpose tools may be used for a desktop or server system</a:t>
            </a:r>
          </a:p>
          <a:p>
            <a:pPr eaLnBrk="1" hangingPunct="1"/>
            <a:r>
              <a:rPr lang="en-US" altLang="en-US" sz="2400" dirty="0"/>
              <a:t>Some packages are designed to protect specific types of servers, such as Web servers and database servers</a:t>
            </a:r>
          </a:p>
          <a:p>
            <a:pPr lvl="1"/>
            <a:r>
              <a:rPr lang="en-US" altLang="en-US" sz="2000" dirty="0"/>
              <a:t>In this case the HIPS looks for particular application attacks</a:t>
            </a:r>
          </a:p>
          <a:p>
            <a:r>
              <a:rPr lang="en-US" altLang="en-US" sz="2400" dirty="0"/>
              <a:t>Can use a sandbox approach</a:t>
            </a:r>
          </a:p>
          <a:p>
            <a:pPr lvl="1"/>
            <a:r>
              <a:rPr lang="en-US" altLang="en-US" sz="2000" dirty="0"/>
              <a:t>Sandboxes are especially suited to mobile code such as Java applets and scripting languages</a:t>
            </a:r>
          </a:p>
          <a:p>
            <a:pPr lvl="1"/>
            <a:r>
              <a:rPr lang="en-US" altLang="en-US" sz="2000" dirty="0"/>
              <a:t>HIPS quarantines such code in an isolated system area then runs the code and monitors its behavior</a:t>
            </a:r>
          </a:p>
          <a:p>
            <a:r>
              <a:rPr lang="en-US" altLang="en-US" sz="2400" dirty="0"/>
              <a:t>Areas for which a HIPS typically offers desktop protection:</a:t>
            </a:r>
          </a:p>
          <a:p>
            <a:pPr lvl="1"/>
            <a:r>
              <a:rPr lang="en-US" altLang="en-US" sz="2000" dirty="0"/>
              <a:t>System calls</a:t>
            </a:r>
          </a:p>
          <a:p>
            <a:pPr lvl="1"/>
            <a:r>
              <a:rPr lang="en-US" altLang="en-US" sz="2000" dirty="0"/>
              <a:t>File system access</a:t>
            </a:r>
          </a:p>
          <a:p>
            <a:pPr lvl="1"/>
            <a:r>
              <a:rPr lang="en-US" altLang="en-US" sz="2000" dirty="0"/>
              <a:t>System registry settings</a:t>
            </a:r>
          </a:p>
          <a:p>
            <a:pPr lvl="1"/>
            <a:r>
              <a:rPr lang="en-US" altLang="en-US" sz="2000" dirty="0"/>
              <a:t>Host input/output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HIPS</a:t>
            </a:r>
          </a:p>
        </p:txBody>
      </p:sp>
    </p:spTree>
    <p:extLst>
      <p:ext uri="{BB962C8B-B14F-4D97-AF65-F5344CB8AC3E}">
        <p14:creationId xmlns:p14="http://schemas.microsoft.com/office/powerpoint/2010/main" val="9647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8001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Many industry observers see the enterprise endpoint, including desktop and laptop systems, as now the main target for hackers and criminals</a:t>
            </a:r>
          </a:p>
          <a:p>
            <a:pPr lvl="1"/>
            <a:r>
              <a:rPr lang="en-US" altLang="en-US" dirty="0"/>
              <a:t>Thus security vendors are focusing more on developing endpoint security products</a:t>
            </a:r>
          </a:p>
          <a:p>
            <a:pPr lvl="1"/>
            <a:r>
              <a:rPr lang="en-US" altLang="en-US" dirty="0"/>
              <a:t>Traditionally, endpoint security has been provided by a collection of distinct products, such as antivirus, antispyware, antispam, and personal firewalls</a:t>
            </a:r>
          </a:p>
          <a:p>
            <a:r>
              <a:rPr lang="en-US" altLang="en-US" dirty="0"/>
              <a:t>Approach is an effort to provide an integrated, single-product suite of functions</a:t>
            </a:r>
          </a:p>
          <a:p>
            <a:pPr lvl="1"/>
            <a:r>
              <a:rPr lang="en-US" altLang="en-US" dirty="0"/>
              <a:t>Advantages of the integrated HIPS approach are that the various tools work closely together, threat prevention is more comprehensive, and management is easier</a:t>
            </a:r>
          </a:p>
          <a:p>
            <a:r>
              <a:rPr lang="en-US" altLang="en-US" dirty="0"/>
              <a:t>A prudent approach is to use HIPS as one element in a defense-in-depth strategy that involves network-level devices, such as either firewalls or network-based IPSs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The Role of HIPS</a:t>
            </a:r>
          </a:p>
        </p:txBody>
      </p:sp>
    </p:spTree>
    <p:extLst>
      <p:ext uri="{BB962C8B-B14F-4D97-AF65-F5344CB8AC3E}">
        <p14:creationId xmlns:p14="http://schemas.microsoft.com/office/powerpoint/2010/main" val="1842635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Network-Based IPS (NIPS)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5428E-4E7E-480F-8062-5642327C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4"/>
            <a:ext cx="11237114" cy="4735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Inline NIDS with the authority to modify or discard packets and tear down TCP connections</a:t>
            </a:r>
          </a:p>
          <a:p>
            <a:pPr eaLnBrk="1" hangingPunct="1"/>
            <a:r>
              <a:rPr lang="en-US" altLang="en-US" sz="2400" dirty="0"/>
              <a:t>Makes use of signature/heuristic detection and anomaly detection</a:t>
            </a:r>
          </a:p>
          <a:p>
            <a:pPr eaLnBrk="1" hangingPunct="1"/>
            <a:r>
              <a:rPr lang="en-US" altLang="en-US" sz="2400" dirty="0"/>
              <a:t>May provide flow data protection</a:t>
            </a:r>
          </a:p>
          <a:p>
            <a:pPr lvl="1"/>
            <a:r>
              <a:rPr lang="en-US" altLang="en-US" sz="2200" dirty="0"/>
              <a:t>Requires that the application payload in a sequence of packets be reassembled</a:t>
            </a:r>
          </a:p>
          <a:p>
            <a:r>
              <a:rPr lang="en-US" altLang="en-US" sz="2400" dirty="0"/>
              <a:t>Methods used to identify malicious packets: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E1940D1-5AD8-45D7-A2C8-D8508AE86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009150"/>
              </p:ext>
            </p:extLst>
          </p:nvPr>
        </p:nvGraphicFramePr>
        <p:xfrm>
          <a:off x="1866900" y="3815256"/>
          <a:ext cx="8458200" cy="22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464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Need for Firewalls</a:t>
            </a:r>
          </a:p>
          <a:p>
            <a:pPr eaLnBrk="1" hangingPunct="1"/>
            <a:r>
              <a:rPr lang="en-US" altLang="en-US" dirty="0"/>
              <a:t>Firewall Characteristics and Access Policy</a:t>
            </a:r>
          </a:p>
          <a:p>
            <a:pPr eaLnBrk="1" hangingPunct="1"/>
            <a:r>
              <a:rPr lang="en-US" altLang="en-US" dirty="0"/>
              <a:t>Types of Firewalls</a:t>
            </a:r>
          </a:p>
          <a:p>
            <a:pPr eaLnBrk="1" hangingPunct="1"/>
            <a:r>
              <a:rPr lang="en-US" altLang="en-US" dirty="0"/>
              <a:t>Firewall Basing</a:t>
            </a:r>
          </a:p>
          <a:p>
            <a:pPr eaLnBrk="1" hangingPunct="1"/>
            <a:r>
              <a:rPr lang="en-US" altLang="en-US" dirty="0"/>
              <a:t>Firewall Location and Configurations</a:t>
            </a:r>
          </a:p>
          <a:p>
            <a:pPr eaLnBrk="1" hangingPunct="1"/>
            <a:r>
              <a:rPr lang="en-US" altLang="en-US" dirty="0"/>
              <a:t>Intrusion Prevention Systems</a:t>
            </a:r>
          </a:p>
          <a:p>
            <a:pPr eaLnBrk="1" hangingPunct="1"/>
            <a:r>
              <a:rPr lang="en-US" altLang="en-US" dirty="0"/>
              <a:t>Example: Unified Threat Management Products</a:t>
            </a:r>
          </a:p>
          <a:p>
            <a:pPr eaLnBrk="1" hangingPunct="1"/>
            <a:r>
              <a:rPr lang="en-US" altLang="en-US" dirty="0"/>
              <a:t>Key Terms, Review Questions, and Problems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9 Overview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8001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Comprehensive defense against malicious behavior caused by malware</a:t>
            </a:r>
          </a:p>
          <a:p>
            <a:r>
              <a:rPr lang="en-US" altLang="en-US" sz="3200" dirty="0"/>
              <a:t>Developed by IBM and refined by Symantec</a:t>
            </a:r>
          </a:p>
          <a:p>
            <a:r>
              <a:rPr lang="en-US" altLang="en-US" sz="3200" dirty="0"/>
              <a:t>Motivation for this development includes the rising threat of Internet-based malware, the increasing speed of its propagation provided by the Internet, and the need to acquire a global view of the situation</a:t>
            </a:r>
          </a:p>
          <a:p>
            <a:r>
              <a:rPr lang="en-US" altLang="en-US" sz="3200" dirty="0"/>
              <a:t>Success depends on the ability of the malware analysis system to detect new and innovative malware strains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Digital Immune System</a:t>
            </a:r>
          </a:p>
        </p:txBody>
      </p:sp>
    </p:spTree>
    <p:extLst>
      <p:ext uri="{BB962C8B-B14F-4D97-AF65-F5344CB8AC3E}">
        <p14:creationId xmlns:p14="http://schemas.microsoft.com/office/powerpoint/2010/main" val="198842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Placement of Malware Monitors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23649-AF83-4F0A-AB06-5543CA3B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25" y="1248013"/>
            <a:ext cx="7549548" cy="4895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AB27AB-604F-4F03-A494-177676240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523" y="4742798"/>
            <a:ext cx="4391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86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Snort Inline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416AFA-947B-4E04-A800-AD259FF1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570614"/>
            <a:ext cx="5344234" cy="393155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000" dirty="0"/>
              <a:t>Enables Snort to function as an intrusion prevention system</a:t>
            </a:r>
          </a:p>
          <a:p>
            <a:pPr eaLnBrk="1" hangingPunct="1"/>
            <a:r>
              <a:rPr lang="en-US" altLang="en-US" sz="3000" dirty="0"/>
              <a:t>Includes a replace option which allows the Snort user to modify packets rather than drop them</a:t>
            </a:r>
          </a:p>
          <a:p>
            <a:pPr lvl="1"/>
            <a:r>
              <a:rPr lang="en-US" altLang="en-US" sz="2600" dirty="0"/>
              <a:t>Useful for a honeypot implementation</a:t>
            </a:r>
          </a:p>
          <a:p>
            <a:pPr lvl="1"/>
            <a:r>
              <a:rPr lang="en-US" altLang="en-US" sz="2600" dirty="0"/>
              <a:t>Attackers see the failure but cannot figure out why it occurred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0AAA49CE-44A6-451A-A62D-A7A9ACFF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50286"/>
              </p:ext>
            </p:extLst>
          </p:nvPr>
        </p:nvGraphicFramePr>
        <p:xfrm>
          <a:off x="6928945" y="1234118"/>
          <a:ext cx="4419600" cy="489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208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Unified Threat Management Appliance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234A49-A7E4-4067-BB72-7F7FA2AE0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73" y="1220081"/>
            <a:ext cx="3408144" cy="4988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A1BEC-5AC9-457D-B329-4EB219358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503" y="3454786"/>
            <a:ext cx="45624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7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Attack Protections - Transport Level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D798A6-8119-43E1-A22D-34E04F08D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15862"/>
              </p:ext>
            </p:extLst>
          </p:nvPr>
        </p:nvGraphicFramePr>
        <p:xfrm>
          <a:off x="1450422" y="1270974"/>
          <a:ext cx="8859142" cy="486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83076" imgH="4317841" progId="Word.Document.12">
                  <p:embed/>
                </p:oleObj>
              </mc:Choice>
              <mc:Fallback>
                <p:oleObj name="Document" r:id="rId4" imgW="6083076" imgH="4317841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422" y="1270974"/>
                        <a:ext cx="8859142" cy="486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705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Attack Protections - Application Level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1944B04-790E-4E17-BA79-35B54CEF9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12422"/>
              </p:ext>
            </p:extLst>
          </p:nvPr>
        </p:nvGraphicFramePr>
        <p:xfrm>
          <a:off x="2465651" y="1146871"/>
          <a:ext cx="5338266" cy="5075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83076" imgH="7759414" progId="Word.Document.12">
                  <p:embed/>
                </p:oleObj>
              </mc:Choice>
              <mc:Fallback>
                <p:oleObj name="Document" r:id="rId4" imgW="6083076" imgH="7759414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651" y="1146871"/>
                        <a:ext cx="5338266" cy="5075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5D73E7-42EB-4386-8638-39E60BD4F567}"/>
              </a:ext>
            </a:extLst>
          </p:cNvPr>
          <p:cNvSpPr txBox="1"/>
          <p:nvPr/>
        </p:nvSpPr>
        <p:spPr>
          <a:xfrm>
            <a:off x="8504701" y="1503544"/>
            <a:ext cx="2895600" cy="43396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Table 9.4</a:t>
            </a:r>
          </a:p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  Sidewinder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G2 Security Appliance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Attack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Protections Summary –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Application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Level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Examples </a:t>
            </a:r>
          </a:p>
          <a:p>
            <a:pPr algn="ctr">
              <a:defRPr/>
            </a:pPr>
            <a:r>
              <a:rPr lang="en-US" sz="1200" b="1" dirty="0">
                <a:latin typeface="+mn-lt"/>
              </a:rPr>
              <a:t>(page 1 of 2) </a:t>
            </a:r>
          </a:p>
        </p:txBody>
      </p:sp>
    </p:spTree>
    <p:extLst>
      <p:ext uri="{BB962C8B-B14F-4D97-AF65-F5344CB8AC3E}">
        <p14:creationId xmlns:p14="http://schemas.microsoft.com/office/powerpoint/2010/main" val="369872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Attack Protections - Application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D73E7-42EB-4386-8638-39E60BD4F567}"/>
              </a:ext>
            </a:extLst>
          </p:cNvPr>
          <p:cNvSpPr txBox="1"/>
          <p:nvPr/>
        </p:nvSpPr>
        <p:spPr>
          <a:xfrm>
            <a:off x="8504697" y="1456246"/>
            <a:ext cx="2895600" cy="4339650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Table 9.4</a:t>
            </a:r>
          </a:p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  Sidewinder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G2 Security Appliance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Attack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Protections Summary –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Application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Level </a:t>
            </a: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Examples </a:t>
            </a:r>
          </a:p>
          <a:p>
            <a:pPr algn="ctr">
              <a:defRPr/>
            </a:pPr>
            <a:r>
              <a:rPr lang="en-US" sz="1200" b="1" dirty="0">
                <a:latin typeface="+mn-lt"/>
              </a:rPr>
              <a:t>(page 2 of 2)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A7654F7-6299-4F7F-A62C-8AEF9ABA0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22768"/>
              </p:ext>
            </p:extLst>
          </p:nvPr>
        </p:nvGraphicFramePr>
        <p:xfrm>
          <a:off x="2574589" y="1172750"/>
          <a:ext cx="5055921" cy="50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83076" imgH="5905283" progId="Word.Document.12">
                  <p:embed/>
                </p:oleObj>
              </mc:Choice>
              <mc:Fallback>
                <p:oleObj name="Document" r:id="rId4" imgW="6083076" imgH="5905283" progId="Word.Document.12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89" y="1172750"/>
                        <a:ext cx="5055921" cy="506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018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Need for Firewalls</a:t>
            </a:r>
          </a:p>
          <a:p>
            <a:pPr eaLnBrk="1" hangingPunct="1"/>
            <a:r>
              <a:rPr lang="en-US" altLang="en-US" dirty="0"/>
              <a:t>Firewall Characteristics and Access Policy</a:t>
            </a:r>
          </a:p>
          <a:p>
            <a:pPr eaLnBrk="1" hangingPunct="1"/>
            <a:r>
              <a:rPr lang="en-US" altLang="en-US" dirty="0"/>
              <a:t>Types of Firewalls</a:t>
            </a:r>
          </a:p>
          <a:p>
            <a:pPr eaLnBrk="1" hangingPunct="1"/>
            <a:r>
              <a:rPr lang="en-US" altLang="en-US" dirty="0"/>
              <a:t>Firewall Basing</a:t>
            </a:r>
          </a:p>
          <a:p>
            <a:pPr eaLnBrk="1" hangingPunct="1"/>
            <a:r>
              <a:rPr lang="en-US" altLang="en-US" dirty="0"/>
              <a:t>Firewall Location and Configurations</a:t>
            </a:r>
          </a:p>
          <a:p>
            <a:pPr eaLnBrk="1" hangingPunct="1"/>
            <a:r>
              <a:rPr lang="en-US" altLang="en-US" dirty="0"/>
              <a:t>Intrusion Prevention Systems</a:t>
            </a:r>
          </a:p>
          <a:p>
            <a:pPr eaLnBrk="1" hangingPunct="1"/>
            <a:r>
              <a:rPr lang="en-US" altLang="en-US" dirty="0"/>
              <a:t>Example: Unified Threat Management Products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9 Summary</a:t>
            </a:r>
          </a:p>
        </p:txBody>
      </p:sp>
    </p:spTree>
    <p:extLst>
      <p:ext uri="{BB962C8B-B14F-4D97-AF65-F5344CB8AC3E}">
        <p14:creationId xmlns:p14="http://schemas.microsoft.com/office/powerpoint/2010/main" val="3514095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Internet connectivity is essential</a:t>
            </a:r>
          </a:p>
          <a:p>
            <a:pPr lvl="1"/>
            <a:r>
              <a:rPr lang="en-US" altLang="en-US" sz="2800" dirty="0"/>
              <a:t>However, it creates a threat</a:t>
            </a:r>
          </a:p>
          <a:p>
            <a:r>
              <a:rPr lang="en-US" altLang="en-US" sz="3200" dirty="0"/>
              <a:t>Effective means of protecting LANs</a:t>
            </a:r>
          </a:p>
          <a:p>
            <a:r>
              <a:rPr lang="en-US" altLang="en-US" sz="3200" dirty="0"/>
              <a:t>Inserted between the premises network and the Internet to established a controlled link</a:t>
            </a:r>
          </a:p>
          <a:p>
            <a:pPr lvl="1"/>
            <a:r>
              <a:rPr lang="en-US" altLang="en-US" sz="2800" dirty="0"/>
              <a:t>Can be a single computer system or a set of two or more systems working together</a:t>
            </a:r>
          </a:p>
          <a:p>
            <a:r>
              <a:rPr lang="en-US" altLang="en-US" sz="3200" dirty="0"/>
              <a:t>Used as a perimeter defense</a:t>
            </a:r>
          </a:p>
          <a:p>
            <a:pPr lvl="1"/>
            <a:r>
              <a:rPr lang="en-US" altLang="en-US" sz="2800" dirty="0"/>
              <a:t>Single choke point to impose security and auditing</a:t>
            </a:r>
          </a:p>
          <a:p>
            <a:pPr lvl="1"/>
            <a:r>
              <a:rPr lang="en-US" altLang="en-US" sz="2800" dirty="0"/>
              <a:t>Insulates the internal systems from external networks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The Need for Firewalls</a:t>
            </a:r>
          </a:p>
        </p:txBody>
      </p:sp>
    </p:spTree>
    <p:extLst>
      <p:ext uri="{BB962C8B-B14F-4D97-AF65-F5344CB8AC3E}">
        <p14:creationId xmlns:p14="http://schemas.microsoft.com/office/powerpoint/2010/main" val="197360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Characteristics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11866FF-3111-46C4-8158-7EA93BD63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30205"/>
              </p:ext>
            </p:extLst>
          </p:nvPr>
        </p:nvGraphicFramePr>
        <p:xfrm>
          <a:off x="1981200" y="1359777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651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 critical component in the planning and implementation of a firewall is specifying a suitable access policy</a:t>
            </a:r>
          </a:p>
          <a:p>
            <a:pPr lvl="1"/>
            <a:r>
              <a:rPr lang="en-US" altLang="en-US" sz="2800" dirty="0"/>
              <a:t>This lists the types of traffic authorized to pass through the firewall</a:t>
            </a:r>
          </a:p>
          <a:p>
            <a:pPr lvl="1"/>
            <a:r>
              <a:rPr lang="en-US" altLang="en-US" sz="2800" dirty="0"/>
              <a:t>Includes address ranges, protocols, applications and content types</a:t>
            </a:r>
          </a:p>
          <a:p>
            <a:r>
              <a:rPr lang="en-US" altLang="en-US" sz="3200" dirty="0"/>
              <a:t>This policy should be developed from the organization’s information security risk assessment and policy</a:t>
            </a:r>
          </a:p>
          <a:p>
            <a:r>
              <a:rPr lang="en-US" altLang="en-US" sz="3200" dirty="0"/>
              <a:t>Should be developed from a broad specification of which traffic types the organization needs to support</a:t>
            </a:r>
          </a:p>
          <a:p>
            <a:pPr lvl="1"/>
            <a:r>
              <a:rPr lang="en-US" altLang="en-US" dirty="0"/>
              <a:t>Then refined to detail the filter elements which can then be implemented within an appropriate firewall topology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Access Policy</a:t>
            </a:r>
          </a:p>
        </p:txBody>
      </p:sp>
    </p:spTree>
    <p:extLst>
      <p:ext uri="{BB962C8B-B14F-4D97-AF65-F5344CB8AC3E}">
        <p14:creationId xmlns:p14="http://schemas.microsoft.com/office/powerpoint/2010/main" val="63604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Filter Characteristics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85428E-4E7E-480F-8062-5642327C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39534"/>
            <a:ext cx="11237114" cy="47353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Characteristics that a firewall access policy could use to filter traffic include:</a:t>
            </a:r>
            <a:endParaRPr lang="en-US" altLang="en-US" sz="2000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BA56133-873C-45A3-91E9-6019FEDA7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496086"/>
              </p:ext>
            </p:extLst>
          </p:nvPr>
        </p:nvGraphicFramePr>
        <p:xfrm>
          <a:off x="2209800" y="1796394"/>
          <a:ext cx="7772400" cy="43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350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Firewall Capabilities and Limits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3997180-94DC-4CAE-B1E5-A3B66A94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06793"/>
              </p:ext>
            </p:extLst>
          </p:nvPr>
        </p:nvGraphicFramePr>
        <p:xfrm>
          <a:off x="1981200" y="1263387"/>
          <a:ext cx="8229600" cy="5119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703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Types of Firewalls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AD573-ED78-436E-A363-56825CEA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8" y="1166648"/>
            <a:ext cx="5635196" cy="221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E840A0-63EF-4FCD-9EA1-4F9096B3D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43" y="3383846"/>
            <a:ext cx="5625172" cy="258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2DF44-7F34-4938-89E8-EEDF11912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868" y="2469436"/>
            <a:ext cx="6003557" cy="2581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02CF0-D907-44B2-8542-96D6A95CB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3453" y="5422202"/>
            <a:ext cx="2809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13318</TotalTime>
  <Words>11414</Words>
  <Application>Microsoft Office PowerPoint</Application>
  <PresentationFormat>Widescreen</PresentationFormat>
  <Paragraphs>1242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Document</vt:lpstr>
      <vt:lpstr>CECS 378 Section 04  Lecture will start shortly… </vt:lpstr>
      <vt:lpstr> Computing Security: Principles and Practice  Chapter 9 – Firewalls and Intrusion Prevention Systems April 14th &amp; 19th, 2021    CECS 378 - Spring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 Cappel</cp:lastModifiedBy>
  <cp:revision>242</cp:revision>
  <dcterms:created xsi:type="dcterms:W3CDTF">2019-01-23T20:35:07Z</dcterms:created>
  <dcterms:modified xsi:type="dcterms:W3CDTF">2021-04-14T22:21:37Z</dcterms:modified>
</cp:coreProperties>
</file>