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368" r:id="rId2"/>
    <p:sldId id="321" r:id="rId3"/>
    <p:sldId id="324" r:id="rId4"/>
    <p:sldId id="322" r:id="rId5"/>
    <p:sldId id="325" r:id="rId6"/>
    <p:sldId id="326" r:id="rId7"/>
    <p:sldId id="323" r:id="rId8"/>
    <p:sldId id="328" r:id="rId9"/>
    <p:sldId id="331" r:id="rId10"/>
    <p:sldId id="329" r:id="rId11"/>
    <p:sldId id="332" r:id="rId12"/>
    <p:sldId id="334" r:id="rId13"/>
    <p:sldId id="330" r:id="rId14"/>
    <p:sldId id="335" r:id="rId15"/>
    <p:sldId id="333" r:id="rId16"/>
    <p:sldId id="3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85403" autoAdjust="0"/>
  </p:normalViewPr>
  <p:slideViewPr>
    <p:cSldViewPr snapToGrid="0" snapToObjects="1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12932-8756-BB40-A308-A2F26892FD5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C5394-9113-4247-88E1-EDCC4540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1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9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64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52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6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60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67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2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9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9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72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81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24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80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39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effectLst/>
              <a:latin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E7E9-0BC0-4846-A55E-61C1A4DDE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BC4A8-A83B-F043-81A9-D7275D1B0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EE25-461E-C846-A7FA-485CE79E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F24B-B509-48E8-9FE0-5FFEB286197B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07CF-FF18-354C-9CB4-B91EED80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2DE4-8706-D848-A951-1FDEA0EE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C740-5376-3145-98D1-9FB49501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9ABE6-9994-624F-BF61-F0F74A999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6551-0DA7-DB47-A410-8EBBA4D5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B266-E873-40A9-A3BC-B354B91B58F7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EB04-5C0F-914E-A59A-8BBF00CE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7087-27C2-044A-A140-AFFDA6B5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7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573E8-F20C-8841-A635-97D2EBA5C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2DDCD-04E2-A547-BAA6-4D0784B8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152C-EAF1-A54D-9F09-5081EFD9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87FD-28A5-4C19-AD21-B834AD8EB205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F4DCD-E05C-6944-A86E-AD62BF82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9B0FC-A628-8C49-AF49-C1720DDC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4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6FBD-A116-8547-A3E4-44C989AE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636F-4A95-C041-98C5-6F3AED635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E0DDE-3180-B04F-9447-F4C73D31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1FBA-C071-4E4B-87E4-A0C96A36D4AC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6443-5F8A-2547-9408-AF6B4190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2CE5-B615-014A-9D50-60268C7E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0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EBB5-CDB7-334B-936E-497F1EFE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DED16-683B-5547-B9BE-28DBD77F5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DEAC-C181-0B4D-95E8-A4A77188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36A-F7C1-458A-9A2B-C22AABDE2BE7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C0123-8EB4-4440-BA4E-28FA6C6D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523D2-E189-8043-993B-4535933B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3C9D-4395-024C-A9A6-CBC05C21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1986-1B01-8B40-98F0-2FF5D7D21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83290-18E9-6F41-A0DD-149DDB873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3648C-9BAE-CA43-9B0E-CD547DC1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CA98-01A3-4775-8E1A-A3BDF7F5390C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FFD49-DBFF-F24A-912B-1648AA1A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9E173-4F6D-8742-963B-9778954E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6C3D-6549-FA49-A20A-8712D852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E4D96-B174-C44E-8925-843153050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BADF1-D5AB-6F49-B9B9-A59B10B6D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283EF-4686-444E-93F9-628023410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45A37-97AC-F24F-9E55-93D169380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CB054-9743-1D43-BDA0-43BE70C6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703F-0D1C-44DA-A3ED-259EE6849AEB}" type="datetime1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503E6-4F43-0F4B-9CC9-23A30069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A6A29-744E-F44E-9C9F-7EB59A5A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7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2CF3-E406-8C46-BF0D-F879ABBC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E874E-06C3-8244-B3CA-3A3C4F85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7BF2-1E10-4D50-A5EA-6B451171F74C}" type="datetime1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DAF3A-25B2-E84C-B5DD-23C26BE1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46F29-6876-9246-8D36-308EFAED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A4C2F-0E5B-384C-8251-08A977FB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A998-DEAC-4C01-A7EA-0AC253E7FBA9}" type="datetime1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A4B14-250F-6C48-9D0E-D656FA34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FEAA7-805C-324A-8EF0-EE460795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0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9F0C-B7E1-9D41-8871-3B48D991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03C2-A431-9147-8899-5DD01590E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943CC-AEFC-D542-AF8B-561B8F8E5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774C1-4496-B84A-A336-947FB9EE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7F50-E058-4D3E-BDC5-E004E3751B86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17EA8-09B0-994D-B842-565CD1F6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5B334-F342-8C4F-9760-3243467B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1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1561-EE37-D64C-AA33-4C605207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CB3C5-F19D-1C44-B5F9-611D4B190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57CA5-FDEC-5B42-AEDA-6CA003C12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B349A-6500-4E43-B12D-3581D6C0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41F8-8333-4E45-B632-F4AB1A94AD07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8E374-B561-B749-9C24-03A40A46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176C9-3FB7-FE44-8C3B-6A68600D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B559E-4A24-9445-B87A-D5D26AEC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AEB4C-2318-F446-9B1F-4EB012E4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79299-36C5-7048-BD06-8BDB10343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13646-A0C0-4738-A27A-C7AAA96974DA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50CAD-07AE-4646-9515-12BE2629C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DECF1-3F80-504E-9CDE-8EB8715C6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5471-C5DF-AE44-88CB-A7D78412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31" y="1523998"/>
            <a:ext cx="10604938" cy="404209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CECS 378 Section 04</a:t>
            </a:r>
            <a:br>
              <a:rPr lang="en-US" b="1" dirty="0">
                <a:latin typeface="+mn-lt"/>
              </a:rPr>
            </a:br>
            <a:br>
              <a:rPr lang="en-US" dirty="0">
                <a:effectLst/>
              </a:rPr>
            </a:br>
            <a:r>
              <a:rPr lang="en-US" sz="4000" b="1" dirty="0">
                <a:effectLst/>
                <a:latin typeface="+mn-lt"/>
              </a:rPr>
              <a:t>Lecture will start shortly…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83AF2-64EB-F449-B4D6-A19D6555A9F7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64EE7-1748-5A40-B64F-D367E5AB8B5A}"/>
              </a:ext>
            </a:extLst>
          </p:cNvPr>
          <p:cNvSpPr/>
          <p:nvPr/>
        </p:nvSpPr>
        <p:spPr>
          <a:xfrm>
            <a:off x="0" y="6219929"/>
            <a:ext cx="12192000" cy="18087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E694F7-C8A6-DA44-98D4-4AFACF69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E1B13-B3CC-4EDB-9CCF-6D6FB223A7F2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r>
              <a:rPr lang="en-US" dirty="0"/>
              <a:t>Each of the elements (data flows, data stores, device objects, user objects) has a set of threats it is susceptible to</a:t>
            </a:r>
          </a:p>
          <a:p>
            <a:r>
              <a:rPr lang="en-US" dirty="0"/>
              <a:t>One way to analyze your system for these threats is to ensure all items on your DFD have secure properties</a:t>
            </a:r>
            <a:endParaRPr lang="en-US" altLang="en-US" dirty="0"/>
          </a:p>
          <a:p>
            <a:r>
              <a:rPr lang="en-US" dirty="0"/>
              <a:t>One way to do that is to employ threat modeling using STRIDE</a:t>
            </a:r>
            <a:r>
              <a:rPr lang="en-US" altLang="en-US" dirty="0"/>
              <a:t> which was developed by Microsoft</a:t>
            </a:r>
          </a:p>
          <a:p>
            <a:r>
              <a:rPr lang="en-US" altLang="en-US" dirty="0"/>
              <a:t>Rate the threat – Impact vs Likelihood</a:t>
            </a:r>
          </a:p>
          <a:p>
            <a:r>
              <a:rPr lang="en-US" altLang="en-US" dirty="0"/>
              <a:t>Once threats have been identified, you will need to propose mitigations for each threat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Threat Modeling - Analyzing</a:t>
            </a:r>
          </a:p>
        </p:txBody>
      </p:sp>
    </p:spTree>
    <p:extLst>
      <p:ext uri="{BB962C8B-B14F-4D97-AF65-F5344CB8AC3E}">
        <p14:creationId xmlns:p14="http://schemas.microsoft.com/office/powerpoint/2010/main" val="390976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8667135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Threat Modeling - Analyzing with STRIDE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B86989-7B71-47FC-B652-98EAB001D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56" y="2228855"/>
            <a:ext cx="6404169" cy="27167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F87673-A47A-4187-AE38-270AC260C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876" y="2239604"/>
            <a:ext cx="4601515" cy="300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5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8667135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Threat Modeling - Analyzing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E30920-4753-476B-9011-81C98C894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36" y="2848898"/>
            <a:ext cx="11533239" cy="273609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0EF5AF-13FF-49FB-81E2-2F02EF0F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642484"/>
            <a:ext cx="11237114" cy="717258"/>
          </a:xfrm>
        </p:spPr>
        <p:txBody>
          <a:bodyPr>
            <a:noAutofit/>
          </a:bodyPr>
          <a:lstStyle/>
          <a:p>
            <a:r>
              <a:rPr lang="en-US" dirty="0"/>
              <a:t>The deliverable coming out of the Analysis phase is the Findings Report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955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13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1" y="1160703"/>
            <a:ext cx="11237115" cy="1199039"/>
          </a:xfrm>
        </p:spPr>
        <p:txBody>
          <a:bodyPr>
            <a:noAutofit/>
          </a:bodyPr>
          <a:lstStyle/>
          <a:p>
            <a:r>
              <a:rPr lang="en-US" dirty="0"/>
              <a:t>During Analysis step, each threat must also have mitigation(s) identified</a:t>
            </a:r>
          </a:p>
          <a:p>
            <a:r>
              <a:rPr lang="en-US" dirty="0"/>
              <a:t>This step is all about implementing those mitigations</a:t>
            </a:r>
          </a:p>
          <a:p>
            <a:endParaRPr lang="en-US" alt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Threat Modeling - Mitigating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DD198-F82C-4AD1-90D9-2D9A42C57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710" y="2242476"/>
            <a:ext cx="6580331" cy="388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61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Threat Modeling - Mitigating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F94BD09-373F-41AF-AF94-717BDA7CD26C}"/>
              </a:ext>
            </a:extLst>
          </p:cNvPr>
          <p:cNvSpPr txBox="1">
            <a:spLocks/>
          </p:cNvSpPr>
          <p:nvPr/>
        </p:nvSpPr>
        <p:spPr>
          <a:xfrm>
            <a:off x="473242" y="1642484"/>
            <a:ext cx="11237114" cy="717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mitigation work is tracked in the findings report</a:t>
            </a:r>
            <a:endParaRPr lang="en-US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B55AC2-CFC5-4D72-9B8F-F815A27F4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159" y="2727534"/>
            <a:ext cx="6267450" cy="30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89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15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1" y="1160703"/>
            <a:ext cx="11237115" cy="1199039"/>
          </a:xfrm>
        </p:spPr>
        <p:txBody>
          <a:bodyPr>
            <a:noAutofit/>
          </a:bodyPr>
          <a:lstStyle/>
          <a:p>
            <a:r>
              <a:rPr lang="en-US" dirty="0"/>
              <a:t>The final step in threat modeling, is validating the mitigations have addressed the threats</a:t>
            </a:r>
          </a:p>
          <a:p>
            <a:r>
              <a:rPr lang="en-US" dirty="0"/>
              <a:t>This may involve engaging your RED Team to “test” the mitigation(s)</a:t>
            </a:r>
          </a:p>
          <a:p>
            <a:endParaRPr lang="en-US" dirty="0"/>
          </a:p>
          <a:p>
            <a:endParaRPr lang="en-US" alt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Threat Modeling - Validating</a:t>
            </a:r>
          </a:p>
        </p:txBody>
      </p:sp>
    </p:spTree>
    <p:extLst>
      <p:ext uri="{BB962C8B-B14F-4D97-AF65-F5344CB8AC3E}">
        <p14:creationId xmlns:p14="http://schemas.microsoft.com/office/powerpoint/2010/main" val="2511158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5471-C5DF-AE44-88CB-A7D78412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31" y="1523998"/>
            <a:ext cx="10604938" cy="404209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CECS 378 Section 04</a:t>
            </a:r>
            <a:br>
              <a:rPr lang="en-US" b="1" dirty="0">
                <a:latin typeface="+mn-lt"/>
              </a:rPr>
            </a:br>
            <a:br>
              <a:rPr lang="en-US" dirty="0">
                <a:effectLst/>
              </a:rPr>
            </a:br>
            <a:r>
              <a:rPr lang="en-US" sz="4000" b="1" dirty="0">
                <a:effectLst/>
                <a:latin typeface="+mn-lt"/>
              </a:rPr>
              <a:t>Lab has begun, if you have a question please unmute yourself and use the audio within Zoom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83AF2-64EB-F449-B4D6-A19D6555A9F7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64EE7-1748-5A40-B64F-D367E5AB8B5A}"/>
              </a:ext>
            </a:extLst>
          </p:cNvPr>
          <p:cNvSpPr/>
          <p:nvPr/>
        </p:nvSpPr>
        <p:spPr>
          <a:xfrm>
            <a:off x="0" y="6219929"/>
            <a:ext cx="12192000" cy="18087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E694F7-C8A6-DA44-98D4-4AFACF69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E1B13-B3CC-4EDB-9CCF-6D6FB223A7F2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3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5471-C5DF-AE44-88CB-A7D78412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31" y="1087627"/>
            <a:ext cx="10604938" cy="6179447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Computing Security: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Principles and Practice</a:t>
            </a:r>
            <a:br>
              <a:rPr lang="en-US" b="1" dirty="0">
                <a:latin typeface="+mn-lt"/>
              </a:rPr>
            </a:br>
            <a:br>
              <a:rPr lang="en-US" dirty="0">
                <a:effectLst/>
              </a:rPr>
            </a:br>
            <a:r>
              <a:rPr lang="en-US" sz="4000" b="1" dirty="0">
                <a:latin typeface="+mn-lt"/>
              </a:rPr>
              <a:t>Threat Modeling &amp; Microsoft STRIDE</a:t>
            </a:r>
            <a:br>
              <a:rPr lang="en-US" sz="4000" b="1" dirty="0">
                <a:effectLst/>
                <a:latin typeface="+mn-lt"/>
              </a:rPr>
            </a:br>
            <a:r>
              <a:rPr lang="en-US" sz="3600" dirty="0">
                <a:effectLst/>
                <a:latin typeface="+mn-lt"/>
              </a:rPr>
              <a:t>February 22</a:t>
            </a:r>
            <a:r>
              <a:rPr lang="en-US" sz="3600" baseline="30000" dirty="0">
                <a:effectLst/>
                <a:latin typeface="+mn-lt"/>
              </a:rPr>
              <a:t>nd</a:t>
            </a:r>
            <a:r>
              <a:rPr lang="en-US" sz="3600" dirty="0">
                <a:effectLst/>
                <a:latin typeface="+mn-lt"/>
              </a:rPr>
              <a:t>, 2021</a:t>
            </a:r>
            <a:br>
              <a:rPr lang="en-US" sz="4000" dirty="0"/>
            </a:br>
            <a:r>
              <a:rPr lang="en-US" sz="4000" dirty="0"/>
              <a:t> </a:t>
            </a:r>
            <a:br>
              <a:rPr lang="en-US" sz="4000" dirty="0">
                <a:effectLst/>
              </a:rPr>
            </a:br>
            <a:r>
              <a:rPr lang="en-US" sz="4000" b="1" i="1" dirty="0">
                <a:latin typeface="+mn-lt"/>
              </a:rPr>
              <a:t> CECS 378 – Spring 2021</a:t>
            </a:r>
            <a:br>
              <a:rPr lang="en-US" sz="4000" b="1" i="1" dirty="0">
                <a:latin typeface="+mn-lt"/>
              </a:rPr>
            </a:b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83AF2-64EB-F449-B4D6-A19D6555A9F7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64EE7-1748-5A40-B64F-D367E5AB8B5A}"/>
              </a:ext>
            </a:extLst>
          </p:cNvPr>
          <p:cNvSpPr/>
          <p:nvPr/>
        </p:nvSpPr>
        <p:spPr>
          <a:xfrm>
            <a:off x="0" y="6219929"/>
            <a:ext cx="12192000" cy="18087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E694F7-C8A6-DA44-98D4-4AFACF69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E1B13-B3CC-4EDB-9CCF-6D6FB223A7F2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Whether building a new system or updating an existing one, you’ll want to consider how an intruder might go about attacking it.</a:t>
            </a:r>
          </a:p>
          <a:p>
            <a:pPr eaLnBrk="1" hangingPunct="1"/>
            <a:r>
              <a:rPr lang="en-US" altLang="en-US" dirty="0"/>
              <a:t>Then build in appropriate defenses at the design and implementation stages. </a:t>
            </a:r>
          </a:p>
          <a:p>
            <a:pPr eaLnBrk="1" hangingPunct="1"/>
            <a:r>
              <a:rPr lang="en-US" altLang="en-US" dirty="0"/>
              <a:t>These needs have led to a technique called </a:t>
            </a:r>
            <a:r>
              <a:rPr lang="en-US" altLang="en-US" b="1" dirty="0"/>
              <a:t>threat modeling</a:t>
            </a:r>
          </a:p>
          <a:p>
            <a:pPr eaLnBrk="1" hangingPunct="1"/>
            <a:r>
              <a:rPr lang="en-US" altLang="en-US" dirty="0"/>
              <a:t>Threat modeling is defined by Microsoft as…</a:t>
            </a:r>
          </a:p>
          <a:p>
            <a:pPr lvl="1"/>
            <a:r>
              <a:rPr lang="en-US" altLang="en-US" sz="2800" dirty="0"/>
              <a:t>“T</a:t>
            </a:r>
            <a:r>
              <a:rPr lang="en-US" sz="2800" dirty="0"/>
              <a:t>he methodical review of a system design or architecture to discover and correct design-level security problems.”</a:t>
            </a:r>
            <a:endParaRPr lang="en-US" altLang="en-US" sz="2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Threat Modeling - Background</a:t>
            </a:r>
          </a:p>
        </p:txBody>
      </p:sp>
    </p:spTree>
    <p:extLst>
      <p:ext uri="{BB962C8B-B14F-4D97-AF65-F5344CB8AC3E}">
        <p14:creationId xmlns:p14="http://schemas.microsoft.com/office/powerpoint/2010/main" val="67559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Who?</a:t>
            </a:r>
          </a:p>
          <a:p>
            <a:pPr lvl="1"/>
            <a:r>
              <a:rPr lang="en-US" altLang="en-US" dirty="0"/>
              <a:t>The bad guys will do a very good job of threat modeling your system</a:t>
            </a:r>
          </a:p>
          <a:p>
            <a:pPr lvl="1"/>
            <a:r>
              <a:rPr lang="en-US" altLang="en-US" dirty="0"/>
              <a:t>Will you spend the time?</a:t>
            </a:r>
          </a:p>
          <a:p>
            <a:pPr eaLnBrk="1" hangingPunct="1"/>
            <a:r>
              <a:rPr lang="en-US" altLang="en-US" dirty="0"/>
              <a:t>What?</a:t>
            </a:r>
          </a:p>
          <a:p>
            <a:pPr lvl="1"/>
            <a:r>
              <a:rPr lang="en-US" altLang="en-US" dirty="0"/>
              <a:t>A repeatable process to find and address all threats in your product or system </a:t>
            </a:r>
          </a:p>
          <a:p>
            <a:pPr eaLnBrk="1" hangingPunct="1"/>
            <a:r>
              <a:rPr lang="en-US" altLang="en-US" dirty="0"/>
              <a:t>When?</a:t>
            </a:r>
          </a:p>
          <a:p>
            <a:pPr lvl="1"/>
            <a:r>
              <a:rPr lang="en-US" altLang="en-US" dirty="0"/>
              <a:t>The earlier in the build process the better – gives you time to address and fix issues</a:t>
            </a:r>
          </a:p>
          <a:p>
            <a:pPr eaLnBrk="1" hangingPunct="1"/>
            <a:r>
              <a:rPr lang="en-US" altLang="en-US" dirty="0"/>
              <a:t>Why? </a:t>
            </a:r>
          </a:p>
          <a:p>
            <a:pPr lvl="1"/>
            <a:r>
              <a:rPr lang="en-US" altLang="en-US" dirty="0"/>
              <a:t>Find problems when there is time to fix them</a:t>
            </a:r>
          </a:p>
          <a:p>
            <a:pPr lvl="1"/>
            <a:r>
              <a:rPr lang="en-US" altLang="en-US" dirty="0"/>
              <a:t>Deliver more secure products or better protect key systems</a:t>
            </a:r>
          </a:p>
          <a:p>
            <a:r>
              <a:rPr lang="en-US" altLang="en-US" dirty="0"/>
              <a:t>How? …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Threat Modeling - Questions</a:t>
            </a:r>
          </a:p>
        </p:txBody>
      </p:sp>
    </p:spTree>
    <p:extLst>
      <p:ext uri="{BB962C8B-B14F-4D97-AF65-F5344CB8AC3E}">
        <p14:creationId xmlns:p14="http://schemas.microsoft.com/office/powerpoint/2010/main" val="373964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r>
              <a:rPr lang="en-US" dirty="0"/>
              <a:t>There are multiple approaches to threat modeling, and anyone who tells you their method is the only right one is mistaken!</a:t>
            </a:r>
            <a:endParaRPr lang="en-US" altLang="en-US" sz="2400" dirty="0"/>
          </a:p>
          <a:p>
            <a:r>
              <a:rPr lang="en-US" dirty="0"/>
              <a:t>There aren't any well-established ways to measure the quality of a threat model, and even the term "threat" is open to interpretation.</a:t>
            </a:r>
          </a:p>
          <a:p>
            <a:r>
              <a:rPr lang="en-US" dirty="0"/>
              <a:t>But, while we can't often prove that a given design is secure, we can learn from our mistakes and avoid repeating them. </a:t>
            </a:r>
          </a:p>
          <a:p>
            <a:r>
              <a:rPr lang="en-US" dirty="0"/>
              <a:t>That is the essence of threat modeling…</a:t>
            </a:r>
            <a:endParaRPr lang="en-US" altLang="en-US" sz="24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Threat Modeling - Approach</a:t>
            </a:r>
          </a:p>
        </p:txBody>
      </p:sp>
    </p:spTree>
    <p:extLst>
      <p:ext uri="{BB962C8B-B14F-4D97-AF65-F5344CB8AC3E}">
        <p14:creationId xmlns:p14="http://schemas.microsoft.com/office/powerpoint/2010/main" val="254961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r>
              <a:rPr lang="en-US" dirty="0"/>
              <a:t>1 - Build a Data Flow Diagram (DFD)</a:t>
            </a:r>
          </a:p>
          <a:p>
            <a:pPr lvl="1"/>
            <a:r>
              <a:rPr lang="en-US" altLang="en-US" dirty="0"/>
              <a:t>Requires a visualization tool (like Microsoft Visio)</a:t>
            </a:r>
          </a:p>
          <a:p>
            <a:r>
              <a:rPr lang="en-US" dirty="0"/>
              <a:t>2 - Analyze the system for threats</a:t>
            </a:r>
          </a:p>
          <a:p>
            <a:pPr lvl="1"/>
            <a:r>
              <a:rPr lang="en-US" dirty="0"/>
              <a:t>Involve many people from various backgrounds</a:t>
            </a:r>
          </a:p>
          <a:p>
            <a:pPr lvl="1"/>
            <a:r>
              <a:rPr lang="en-US" dirty="0"/>
              <a:t>Attempt to receive consensus on risk ratings &amp; likelihood</a:t>
            </a:r>
          </a:p>
          <a:p>
            <a:r>
              <a:rPr lang="en-US" dirty="0"/>
              <a:t>3 - Mitigate the threats</a:t>
            </a:r>
          </a:p>
          <a:p>
            <a:pPr lvl="1"/>
            <a:r>
              <a:rPr lang="en-US" dirty="0"/>
              <a:t>Assign each threat to an employee or group to fix</a:t>
            </a:r>
          </a:p>
          <a:p>
            <a:pPr lvl="1"/>
            <a:r>
              <a:rPr lang="en-US" dirty="0"/>
              <a:t>Track progress</a:t>
            </a:r>
          </a:p>
          <a:p>
            <a:r>
              <a:rPr lang="en-US" dirty="0"/>
              <a:t>4 - Validate the Mitigations</a:t>
            </a:r>
          </a:p>
          <a:p>
            <a:pPr lvl="1"/>
            <a:r>
              <a:rPr lang="en-US" altLang="en-US" dirty="0"/>
              <a:t>Determine if the mitigations have prevented the threat identified</a:t>
            </a:r>
          </a:p>
          <a:p>
            <a:pPr lvl="1"/>
            <a:r>
              <a:rPr lang="en-US" altLang="en-US" dirty="0"/>
              <a:t>Red Team often is engaged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Threat Modeling - Key Steps</a:t>
            </a:r>
          </a:p>
        </p:txBody>
      </p:sp>
    </p:spTree>
    <p:extLst>
      <p:ext uri="{BB962C8B-B14F-4D97-AF65-F5344CB8AC3E}">
        <p14:creationId xmlns:p14="http://schemas.microsoft.com/office/powerpoint/2010/main" val="3266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en-US" sz="2400" dirty="0"/>
              <a:t>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4AC4046-3C10-47D2-8E81-77BFAF4166C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Threat Modeling -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F5D5D-1D6E-445E-A8CC-8CD4EF94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01" y="1185598"/>
            <a:ext cx="5535562" cy="487995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479543-9ED2-4F35-AB65-7781B6A9A486}"/>
              </a:ext>
            </a:extLst>
          </p:cNvPr>
          <p:cNvSpPr txBox="1">
            <a:spLocks/>
          </p:cNvSpPr>
          <p:nvPr/>
        </p:nvSpPr>
        <p:spPr>
          <a:xfrm>
            <a:off x="6077563" y="1290922"/>
            <a:ext cx="5460526" cy="1292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u="sng" dirty="0"/>
              <a:t>Note</a:t>
            </a:r>
            <a:r>
              <a:rPr lang="en-US" altLang="en-US" dirty="0"/>
              <a:t>:  This is an ongoing process that continues for the lifetime of the product or system.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287D7-E319-4D80-BA5D-B483D389BDEB}"/>
              </a:ext>
            </a:extLst>
          </p:cNvPr>
          <p:cNvSpPr txBox="1"/>
          <p:nvPr/>
        </p:nvSpPr>
        <p:spPr>
          <a:xfrm>
            <a:off x="5667375" y="4626045"/>
            <a:ext cx="527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Note</a:t>
            </a:r>
            <a:r>
              <a:rPr lang="en-US" b="1" dirty="0"/>
              <a:t>:  We will call the Identify Threats step “Analyze”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A65A81-9AE1-4C4A-9B81-E9CA4C7EED1B}"/>
              </a:ext>
            </a:extLst>
          </p:cNvPr>
          <p:cNvCxnSpPr>
            <a:cxnSpLocks/>
          </p:cNvCxnSpPr>
          <p:nvPr/>
        </p:nvCxnSpPr>
        <p:spPr>
          <a:xfrm flipH="1" flipV="1">
            <a:off x="5343526" y="4233558"/>
            <a:ext cx="361949" cy="39808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04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Data flow diagrams (DFDs) are used to represent the system.</a:t>
            </a:r>
          </a:p>
          <a:p>
            <a:r>
              <a:rPr lang="en-US" sz="3200" dirty="0"/>
              <a:t>Decompose the system into parts and show that each part is not susceptible to relevant threats.</a:t>
            </a:r>
          </a:p>
          <a:p>
            <a:r>
              <a:rPr lang="en-US" sz="3200" dirty="0"/>
              <a:t>DFDs use a standard set of symbols consisting of the following elements: data flows, data stores, device objects, user objects, and trust boundaries.</a:t>
            </a:r>
          </a:p>
          <a:p>
            <a:r>
              <a:rPr lang="en-US" sz="3200" dirty="0"/>
              <a:t>Getting the DFD right is key to getting the threat model right. </a:t>
            </a:r>
          </a:p>
          <a:p>
            <a:pPr lvl="1"/>
            <a:r>
              <a:rPr lang="en-US" sz="2800" dirty="0"/>
              <a:t>Spend enough time on yours, making sure all pieces of system are represented.</a:t>
            </a:r>
            <a:endParaRPr lang="en-US" altLang="en-US" sz="2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Threat Modeling - Diagramming</a:t>
            </a:r>
          </a:p>
        </p:txBody>
      </p:sp>
    </p:spTree>
    <p:extLst>
      <p:ext uri="{BB962C8B-B14F-4D97-AF65-F5344CB8AC3E}">
        <p14:creationId xmlns:p14="http://schemas.microsoft.com/office/powerpoint/2010/main" val="146546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Threat Modeling - Sample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28EEF3-B2C4-4689-A296-81EDAFE83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982" y="1359462"/>
            <a:ext cx="5063763" cy="46337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82AEB5-EA32-4106-9D0A-A54FFE279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254" y="1619252"/>
            <a:ext cx="3844565" cy="414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3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12676</TotalTime>
  <Words>742</Words>
  <Application>Microsoft Office PowerPoint</Application>
  <PresentationFormat>Widescreen</PresentationFormat>
  <Paragraphs>95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</vt:lpstr>
      <vt:lpstr>Office Theme</vt:lpstr>
      <vt:lpstr>CECS 378 Section 04  Lecture will start shortly… </vt:lpstr>
      <vt:lpstr> Computing Security: Principles and Practice  Threat Modeling &amp; Microsoft STRIDE February 22nd, 2021    CECS 378 – Spring 2021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CECS 378 Section 04  Lab has begun, if you have a question please unmute yourself and use the audio within Zoom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 Cappel</dc:creator>
  <cp:lastModifiedBy>Murray</cp:lastModifiedBy>
  <cp:revision>210</cp:revision>
  <dcterms:created xsi:type="dcterms:W3CDTF">2019-01-23T20:35:07Z</dcterms:created>
  <dcterms:modified xsi:type="dcterms:W3CDTF">2021-02-22T22:43:12Z</dcterms:modified>
</cp:coreProperties>
</file>