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6" r:id="rId1"/>
  </p:sldMasterIdLst>
  <p:sldIdLst>
    <p:sldId id="257" r:id="rId2"/>
    <p:sldId id="262" r:id="rId3"/>
    <p:sldId id="290" r:id="rId4"/>
    <p:sldId id="260" r:id="rId5"/>
    <p:sldId id="261" r:id="rId6"/>
    <p:sldId id="265" r:id="rId7"/>
    <p:sldId id="291" r:id="rId8"/>
    <p:sldId id="263" r:id="rId9"/>
    <p:sldId id="264" r:id="rId10"/>
    <p:sldId id="268" r:id="rId11"/>
    <p:sldId id="283" r:id="rId12"/>
    <p:sldId id="295" r:id="rId13"/>
    <p:sldId id="267" r:id="rId14"/>
    <p:sldId id="293" r:id="rId15"/>
    <p:sldId id="274" r:id="rId16"/>
    <p:sldId id="289" r:id="rId17"/>
    <p:sldId id="29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8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7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D4FC00-772A-A844-80D9-B24022D78548}" type="doc">
      <dgm:prSet loTypeId="urn:microsoft.com/office/officeart/2005/8/layout/vList3" loCatId="" qsTypeId="urn:microsoft.com/office/officeart/2005/8/quickstyle/3D6" qsCatId="3D" csTypeId="urn:microsoft.com/office/officeart/2005/8/colors/accent1_2" csCatId="accent1" phldr="1"/>
      <dgm:spPr/>
    </dgm:pt>
    <dgm:pt modelId="{84CF0E20-1FD5-F441-8DCF-A4B023EF92AC}">
      <dgm:prSet phldrT="[Text]" custT="1"/>
      <dgm:spPr/>
      <dgm:t>
        <a:bodyPr/>
        <a:lstStyle/>
        <a:p>
          <a:pPr algn="ctr"/>
          <a:r>
            <a:rPr lang="en-US" sz="3200" dirty="0">
              <a:solidFill>
                <a:srgbClr val="000000"/>
              </a:solidFill>
            </a:rPr>
            <a:t>Problems for Individuals</a:t>
          </a:r>
        </a:p>
      </dgm:t>
    </dgm:pt>
    <dgm:pt modelId="{10FDC283-7D66-894C-BBD9-8F136406A184}" type="parTrans" cxnId="{E4E45C33-16B5-BF4F-B351-9F7BDBB8444A}">
      <dgm:prSet/>
      <dgm:spPr/>
      <dgm:t>
        <a:bodyPr/>
        <a:lstStyle/>
        <a:p>
          <a:endParaRPr lang="en-US"/>
        </a:p>
      </dgm:t>
    </dgm:pt>
    <dgm:pt modelId="{3E4AC5B7-5119-F643-84EE-1FD143C60043}" type="sibTrans" cxnId="{E4E45C33-16B5-BF4F-B351-9F7BDBB8444A}">
      <dgm:prSet/>
      <dgm:spPr/>
      <dgm:t>
        <a:bodyPr/>
        <a:lstStyle/>
        <a:p>
          <a:endParaRPr lang="en-US"/>
        </a:p>
      </dgm:t>
    </dgm:pt>
    <dgm:pt modelId="{3220965D-57F9-7244-BDE8-4862F80BAC46}">
      <dgm:prSet phldrT="[Text]" custT="1"/>
      <dgm:spPr/>
      <dgm:t>
        <a:bodyPr/>
        <a:lstStyle/>
        <a:p>
          <a:pPr algn="ctr"/>
          <a:r>
            <a:rPr lang="en-US" sz="3200" dirty="0">
              <a:solidFill>
                <a:srgbClr val="000000"/>
              </a:solidFill>
            </a:rPr>
            <a:t>Safety-Critical Failures</a:t>
          </a:r>
        </a:p>
      </dgm:t>
    </dgm:pt>
    <dgm:pt modelId="{E02E243F-9D5E-8D4A-9849-ECED799C7398}" type="parTrans" cxnId="{5C0D27C8-59C6-2E45-AD59-6F8CB5A881FE}">
      <dgm:prSet/>
      <dgm:spPr/>
      <dgm:t>
        <a:bodyPr/>
        <a:lstStyle/>
        <a:p>
          <a:endParaRPr lang="en-US"/>
        </a:p>
      </dgm:t>
    </dgm:pt>
    <dgm:pt modelId="{04070049-AAF9-704F-B7E5-4D3B98ECB7BD}" type="sibTrans" cxnId="{5C0D27C8-59C6-2E45-AD59-6F8CB5A881FE}">
      <dgm:prSet/>
      <dgm:spPr/>
      <dgm:t>
        <a:bodyPr/>
        <a:lstStyle/>
        <a:p>
          <a:endParaRPr lang="en-US"/>
        </a:p>
      </dgm:t>
    </dgm:pt>
    <dgm:pt modelId="{79219564-A932-014C-8FC2-34746BB76519}">
      <dgm:prSet phldrT="[Text]" custT="1"/>
      <dgm:spPr/>
      <dgm:t>
        <a:bodyPr/>
        <a:lstStyle/>
        <a:p>
          <a:pPr algn="ctr"/>
          <a:r>
            <a:rPr lang="en-US" sz="3200" dirty="0">
              <a:solidFill>
                <a:srgbClr val="000000"/>
              </a:solidFill>
            </a:rPr>
            <a:t>System Failures</a:t>
          </a:r>
        </a:p>
      </dgm:t>
    </dgm:pt>
    <dgm:pt modelId="{D31D94A5-65C0-1F45-B0F4-E556B343068E}" type="sibTrans" cxnId="{331FB4E8-A7BD-B141-9392-86B4C05DC5E3}">
      <dgm:prSet/>
      <dgm:spPr/>
      <dgm:t>
        <a:bodyPr/>
        <a:lstStyle/>
        <a:p>
          <a:endParaRPr lang="en-US"/>
        </a:p>
      </dgm:t>
    </dgm:pt>
    <dgm:pt modelId="{99F2E9C3-4288-E64D-913D-B5438BAF6726}" type="parTrans" cxnId="{331FB4E8-A7BD-B141-9392-86B4C05DC5E3}">
      <dgm:prSet/>
      <dgm:spPr/>
      <dgm:t>
        <a:bodyPr/>
        <a:lstStyle/>
        <a:p>
          <a:endParaRPr lang="en-US"/>
        </a:p>
      </dgm:t>
    </dgm:pt>
    <dgm:pt modelId="{C406757F-B9E4-4943-AF1D-FE1ED9CCF456}" type="pres">
      <dgm:prSet presAssocID="{9BD4FC00-772A-A844-80D9-B24022D78548}" presName="linearFlow" presStyleCnt="0">
        <dgm:presLayoutVars>
          <dgm:dir/>
          <dgm:resizeHandles val="exact"/>
        </dgm:presLayoutVars>
      </dgm:prSet>
      <dgm:spPr/>
    </dgm:pt>
    <dgm:pt modelId="{51265397-3AED-4340-9066-219A21AD143A}" type="pres">
      <dgm:prSet presAssocID="{84CF0E20-1FD5-F441-8DCF-A4B023EF92AC}" presName="composite" presStyleCnt="0"/>
      <dgm:spPr/>
    </dgm:pt>
    <dgm:pt modelId="{7077EC67-3D09-6F48-AD68-86645B2F4515}" type="pres">
      <dgm:prSet presAssocID="{84CF0E20-1FD5-F441-8DCF-A4B023EF92AC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147C5E4-36A6-4545-A86F-45D17ACF2289}" type="pres">
      <dgm:prSet presAssocID="{84CF0E20-1FD5-F441-8DCF-A4B023EF92AC}" presName="txShp" presStyleLbl="node1" presStyleIdx="0" presStyleCnt="3" custLinFactNeighborX="901" custLinFactNeighborY="-30">
        <dgm:presLayoutVars>
          <dgm:bulletEnabled val="1"/>
        </dgm:presLayoutVars>
      </dgm:prSet>
      <dgm:spPr/>
    </dgm:pt>
    <dgm:pt modelId="{C235395C-6F16-2B48-A3F4-671AADBEB0F5}" type="pres">
      <dgm:prSet presAssocID="{3E4AC5B7-5119-F643-84EE-1FD143C60043}" presName="spacing" presStyleCnt="0"/>
      <dgm:spPr/>
    </dgm:pt>
    <dgm:pt modelId="{D2EF7C56-9410-2C45-96A8-56254484AC8B}" type="pres">
      <dgm:prSet presAssocID="{79219564-A932-014C-8FC2-34746BB76519}" presName="composite" presStyleCnt="0"/>
      <dgm:spPr/>
    </dgm:pt>
    <dgm:pt modelId="{830E6E76-3B4D-6D4B-B0E3-3F31B77F58E9}" type="pres">
      <dgm:prSet presAssocID="{79219564-A932-014C-8FC2-34746BB76519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EA162D9-3ACC-9843-921E-66E0D157217A}" type="pres">
      <dgm:prSet presAssocID="{79219564-A932-014C-8FC2-34746BB76519}" presName="txShp" presStyleLbl="node1" presStyleIdx="1" presStyleCnt="3">
        <dgm:presLayoutVars>
          <dgm:bulletEnabled val="1"/>
        </dgm:presLayoutVars>
      </dgm:prSet>
      <dgm:spPr/>
    </dgm:pt>
    <dgm:pt modelId="{2643E69E-7275-234A-BB57-67571E82859B}" type="pres">
      <dgm:prSet presAssocID="{D31D94A5-65C0-1F45-B0F4-E556B343068E}" presName="spacing" presStyleCnt="0"/>
      <dgm:spPr/>
    </dgm:pt>
    <dgm:pt modelId="{FDE85F82-812C-2342-9F90-AB65F986CD64}" type="pres">
      <dgm:prSet presAssocID="{3220965D-57F9-7244-BDE8-4862F80BAC46}" presName="composite" presStyleCnt="0"/>
      <dgm:spPr/>
    </dgm:pt>
    <dgm:pt modelId="{D643C9A0-BD5B-DB46-B9F7-1E2950D56A51}" type="pres">
      <dgm:prSet presAssocID="{3220965D-57F9-7244-BDE8-4862F80BAC46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3F6BA27-E21F-1545-A089-426DF694707A}" type="pres">
      <dgm:prSet presAssocID="{3220965D-57F9-7244-BDE8-4862F80BAC46}" presName="txShp" presStyleLbl="node1" presStyleIdx="2" presStyleCnt="3">
        <dgm:presLayoutVars>
          <dgm:bulletEnabled val="1"/>
        </dgm:presLayoutVars>
      </dgm:prSet>
      <dgm:spPr/>
    </dgm:pt>
  </dgm:ptLst>
  <dgm:cxnLst>
    <dgm:cxn modelId="{99D06619-B3A4-8647-85B6-B04071489CE6}" type="presOf" srcId="{79219564-A932-014C-8FC2-34746BB76519}" destId="{AEA162D9-3ACC-9843-921E-66E0D157217A}" srcOrd="0" destOrd="0" presId="urn:microsoft.com/office/officeart/2005/8/layout/vList3"/>
    <dgm:cxn modelId="{E4E45C33-16B5-BF4F-B351-9F7BDBB8444A}" srcId="{9BD4FC00-772A-A844-80D9-B24022D78548}" destId="{84CF0E20-1FD5-F441-8DCF-A4B023EF92AC}" srcOrd="0" destOrd="0" parTransId="{10FDC283-7D66-894C-BBD9-8F136406A184}" sibTransId="{3E4AC5B7-5119-F643-84EE-1FD143C60043}"/>
    <dgm:cxn modelId="{A81E3E78-B206-5545-9B0B-0C65352312C4}" type="presOf" srcId="{84CF0E20-1FD5-F441-8DCF-A4B023EF92AC}" destId="{4147C5E4-36A6-4545-A86F-45D17ACF2289}" srcOrd="0" destOrd="0" presId="urn:microsoft.com/office/officeart/2005/8/layout/vList3"/>
    <dgm:cxn modelId="{E24F30AB-1CC9-A240-9CC0-2AB454B92DA9}" type="presOf" srcId="{3220965D-57F9-7244-BDE8-4862F80BAC46}" destId="{93F6BA27-E21F-1545-A089-426DF694707A}" srcOrd="0" destOrd="0" presId="urn:microsoft.com/office/officeart/2005/8/layout/vList3"/>
    <dgm:cxn modelId="{7231ECBF-0F35-B446-B7E0-0ADF295159AA}" type="presOf" srcId="{9BD4FC00-772A-A844-80D9-B24022D78548}" destId="{C406757F-B9E4-4943-AF1D-FE1ED9CCF456}" srcOrd="0" destOrd="0" presId="urn:microsoft.com/office/officeart/2005/8/layout/vList3"/>
    <dgm:cxn modelId="{5C0D27C8-59C6-2E45-AD59-6F8CB5A881FE}" srcId="{9BD4FC00-772A-A844-80D9-B24022D78548}" destId="{3220965D-57F9-7244-BDE8-4862F80BAC46}" srcOrd="2" destOrd="0" parTransId="{E02E243F-9D5E-8D4A-9849-ECED799C7398}" sibTransId="{04070049-AAF9-704F-B7E5-4D3B98ECB7BD}"/>
    <dgm:cxn modelId="{331FB4E8-A7BD-B141-9392-86B4C05DC5E3}" srcId="{9BD4FC00-772A-A844-80D9-B24022D78548}" destId="{79219564-A932-014C-8FC2-34746BB76519}" srcOrd="1" destOrd="0" parTransId="{99F2E9C3-4288-E64D-913D-B5438BAF6726}" sibTransId="{D31D94A5-65C0-1F45-B0F4-E556B343068E}"/>
    <dgm:cxn modelId="{EB3126DC-E2E0-B048-B392-357C1BCC9647}" type="presParOf" srcId="{C406757F-B9E4-4943-AF1D-FE1ED9CCF456}" destId="{51265397-3AED-4340-9066-219A21AD143A}" srcOrd="0" destOrd="0" presId="urn:microsoft.com/office/officeart/2005/8/layout/vList3"/>
    <dgm:cxn modelId="{3E41D2B0-6716-C447-8AF4-D259F8C5D7C5}" type="presParOf" srcId="{51265397-3AED-4340-9066-219A21AD143A}" destId="{7077EC67-3D09-6F48-AD68-86645B2F4515}" srcOrd="0" destOrd="0" presId="urn:microsoft.com/office/officeart/2005/8/layout/vList3"/>
    <dgm:cxn modelId="{9D824977-A105-CE4A-B4C1-8D7BAA293802}" type="presParOf" srcId="{51265397-3AED-4340-9066-219A21AD143A}" destId="{4147C5E4-36A6-4545-A86F-45D17ACF2289}" srcOrd="1" destOrd="0" presId="urn:microsoft.com/office/officeart/2005/8/layout/vList3"/>
    <dgm:cxn modelId="{F65B91EF-F9AB-2A45-B14C-855D916D8C06}" type="presParOf" srcId="{C406757F-B9E4-4943-AF1D-FE1ED9CCF456}" destId="{C235395C-6F16-2B48-A3F4-671AADBEB0F5}" srcOrd="1" destOrd="0" presId="urn:microsoft.com/office/officeart/2005/8/layout/vList3"/>
    <dgm:cxn modelId="{E29ED608-31C9-EA45-A1CC-F2DC8953BADC}" type="presParOf" srcId="{C406757F-B9E4-4943-AF1D-FE1ED9CCF456}" destId="{D2EF7C56-9410-2C45-96A8-56254484AC8B}" srcOrd="2" destOrd="0" presId="urn:microsoft.com/office/officeart/2005/8/layout/vList3"/>
    <dgm:cxn modelId="{5C64C96A-35C9-E142-9490-E9B39974544F}" type="presParOf" srcId="{D2EF7C56-9410-2C45-96A8-56254484AC8B}" destId="{830E6E76-3B4D-6D4B-B0E3-3F31B77F58E9}" srcOrd="0" destOrd="0" presId="urn:microsoft.com/office/officeart/2005/8/layout/vList3"/>
    <dgm:cxn modelId="{799D042F-C860-FA4B-B8B4-5F424645F17C}" type="presParOf" srcId="{D2EF7C56-9410-2C45-96A8-56254484AC8B}" destId="{AEA162D9-3ACC-9843-921E-66E0D157217A}" srcOrd="1" destOrd="0" presId="urn:microsoft.com/office/officeart/2005/8/layout/vList3"/>
    <dgm:cxn modelId="{313C7738-67B8-F348-B90B-6F20F491F8A7}" type="presParOf" srcId="{C406757F-B9E4-4943-AF1D-FE1ED9CCF456}" destId="{2643E69E-7275-234A-BB57-67571E82859B}" srcOrd="3" destOrd="0" presId="urn:microsoft.com/office/officeart/2005/8/layout/vList3"/>
    <dgm:cxn modelId="{66C2980F-2478-104F-B0AF-56B38A80A033}" type="presParOf" srcId="{C406757F-B9E4-4943-AF1D-FE1ED9CCF456}" destId="{FDE85F82-812C-2342-9F90-AB65F986CD64}" srcOrd="4" destOrd="0" presId="urn:microsoft.com/office/officeart/2005/8/layout/vList3"/>
    <dgm:cxn modelId="{7F3E62E2-804A-5E44-A31B-8A3A526C97FC}" type="presParOf" srcId="{FDE85F82-812C-2342-9F90-AB65F986CD64}" destId="{D643C9A0-BD5B-DB46-B9F7-1E2950D56A51}" srcOrd="0" destOrd="0" presId="urn:microsoft.com/office/officeart/2005/8/layout/vList3"/>
    <dgm:cxn modelId="{C5F6467F-622F-104D-9E80-791AD1FAA2E6}" type="presParOf" srcId="{FDE85F82-812C-2342-9F90-AB65F986CD64}" destId="{93F6BA27-E21F-1545-A089-426DF694707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47C5E4-36A6-4545-A86F-45D17ACF2289}">
      <dsp:nvSpPr>
        <dsp:cNvPr id="0" name=""/>
        <dsp:cNvSpPr/>
      </dsp:nvSpPr>
      <dsp:spPr>
        <a:xfrm rot="10800000">
          <a:off x="2176718" y="0"/>
          <a:ext cx="7145874" cy="124973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1099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rgbClr val="000000"/>
              </a:solidFill>
            </a:rPr>
            <a:t>Problems for Individuals</a:t>
          </a:r>
        </a:p>
      </dsp:txBody>
      <dsp:txXfrm rot="10800000">
        <a:off x="2489152" y="0"/>
        <a:ext cx="6833440" cy="1249735"/>
      </dsp:txXfrm>
    </dsp:sp>
    <dsp:sp modelId="{7077EC67-3D09-6F48-AD68-86645B2F4515}">
      <dsp:nvSpPr>
        <dsp:cNvPr id="0" name=""/>
        <dsp:cNvSpPr/>
      </dsp:nvSpPr>
      <dsp:spPr>
        <a:xfrm>
          <a:off x="1487466" y="240"/>
          <a:ext cx="1249735" cy="124973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A162D9-3ACC-9843-921E-66E0D157217A}">
      <dsp:nvSpPr>
        <dsp:cNvPr id="0" name=""/>
        <dsp:cNvSpPr/>
      </dsp:nvSpPr>
      <dsp:spPr>
        <a:xfrm rot="10800000">
          <a:off x="2112334" y="1623032"/>
          <a:ext cx="7145874" cy="124973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1099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rgbClr val="000000"/>
              </a:solidFill>
            </a:rPr>
            <a:t>System Failures</a:t>
          </a:r>
        </a:p>
      </dsp:txBody>
      <dsp:txXfrm rot="10800000">
        <a:off x="2424768" y="1623032"/>
        <a:ext cx="6833440" cy="1249735"/>
      </dsp:txXfrm>
    </dsp:sp>
    <dsp:sp modelId="{830E6E76-3B4D-6D4B-B0E3-3F31B77F58E9}">
      <dsp:nvSpPr>
        <dsp:cNvPr id="0" name=""/>
        <dsp:cNvSpPr/>
      </dsp:nvSpPr>
      <dsp:spPr>
        <a:xfrm>
          <a:off x="1487466" y="1623032"/>
          <a:ext cx="1249735" cy="124973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3F6BA27-E21F-1545-A089-426DF694707A}">
      <dsp:nvSpPr>
        <dsp:cNvPr id="0" name=""/>
        <dsp:cNvSpPr/>
      </dsp:nvSpPr>
      <dsp:spPr>
        <a:xfrm rot="10800000">
          <a:off x="2112334" y="3245823"/>
          <a:ext cx="7145874" cy="124973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1099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rgbClr val="000000"/>
              </a:solidFill>
            </a:rPr>
            <a:t>Safety-Critical Failures</a:t>
          </a:r>
        </a:p>
      </dsp:txBody>
      <dsp:txXfrm rot="10800000">
        <a:off x="2424768" y="3245823"/>
        <a:ext cx="6833440" cy="1249735"/>
      </dsp:txXfrm>
    </dsp:sp>
    <dsp:sp modelId="{D643C9A0-BD5B-DB46-B9F7-1E2950D56A51}">
      <dsp:nvSpPr>
        <dsp:cNvPr id="0" name=""/>
        <dsp:cNvSpPr/>
      </dsp:nvSpPr>
      <dsp:spPr>
        <a:xfrm>
          <a:off x="1487466" y="3245823"/>
          <a:ext cx="1249735" cy="124973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DBD939-71FF-4D43-9345-8D01CE7BA7AF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11524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D939-71FF-4D43-9345-8D01CE7BA7AF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575E-448D-9C40-ADEB-A151250BA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1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D939-71FF-4D43-9345-8D01CE7BA7AF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575E-448D-9C40-ADEB-A151250BA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9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D939-71FF-4D43-9345-8D01CE7BA7AF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575E-448D-9C40-ADEB-A151250BA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DBD939-71FF-4D43-9345-8D01CE7BA7AF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CB575E-448D-9C40-ADEB-A151250BA2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34987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D939-71FF-4D43-9345-8D01CE7BA7AF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575E-448D-9C40-ADEB-A151250BA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5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D939-71FF-4D43-9345-8D01CE7BA7AF}" type="datetimeFigureOut">
              <a:rPr lang="en-US" smtClean="0"/>
              <a:t>11/4/19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575E-448D-9C40-ADEB-A151250BA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8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D939-71FF-4D43-9345-8D01CE7BA7AF}" type="datetimeFigureOut">
              <a:rPr lang="en-US" smtClean="0"/>
              <a:t>11/4/19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575E-448D-9C40-ADEB-A151250BA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69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D939-71FF-4D43-9345-8D01CE7BA7AF}" type="datetimeFigureOut">
              <a:rPr lang="en-US" smtClean="0"/>
              <a:t>11/4/19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575E-448D-9C40-ADEB-A151250BA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92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DBD939-71FF-4D43-9345-8D01CE7BA7AF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25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DBD939-71FF-4D43-9345-8D01CE7BA7AF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CB575E-448D-9C40-ADEB-A151250BA22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247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5BDBD939-71FF-4D43-9345-8D01CE7BA7AF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1CB575E-448D-9C40-ADEB-A151250BA22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927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007" y="2492725"/>
            <a:ext cx="6705600" cy="1008531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Risk Assessment - In a World Driven by Pushing the Limits, How Can We Possibly Plan for All the Errors?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Dave Winter, CSULB</a:t>
            </a:r>
          </a:p>
          <a:p>
            <a:r>
              <a:rPr lang="en-US" dirty="0"/>
              <a:t>ENGR 350 -- Fall, 2019</a:t>
            </a:r>
          </a:p>
        </p:txBody>
      </p:sp>
    </p:spTree>
    <p:extLst>
      <p:ext uri="{BB962C8B-B14F-4D97-AF65-F5344CB8AC3E}">
        <p14:creationId xmlns:p14="http://schemas.microsoft.com/office/powerpoint/2010/main" val="1509804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Failures…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estimated that between</a:t>
            </a:r>
            <a:r>
              <a:rPr lang="en-US" dirty="0">
                <a:solidFill>
                  <a:srgbClr val="FF0000"/>
                </a:solidFill>
              </a:rPr>
              <a:t> 15% and 25% </a:t>
            </a:r>
            <a:r>
              <a:rPr lang="en-US" dirty="0"/>
              <a:t>of cybertechnology projects are completely abandoned either just before delivery or soon after launch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Why?:</a:t>
            </a:r>
          </a:p>
          <a:p>
            <a:pPr marL="0" indent="0">
              <a:buNone/>
            </a:pPr>
            <a:endParaRPr lang="en-US" sz="900" dirty="0"/>
          </a:p>
          <a:p>
            <a:pPr lvl="1"/>
            <a:r>
              <a:rPr lang="en-US" dirty="0"/>
              <a:t>Lack of clear, defined goals and how to accomplish them</a:t>
            </a:r>
          </a:p>
          <a:p>
            <a:pPr lvl="1"/>
            <a:r>
              <a:rPr lang="en-US" dirty="0"/>
              <a:t>Poor communication and management between groups</a:t>
            </a:r>
          </a:p>
          <a:p>
            <a:pPr lvl="1"/>
            <a:r>
              <a:rPr lang="en-US" dirty="0"/>
              <a:t>Use of untested technology with unknown reliability</a:t>
            </a:r>
          </a:p>
          <a:p>
            <a:pPr lvl="1"/>
            <a:r>
              <a:rPr lang="en-US" dirty="0"/>
              <a:t>Scope-creep after work begins</a:t>
            </a:r>
          </a:p>
          <a:p>
            <a:pPr lvl="1"/>
            <a:r>
              <a:rPr lang="en-US" dirty="0"/>
              <a:t>Overconfidence in the technology itself</a:t>
            </a:r>
          </a:p>
        </p:txBody>
      </p:sp>
    </p:spTree>
    <p:extLst>
      <p:ext uri="{BB962C8B-B14F-4D97-AF65-F5344CB8AC3E}">
        <p14:creationId xmlns:p14="http://schemas.microsoft.com/office/powerpoint/2010/main" val="152301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System Failures…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So… how do we minimize this risk?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860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744469"/>
            <a:ext cx="8005589" cy="5349671"/>
            <a:chOff x="752858" y="744469"/>
            <a:chExt cx="10674117" cy="5349671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15639" y="634028"/>
            <a:ext cx="2516957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36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Safety-Critical Failures…</a:t>
            </a:r>
          </a:p>
        </p:txBody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86872" y="634028"/>
            <a:ext cx="2456751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371002" y="2016617"/>
            <a:ext cx="2456260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3" name="Content Placeholder 2" descr="A sunset in the background&#10;&#10;Description automatically generated">
            <a:extLst>
              <a:ext uri="{FF2B5EF4-FFF2-40B4-BE49-F238E27FC236}">
                <a16:creationId xmlns:a16="http://schemas.microsoft.com/office/drawing/2014/main" id="{9D4887BB-8124-8B4D-8D40-605297CCE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55" r="2578" b="-3"/>
          <a:stretch/>
        </p:blipFill>
        <p:spPr>
          <a:xfrm>
            <a:off x="1034267" y="2243969"/>
            <a:ext cx="4244416" cy="256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9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Safety-Critical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000" dirty="0"/>
              <a:t>Errors that have the potential to injure or kill people</a:t>
            </a:r>
          </a:p>
          <a:p>
            <a:endParaRPr lang="en-US" sz="900" dirty="0"/>
          </a:p>
          <a:p>
            <a:endParaRPr lang="en-US" sz="800" dirty="0"/>
          </a:p>
          <a:p>
            <a:pPr marL="45720" indent="0">
              <a:buNone/>
            </a:pPr>
            <a:r>
              <a:rPr lang="en-US" sz="2600" dirty="0"/>
              <a:t>Usually, safety-critical failures are met with legal ramifications that follow the responsible party for a long time</a:t>
            </a:r>
          </a:p>
          <a:p>
            <a:pPr marL="45720" indent="0">
              <a:buNone/>
            </a:pPr>
            <a:endParaRPr lang="en-US" sz="800" dirty="0"/>
          </a:p>
          <a:p>
            <a:pPr lvl="1"/>
            <a:endParaRPr lang="en-US" sz="900" dirty="0"/>
          </a:p>
          <a:p>
            <a:pPr lvl="1"/>
            <a:r>
              <a:rPr lang="en-US" sz="2400" dirty="0"/>
              <a:t>Nuclear reactors and other potentially polluting agents</a:t>
            </a:r>
          </a:p>
          <a:p>
            <a:pPr lvl="1"/>
            <a:endParaRPr lang="en-US" sz="800" dirty="0"/>
          </a:p>
          <a:p>
            <a:pPr lvl="1"/>
            <a:r>
              <a:rPr lang="en-US" sz="2400" dirty="0"/>
              <a:t>Tesla crash in Florida, due to a driver hacking the car</a:t>
            </a:r>
          </a:p>
          <a:p>
            <a:pPr lvl="1"/>
            <a:endParaRPr lang="en-US" sz="800" dirty="0"/>
          </a:p>
          <a:p>
            <a:pPr lvl="1"/>
            <a:r>
              <a:rPr lang="en-US" sz="2400" dirty="0"/>
              <a:t>Boeing 737 Max 8 Jet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805780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Safety-Critical Failures…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800" dirty="0"/>
          </a:p>
          <a:p>
            <a:pPr marL="114300" indent="0">
              <a:buNone/>
            </a:pPr>
            <a:r>
              <a:rPr lang="en-US" sz="2800" dirty="0"/>
              <a:t>Obviously, these types of damages can never be fully recovered</a:t>
            </a:r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en-US" sz="2800" dirty="0"/>
              <a:t>The best way to prevent them is provability – only implement a Safety-Critical system once you can prove it has redundant systems in place</a:t>
            </a:r>
          </a:p>
          <a:p>
            <a:pPr marL="11430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3598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Risk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912884"/>
            <a:ext cx="7658100" cy="4555152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/>
              <a:t>Before a project even begins, we must first assess the probability of risks involved throughout the life of the project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Social, political, economic, environmental, safety, ethical…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Two groups are usually given the chance to assess the risk of any project:</a:t>
            </a:r>
          </a:p>
          <a:p>
            <a:pPr lvl="2"/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Engineers, Manufacturers and Developers (alpha group)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Customers and Special Invites (beta group)</a:t>
            </a:r>
          </a:p>
        </p:txBody>
      </p:sp>
    </p:spTree>
    <p:extLst>
      <p:ext uri="{BB962C8B-B14F-4D97-AF65-F5344CB8AC3E}">
        <p14:creationId xmlns:p14="http://schemas.microsoft.com/office/powerpoint/2010/main" val="3809617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Risk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752600"/>
            <a:ext cx="7658100" cy="4782671"/>
          </a:xfrm>
        </p:spPr>
        <p:txBody>
          <a:bodyPr>
            <a:normAutofit fontScale="92500" lnSpcReduction="20000"/>
          </a:bodyPr>
          <a:lstStyle/>
          <a:p>
            <a:pPr marL="685800" lvl="2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Let’s do a quick Risk Assessment discussion exercise:</a:t>
            </a:r>
          </a:p>
          <a:p>
            <a:pPr marL="114300" indent="0">
              <a:buNone/>
            </a:pPr>
            <a:endParaRPr lang="en-US" sz="1000" dirty="0"/>
          </a:p>
          <a:p>
            <a:pPr marL="1051560" lvl="3" indent="0">
              <a:buNone/>
            </a:pPr>
            <a:endParaRPr lang="en-US" dirty="0"/>
          </a:p>
          <a:p>
            <a:pPr lvl="3"/>
            <a:endParaRPr lang="en-US" dirty="0"/>
          </a:p>
          <a:p>
            <a:pPr marL="114300" indent="0" algn="ctr">
              <a:buNone/>
            </a:pPr>
            <a:r>
              <a:rPr lang="en-US" sz="2000" dirty="0"/>
              <a:t>Autonomous Vehicles</a:t>
            </a:r>
          </a:p>
          <a:p>
            <a:pPr marL="114300" indent="0" algn="ctr">
              <a:buNone/>
            </a:pPr>
            <a:r>
              <a:rPr lang="en-US" sz="2000" dirty="0"/>
              <a:t>Augmented Reality</a:t>
            </a:r>
          </a:p>
          <a:p>
            <a:pPr marL="114300" indent="0" algn="ctr">
              <a:buNone/>
            </a:pPr>
            <a:r>
              <a:rPr lang="en-US" sz="2000" dirty="0"/>
              <a:t>Street View</a:t>
            </a:r>
          </a:p>
          <a:p>
            <a:pPr marL="114300" indent="0" algn="ctr">
              <a:buNone/>
            </a:pPr>
            <a:r>
              <a:rPr lang="en-US" sz="2000" dirty="0"/>
              <a:t>Web Application</a:t>
            </a:r>
            <a:endParaRPr lang="en-US" dirty="0"/>
          </a:p>
          <a:p>
            <a:pPr marL="114300" indent="0" algn="ctr">
              <a:buNone/>
            </a:pPr>
            <a:r>
              <a:rPr lang="en-US" sz="2000" dirty="0"/>
              <a:t>Social Media Platform</a:t>
            </a:r>
          </a:p>
          <a:p>
            <a:pPr marL="685800" lvl="2" indent="0">
              <a:buNone/>
            </a:pPr>
            <a:endParaRPr lang="en-US" dirty="0"/>
          </a:p>
          <a:p>
            <a:pPr marL="685800" lvl="2" indent="0">
              <a:buNone/>
            </a:pPr>
            <a:endParaRPr lang="en-US" dirty="0"/>
          </a:p>
          <a:p>
            <a:pPr marL="685800" lvl="2" indent="0">
              <a:buNone/>
            </a:pPr>
            <a:endParaRPr lang="en-US" sz="1000" dirty="0"/>
          </a:p>
          <a:p>
            <a:pPr marL="114300" indent="0" algn="ctr">
              <a:buNone/>
            </a:pPr>
            <a:r>
              <a:rPr lang="en-US" sz="2200" dirty="0"/>
              <a:t>Who might be affected by these technologies and how?</a:t>
            </a:r>
          </a:p>
          <a:p>
            <a:pPr marL="685800" lvl="2" indent="0">
              <a:buNone/>
            </a:pPr>
            <a:endParaRPr lang="en-US" dirty="0"/>
          </a:p>
          <a:p>
            <a:pPr marL="685800" lvl="2" indent="0">
              <a:buNone/>
            </a:pPr>
            <a:endParaRPr lang="en-US" sz="1000" dirty="0"/>
          </a:p>
          <a:p>
            <a:pPr marL="6858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95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1B4A-6952-4D45-A54A-3477775CC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1F34A-CB54-AB47-B93B-13AAD043E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114300" indent="0" algn="ctr">
              <a:buNone/>
            </a:pPr>
            <a:r>
              <a:rPr lang="en-US" dirty="0"/>
              <a:t>So… a tech project can affect literally anyone… </a:t>
            </a:r>
          </a:p>
          <a:p>
            <a:pPr marL="114300" indent="0" algn="ctr">
              <a:buNone/>
            </a:pPr>
            <a:r>
              <a:rPr lang="en-US" dirty="0"/>
              <a:t>not just users!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That’s right – even people who have nothing to do with your project can be profoundly affected by it</a:t>
            </a:r>
          </a:p>
        </p:txBody>
      </p:sp>
    </p:spTree>
    <p:extLst>
      <p:ext uri="{BB962C8B-B14F-4D97-AF65-F5344CB8AC3E}">
        <p14:creationId xmlns:p14="http://schemas.microsoft.com/office/powerpoint/2010/main" val="2393665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 Types of Errors and Failures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153817"/>
              </p:ext>
            </p:extLst>
          </p:nvPr>
        </p:nvGraphicFramePr>
        <p:xfrm>
          <a:off x="-1123411" y="1600200"/>
          <a:ext cx="10745676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871771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1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744469"/>
            <a:ext cx="8005589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15639" y="634028"/>
            <a:ext cx="2516957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29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Problems for Individuals…</a:t>
            </a: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86872" y="634028"/>
            <a:ext cx="2456751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371002" y="2016617"/>
            <a:ext cx="2456260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59" r="20139" b="2"/>
          <a:stretch/>
        </p:blipFill>
        <p:spPr>
          <a:xfrm>
            <a:off x="1349386" y="1340841"/>
            <a:ext cx="3614178" cy="43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08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/>
          <a:p>
            <a:pPr algn="ctr"/>
            <a:r>
              <a:rPr lang="en-US"/>
              <a:t>Problems for Individuals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7200900" cy="3581400"/>
          </a:xfrm>
        </p:spPr>
        <p:txBody>
          <a:bodyPr>
            <a:normAutofit fontScale="85000" lnSpcReduction="20000"/>
          </a:bodyPr>
          <a:lstStyle/>
          <a:p>
            <a:r>
              <a:rPr lang="en-US" sz="3200"/>
              <a:t>Errors that inconvenience individuals or groups of individuals</a:t>
            </a:r>
          </a:p>
          <a:p>
            <a:endParaRPr lang="en-US" sz="900"/>
          </a:p>
          <a:p>
            <a:pPr marL="0" indent="0">
              <a:buNone/>
            </a:pPr>
            <a:r>
              <a:rPr lang="en-US" sz="2800"/>
              <a:t>Generally, these are the least severe types of errors, though they can have lasting effects:</a:t>
            </a:r>
          </a:p>
          <a:p>
            <a:pPr marL="0" indent="0">
              <a:buNone/>
            </a:pPr>
            <a:endParaRPr lang="en-US" sz="900"/>
          </a:p>
          <a:p>
            <a:pPr lvl="1"/>
            <a:r>
              <a:rPr lang="en-US" sz="2000"/>
              <a:t>People who receive false bills online</a:t>
            </a:r>
          </a:p>
          <a:p>
            <a:pPr lvl="1"/>
            <a:endParaRPr lang="en-US" sz="900"/>
          </a:p>
          <a:p>
            <a:pPr lvl="1"/>
            <a:r>
              <a:rPr lang="en-US" sz="2000"/>
              <a:t>Those who </a:t>
            </a:r>
            <a:r>
              <a:rPr lang="en-US"/>
              <a:t>have </a:t>
            </a:r>
            <a:r>
              <a:rPr lang="en-US" sz="2000"/>
              <a:t>incorrect </a:t>
            </a:r>
            <a:r>
              <a:rPr lang="en-US"/>
              <a:t>data collected and stored in a database, sometimes without their knowledge</a:t>
            </a:r>
            <a:endParaRPr lang="en-US" sz="2000"/>
          </a:p>
          <a:p>
            <a:pPr lvl="1"/>
            <a:endParaRPr lang="en-US" sz="900"/>
          </a:p>
          <a:p>
            <a:pPr lvl="1"/>
            <a:r>
              <a:rPr lang="en-US" sz="2000"/>
              <a:t>Those who have inherited a false sense of reality, based on their online habits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87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Problems for Individuals…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Many Problems for Individuals can cause major damages - and often violate Normative Privacy or Positive Rights</a:t>
            </a:r>
          </a:p>
          <a:p>
            <a:pPr marL="0" indent="0" algn="ctr">
              <a:buNone/>
            </a:pPr>
            <a:endParaRPr lang="en-US" sz="2000" dirty="0"/>
          </a:p>
          <a:p>
            <a:pPr lvl="1"/>
            <a:r>
              <a:rPr lang="en-US" dirty="0">
                <a:solidFill>
                  <a:schemeClr val="tx1"/>
                </a:solidFill>
              </a:rPr>
              <a:t>Social media platforms that don’t allow people to control their own data</a:t>
            </a:r>
            <a:endParaRPr lang="en-US" sz="900" dirty="0"/>
          </a:p>
          <a:p>
            <a:pPr lvl="1"/>
            <a:endParaRPr lang="en-US" sz="9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lvl="1"/>
            <a:r>
              <a:rPr lang="en-US" sz="2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Swatting… ‘</a:t>
            </a:r>
            <a:r>
              <a:rPr lang="en-US" sz="2000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nuff</a:t>
            </a:r>
            <a:r>
              <a:rPr lang="en-US" sz="2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said!</a:t>
            </a:r>
          </a:p>
          <a:p>
            <a:pPr lvl="1"/>
            <a:endParaRPr lang="en-US" sz="8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lvl="1"/>
            <a:r>
              <a:rPr lang="en-US" sz="2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Data </a:t>
            </a:r>
            <a:r>
              <a:rPr lang="en-US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m</a:t>
            </a:r>
            <a:r>
              <a:rPr lang="en-US" sz="20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ishaps (data that is wrongly merged or associated </a:t>
            </a:r>
            <a:r>
              <a:rPr lang="en-US" sz="2000">
                <a:solidFill>
                  <a:schemeClr val="dk1"/>
                </a:solidFill>
                <a:ea typeface="Arial"/>
                <a:cs typeface="Arial"/>
                <a:sym typeface="Arial"/>
              </a:rPr>
              <a:t>with unrelated data)</a:t>
            </a:r>
            <a:endParaRPr lang="en-US" sz="9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8670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Problems for Individuals…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It is virtually impossible to produce a major program or system with absolutely no Problems for Individuals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So… how do we minimize this risk?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685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744469"/>
            <a:ext cx="8005589" cy="5349671"/>
            <a:chOff x="752858" y="744469"/>
            <a:chExt cx="10674117" cy="534967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15639" y="634028"/>
            <a:ext cx="2516957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36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System Failures…</a:t>
            </a:r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86872" y="634028"/>
            <a:ext cx="2456751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371002" y="2016617"/>
            <a:ext cx="2456260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7" r="22878"/>
          <a:stretch/>
        </p:blipFill>
        <p:spPr>
          <a:xfrm>
            <a:off x="1349389" y="1340841"/>
            <a:ext cx="3614171" cy="43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60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System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200" dirty="0"/>
              <a:t>Errors that cause either partial or complete failures and can’t really be fixed</a:t>
            </a:r>
          </a:p>
          <a:p>
            <a:endParaRPr lang="en-US" sz="900" dirty="0"/>
          </a:p>
          <a:p>
            <a:pPr marL="0" indent="0">
              <a:buNone/>
            </a:pPr>
            <a:r>
              <a:rPr lang="en-US" sz="2800" dirty="0"/>
              <a:t>Some system failures stem simply from a lack of testing a system before implementation</a:t>
            </a:r>
          </a:p>
          <a:p>
            <a:pPr marL="0" indent="0">
              <a:buNone/>
            </a:pPr>
            <a:endParaRPr lang="en-US" sz="900" dirty="0"/>
          </a:p>
          <a:p>
            <a:pPr lvl="1"/>
            <a:r>
              <a:rPr lang="en-US" sz="2000" dirty="0"/>
              <a:t>$325 million Mars Climate Orbiter (1999) disappeared when it should have gone into orbit around Mars – Metric/International vs Imperial/US units</a:t>
            </a:r>
          </a:p>
          <a:p>
            <a:pPr lvl="1"/>
            <a:endParaRPr lang="en-US" sz="900" dirty="0"/>
          </a:p>
          <a:p>
            <a:pPr lvl="1"/>
            <a:r>
              <a:rPr lang="en-US" dirty="0"/>
              <a:t>In April 2014, hundreds of LAX flights were cancelled due to a computer bug that crashed all air-traffic monitoring systems</a:t>
            </a:r>
          </a:p>
        </p:txBody>
      </p:sp>
    </p:spTree>
    <p:extLst>
      <p:ext uri="{BB962C8B-B14F-4D97-AF65-F5344CB8AC3E}">
        <p14:creationId xmlns:p14="http://schemas.microsoft.com/office/powerpoint/2010/main" val="2232258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System Failures…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234" y="1752600"/>
            <a:ext cx="7940566" cy="4777317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Some system errors happen simply because of increased user load without testing</a:t>
            </a:r>
          </a:p>
          <a:p>
            <a:pPr marL="114300" indent="0">
              <a:buNone/>
            </a:pPr>
            <a:endParaRPr lang="en-US" dirty="0"/>
          </a:p>
          <a:p>
            <a:endParaRPr lang="en-US" sz="800" dirty="0"/>
          </a:p>
          <a:p>
            <a:pPr lvl="1"/>
            <a:r>
              <a:rPr lang="en-US" sz="2000" dirty="0"/>
              <a:t>American Express lost its credit card verification system during the holiday season in 2010 and MasterCard in 2013 – all the security calls for verification overwhelmed the system</a:t>
            </a:r>
          </a:p>
          <a:p>
            <a:pPr lvl="1"/>
            <a:endParaRPr lang="en-US" sz="900" dirty="0"/>
          </a:p>
          <a:p>
            <a:pPr lvl="1"/>
            <a:endParaRPr lang="en-US" sz="900" dirty="0"/>
          </a:p>
          <a:p>
            <a:pPr lvl="1"/>
            <a:r>
              <a:rPr lang="en-US" sz="2000" dirty="0"/>
              <a:t>Skype went offline for 2 days in 2007 – many users rebooted their systems at the same time after an automatic Microsoft Windows update was pushed</a:t>
            </a:r>
          </a:p>
        </p:txBody>
      </p:sp>
    </p:spTree>
    <p:extLst>
      <p:ext uri="{BB962C8B-B14F-4D97-AF65-F5344CB8AC3E}">
        <p14:creationId xmlns:p14="http://schemas.microsoft.com/office/powerpoint/2010/main" val="295320183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651</Words>
  <Application>Microsoft Macintosh PowerPoint</Application>
  <PresentationFormat>On-screen Show (4:3)</PresentationFormat>
  <Paragraphs>118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Franklin Gothic Book</vt:lpstr>
      <vt:lpstr>Crop</vt:lpstr>
      <vt:lpstr>Risk Assessment - In a World Driven by Pushing the Limits, How Can We Possibly Plan for All the Errors?</vt:lpstr>
      <vt:lpstr>3 Types of Errors and Failures</vt:lpstr>
      <vt:lpstr>Problems for Individuals…</vt:lpstr>
      <vt:lpstr>Problems for Individuals</vt:lpstr>
      <vt:lpstr>Problems for Individuals…</vt:lpstr>
      <vt:lpstr>Problems for Individuals…</vt:lpstr>
      <vt:lpstr>System Failures…</vt:lpstr>
      <vt:lpstr>System Failures</vt:lpstr>
      <vt:lpstr>System Failures…</vt:lpstr>
      <vt:lpstr>System Failures…</vt:lpstr>
      <vt:lpstr>System Failures…</vt:lpstr>
      <vt:lpstr>Safety-Critical Failures…</vt:lpstr>
      <vt:lpstr>Safety-Critical Failures</vt:lpstr>
      <vt:lpstr>Safety-Critical Failures…</vt:lpstr>
      <vt:lpstr>Risk Assessment</vt:lpstr>
      <vt:lpstr>Risk Assessment</vt:lpstr>
      <vt:lpstr>Risk Assessment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Assessment - In a World Driven by Pushing the Limits, How Can We Possibly Plan for All the Errors?</dc:title>
  <dc:creator>Dave Winter</dc:creator>
  <cp:lastModifiedBy>Dave Winter</cp:lastModifiedBy>
  <cp:revision>4</cp:revision>
  <dcterms:created xsi:type="dcterms:W3CDTF">2019-11-04T20:57:55Z</dcterms:created>
  <dcterms:modified xsi:type="dcterms:W3CDTF">2019-11-04T21:58:19Z</dcterms:modified>
</cp:coreProperties>
</file>