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6" r:id="rId1"/>
  </p:sldMasterIdLst>
  <p:sldIdLst>
    <p:sldId id="257" r:id="rId2"/>
    <p:sldId id="284" r:id="rId3"/>
    <p:sldId id="303" r:id="rId4"/>
    <p:sldId id="304" r:id="rId5"/>
    <p:sldId id="305" r:id="rId6"/>
    <p:sldId id="306" r:id="rId7"/>
    <p:sldId id="320" r:id="rId8"/>
    <p:sldId id="321" r:id="rId9"/>
    <p:sldId id="307" r:id="rId10"/>
    <p:sldId id="318" r:id="rId11"/>
    <p:sldId id="319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40"/>
    <p:restoredTop sz="93466"/>
  </p:normalViewPr>
  <p:slideViewPr>
    <p:cSldViewPr snapToGrid="0" snapToObjects="1">
      <p:cViewPr varScale="1">
        <p:scale>
          <a:sx n="124" d="100"/>
          <a:sy n="124" d="100"/>
        </p:scale>
        <p:origin x="168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DBD939-71FF-4D43-9345-8D01CE7BA7AF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5415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D939-71FF-4D43-9345-8D01CE7BA7AF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575E-448D-9C40-ADEB-A151250BA2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6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D939-71FF-4D43-9345-8D01CE7BA7AF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575E-448D-9C40-ADEB-A151250BA2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3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D939-71FF-4D43-9345-8D01CE7BA7AF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575E-448D-9C40-ADEB-A151250BA2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DBD939-71FF-4D43-9345-8D01CE7BA7AF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CB575E-448D-9C40-ADEB-A151250BA2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89459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D939-71FF-4D43-9345-8D01CE7BA7AF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575E-448D-9C40-ADEB-A151250BA2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7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D939-71FF-4D43-9345-8D01CE7BA7AF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575E-448D-9C40-ADEB-A151250BA2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3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D939-71FF-4D43-9345-8D01CE7BA7AF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575E-448D-9C40-ADEB-A151250BA2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4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BD939-71FF-4D43-9345-8D01CE7BA7AF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575E-448D-9C40-ADEB-A151250BA2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9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DBD939-71FF-4D43-9345-8D01CE7BA7AF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02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DBD939-71FF-4D43-9345-8D01CE7BA7AF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CB575E-448D-9C40-ADEB-A151250BA2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282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DBD939-71FF-4D43-9345-8D01CE7BA7AF}" type="datetimeFigureOut">
              <a:rPr lang="en-US" smtClean="0"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1CB575E-448D-9C40-ADEB-A151250BA22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48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76ezYgIN2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8983" y="2141642"/>
            <a:ext cx="6845647" cy="1520156"/>
          </a:xfrm>
        </p:spPr>
        <p:txBody>
          <a:bodyPr>
            <a:normAutofit/>
          </a:bodyPr>
          <a:lstStyle/>
          <a:p>
            <a:r>
              <a:rPr lang="en-US" sz="2400" dirty="0"/>
              <a:t>Hacktivism: With Great Power Comes </a:t>
            </a:r>
            <a:br>
              <a:rPr lang="en-US" sz="2400" dirty="0"/>
            </a:br>
            <a:r>
              <a:rPr lang="en-US" sz="2400" dirty="0"/>
              <a:t>(a Lack of) Great Responsibility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Dave Winter, CSULB</a:t>
            </a:r>
          </a:p>
          <a:p>
            <a:r>
              <a:rPr lang="en-US" dirty="0"/>
              <a:t>ENGR 350 -- Fall, 2019</a:t>
            </a:r>
          </a:p>
        </p:txBody>
      </p:sp>
    </p:spTree>
    <p:extLst>
      <p:ext uri="{BB962C8B-B14F-4D97-AF65-F5344CB8AC3E}">
        <p14:creationId xmlns:p14="http://schemas.microsoft.com/office/powerpoint/2010/main" val="150980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Hacktivism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 hacktivism be justified?</a:t>
            </a:r>
          </a:p>
          <a:p>
            <a:r>
              <a:rPr lang="en-US" dirty="0"/>
              <a:t>Is it legal?</a:t>
            </a:r>
          </a:p>
          <a:p>
            <a:endParaRPr lang="en-US" dirty="0"/>
          </a:p>
          <a:p>
            <a:r>
              <a:rPr lang="en-US" dirty="0"/>
              <a:t>To be legal, it must fall under Civil Disobedience</a:t>
            </a:r>
          </a:p>
          <a:p>
            <a:endParaRPr lang="en-US" dirty="0"/>
          </a:p>
          <a:p>
            <a:pPr lvl="1"/>
            <a:r>
              <a:rPr lang="en-US" dirty="0"/>
              <a:t>Civil Disobedience must:</a:t>
            </a:r>
          </a:p>
          <a:p>
            <a:pPr lvl="1"/>
            <a:endParaRPr lang="en-US" sz="800" dirty="0"/>
          </a:p>
          <a:p>
            <a:pPr lvl="2"/>
            <a:r>
              <a:rPr lang="en-US" dirty="0"/>
              <a:t>Cause no damage to persons or property</a:t>
            </a:r>
          </a:p>
          <a:p>
            <a:pPr lvl="2"/>
            <a:r>
              <a:rPr lang="en-US" dirty="0"/>
              <a:t>Be nonviolent</a:t>
            </a:r>
          </a:p>
          <a:p>
            <a:pPr lvl="2"/>
            <a:r>
              <a:rPr lang="en-US" dirty="0"/>
              <a:t>Not seek personal profit</a:t>
            </a:r>
          </a:p>
          <a:p>
            <a:pPr lvl="2"/>
            <a:r>
              <a:rPr lang="en-US" dirty="0"/>
              <a:t>Be ethically motivated for the common good</a:t>
            </a:r>
          </a:p>
          <a:p>
            <a:pPr lvl="2"/>
            <a:r>
              <a:rPr lang="en-US" dirty="0"/>
              <a:t>Be willing to accept responsibility and consequences for outcome of protest</a:t>
            </a:r>
          </a:p>
        </p:txBody>
      </p:sp>
    </p:spTree>
    <p:extLst>
      <p:ext uri="{BB962C8B-B14F-4D97-AF65-F5344CB8AC3E}">
        <p14:creationId xmlns:p14="http://schemas.microsoft.com/office/powerpoint/2010/main" val="333317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Hacktivism…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Is hacktivism legal?</a:t>
            </a:r>
          </a:p>
          <a:p>
            <a:endParaRPr lang="en-US" dirty="0"/>
          </a:p>
          <a:p>
            <a:pPr lvl="1"/>
            <a:r>
              <a:rPr lang="en-US" dirty="0"/>
              <a:t>Hacktivism defaces property, requires repair, could seek profit and often goes unpunished, so it violates criteria for civil disobedience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 of now, hacktivism is never legal</a:t>
            </a:r>
          </a:p>
          <a:p>
            <a:pPr marL="365760" lvl="1" indent="0" algn="ctr">
              <a:buNone/>
            </a:pPr>
            <a:endParaRPr lang="en-US" dirty="0"/>
          </a:p>
          <a:p>
            <a:pPr marL="365760" lvl="1" indent="0" algn="ctr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dirty="0"/>
              <a:t>Does that mean hacktivism can never be justified?</a:t>
            </a:r>
          </a:p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dirty="0"/>
              <a:t>Not exactly… Its complicated.</a:t>
            </a:r>
          </a:p>
        </p:txBody>
      </p:sp>
    </p:spTree>
    <p:extLst>
      <p:ext uri="{BB962C8B-B14F-4D97-AF65-F5344CB8AC3E}">
        <p14:creationId xmlns:p14="http://schemas.microsoft.com/office/powerpoint/2010/main" val="56241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CyberTerrorism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Covers political hacking intended to cause “grave harm”</a:t>
            </a:r>
          </a:p>
          <a:p>
            <a:pPr lvl="3"/>
            <a:r>
              <a:rPr lang="en-US" dirty="0"/>
              <a:t>Loss of life</a:t>
            </a:r>
          </a:p>
          <a:p>
            <a:pPr lvl="3"/>
            <a:r>
              <a:rPr lang="en-US" dirty="0"/>
              <a:t>Severe economic loss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Typically performed by “non-state actors”</a:t>
            </a:r>
          </a:p>
          <a:p>
            <a:pPr lvl="2"/>
            <a:r>
              <a:rPr lang="en-US" dirty="0"/>
              <a:t>Try to intimidate governments or societies by fear or force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Many hacktivism cases have been tried as </a:t>
            </a:r>
            <a:r>
              <a:rPr lang="en-US" dirty="0" err="1"/>
              <a:t>CyberTerrorist</a:t>
            </a:r>
            <a:r>
              <a:rPr lang="en-US" dirty="0"/>
              <a:t> attacks</a:t>
            </a:r>
          </a:p>
        </p:txBody>
      </p:sp>
    </p:spTree>
    <p:extLst>
      <p:ext uri="{BB962C8B-B14F-4D97-AF65-F5344CB8AC3E}">
        <p14:creationId xmlns:p14="http://schemas.microsoft.com/office/powerpoint/2010/main" val="241484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Hacktivism or </a:t>
            </a:r>
            <a:r>
              <a:rPr lang="en-US" dirty="0" err="1"/>
              <a:t>CyberTerrorism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Anonymous</a:t>
            </a:r>
            <a:r>
              <a:rPr lang="en-US" dirty="0"/>
              <a:t> &amp;“Operation Payback” (scenario 6-3)</a:t>
            </a:r>
          </a:p>
          <a:p>
            <a:endParaRPr lang="en-US" dirty="0"/>
          </a:p>
          <a:p>
            <a:pPr lvl="1"/>
            <a:r>
              <a:rPr lang="en-US" dirty="0"/>
              <a:t>Targeted commercial and government websites that supported PIPA and SOPA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Most other protesters were non-disruptive while making their political views known (Wikipedia and Google displayed a banner on pages, but allowed content to be viewed)</a:t>
            </a:r>
          </a:p>
          <a:p>
            <a:pPr lvl="2"/>
            <a:endParaRPr lang="en-US" dirty="0"/>
          </a:p>
          <a:p>
            <a:pPr lvl="2"/>
            <a:r>
              <a:rPr lang="en-US" i="1" dirty="0"/>
              <a:t>Anonymous </a:t>
            </a:r>
            <a:r>
              <a:rPr lang="en-US" dirty="0"/>
              <a:t>launched DoS attacks against the sites instead, causing monetary damage and loss of access</a:t>
            </a:r>
          </a:p>
        </p:txBody>
      </p:sp>
    </p:spTree>
    <p:extLst>
      <p:ext uri="{BB962C8B-B14F-4D97-AF65-F5344CB8AC3E}">
        <p14:creationId xmlns:p14="http://schemas.microsoft.com/office/powerpoint/2010/main" val="275189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Hacktivism or </a:t>
            </a:r>
            <a:r>
              <a:rPr lang="en-US" dirty="0" err="1"/>
              <a:t>CyberTerrorism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Where would you put the attack by </a:t>
            </a:r>
            <a:r>
              <a:rPr lang="en-US" i="1" dirty="0"/>
              <a:t>Anonymous</a:t>
            </a:r>
            <a:r>
              <a:rPr lang="en-US" dirty="0"/>
              <a:t>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Should known members of the group be punished?  If so, how?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Does this type of attack cause any other damage?</a:t>
            </a:r>
          </a:p>
        </p:txBody>
      </p:sp>
    </p:spTree>
    <p:extLst>
      <p:ext uri="{BB962C8B-B14F-4D97-AF65-F5344CB8AC3E}">
        <p14:creationId xmlns:p14="http://schemas.microsoft.com/office/powerpoint/2010/main" val="251938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Switch Gears!</a:t>
            </a:r>
          </a:p>
        </p:txBody>
      </p:sp>
      <p:pic>
        <p:nvPicPr>
          <p:cNvPr id="4" name="Content Placeholder 3" descr="gearbox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409691" y="2286000"/>
            <a:ext cx="4438918" cy="3581400"/>
          </a:xfrm>
        </p:spPr>
      </p:pic>
    </p:spTree>
    <p:extLst>
      <p:ext uri="{BB962C8B-B14F-4D97-AF65-F5344CB8AC3E}">
        <p14:creationId xmlns:p14="http://schemas.microsoft.com/office/powerpoint/2010/main" val="317354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Kevin </a:t>
            </a:r>
            <a:r>
              <a:rPr lang="en-US" dirty="0" err="1"/>
              <a:t>Mitnick</a:t>
            </a:r>
            <a:r>
              <a:rPr lang="en-US" dirty="0"/>
              <a:t>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https://www.youtube.com/watch?v=c76ezYgIN28</a:t>
            </a: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https://</a:t>
            </a:r>
            <a:r>
              <a:rPr lang="en-US" sz="2800" dirty="0" err="1"/>
              <a:t>www.youtube.com</a:t>
            </a:r>
            <a:r>
              <a:rPr lang="en-US" sz="2800" dirty="0"/>
              <a:t>/</a:t>
            </a:r>
            <a:r>
              <a:rPr lang="en-US" sz="2800" dirty="0" err="1"/>
              <a:t>watch?v</a:t>
            </a:r>
            <a:r>
              <a:rPr lang="en-US" sz="2800" dirty="0"/>
              <a:t>=7UaPL5PGywo</a:t>
            </a:r>
          </a:p>
        </p:txBody>
      </p:sp>
    </p:spTree>
    <p:extLst>
      <p:ext uri="{BB962C8B-B14F-4D97-AF65-F5344CB8AC3E}">
        <p14:creationId xmlns:p14="http://schemas.microsoft.com/office/powerpoint/2010/main" val="3333353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Kevin </a:t>
            </a:r>
            <a:r>
              <a:rPr lang="en-US" sz="4200" dirty="0" err="1"/>
              <a:t>Mitnick’s</a:t>
            </a:r>
            <a:r>
              <a:rPr lang="en-US" sz="4200" dirty="0"/>
              <a:t> Crimes – Quick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Forcefully bypassed security systems for Motorola and multiple telephone systems</a:t>
            </a:r>
          </a:p>
          <a:p>
            <a:endParaRPr lang="en-US" sz="800" dirty="0"/>
          </a:p>
          <a:p>
            <a:r>
              <a:rPr lang="en-US" dirty="0"/>
              <a:t>Reverse-engineered FBI computer systems</a:t>
            </a:r>
          </a:p>
          <a:p>
            <a:endParaRPr lang="en-US" sz="800" dirty="0"/>
          </a:p>
          <a:p>
            <a:r>
              <a:rPr lang="en-US" dirty="0"/>
              <a:t>Collected sensitive government information by assuming false identities</a:t>
            </a:r>
          </a:p>
          <a:p>
            <a:endParaRPr lang="en-US" sz="900" dirty="0"/>
          </a:p>
          <a:p>
            <a:r>
              <a:rPr lang="en-US" dirty="0"/>
              <a:t>Acquired sensitive source code for telecommunications companies</a:t>
            </a:r>
          </a:p>
          <a:p>
            <a:endParaRPr lang="en-US" sz="900" dirty="0"/>
          </a:p>
          <a:p>
            <a:r>
              <a:rPr lang="en-US" dirty="0"/>
              <a:t>Lots we don’t know about</a:t>
            </a:r>
          </a:p>
        </p:txBody>
      </p:sp>
    </p:spTree>
    <p:extLst>
      <p:ext uri="{BB962C8B-B14F-4D97-AF65-F5344CB8AC3E}">
        <p14:creationId xmlns:p14="http://schemas.microsoft.com/office/powerpoint/2010/main" val="3275493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Kevin </a:t>
            </a:r>
            <a:r>
              <a:rPr lang="en-US" sz="4200" dirty="0" err="1"/>
              <a:t>Mitnick’s</a:t>
            </a:r>
            <a:r>
              <a:rPr lang="en-US" sz="4200" dirty="0"/>
              <a:t> Crimes – Quick Facts…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Plead guilty to causing between $5 and $10 million in losses (he has repeatedly refuted that amount, and admitted to pleading only for a shorter sentence)</a:t>
            </a:r>
          </a:p>
          <a:p>
            <a:endParaRPr lang="en-US" sz="800" dirty="0"/>
          </a:p>
          <a:p>
            <a:r>
              <a:rPr lang="en-US" dirty="0"/>
              <a:t>He’s strongly warned against criminal hacking</a:t>
            </a:r>
          </a:p>
          <a:p>
            <a:endParaRPr lang="en-US" sz="900" dirty="0"/>
          </a:p>
          <a:p>
            <a:r>
              <a:rPr lang="en-US" dirty="0"/>
              <a:t>He’s compared himself to Frank </a:t>
            </a:r>
            <a:r>
              <a:rPr lang="en-US" dirty="0" err="1"/>
              <a:t>Abagnale</a:t>
            </a:r>
            <a:r>
              <a:rPr lang="en-US" dirty="0"/>
              <a:t> and Steve Wozniak, based on the good they’ve accomplished</a:t>
            </a:r>
          </a:p>
          <a:p>
            <a:endParaRPr lang="en-US" sz="900" dirty="0"/>
          </a:p>
          <a:p>
            <a:r>
              <a:rPr lang="en-US" dirty="0"/>
              <a:t>Served over 7 years in prison (1995-2002)</a:t>
            </a:r>
          </a:p>
        </p:txBody>
      </p:sp>
    </p:spTree>
    <p:extLst>
      <p:ext uri="{BB962C8B-B14F-4D97-AF65-F5344CB8AC3E}">
        <p14:creationId xmlns:p14="http://schemas.microsoft.com/office/powerpoint/2010/main" val="3300055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Ethical 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Q: “Has your hacking led to a positive change in some way?”</a:t>
            </a:r>
          </a:p>
          <a:p>
            <a:endParaRPr lang="en-US" dirty="0"/>
          </a:p>
          <a:p>
            <a:r>
              <a:rPr lang="en-US" dirty="0"/>
              <a:t>A: “</a:t>
            </a:r>
            <a:r>
              <a:rPr lang="en-US" dirty="0">
                <a:solidFill>
                  <a:srgbClr val="558BB8"/>
                </a:solidFill>
              </a:rPr>
              <a:t>Yes.  It led to my career</a:t>
            </a:r>
            <a:r>
              <a:rPr lang="en-US" dirty="0"/>
              <a:t>.  Today I speak around the world, [and] I do pen testing [security analysis] all the time, …where I go after the most sensitive credentials at a company to see if I can get to the ‘crown jewels.’  I see what I can do as 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ethical hacker</a:t>
            </a:r>
            <a:r>
              <a:rPr lang="en-US" dirty="0"/>
              <a:t>.  I really enjoy this work, because when is it that you can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take a criminal activity, legitimize it and get paid for it</a:t>
            </a:r>
            <a:r>
              <a:rPr lang="en-US" dirty="0"/>
              <a:t>?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Ethical hacking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95258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Terminology of 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Hacking is currently defined as:</a:t>
            </a:r>
          </a:p>
          <a:p>
            <a:pPr lvl="1"/>
            <a:r>
              <a:rPr lang="en-US" dirty="0"/>
              <a:t>The act of accessing a computer system or network without authorization from the owner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r>
              <a:rPr lang="en-US" dirty="0"/>
              <a:t>But, Hacking didn’t always mean this… the term has evolved over time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In fact, at one time (and still today), hacking has been considered a good thing</a:t>
            </a:r>
          </a:p>
        </p:txBody>
      </p:sp>
    </p:spTree>
    <p:extLst>
      <p:ext uri="{BB962C8B-B14F-4D97-AF65-F5344CB8AC3E}">
        <p14:creationId xmlns:p14="http://schemas.microsoft.com/office/powerpoint/2010/main" val="35086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Ethical Hacking…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Is ethical hacking justified?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When is this the case?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Let’s discuss…</a:t>
            </a:r>
          </a:p>
        </p:txBody>
      </p:sp>
    </p:spTree>
    <p:extLst>
      <p:ext uri="{BB962C8B-B14F-4D97-AF65-F5344CB8AC3E}">
        <p14:creationId xmlns:p14="http://schemas.microsoft.com/office/powerpoint/2010/main" val="241235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Terminology of Hacking…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1960s and 1970s</a:t>
            </a:r>
          </a:p>
          <a:p>
            <a:pPr lvl="1"/>
            <a:r>
              <a:rPr lang="en-US" dirty="0"/>
              <a:t>Hacking was a positive term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A “hacker” was any creative programmer who wrote code to extend functionality – we just call them developers now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the “hack” was always meant to do good</a:t>
            </a:r>
          </a:p>
          <a:p>
            <a:pPr lvl="2"/>
            <a:r>
              <a:rPr lang="en-US" dirty="0"/>
              <a:t>The hacker was honest, unmotivated by money and careful not to harm anyone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r>
              <a:rPr lang="en-US" dirty="0"/>
              <a:t>In some circles, hacking is still reserved for clever coding (CSS hacks are scripts that seek to make the internet cross-browser friendly)</a:t>
            </a:r>
          </a:p>
        </p:txBody>
      </p:sp>
    </p:spTree>
    <p:extLst>
      <p:ext uri="{BB962C8B-B14F-4D97-AF65-F5344CB8AC3E}">
        <p14:creationId xmlns:p14="http://schemas.microsoft.com/office/powerpoint/2010/main" val="377636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Terminology of Hacking…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1970s and 1980s</a:t>
            </a:r>
          </a:p>
          <a:p>
            <a:pPr lvl="1"/>
            <a:r>
              <a:rPr lang="en-US" dirty="0"/>
              <a:t>Hacking began taking on negative connotations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Described individuals breaking into computers they weren’t authorized to access</a:t>
            </a:r>
          </a:p>
          <a:p>
            <a:pPr lvl="2"/>
            <a:r>
              <a:rPr lang="en-US" dirty="0"/>
              <a:t>Included the spreading of computer </a:t>
            </a:r>
            <a:r>
              <a:rPr lang="en-US" dirty="0">
                <a:solidFill>
                  <a:srgbClr val="B95B22"/>
                </a:solidFill>
              </a:rPr>
              <a:t>worms</a:t>
            </a:r>
            <a:r>
              <a:rPr lang="en-US" dirty="0"/>
              <a:t> and </a:t>
            </a:r>
            <a:r>
              <a:rPr lang="en-US" dirty="0">
                <a:solidFill>
                  <a:srgbClr val="B95B22"/>
                </a:solidFill>
              </a:rPr>
              <a:t>viruses</a:t>
            </a:r>
            <a:r>
              <a:rPr lang="en-US" dirty="0"/>
              <a:t> and “phone phreaking”</a:t>
            </a:r>
          </a:p>
          <a:p>
            <a:pPr lvl="2"/>
            <a:r>
              <a:rPr lang="en-US" dirty="0"/>
              <a:t>Companies began hiring criminal hackers to analyze and improve security (though some did so illicitly)</a:t>
            </a:r>
          </a:p>
          <a:p>
            <a:pPr lvl="2"/>
            <a:r>
              <a:rPr lang="en-US" dirty="0"/>
              <a:t>During this time, all hacks were done entirely by people writing code by hand</a:t>
            </a:r>
          </a:p>
        </p:txBody>
      </p:sp>
    </p:spTree>
    <p:extLst>
      <p:ext uri="{BB962C8B-B14F-4D97-AF65-F5344CB8AC3E}">
        <p14:creationId xmlns:p14="http://schemas.microsoft.com/office/powerpoint/2010/main" val="207483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Terminology of Hacking…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And, by the mid 1990s</a:t>
            </a:r>
          </a:p>
          <a:p>
            <a:pPr lvl="1"/>
            <a:r>
              <a:rPr lang="en-US" dirty="0"/>
              <a:t>The WWW changed how hacking was done</a:t>
            </a:r>
          </a:p>
          <a:p>
            <a:pPr lvl="2"/>
            <a:r>
              <a:rPr lang="en-US" dirty="0"/>
              <a:t>Viruses and worms could be spread rapidly</a:t>
            </a:r>
          </a:p>
          <a:p>
            <a:pPr lvl="2"/>
            <a:r>
              <a:rPr lang="en-US" dirty="0"/>
              <a:t>Programs were written to inject code auto-magically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Hacktivism surfaced</a:t>
            </a:r>
          </a:p>
          <a:p>
            <a:pPr lvl="1"/>
            <a:r>
              <a:rPr lang="en-US" dirty="0"/>
              <a:t>DoS attacks became more prominent</a:t>
            </a:r>
          </a:p>
          <a:p>
            <a:pPr lvl="1"/>
            <a:r>
              <a:rPr lang="en-US" dirty="0"/>
              <a:t>Personal and financial theft online grew rapidly</a:t>
            </a:r>
          </a:p>
        </p:txBody>
      </p:sp>
    </p:spTree>
    <p:extLst>
      <p:ext uri="{BB962C8B-B14F-4D97-AF65-F5344CB8AC3E}">
        <p14:creationId xmlns:p14="http://schemas.microsoft.com/office/powerpoint/2010/main" val="29097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Trends in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tech improves and innovation grows:</a:t>
            </a:r>
          </a:p>
          <a:p>
            <a:endParaRPr lang="en-US" dirty="0"/>
          </a:p>
          <a:p>
            <a:pPr lvl="1"/>
            <a:r>
              <a:rPr lang="en-US" dirty="0"/>
              <a:t>Defining ethical boundaries becomes more difficult</a:t>
            </a:r>
          </a:p>
          <a:p>
            <a:pPr lvl="1"/>
            <a:endParaRPr lang="en-US" dirty="0"/>
          </a:p>
          <a:p>
            <a:pPr marL="45720" indent="0" algn="ctr">
              <a:buNone/>
            </a:pPr>
            <a:r>
              <a:rPr lang="en-US" dirty="0"/>
              <a:t>- AND -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terminology develops to accommodate the new ideas created by tech</a:t>
            </a:r>
          </a:p>
        </p:txBody>
      </p:sp>
    </p:spTree>
    <p:extLst>
      <p:ext uri="{BB962C8B-B14F-4D97-AF65-F5344CB8AC3E}">
        <p14:creationId xmlns:p14="http://schemas.microsoft.com/office/powerpoint/2010/main" val="376513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of physical space or platform to support a social/political cause – this type of protest is protected by law</a:t>
            </a:r>
          </a:p>
          <a:p>
            <a:endParaRPr lang="en-US" dirty="0"/>
          </a:p>
          <a:p>
            <a:pPr lvl="1"/>
            <a:r>
              <a:rPr lang="en-US" dirty="0"/>
              <a:t>An activist could use the internet to discuss issues, form groups, plan activities and coordinate meetings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Activists commonly set up blogs, monitor public forums or gather public information, then “take it to the streets”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Lately, we’ve seen Facebook and Twitter become very active activist tools</a:t>
            </a:r>
          </a:p>
        </p:txBody>
      </p:sp>
    </p:spTree>
    <p:extLst>
      <p:ext uri="{BB962C8B-B14F-4D97-AF65-F5344CB8AC3E}">
        <p14:creationId xmlns:p14="http://schemas.microsoft.com/office/powerpoint/2010/main" val="122742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Activism…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 activism be justified?</a:t>
            </a:r>
          </a:p>
          <a:p>
            <a:r>
              <a:rPr lang="en-US" dirty="0"/>
              <a:t>Is it legal?</a:t>
            </a:r>
          </a:p>
          <a:p>
            <a:endParaRPr lang="en-US" dirty="0"/>
          </a:p>
          <a:p>
            <a:r>
              <a:rPr lang="en-US" dirty="0"/>
              <a:t>To be legal, activism must fall under Civil Disobedience</a:t>
            </a:r>
          </a:p>
          <a:p>
            <a:endParaRPr lang="en-US" dirty="0"/>
          </a:p>
          <a:p>
            <a:pPr lvl="1"/>
            <a:r>
              <a:rPr lang="en-US" dirty="0"/>
              <a:t>Civil Disobedience must:</a:t>
            </a:r>
          </a:p>
          <a:p>
            <a:pPr lvl="1"/>
            <a:endParaRPr lang="en-US" sz="800" dirty="0"/>
          </a:p>
          <a:p>
            <a:pPr lvl="2"/>
            <a:r>
              <a:rPr lang="en-US" dirty="0"/>
              <a:t>Cause no damage to persons or property</a:t>
            </a:r>
          </a:p>
          <a:p>
            <a:pPr lvl="2"/>
            <a:r>
              <a:rPr lang="en-US" dirty="0"/>
              <a:t>Be nonviolent</a:t>
            </a:r>
          </a:p>
          <a:p>
            <a:pPr lvl="2"/>
            <a:r>
              <a:rPr lang="en-US" dirty="0"/>
              <a:t>Not seek personal profit</a:t>
            </a:r>
          </a:p>
          <a:p>
            <a:pPr lvl="2"/>
            <a:r>
              <a:rPr lang="en-US" dirty="0"/>
              <a:t>Be ethically motivated for the common good</a:t>
            </a:r>
          </a:p>
          <a:p>
            <a:pPr lvl="2"/>
            <a:r>
              <a:rPr lang="en-US" dirty="0"/>
              <a:t>Be willing to accept responsibility and consequences for outcome of protest</a:t>
            </a:r>
          </a:p>
        </p:txBody>
      </p:sp>
    </p:spTree>
    <p:extLst>
      <p:ext uri="{BB962C8B-B14F-4D97-AF65-F5344CB8AC3E}">
        <p14:creationId xmlns:p14="http://schemas.microsoft.com/office/powerpoint/2010/main" val="2477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Hactivism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known as “political hacking”</a:t>
            </a:r>
          </a:p>
          <a:p>
            <a:endParaRPr lang="en-US" dirty="0"/>
          </a:p>
          <a:p>
            <a:pPr lvl="1"/>
            <a:r>
              <a:rPr lang="en-US" dirty="0"/>
              <a:t>Use of hacking to promote a political cause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Seeks to disrupt normal operations of a website or service, but without causing major damages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Often times, the damages are unknown or present themselves at a later time</a:t>
            </a:r>
          </a:p>
        </p:txBody>
      </p:sp>
    </p:spTree>
    <p:extLst>
      <p:ext uri="{BB962C8B-B14F-4D97-AF65-F5344CB8AC3E}">
        <p14:creationId xmlns:p14="http://schemas.microsoft.com/office/powerpoint/2010/main" val="32366920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{329C368A-0D5B-0348-8BFD-AD0496AA69DD}tf10001072</Template>
  <TotalTime>11150</TotalTime>
  <Words>1004</Words>
  <Application>Microsoft Macintosh PowerPoint</Application>
  <PresentationFormat>On-screen Show (4:3)</PresentationFormat>
  <Paragraphs>161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Franklin Gothic Book</vt:lpstr>
      <vt:lpstr>Crop</vt:lpstr>
      <vt:lpstr>Hacktivism: With Great Power Comes  (a Lack of) Great Responsibility</vt:lpstr>
      <vt:lpstr>Terminology of Hacking</vt:lpstr>
      <vt:lpstr>Terminology of Hacking…</vt:lpstr>
      <vt:lpstr>Terminology of Hacking…</vt:lpstr>
      <vt:lpstr>Terminology of Hacking…</vt:lpstr>
      <vt:lpstr>Trends in Tech</vt:lpstr>
      <vt:lpstr>Activism</vt:lpstr>
      <vt:lpstr>Activism…</vt:lpstr>
      <vt:lpstr>Hactivism</vt:lpstr>
      <vt:lpstr>Hacktivism…</vt:lpstr>
      <vt:lpstr>Hacktivism…</vt:lpstr>
      <vt:lpstr>CyberTerrorism</vt:lpstr>
      <vt:lpstr>Hacktivism or CyberTerrorism?</vt:lpstr>
      <vt:lpstr>Hacktivism or CyberTerrorism?</vt:lpstr>
      <vt:lpstr>Let’s Switch Gears!</vt:lpstr>
      <vt:lpstr>Kevin Mitnick Interview</vt:lpstr>
      <vt:lpstr>Kevin Mitnick’s Crimes – Quick Facts</vt:lpstr>
      <vt:lpstr>Kevin Mitnick’s Crimes – Quick Facts…</vt:lpstr>
      <vt:lpstr>Ethical Hacking</vt:lpstr>
      <vt:lpstr>Ethical Hacking…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Moral Conduct and Professional Responsibility: Dealing with Errors, Failures and Risks</dc:title>
  <dc:creator>Dave Winter</dc:creator>
  <cp:lastModifiedBy>Dave Winter</cp:lastModifiedBy>
  <cp:revision>130</cp:revision>
  <dcterms:created xsi:type="dcterms:W3CDTF">2013-02-12T01:52:43Z</dcterms:created>
  <dcterms:modified xsi:type="dcterms:W3CDTF">2019-10-30T19:56:59Z</dcterms:modified>
</cp:coreProperties>
</file>