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69" r:id="rId8"/>
    <p:sldId id="268" r:id="rId9"/>
    <p:sldId id="267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014"/>
  </p:normalViewPr>
  <p:slideViewPr>
    <p:cSldViewPr snapToGrid="0" snapToObjects="1">
      <p:cViewPr varScale="1">
        <p:scale>
          <a:sx n="102" d="100"/>
          <a:sy n="102" d="100"/>
        </p:scale>
        <p:origin x="176" y="5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A2759-2D01-154B-9E06-52047D5FEBEC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F527B-C991-9E46-9FE7-4475A5088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08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64419AA-590C-6943-A4E9-97FB79E28A4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283C2C-03D7-8A4B-ADA1-39748DA6957A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9953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19AA-590C-6943-A4E9-97FB79E28A4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3C2C-03D7-8A4B-ADA1-39748DA6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3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19AA-590C-6943-A4E9-97FB79E28A4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3C2C-03D7-8A4B-ADA1-39748DA6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3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19AA-590C-6943-A4E9-97FB79E28A4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3C2C-03D7-8A4B-ADA1-39748DA6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6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4419AA-590C-6943-A4E9-97FB79E28A4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283C2C-03D7-8A4B-ADA1-39748DA695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69857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19AA-590C-6943-A4E9-97FB79E28A4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3C2C-03D7-8A4B-ADA1-39748DA6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3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19AA-590C-6943-A4E9-97FB79E28A4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3C2C-03D7-8A4B-ADA1-39748DA6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19AA-590C-6943-A4E9-97FB79E28A4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3C2C-03D7-8A4B-ADA1-39748DA6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4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419AA-590C-6943-A4E9-97FB79E28A4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83C2C-03D7-8A4B-ADA1-39748DA6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4419AA-590C-6943-A4E9-97FB79E28A4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283C2C-03D7-8A4B-ADA1-39748DA695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175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4419AA-590C-6943-A4E9-97FB79E28A4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283C2C-03D7-8A4B-ADA1-39748DA695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334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464419AA-590C-6943-A4E9-97FB79E28A45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1D283C2C-03D7-8A4B-ADA1-39748DA695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316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107" y="2477421"/>
            <a:ext cx="6629400" cy="1219201"/>
          </a:xfrm>
        </p:spPr>
        <p:txBody>
          <a:bodyPr>
            <a:normAutofit/>
          </a:bodyPr>
          <a:lstStyle/>
          <a:p>
            <a:r>
              <a:rPr lang="en-US" sz="2400" dirty="0"/>
              <a:t>Whose Laws Rule the Web?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Dave Winter, CSULB</a:t>
            </a:r>
          </a:p>
          <a:p>
            <a:r>
              <a:rPr lang="en-US" dirty="0"/>
              <a:t>ENGR 350 -- Fall, 2019</a:t>
            </a:r>
          </a:p>
        </p:txBody>
      </p:sp>
    </p:spTree>
    <p:extLst>
      <p:ext uri="{BB962C8B-B14F-4D97-AF65-F5344CB8AC3E}">
        <p14:creationId xmlns:p14="http://schemas.microsoft.com/office/powerpoint/2010/main" val="9688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E94C-4B55-A445-9629-89BD4022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the 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F078B-11C9-3043-90BD-33851468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US states and other countries are beginning to take user privacy more seriously.  This means we’ll be seeing a lot more laws like this coming in the next few years.</a:t>
            </a:r>
          </a:p>
          <a:p>
            <a:endParaRPr lang="en-US" dirty="0"/>
          </a:p>
          <a:p>
            <a:r>
              <a:rPr lang="en-US" dirty="0"/>
              <a:t>And, since the whole thing is confusing </a:t>
            </a:r>
            <a:r>
              <a:rPr lang="en-US" dirty="0" err="1"/>
              <a:t>af</a:t>
            </a:r>
            <a:r>
              <a:rPr lang="en-US" dirty="0"/>
              <a:t>, there’s </a:t>
            </a:r>
            <a:r>
              <a:rPr lang="en-US" dirty="0" err="1"/>
              <a:t>gonna</a:t>
            </a:r>
            <a:r>
              <a:rPr lang="en-US" dirty="0"/>
              <a:t> be a lot of talk about it all pretty soon… our news is just a bit focused on other things </a:t>
            </a:r>
            <a:r>
              <a:rPr lang="en-US" dirty="0" err="1"/>
              <a:t>rn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47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0760-4E59-C24C-84E9-075F1321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Who Owns the Internet?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C3DB9-40D6-0142-A13A-1820FDAF8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web is a decentralized collection of information, spread across the globe</a:t>
            </a:r>
          </a:p>
          <a:p>
            <a:endParaRPr lang="en-US" dirty="0"/>
          </a:p>
          <a:p>
            <a:r>
              <a:rPr lang="en-US" dirty="0"/>
              <a:t>We can generally access it from anywhere</a:t>
            </a:r>
          </a:p>
          <a:p>
            <a:endParaRPr lang="en-US" dirty="0"/>
          </a:p>
          <a:p>
            <a:r>
              <a:rPr lang="en-US" dirty="0"/>
              <a:t>But, countries and regions generally have different laws in the real world… so can this happen online?</a:t>
            </a:r>
          </a:p>
        </p:txBody>
      </p:sp>
    </p:spTree>
    <p:extLst>
      <p:ext uri="{BB962C8B-B14F-4D97-AF65-F5344CB8AC3E}">
        <p14:creationId xmlns:p14="http://schemas.microsoft.com/office/powerpoint/2010/main" val="248566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1C67-173D-1F47-8C1D-FB9675755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the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E0BB2-D6E0-B14D-8E27-6EBD22A8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Minimum drinking age</a:t>
            </a:r>
          </a:p>
          <a:p>
            <a:r>
              <a:rPr lang="en-US" dirty="0"/>
              <a:t>Traffic laws</a:t>
            </a:r>
          </a:p>
          <a:p>
            <a:r>
              <a:rPr lang="en-US" dirty="0"/>
              <a:t>Gambling laws</a:t>
            </a:r>
          </a:p>
          <a:p>
            <a:r>
              <a:rPr lang="en-US" dirty="0"/>
              <a:t>Environmental regulations</a:t>
            </a:r>
          </a:p>
          <a:p>
            <a:r>
              <a:rPr lang="en-US" dirty="0"/>
              <a:t>Gun laws</a:t>
            </a:r>
          </a:p>
          <a:p>
            <a:r>
              <a:rPr lang="en-US" dirty="0"/>
              <a:t>Rights and freedoms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Generally enforced based on physical location – when you go somewhere else, you live under their laws</a:t>
            </a:r>
          </a:p>
        </p:txBody>
      </p:sp>
    </p:spTree>
    <p:extLst>
      <p:ext uri="{BB962C8B-B14F-4D97-AF65-F5344CB8AC3E}">
        <p14:creationId xmlns:p14="http://schemas.microsoft.com/office/powerpoint/2010/main" val="77948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A595-197B-6A44-9AC1-0356D7B1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Internet Is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37F29-0730-9249-A451-33322F2F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Servers are often located in different countries or regions than website visitors</a:t>
            </a:r>
          </a:p>
          <a:p>
            <a:r>
              <a:rPr lang="en-US" dirty="0"/>
              <a:t>We might not even know where the server is located, or where  an internet company is registered</a:t>
            </a:r>
          </a:p>
          <a:p>
            <a:r>
              <a:rPr lang="en-US" dirty="0"/>
              <a:t>We can generally explore the web under protection of anonymity</a:t>
            </a:r>
          </a:p>
          <a:p>
            <a:r>
              <a:rPr lang="en-US" dirty="0"/>
              <a:t>We can easily spoof our IP addresses to look like we’re physically in another place</a:t>
            </a:r>
          </a:p>
        </p:txBody>
      </p:sp>
    </p:spTree>
    <p:extLst>
      <p:ext uri="{BB962C8B-B14F-4D97-AF65-F5344CB8AC3E}">
        <p14:creationId xmlns:p14="http://schemas.microsoft.com/office/powerpoint/2010/main" val="223483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B9C9-2656-264C-91AC-5E1E6AE8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So… how does the Internet make laws, then?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AB98-11BB-8F44-A404-E09FC6124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590800"/>
            <a:ext cx="72009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can’t put laws on the internet.  But you can put laws on companies, content, online activities and privacy violations.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other words, its impossible to regulate the internet, as a whole.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But, we can regulate the people and companies who use it.</a:t>
            </a:r>
          </a:p>
        </p:txBody>
      </p:sp>
    </p:spTree>
    <p:extLst>
      <p:ext uri="{BB962C8B-B14F-4D97-AF65-F5344CB8AC3E}">
        <p14:creationId xmlns:p14="http://schemas.microsoft.com/office/powerpoint/2010/main" val="10283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4256-66DB-404F-ABEB-B73CE920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European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3E4E-46DD-3045-8473-CCF022999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286000"/>
            <a:ext cx="7424185" cy="3581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General Data Protection Regulation – GDPR (May 2018)</a:t>
            </a:r>
          </a:p>
          <a:p>
            <a:endParaRPr lang="en-US" dirty="0"/>
          </a:p>
          <a:p>
            <a:pPr lvl="1"/>
            <a:r>
              <a:rPr lang="en-US" dirty="0"/>
              <a:t>Applies to anyone who processes data on users in the EU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Right to be Informed (what is being collected)</a:t>
            </a:r>
          </a:p>
          <a:p>
            <a:pPr lvl="1"/>
            <a:r>
              <a:rPr lang="en-US" dirty="0"/>
              <a:t>Right to be Forgotten (request data removal)</a:t>
            </a:r>
          </a:p>
          <a:p>
            <a:pPr lvl="1"/>
            <a:r>
              <a:rPr lang="en-US" dirty="0"/>
              <a:t>Right to Fix Wrong Information (informational control)</a:t>
            </a:r>
          </a:p>
          <a:p>
            <a:pPr lvl="1"/>
            <a:r>
              <a:rPr lang="en-US" dirty="0"/>
              <a:t>Right to Access (control over own data) </a:t>
            </a:r>
          </a:p>
          <a:p>
            <a:pPr lvl="1"/>
            <a:r>
              <a:rPr lang="en-US" dirty="0"/>
              <a:t>Right to Restriction of Processing (be able to change mind)</a:t>
            </a:r>
          </a:p>
        </p:txBody>
      </p:sp>
    </p:spTree>
    <p:extLst>
      <p:ext uri="{BB962C8B-B14F-4D97-AF65-F5344CB8AC3E}">
        <p14:creationId xmlns:p14="http://schemas.microsoft.com/office/powerpoint/2010/main" val="94856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4256-66DB-404F-ABEB-B73CE920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European 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3E4E-46DD-3045-8473-CCF022999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286000"/>
            <a:ext cx="7328491" cy="3581400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ePrivacy</a:t>
            </a:r>
            <a:r>
              <a:rPr lang="en-US" dirty="0">
                <a:solidFill>
                  <a:srgbClr val="0070C0"/>
                </a:solidFill>
              </a:rPr>
              <a:t> Regulation– </a:t>
            </a:r>
            <a:r>
              <a:rPr lang="en-US" dirty="0" err="1">
                <a:solidFill>
                  <a:srgbClr val="0070C0"/>
                </a:solidFill>
              </a:rPr>
              <a:t>ePR</a:t>
            </a:r>
            <a:r>
              <a:rPr lang="en-US" dirty="0">
                <a:solidFill>
                  <a:srgbClr val="0070C0"/>
                </a:solidFill>
              </a:rPr>
              <a:t> (Late 2019)</a:t>
            </a:r>
          </a:p>
          <a:p>
            <a:endParaRPr lang="en-US" dirty="0"/>
          </a:p>
          <a:p>
            <a:pPr lvl="1"/>
            <a:r>
              <a:rPr lang="en-US" dirty="0"/>
              <a:t>Applies to any site/service that uses cookies to track users in the EU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Works with GDPR</a:t>
            </a:r>
          </a:p>
          <a:p>
            <a:pPr lvl="1"/>
            <a:r>
              <a:rPr lang="en-US" dirty="0"/>
              <a:t>Also known as the “cookie law”</a:t>
            </a:r>
          </a:p>
          <a:p>
            <a:pPr lvl="1"/>
            <a:r>
              <a:rPr lang="en-US" dirty="0"/>
              <a:t>Requires that users give consent to install privacy-invasive cookies in their browsers, with some new rules</a:t>
            </a:r>
          </a:p>
        </p:txBody>
      </p:sp>
    </p:spTree>
    <p:extLst>
      <p:ext uri="{BB962C8B-B14F-4D97-AF65-F5344CB8AC3E}">
        <p14:creationId xmlns:p14="http://schemas.microsoft.com/office/powerpoint/2010/main" val="364397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4256-66DB-404F-ABEB-B73CE920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United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3E4E-46DD-3045-8473-CCF022999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286000"/>
            <a:ext cx="7402920" cy="35814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California Consumer Privacy Act – CCPA (Jan 1 2020)</a:t>
            </a:r>
          </a:p>
          <a:p>
            <a:endParaRPr lang="en-US" dirty="0"/>
          </a:p>
          <a:p>
            <a:pPr lvl="1"/>
            <a:r>
              <a:rPr lang="en-US" dirty="0"/>
              <a:t>Applies to any California company with over 50,000 users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Right to Know (what is being collected)</a:t>
            </a:r>
          </a:p>
          <a:p>
            <a:pPr lvl="1"/>
            <a:r>
              <a:rPr lang="en-US" dirty="0"/>
              <a:t>Right to Access (control over own data)</a:t>
            </a:r>
          </a:p>
          <a:p>
            <a:pPr lvl="1"/>
            <a:r>
              <a:rPr lang="en-US" dirty="0"/>
              <a:t>Right to Say No (opt out from sale of personal information)</a:t>
            </a:r>
          </a:p>
          <a:p>
            <a:pPr lvl="1"/>
            <a:r>
              <a:rPr lang="en-US" dirty="0"/>
              <a:t>Right to Equal Service and Price (no punishment)</a:t>
            </a:r>
          </a:p>
        </p:txBody>
      </p:sp>
    </p:spTree>
    <p:extLst>
      <p:ext uri="{BB962C8B-B14F-4D97-AF65-F5344CB8AC3E}">
        <p14:creationId xmlns:p14="http://schemas.microsoft.com/office/powerpoint/2010/main" val="345012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E94C-4B55-A445-9629-89BD4022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these laws are about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F078B-11C9-3043-90BD-33851468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clear – all these laws are meant to protect user privacy.  </a:t>
            </a:r>
          </a:p>
          <a:p>
            <a:endParaRPr lang="en-US" dirty="0"/>
          </a:p>
          <a:p>
            <a:r>
              <a:rPr lang="en-US" dirty="0"/>
              <a:t>But, on average, only about half of all major companies claim to know much about these laws, and many are not planning to follow them.</a:t>
            </a:r>
          </a:p>
          <a:p>
            <a:endParaRPr lang="en-US" dirty="0"/>
          </a:p>
          <a:p>
            <a:r>
              <a:rPr lang="en-US" dirty="0"/>
              <a:t>Fines can be as much as $7,500 per violation, or 4% of a company’s overall earnings, so it’s a pretty big deal.</a:t>
            </a:r>
          </a:p>
        </p:txBody>
      </p:sp>
    </p:spTree>
    <p:extLst>
      <p:ext uri="{BB962C8B-B14F-4D97-AF65-F5344CB8AC3E}">
        <p14:creationId xmlns:p14="http://schemas.microsoft.com/office/powerpoint/2010/main" val="66967989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{DCEA91FC-6856-8E48-BD99-B078A164F398}tf10001072</Template>
  <TotalTime>9775</TotalTime>
  <Words>554</Words>
  <Application>Microsoft Macintosh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Franklin Gothic Book</vt:lpstr>
      <vt:lpstr>Crop</vt:lpstr>
      <vt:lpstr>Whose Laws Rule the Web? </vt:lpstr>
      <vt:lpstr>Who Owns the Internet?</vt:lpstr>
      <vt:lpstr>In the Real World</vt:lpstr>
      <vt:lpstr>The Internet Is Different</vt:lpstr>
      <vt:lpstr>So… how does the Internet make laws, then?</vt:lpstr>
      <vt:lpstr>European Union</vt:lpstr>
      <vt:lpstr>European Union</vt:lpstr>
      <vt:lpstr>United States</vt:lpstr>
      <vt:lpstr>these laws are about privacy</vt:lpstr>
      <vt:lpstr>More on the way</vt:lpstr>
    </vt:vector>
  </TitlesOfParts>
  <Company>Owner, Dauidus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Divide: Evaluating and Controlling Trends in Technology</dc:title>
  <dc:creator>Dave Winter</dc:creator>
  <cp:lastModifiedBy>Dave Winter</cp:lastModifiedBy>
  <cp:revision>74</cp:revision>
  <dcterms:created xsi:type="dcterms:W3CDTF">2013-04-09T21:38:07Z</dcterms:created>
  <dcterms:modified xsi:type="dcterms:W3CDTF">2019-11-19T07:03:13Z</dcterms:modified>
</cp:coreProperties>
</file>