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7" r:id="rId4"/>
    <p:sldId id="278" r:id="rId5"/>
    <p:sldId id="259" r:id="rId6"/>
    <p:sldId id="260" r:id="rId7"/>
    <p:sldId id="263" r:id="rId8"/>
    <p:sldId id="265" r:id="rId9"/>
    <p:sldId id="267" r:id="rId10"/>
    <p:sldId id="280" r:id="rId11"/>
    <p:sldId id="268" r:id="rId12"/>
    <p:sldId id="269" r:id="rId13"/>
    <p:sldId id="281" r:id="rId14"/>
    <p:sldId id="270" r:id="rId15"/>
    <p:sldId id="271" r:id="rId16"/>
    <p:sldId id="282" r:id="rId17"/>
    <p:sldId id="272" r:id="rId18"/>
    <p:sldId id="273" r:id="rId19"/>
    <p:sldId id="279" r:id="rId20"/>
    <p:sldId id="28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5" autoAdjust="0"/>
    <p:restoredTop sz="93197" autoAdjust="0"/>
  </p:normalViewPr>
  <p:slideViewPr>
    <p:cSldViewPr>
      <p:cViewPr varScale="1">
        <p:scale>
          <a:sx n="119" d="100"/>
          <a:sy n="119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9845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7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53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FE7ABB0-1B31-4336-A36B-47917F8653A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30F449A0-0804-43CD-9C16-27FE15A10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8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Intellectual Property: Protecting Copyright in the age of Endless Content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350 -- Fall,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157C-C64A-6848-B770-AD86D32C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1415-6CC3-064E-87B6-21674431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2800" dirty="0">
                <a:solidFill>
                  <a:srgbClr val="800000"/>
                </a:solidFill>
              </a:rPr>
              <a:t>Fair Use Doctrine</a:t>
            </a:r>
          </a:p>
          <a:p>
            <a:pPr lvl="2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Nonprofit vs Commercial use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Creative vs Factual material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Amount and significance of content to be used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Effect on potential market value of original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Significant Cases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Sega </a:t>
            </a:r>
            <a:r>
              <a:rPr lang="en-US" dirty="0" err="1"/>
              <a:t>vs</a:t>
            </a:r>
            <a:r>
              <a:rPr lang="en-US" dirty="0"/>
              <a:t> Accolade</a:t>
            </a:r>
          </a:p>
          <a:p>
            <a:r>
              <a:rPr lang="en-US" dirty="0"/>
              <a:t>Atari </a:t>
            </a:r>
            <a:r>
              <a:rPr lang="en-US" dirty="0" err="1"/>
              <a:t>vs</a:t>
            </a:r>
            <a:r>
              <a:rPr lang="en-US" dirty="0"/>
              <a:t> Nintendo</a:t>
            </a:r>
          </a:p>
          <a:p>
            <a:r>
              <a:rPr lang="en-US" dirty="0"/>
              <a:t>Sony vs Connectix</a:t>
            </a:r>
          </a:p>
          <a:p>
            <a:endParaRPr lang="en-US" dirty="0"/>
          </a:p>
          <a:p>
            <a:pPr lvl="1"/>
            <a:r>
              <a:rPr lang="en-US" dirty="0"/>
              <a:t>All the first-mentioned companies sued the aforementioned ones because they reverse-engineered their game systems to learn how to make a compatible and competitive product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Now, we have a law that says you can’t just buy a company who has a lawsuit against you (kind of makes sense)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Significant Cases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00200"/>
            <a:ext cx="76581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Napster</a:t>
            </a:r>
          </a:p>
          <a:p>
            <a:pPr lvl="1"/>
            <a:r>
              <a:rPr lang="en-US" dirty="0"/>
              <a:t>Was the sharing of music via Napster fair use?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Napster’s argument for fair use:</a:t>
            </a:r>
          </a:p>
          <a:p>
            <a:pPr lvl="2"/>
            <a:r>
              <a:rPr lang="en-US" dirty="0"/>
              <a:t>The courts previously ruled that copying files for entertainment should be considered fair use</a:t>
            </a:r>
          </a:p>
          <a:p>
            <a:pPr lvl="2"/>
            <a:r>
              <a:rPr lang="en-US" dirty="0"/>
              <a:t>Didn’t hurt corporate sales because their users sampled the music and then bought the album if they liked it</a:t>
            </a:r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/>
              <a:t>Industry’s argument against fair use:</a:t>
            </a:r>
          </a:p>
          <a:p>
            <a:pPr lvl="2"/>
            <a:r>
              <a:rPr lang="en-US" dirty="0"/>
              <a:t>Trading and sharing with thousands of strangers should not be considered “personal use”</a:t>
            </a:r>
          </a:p>
          <a:p>
            <a:pPr lvl="2"/>
            <a:r>
              <a:rPr lang="en-US" dirty="0"/>
              <a:t>Songs and albums are creative works and users were copying entire albums (music, artwork, lyrics…)</a:t>
            </a:r>
          </a:p>
          <a:p>
            <a:pPr lvl="2"/>
            <a:r>
              <a:rPr lang="en-US" dirty="0"/>
              <a:t>Claimed Napster severely hurt music sales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157C-C64A-6848-B770-AD86D32C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it again!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5D892-E963-8345-8B9C-9656F77B542B}"/>
              </a:ext>
            </a:extLst>
          </p:cNvPr>
          <p:cNvSpPr txBox="1">
            <a:spLocks/>
          </p:cNvSpPr>
          <p:nvPr/>
        </p:nvSpPr>
        <p:spPr>
          <a:xfrm>
            <a:off x="1181100" y="24384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>
              <a:buFont typeface="Franklin Gothic Book" panose="020B0503020102020204" pitchFamily="34" charset="0"/>
              <a:buNone/>
            </a:pPr>
            <a:r>
              <a:rPr lang="en-US" sz="2800">
                <a:solidFill>
                  <a:srgbClr val="800000"/>
                </a:solidFill>
              </a:rPr>
              <a:t>Fair Use Doctrine</a:t>
            </a:r>
          </a:p>
          <a:p>
            <a:pPr lvl="2">
              <a:buFont typeface="Franklin Gothic Book" panose="020B0503020102020204" pitchFamily="34" charset="0"/>
              <a:buNone/>
            </a:pPr>
            <a:endParaRPr lang="en-US" sz="2000">
              <a:solidFill>
                <a:srgbClr val="800000"/>
              </a:solidFill>
            </a:endParaRP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800000"/>
                </a:solidFill>
              </a:rPr>
              <a:t>Nonprofit vs Commercial use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800000"/>
                </a:solidFill>
              </a:rPr>
              <a:t>Creative vs Factual material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800000"/>
                </a:solidFill>
              </a:rPr>
              <a:t>Amount and significance of content to be used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800000"/>
                </a:solidFill>
              </a:rPr>
              <a:t>Effect on potential market value of original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And, as we all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14600"/>
            <a:ext cx="7658100" cy="2666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The court ruled that sharing music via copied MP3 files violated copyright laws and is illegal</a:t>
            </a:r>
          </a:p>
          <a:p>
            <a:pPr algn="ctr">
              <a:buNone/>
            </a:pPr>
            <a:r>
              <a:rPr lang="en-US" dirty="0"/>
              <a:t>And</a:t>
            </a:r>
          </a:p>
          <a:p>
            <a:pPr algn="ctr">
              <a:buNone/>
            </a:pPr>
            <a:r>
              <a:rPr lang="en-US" dirty="0"/>
              <a:t>Napster was shut down (in its old format)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Today, torrenting does the same thing, but better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But, this raises interesting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Are services like Napster responsible for the actions of its users?</a:t>
            </a:r>
          </a:p>
          <a:p>
            <a:endParaRPr lang="en-US" dirty="0"/>
          </a:p>
          <a:p>
            <a:r>
              <a:rPr lang="en-US" dirty="0"/>
              <a:t>If so, should they be penalized the same as an individual violator or separately for each one?</a:t>
            </a:r>
          </a:p>
          <a:p>
            <a:endParaRPr lang="en-US" dirty="0"/>
          </a:p>
          <a:p>
            <a:r>
              <a:rPr lang="en-US" dirty="0"/>
              <a:t>What would the impact be on creative industries such as music, movies and books if copyright laws did not protect their intellectual property?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4623-570C-2548-8153-C0F7B3D8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Great… but how does this affect developers?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AF4D-B067-BC41-B31F-161FAD61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Generally, users don’t have a problem with torrenting files or downloading pirated software.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But, most of us want to eventually work for the companies we’re pirating from.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If we can view Intellectual Property law as something that protects our own future, we can begin to realize its importance to tech.</a:t>
            </a:r>
          </a:p>
        </p:txBody>
      </p:sp>
    </p:spTree>
    <p:extLst>
      <p:ext uri="{BB962C8B-B14F-4D97-AF65-F5344CB8AC3E}">
        <p14:creationId xmlns:p14="http://schemas.microsoft.com/office/powerpoint/2010/main" val="41947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Let’s bring this to current…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YouTube, Facebook, </a:t>
            </a:r>
            <a:r>
              <a:rPr lang="en-US" dirty="0" err="1"/>
              <a:t>Vimeo</a:t>
            </a:r>
            <a:r>
              <a:rPr lang="en-US" dirty="0"/>
              <a:t> and other outlets for sharing media allow for people to post just about any content they want</a:t>
            </a:r>
          </a:p>
          <a:p>
            <a:endParaRPr lang="en-US" dirty="0"/>
          </a:p>
          <a:p>
            <a:pPr lvl="1"/>
            <a:r>
              <a:rPr lang="en-US" dirty="0"/>
              <a:t>In 2017, NBC showed that people viewed clips from its cable TV channels on YouTube over 520,000 times per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important because YouTube (Google) serves ads for many videos </a:t>
            </a:r>
            <a:r>
              <a:rPr lang="mr-IN" dirty="0"/>
              <a:t>–</a:t>
            </a:r>
            <a:r>
              <a:rPr lang="en-US" dirty="0"/>
              <a:t> so, they seem to be making money by infringing NBC’s copyright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So, is YouTube responsible for copyright-infringing material posted by users?  Seems like they’re doing what Napster did, but also are making money from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</a:t>
            </a:r>
            <a:r>
              <a:rPr lang="mr-IN" dirty="0"/>
              <a:t>…</a:t>
            </a:r>
            <a:r>
              <a:rPr lang="en-US" dirty="0"/>
              <a:t> Is YouTube Responsible?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6581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mean… it’s weird… when you’re a big company, sometimes the rules work a little different</a:t>
            </a:r>
          </a:p>
          <a:p>
            <a:endParaRPr lang="en-US" sz="900" dirty="0"/>
          </a:p>
          <a:p>
            <a:pPr lvl="1"/>
            <a:r>
              <a:rPr lang="en-US" dirty="0"/>
              <a:t>YouTube used to have a simple take-down policy, which means that when a copyright-holder asked them to remove content, they manually did it</a:t>
            </a:r>
          </a:p>
          <a:p>
            <a:pPr lvl="2"/>
            <a:r>
              <a:rPr lang="en-US" dirty="0"/>
              <a:t>They were constantly bombarded by copyright owners to remove content</a:t>
            </a:r>
          </a:p>
          <a:p>
            <a:pPr lvl="2"/>
            <a:endParaRPr lang="en-US" sz="900" dirty="0"/>
          </a:p>
          <a:p>
            <a:pPr lvl="2"/>
            <a:r>
              <a:rPr lang="en-US" dirty="0"/>
              <a:t>Copyright owners spent hundreds of thousands of dollars and countless hours continuously searching sites for material that violates copyright (about 1/3 of stuff they wanted removed didn’t violate the Fair Use Doctrine)</a:t>
            </a:r>
          </a:p>
          <a:p>
            <a:pPr lvl="2"/>
            <a:endParaRPr lang="en-US" sz="900" dirty="0"/>
          </a:p>
          <a:p>
            <a:pPr lvl="2"/>
            <a:r>
              <a:rPr lang="en-US" dirty="0"/>
              <a:t>Only the richest copyright owners could participate – small guys couldn’t really spend time or money on this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wasn’t a perfect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companies (YouTube) seemed to benefit from a “try really hard” take-down policy – they could collect ad revenue until they needed to remove the content</a:t>
            </a:r>
          </a:p>
          <a:p>
            <a:endParaRPr lang="en-US" dirty="0"/>
          </a:p>
          <a:p>
            <a:r>
              <a:rPr lang="en-US" dirty="0"/>
              <a:t>Small companies (YouTube’s competitors) often had lots of violating content, because nobody reported to them</a:t>
            </a:r>
          </a:p>
          <a:p>
            <a:endParaRPr lang="en-US" dirty="0"/>
          </a:p>
          <a:p>
            <a:r>
              <a:rPr lang="en-US" dirty="0"/>
              <a:t>Small copyright-holders still can’t actively seek out content infringement because they can’t afford to</a:t>
            </a:r>
          </a:p>
        </p:txBody>
      </p:sp>
    </p:spTree>
    <p:extLst>
      <p:ext uri="{BB962C8B-B14F-4D97-AF65-F5344CB8AC3E}">
        <p14:creationId xmlns:p14="http://schemas.microsoft.com/office/powerpoint/2010/main" val="13344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Intellectual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intangible creative work (but not its particular physical form) can be considered intellectual property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According to current Intellectual Property laws, the value of Intellectual Property comes from: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Creativity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Original ideas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Research or Original Experiments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Individually acquired skills (that are not widely shared)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Labor (skills learned through work)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/>
              <a:t>Non-material efforts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8D60-ACE1-2543-B952-98C3C545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YouTube is trying to set a new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FF88-E0D9-914C-B7AC-401A1C31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Histograms – I’ll show you how this works on the whiteboard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But, this has its problems, too…</a:t>
            </a:r>
          </a:p>
        </p:txBody>
      </p:sp>
    </p:spTree>
    <p:extLst>
      <p:ext uri="{BB962C8B-B14F-4D97-AF65-F5344CB8AC3E}">
        <p14:creationId xmlns:p14="http://schemas.microsoft.com/office/powerpoint/2010/main" val="87639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Intellectual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658100" cy="4297363"/>
          </a:xfrm>
        </p:spPr>
        <p:txBody>
          <a:bodyPr>
            <a:normAutofit/>
          </a:bodyPr>
          <a:lstStyle/>
          <a:p>
            <a:r>
              <a:rPr lang="en-US" dirty="0"/>
              <a:t>My whole point is that currently, self-regulation of intellectual property can work - but only for large companies that already have the resources and money to make it work</a:t>
            </a:r>
          </a:p>
          <a:p>
            <a:endParaRPr lang="en-US" dirty="0"/>
          </a:p>
          <a:p>
            <a:r>
              <a:rPr lang="en-US" dirty="0"/>
              <a:t>What does this mean for smaller companies that can’t afford to self-regulate in the same way?</a:t>
            </a:r>
          </a:p>
          <a:p>
            <a:endParaRPr lang="en-US" dirty="0"/>
          </a:p>
          <a:p>
            <a:r>
              <a:rPr lang="en-US" dirty="0"/>
              <a:t>And, what does it mean for content creators?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Copyrights </a:t>
            </a:r>
            <a:r>
              <a:rPr lang="en-US" dirty="0" err="1"/>
              <a:t>vs</a:t>
            </a:r>
            <a:r>
              <a:rPr lang="en-US" dirty="0"/>
              <a:t> 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00201"/>
            <a:ext cx="76581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Copyrights are exclusive rights to a particular expression, idea, collection of information or original creation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267200"/>
            <a:ext cx="1313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800600"/>
            <a:ext cx="1033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181600"/>
            <a:ext cx="11793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Music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4191000"/>
            <a:ext cx="2053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114800"/>
            <a:ext cx="12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5486400"/>
            <a:ext cx="99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3505200"/>
            <a:ext cx="351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Architectural Drawings</a:t>
            </a:r>
          </a:p>
        </p:txBody>
      </p:sp>
    </p:spTree>
    <p:extLst>
      <p:ext uri="{BB962C8B-B14F-4D97-AF65-F5344CB8AC3E}">
        <p14:creationId xmlns:p14="http://schemas.microsoft.com/office/powerpoint/2010/main" val="8212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Copyrights </a:t>
            </a:r>
            <a:r>
              <a:rPr lang="en-US" dirty="0" err="1"/>
              <a:t>vs</a:t>
            </a:r>
            <a:r>
              <a:rPr lang="en-US" dirty="0"/>
              <a:t> 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00201"/>
            <a:ext cx="76581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Patents are granted for some original work that can also be identified as a non-obvious invention or discovery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4419600"/>
            <a:ext cx="274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Touch-Screen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5334000"/>
            <a:ext cx="3981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Mathematical Formula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410200"/>
            <a:ext cx="25022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Scan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4191000"/>
            <a:ext cx="163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iPhone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142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 SCAN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505200"/>
            <a:ext cx="166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23190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Challenges created by new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Digital technology and the internet have made copyright infringement easier and cheaper than ever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Image, video and audio tools allow us to modify files and easily produce derivative works with little or no consequences</a:t>
            </a:r>
          </a:p>
          <a:p>
            <a:endParaRPr lang="en-US" dirty="0"/>
          </a:p>
          <a:p>
            <a:r>
              <a:rPr lang="en-US" dirty="0"/>
              <a:t>Scanners allow us to change the media of a copyrighted work (convert printed media to electronic format for easy sharing on the web or other digital media)</a:t>
            </a:r>
          </a:p>
          <a:p>
            <a:endParaRPr lang="en-US" dirty="0"/>
          </a:p>
          <a:p>
            <a:r>
              <a:rPr lang="en-US" dirty="0"/>
              <a:t>The internet allows us to copy digitized material with ease, despite the fact that each copy is a “perfect copy”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All this leads us to 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protect against copyright infringement?</a:t>
            </a:r>
          </a:p>
          <a:p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To even guess at an answer to this, we must take a look at one of the main laws that seeks to protect copywritten content.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Determines Fair Use?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1524000"/>
            <a:ext cx="76581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>
              <a:solidFill>
                <a:srgbClr val="800000"/>
              </a:solidFill>
            </a:endParaRPr>
          </a:p>
          <a:p>
            <a:endParaRPr lang="en-US" sz="2700" dirty="0">
              <a:solidFill>
                <a:srgbClr val="800000"/>
              </a:solidFill>
            </a:endParaRPr>
          </a:p>
          <a:p>
            <a:r>
              <a:rPr lang="en-US" sz="2700" dirty="0">
                <a:solidFill>
                  <a:srgbClr val="800000"/>
                </a:solidFill>
              </a:rPr>
              <a:t>1976</a:t>
            </a:r>
          </a:p>
          <a:p>
            <a:pPr lvl="1"/>
            <a:r>
              <a:rPr lang="en-US" sz="2800" dirty="0">
                <a:solidFill>
                  <a:srgbClr val="800000"/>
                </a:solidFill>
              </a:rPr>
              <a:t>Fair Use Doctrine</a:t>
            </a:r>
          </a:p>
          <a:p>
            <a:pPr lvl="2">
              <a:buNone/>
            </a:pPr>
            <a:r>
              <a:rPr lang="en-US" sz="2000" dirty="0">
                <a:solidFill>
                  <a:srgbClr val="800000"/>
                </a:solidFill>
              </a:rPr>
              <a:t>Attempts to easily tell whether some action violates copyright or not</a:t>
            </a:r>
          </a:p>
          <a:p>
            <a:pPr lvl="2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Nonprofit </a:t>
            </a:r>
            <a:r>
              <a:rPr lang="en-US" dirty="0" err="1">
                <a:solidFill>
                  <a:srgbClr val="800000"/>
                </a:solidFill>
              </a:rPr>
              <a:t>vs</a:t>
            </a:r>
            <a:r>
              <a:rPr lang="en-US" dirty="0">
                <a:solidFill>
                  <a:srgbClr val="800000"/>
                </a:solidFill>
              </a:rPr>
              <a:t> Commercial use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Creative </a:t>
            </a:r>
            <a:r>
              <a:rPr lang="en-US" dirty="0" err="1">
                <a:solidFill>
                  <a:srgbClr val="800000"/>
                </a:solidFill>
              </a:rPr>
              <a:t>vs</a:t>
            </a:r>
            <a:r>
              <a:rPr lang="en-US" dirty="0">
                <a:solidFill>
                  <a:srgbClr val="800000"/>
                </a:solidFill>
              </a:rPr>
              <a:t> Factual material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Amount and significance of content to be used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>
                <a:solidFill>
                  <a:srgbClr val="800000"/>
                </a:solidFill>
              </a:rPr>
              <a:t>Effect on potential market value of original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DMCA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699" y="1905000"/>
            <a:ext cx="76209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In the late 80’s/early 90’s, the Fair Use Doctrine, paired with the internet’s newfound ability to easily violate copyright, started allowing lots of lawsuits to be filed – a bit too many</a:t>
            </a:r>
          </a:p>
          <a:p>
            <a:endParaRPr lang="en-US" sz="2700" dirty="0"/>
          </a:p>
          <a:p>
            <a:endParaRPr lang="en-US" sz="2700" dirty="0">
              <a:solidFill>
                <a:srgbClr val="800000"/>
              </a:solidFill>
            </a:endParaRPr>
          </a:p>
          <a:p>
            <a:r>
              <a:rPr lang="en-US" sz="2700" dirty="0">
                <a:solidFill>
                  <a:srgbClr val="800000"/>
                </a:solidFill>
              </a:rPr>
              <a:t>1998</a:t>
            </a:r>
          </a:p>
          <a:p>
            <a:pPr lvl="1"/>
            <a:r>
              <a:rPr lang="en-US" sz="2400" dirty="0">
                <a:solidFill>
                  <a:srgbClr val="800000"/>
                </a:solidFill>
              </a:rPr>
              <a:t>Digital Millennium Copyright Act</a:t>
            </a:r>
          </a:p>
          <a:p>
            <a:pPr lvl="3"/>
            <a:r>
              <a:rPr lang="en-US" dirty="0">
                <a:solidFill>
                  <a:srgbClr val="800000"/>
                </a:solidFill>
              </a:rPr>
              <a:t>Protects against lawsuits by granting a short time period for web site owners to remove copyright-violating material before a lawsuit can be filed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1984 – Sony </a:t>
            </a:r>
            <a:r>
              <a:rPr lang="en-US" dirty="0" err="1"/>
              <a:t>vs</a:t>
            </a:r>
            <a:r>
              <a:rPr lang="en-US" dirty="0"/>
              <a:t> Universal Studios</a:t>
            </a:r>
          </a:p>
          <a:p>
            <a:pPr lvl="1"/>
            <a:r>
              <a:rPr lang="en-US" dirty="0"/>
              <a:t>Sony produced the first VCRs, which could record live television</a:t>
            </a:r>
          </a:p>
          <a:p>
            <a:pPr lvl="1"/>
            <a:r>
              <a:rPr lang="en-US" dirty="0"/>
              <a:t>People used the VCRs to record movies shown for free on television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Universal tried to sue Sony for enabling people to willfully infringe copyright, but lost</a:t>
            </a:r>
          </a:p>
          <a:p>
            <a:pPr lvl="2"/>
            <a:r>
              <a:rPr lang="en-US" dirty="0"/>
              <a:t>It was determined that the copying was protected under the Fair Use Doctrine (1976)</a:t>
            </a:r>
          </a:p>
          <a:p>
            <a:pPr lvl="2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{329C368A-0D5B-0348-8BFD-AD0496AA69DD}tf10001072</Template>
  <TotalTime>7335</TotalTime>
  <Words>1224</Words>
  <Application>Microsoft Macintosh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Franklin Gothic Book</vt:lpstr>
      <vt:lpstr>Crop</vt:lpstr>
      <vt:lpstr>Intellectual Property: Protecting Copyright in the age of Endless Content</vt:lpstr>
      <vt:lpstr>What is Intellectual Property?</vt:lpstr>
      <vt:lpstr>Copyrights vs Patents</vt:lpstr>
      <vt:lpstr>Copyrights vs Patents</vt:lpstr>
      <vt:lpstr>Challenges created by new technology</vt:lpstr>
      <vt:lpstr>All this leads us to ask:</vt:lpstr>
      <vt:lpstr>What Determines Fair Use?</vt:lpstr>
      <vt:lpstr>DMCA</vt:lpstr>
      <vt:lpstr>Significant Cases</vt:lpstr>
      <vt:lpstr>Let’s go through it!</vt:lpstr>
      <vt:lpstr>Significant Cases (cont’d)</vt:lpstr>
      <vt:lpstr>Significant Cases (cont’d)</vt:lpstr>
      <vt:lpstr>Let’s go through it again!</vt:lpstr>
      <vt:lpstr>And, as we all know…</vt:lpstr>
      <vt:lpstr>But, this raises interesting questions:</vt:lpstr>
      <vt:lpstr>Great… but how does this affect developers?</vt:lpstr>
      <vt:lpstr>Let’s bring this to current…</vt:lpstr>
      <vt:lpstr>So… Is YouTube Responsible?</vt:lpstr>
      <vt:lpstr>It wasn’t a perfect system</vt:lpstr>
      <vt:lpstr>Now, YouTube is trying to set a new standard</vt:lpstr>
      <vt:lpstr>Intellectual Property</vt:lpstr>
    </vt:vector>
  </TitlesOfParts>
  <Company>Dauidus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Winter</dc:creator>
  <cp:lastModifiedBy>Dave Winter</cp:lastModifiedBy>
  <cp:revision>96</cp:revision>
  <dcterms:created xsi:type="dcterms:W3CDTF">2011-10-04T20:58:31Z</dcterms:created>
  <dcterms:modified xsi:type="dcterms:W3CDTF">2019-10-16T06:45:32Z</dcterms:modified>
</cp:coreProperties>
</file>