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73" r:id="rId2"/>
    <p:sldId id="275" r:id="rId3"/>
    <p:sldId id="291" r:id="rId4"/>
    <p:sldId id="296" r:id="rId5"/>
    <p:sldId id="276" r:id="rId6"/>
    <p:sldId id="292" r:id="rId7"/>
    <p:sldId id="297" r:id="rId8"/>
    <p:sldId id="277" r:id="rId9"/>
    <p:sldId id="278" r:id="rId10"/>
    <p:sldId id="279" r:id="rId11"/>
    <p:sldId id="280" r:id="rId12"/>
    <p:sldId id="293" r:id="rId13"/>
    <p:sldId id="298" r:id="rId14"/>
    <p:sldId id="281" r:id="rId15"/>
    <p:sldId id="282" r:id="rId16"/>
    <p:sldId id="295" r:id="rId17"/>
    <p:sldId id="288" r:id="rId18"/>
    <p:sldId id="28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4863"/>
    <p:restoredTop sz="94830"/>
  </p:normalViewPr>
  <p:slideViewPr>
    <p:cSldViewPr snapToGrid="0" snapToObjects="1">
      <p:cViewPr varScale="1">
        <p:scale>
          <a:sx n="121" d="100"/>
          <a:sy n="121" d="100"/>
        </p:scale>
        <p:origin x="104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marL="914400" lvl="1" indent="-317500">
              <a:buClr>
                <a:srgbClr val="000000"/>
              </a:buClr>
              <a:buSzPct val="127272"/>
              <a:buFont typeface="Courier New"/>
              <a:buChar char="o"/>
            </a:pPr>
            <a:r>
              <a:rPr sz="1100"/>
              <a:t>
</a:t>
            </a:r>
          </a:p>
          <a:p>
            <a:endParaRPr sz="1100"/>
          </a:p>
          <a:p>
            <a:endParaRPr sz="1100"/>
          </a:p>
          <a:p>
            <a:endParaRPr sz="1100"/>
          </a:p>
          <a:p>
            <a:endParaRPr sz="1100"/>
          </a:p>
          <a:p>
            <a:endParaRPr sz="1100"/>
          </a:p>
          <a:p>
            <a:endParaRPr sz="1100"/>
          </a:p>
          <a:p>
            <a:endParaRPr sz="1100"/>
          </a:p>
        </p:txBody>
      </p:sp>
    </p:spTree>
    <p:extLst>
      <p:ext uri="{BB962C8B-B14F-4D97-AF65-F5344CB8AC3E}">
        <p14:creationId xmlns:p14="http://schemas.microsoft.com/office/powerpoint/2010/main" val="18685561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857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15453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169143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29304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180735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410237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377184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157236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extLst>
      <p:ext uri="{BB962C8B-B14F-4D97-AF65-F5344CB8AC3E}">
        <p14:creationId xmlns:p14="http://schemas.microsoft.com/office/powerpoint/2010/main" val="9576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719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18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37032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887" y="1642245"/>
            <a:ext cx="6835840" cy="2125503"/>
          </a:xfrm>
        </p:spPr>
        <p:txBody>
          <a:bodyPr>
            <a:normAutofit/>
          </a:bodyPr>
          <a:lstStyle/>
          <a:p>
            <a:r>
              <a:rPr lang="en-US" sz="2800" dirty="0"/>
              <a:t>A global workforce: what </a:t>
            </a:r>
            <a:br>
              <a:rPr lang="en-US" sz="2800" dirty="0"/>
            </a:br>
            <a:r>
              <a:rPr lang="en-US" sz="2800" dirty="0"/>
              <a:t>does it mean?</a:t>
            </a:r>
          </a:p>
        </p:txBody>
      </p:sp>
      <p:sp>
        <p:nvSpPr>
          <p:cNvPr id="3" name="Subtitle 2"/>
          <p:cNvSpPr>
            <a:spLocks noGrp="1"/>
          </p:cNvSpPr>
          <p:nvPr>
            <p:ph type="subTitle" idx="1"/>
          </p:nvPr>
        </p:nvSpPr>
        <p:spPr/>
        <p:txBody>
          <a:bodyPr>
            <a:normAutofit/>
          </a:bodyPr>
          <a:lstStyle/>
          <a:p>
            <a:r>
              <a:rPr lang="en-US" dirty="0"/>
              <a:t>Dave Winter, CSULB</a:t>
            </a:r>
          </a:p>
          <a:p>
            <a:r>
              <a:rPr lang="en-US" dirty="0"/>
              <a:t>ENGR 350 -- Fall, 2019</a:t>
            </a:r>
          </a:p>
        </p:txBody>
      </p:sp>
    </p:spTree>
    <p:extLst>
      <p:ext uri="{BB962C8B-B14F-4D97-AF65-F5344CB8AC3E}">
        <p14:creationId xmlns:p14="http://schemas.microsoft.com/office/powerpoint/2010/main" val="11042127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dirty="0"/>
              <a:t>But wait… there’s more!</a:t>
            </a:r>
          </a:p>
        </p:txBody>
      </p:sp>
    </p:spTree>
    <p:extLst>
      <p:ext uri="{BB962C8B-B14F-4D97-AF65-F5344CB8AC3E}">
        <p14:creationId xmlns:p14="http://schemas.microsoft.com/office/powerpoint/2010/main" val="5588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Global Workforce</a:t>
            </a:r>
          </a:p>
        </p:txBody>
      </p:sp>
      <p:sp>
        <p:nvSpPr>
          <p:cNvPr id="3" name="Content Placeholder 2"/>
          <p:cNvSpPr>
            <a:spLocks noGrp="1"/>
          </p:cNvSpPr>
          <p:nvPr>
            <p:ph idx="1"/>
          </p:nvPr>
        </p:nvSpPr>
        <p:spPr/>
        <p:txBody>
          <a:bodyPr>
            <a:normAutofit/>
          </a:bodyPr>
          <a:lstStyle/>
          <a:p>
            <a:r>
              <a:rPr lang="en-US" sz="2400" dirty="0" err="1"/>
              <a:t>Onshoring</a:t>
            </a:r>
            <a:r>
              <a:rPr lang="en-US" sz="2400" dirty="0"/>
              <a:t> – when a foreign company employs workers in a domestic location</a:t>
            </a:r>
          </a:p>
          <a:p>
            <a:endParaRPr lang="en-US" dirty="0"/>
          </a:p>
          <a:p>
            <a:pPr lvl="2"/>
            <a:r>
              <a:rPr lang="en-US" dirty="0"/>
              <a:t>The US </a:t>
            </a:r>
            <a:r>
              <a:rPr lang="en-US" dirty="0" err="1"/>
              <a:t>onshored</a:t>
            </a:r>
            <a:r>
              <a:rPr lang="en-US" dirty="0"/>
              <a:t> 5% of foreign technology jobs in 2005</a:t>
            </a:r>
          </a:p>
          <a:p>
            <a:pPr lvl="2"/>
            <a:endParaRPr lang="en-US" dirty="0"/>
          </a:p>
          <a:p>
            <a:pPr lvl="2"/>
            <a:r>
              <a:rPr lang="en-US" dirty="0"/>
              <a:t>That number has been slowly rising, to 7% in 2015</a:t>
            </a:r>
          </a:p>
          <a:p>
            <a:pPr lvl="2"/>
            <a:endParaRPr lang="en-US" dirty="0"/>
          </a:p>
          <a:p>
            <a:pPr marL="91440" indent="0" algn="ctr">
              <a:buNone/>
            </a:pPr>
            <a:r>
              <a:rPr lang="en-US" dirty="0"/>
              <a:t>Evidence shows we’re okay with Onshoring</a:t>
            </a:r>
          </a:p>
        </p:txBody>
      </p:sp>
    </p:spTree>
    <p:extLst>
      <p:ext uri="{BB962C8B-B14F-4D97-AF65-F5344CB8AC3E}">
        <p14:creationId xmlns:p14="http://schemas.microsoft.com/office/powerpoint/2010/main" val="27602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trips(downLeft)">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strips(downLeft)">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Examples of Onshoring</a:t>
            </a:r>
          </a:p>
        </p:txBody>
      </p:sp>
      <p:sp>
        <p:nvSpPr>
          <p:cNvPr id="3" name="Content Placeholder 2"/>
          <p:cNvSpPr>
            <a:spLocks noGrp="1"/>
          </p:cNvSpPr>
          <p:nvPr>
            <p:ph idx="1"/>
          </p:nvPr>
        </p:nvSpPr>
        <p:spPr/>
        <p:txBody>
          <a:bodyPr/>
          <a:lstStyle/>
          <a:p>
            <a:r>
              <a:rPr lang="en-US" dirty="0"/>
              <a:t>A foreign car company can move manufacturing operations to the US in order to reach their audience more easily.</a:t>
            </a:r>
          </a:p>
          <a:p>
            <a:endParaRPr lang="en-US" dirty="0"/>
          </a:p>
          <a:p>
            <a:r>
              <a:rPr lang="en-US" dirty="0"/>
              <a:t>In this case, the British company sees this as outsourcing or offshoring, but the US company sees it as onshoring</a:t>
            </a:r>
          </a:p>
          <a:p>
            <a:endParaRPr lang="en-US" dirty="0"/>
          </a:p>
          <a:p>
            <a:pPr marL="0" indent="0" algn="ctr">
              <a:buNone/>
            </a:pPr>
            <a:r>
              <a:rPr lang="en-US" dirty="0" err="1">
                <a:solidFill>
                  <a:schemeClr val="accent2"/>
                </a:solidFill>
              </a:rPr>
              <a:t>Onshoring</a:t>
            </a:r>
            <a:r>
              <a:rPr lang="en-US" dirty="0">
                <a:solidFill>
                  <a:schemeClr val="accent2"/>
                </a:solidFill>
              </a:rPr>
              <a:t> needs to originate in a different country</a:t>
            </a:r>
          </a:p>
        </p:txBody>
      </p:sp>
    </p:spTree>
    <p:extLst>
      <p:ext uri="{BB962C8B-B14F-4D97-AF65-F5344CB8AC3E}">
        <p14:creationId xmlns:p14="http://schemas.microsoft.com/office/powerpoint/2010/main" val="149532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endParaRPr lang="en-US" dirty="0"/>
          </a:p>
          <a:p>
            <a:pPr marL="114300" indent="0" algn="ctr">
              <a:buNone/>
            </a:pPr>
            <a:r>
              <a:rPr lang="en-US" dirty="0"/>
              <a:t>Honda</a:t>
            </a:r>
          </a:p>
          <a:p>
            <a:pPr marL="114300" indent="0" algn="ctr">
              <a:buNone/>
            </a:pPr>
            <a:r>
              <a:rPr lang="en-US" dirty="0"/>
              <a:t>Toyota</a:t>
            </a:r>
          </a:p>
          <a:p>
            <a:pPr marL="114300" indent="0" algn="ctr">
              <a:buNone/>
            </a:pPr>
            <a:r>
              <a:rPr lang="en-US" dirty="0"/>
              <a:t>Fiat</a:t>
            </a:r>
          </a:p>
          <a:p>
            <a:pPr marL="114300" indent="0" algn="ctr">
              <a:buNone/>
            </a:pPr>
            <a:r>
              <a:rPr lang="en-US" dirty="0"/>
              <a:t>Volkswagen</a:t>
            </a:r>
          </a:p>
        </p:txBody>
      </p:sp>
    </p:spTree>
    <p:extLst>
      <p:ext uri="{BB962C8B-B14F-4D97-AF65-F5344CB8AC3E}">
        <p14:creationId xmlns:p14="http://schemas.microsoft.com/office/powerpoint/2010/main" val="37188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Let’s take a minute, here…</a:t>
            </a:r>
          </a:p>
        </p:txBody>
      </p:sp>
      <p:sp>
        <p:nvSpPr>
          <p:cNvPr id="3" name="Content Placeholder 2"/>
          <p:cNvSpPr>
            <a:spLocks noGrp="1"/>
          </p:cNvSpPr>
          <p:nvPr>
            <p:ph idx="1"/>
          </p:nvPr>
        </p:nvSpPr>
        <p:spPr/>
        <p:txBody>
          <a:bodyPr/>
          <a:lstStyle/>
          <a:p>
            <a:pPr marL="114300" indent="0">
              <a:buNone/>
            </a:pPr>
            <a:endParaRPr lang="en-US" dirty="0"/>
          </a:p>
          <a:p>
            <a:r>
              <a:rPr lang="en-US" dirty="0"/>
              <a:t>Can we view outsourcing, offshoring and onshoring as a good thing for tech, or a bad thing for tech?</a:t>
            </a:r>
          </a:p>
          <a:p>
            <a:endParaRPr lang="en-US" dirty="0"/>
          </a:p>
          <a:p>
            <a:r>
              <a:rPr lang="en-US" dirty="0"/>
              <a:t>What would happen to tech consumer culture if these practices went away?</a:t>
            </a:r>
          </a:p>
          <a:p>
            <a:endParaRPr lang="en-US" dirty="0"/>
          </a:p>
          <a:p>
            <a:pPr marL="0" indent="0" algn="ctr">
              <a:buNone/>
            </a:pPr>
            <a:r>
              <a:rPr lang="en-US" dirty="0"/>
              <a:t>Maybe we should stop viewing these practices ad good or bad in themselves, and start looking at how we treat each other.</a:t>
            </a:r>
          </a:p>
        </p:txBody>
      </p:sp>
    </p:spTree>
    <p:extLst>
      <p:ext uri="{BB962C8B-B14F-4D97-AF65-F5344CB8AC3E}">
        <p14:creationId xmlns:p14="http://schemas.microsoft.com/office/powerpoint/2010/main" val="40081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trips(down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trips(down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Why did I choose to focus on THIS for a lecture in this course?</a:t>
            </a:r>
          </a:p>
          <a:p>
            <a:endParaRPr lang="en-US" dirty="0"/>
          </a:p>
          <a:p>
            <a:r>
              <a:rPr lang="en-US" dirty="0"/>
              <a:t>Well… most of the jobs affected by these practices are in the field of tech.  This means that some of you have a good chance of facing choices regarding these issues in the workplace.</a:t>
            </a:r>
          </a:p>
          <a:p>
            <a:endParaRPr lang="en-US" dirty="0"/>
          </a:p>
          <a:p>
            <a:r>
              <a:rPr lang="en-US" dirty="0"/>
              <a:t>Add it up</a:t>
            </a:r>
            <a:r>
              <a:rPr lang="is-IS" dirty="0"/>
              <a:t>… about 32% of technology jobs are affected by these 3 practices </a:t>
            </a:r>
            <a:r>
              <a:rPr lang="mr-IN" dirty="0"/>
              <a:t>–</a:t>
            </a:r>
            <a:r>
              <a:rPr lang="is-IS" dirty="0"/>
              <a:t> though, its all usually referred to as simply “outsourcing”</a:t>
            </a:r>
            <a:endParaRPr lang="en-US" dirty="0"/>
          </a:p>
        </p:txBody>
      </p:sp>
    </p:spTree>
    <p:extLst>
      <p:ext uri="{BB962C8B-B14F-4D97-AF65-F5344CB8AC3E}">
        <p14:creationId xmlns:p14="http://schemas.microsoft.com/office/powerpoint/2010/main" val="10829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Switch Gears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114300" indent="0" algn="ctr">
              <a:buNone/>
            </a:pPr>
            <a:r>
              <a:rPr lang="en-US" dirty="0"/>
              <a:t>Almost there, people</a:t>
            </a:r>
            <a:r>
              <a:rPr lang="mr-IN" dirty="0"/>
              <a:t>…</a:t>
            </a:r>
            <a:endParaRPr lang="en-US" dirty="0"/>
          </a:p>
        </p:txBody>
      </p:sp>
    </p:spTree>
    <p:extLst>
      <p:ext uri="{BB962C8B-B14F-4D97-AF65-F5344CB8AC3E}">
        <p14:creationId xmlns:p14="http://schemas.microsoft.com/office/powerpoint/2010/main" val="101626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Employee Monitoring</a:t>
            </a:r>
          </a:p>
        </p:txBody>
      </p:sp>
      <p:sp>
        <p:nvSpPr>
          <p:cNvPr id="3" name="Content Placeholder 2"/>
          <p:cNvSpPr>
            <a:spLocks noGrp="1"/>
          </p:cNvSpPr>
          <p:nvPr>
            <p:ph idx="1"/>
          </p:nvPr>
        </p:nvSpPr>
        <p:spPr/>
        <p:txBody>
          <a:bodyPr>
            <a:normAutofit fontScale="85000" lnSpcReduction="20000"/>
          </a:bodyPr>
          <a:lstStyle/>
          <a:p>
            <a:r>
              <a:rPr lang="en-US" dirty="0"/>
              <a:t>E-mail and Web Use at Work:</a:t>
            </a:r>
          </a:p>
          <a:p>
            <a:endParaRPr lang="en-US" dirty="0"/>
          </a:p>
          <a:p>
            <a:pPr lvl="1"/>
            <a:r>
              <a:rPr lang="en-US" dirty="0"/>
              <a:t>Employees often assume that using passwords and logging off means their data is private</a:t>
            </a:r>
          </a:p>
          <a:p>
            <a:pPr lvl="1"/>
            <a:endParaRPr lang="en-US" dirty="0"/>
          </a:p>
          <a:p>
            <a:pPr lvl="1"/>
            <a:r>
              <a:rPr lang="en-US" dirty="0"/>
              <a:t>But, roughly HALF of major US companies reserve the right to monitor or search employee e-mail, voice mail, computer files, internet history and other sensitive information</a:t>
            </a:r>
          </a:p>
          <a:p>
            <a:pPr lvl="1"/>
            <a:endParaRPr lang="en-US" dirty="0"/>
          </a:p>
          <a:p>
            <a:pPr lvl="1"/>
            <a:r>
              <a:rPr lang="en-US" dirty="0"/>
              <a:t>Most companies monitor infrequently, but some routinely and automatically collect employee information</a:t>
            </a:r>
          </a:p>
          <a:p>
            <a:pPr lvl="1"/>
            <a:endParaRPr lang="en-US" dirty="0"/>
          </a:p>
          <a:p>
            <a:pPr marL="45720" indent="0" algn="ctr">
              <a:buNone/>
            </a:pPr>
            <a:r>
              <a:rPr lang="en-US" dirty="0"/>
              <a:t>So, what does the law say about this?</a:t>
            </a:r>
          </a:p>
        </p:txBody>
      </p:sp>
    </p:spTree>
    <p:extLst>
      <p:ext uri="{BB962C8B-B14F-4D97-AF65-F5344CB8AC3E}">
        <p14:creationId xmlns:p14="http://schemas.microsoft.com/office/powerpoint/2010/main" val="385056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strips(downLeft)">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and the Law</a:t>
            </a:r>
          </a:p>
        </p:txBody>
      </p:sp>
      <p:sp>
        <p:nvSpPr>
          <p:cNvPr id="3" name="Content Placeholder 2"/>
          <p:cNvSpPr>
            <a:spLocks noGrp="1"/>
          </p:cNvSpPr>
          <p:nvPr>
            <p:ph idx="1"/>
          </p:nvPr>
        </p:nvSpPr>
        <p:spPr/>
        <p:txBody>
          <a:bodyPr>
            <a:normAutofit fontScale="92500" lnSpcReduction="20000"/>
          </a:bodyPr>
          <a:lstStyle/>
          <a:p>
            <a:r>
              <a:rPr lang="en-US" dirty="0"/>
              <a:t>Electronic Communications Privacy Act (ECPA):</a:t>
            </a:r>
          </a:p>
          <a:p>
            <a:pPr lvl="1"/>
            <a:endParaRPr lang="en-US" dirty="0"/>
          </a:p>
          <a:p>
            <a:pPr lvl="1"/>
            <a:r>
              <a:rPr lang="en-US" dirty="0"/>
              <a:t>Prohibits interception of e-mail, or reading stored e-mail, without a court order.</a:t>
            </a:r>
          </a:p>
          <a:p>
            <a:pPr lvl="1"/>
            <a:endParaRPr lang="en-US" dirty="0"/>
          </a:p>
          <a:p>
            <a:pPr lvl="1"/>
            <a:r>
              <a:rPr lang="en-US" dirty="0"/>
              <a:t>Makes an exception for systems that a company owns, such as computers, cell phones, pagers, or other devices.</a:t>
            </a:r>
          </a:p>
          <a:p>
            <a:pPr lvl="1"/>
            <a:endParaRPr lang="en-US" dirty="0"/>
          </a:p>
          <a:p>
            <a:pPr lvl="1"/>
            <a:r>
              <a:rPr lang="en-US" dirty="0"/>
              <a:t>Courts usually rule on the side of employers when they collect information from devices they own</a:t>
            </a:r>
          </a:p>
          <a:p>
            <a:pPr lvl="1"/>
            <a:endParaRPr lang="en-US" dirty="0"/>
          </a:p>
          <a:p>
            <a:pPr lvl="1"/>
            <a:r>
              <a:rPr lang="en-US" dirty="0"/>
              <a:t>So, if they own the device, they own some of your data, too</a:t>
            </a:r>
          </a:p>
        </p:txBody>
      </p:sp>
    </p:spTree>
    <p:extLst>
      <p:ext uri="{BB962C8B-B14F-4D97-AF65-F5344CB8AC3E}">
        <p14:creationId xmlns:p14="http://schemas.microsoft.com/office/powerpoint/2010/main" val="258851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Global Workforce</a:t>
            </a:r>
          </a:p>
        </p:txBody>
      </p:sp>
      <p:sp>
        <p:nvSpPr>
          <p:cNvPr id="3" name="Content Placeholder 2"/>
          <p:cNvSpPr>
            <a:spLocks noGrp="1"/>
          </p:cNvSpPr>
          <p:nvPr>
            <p:ph idx="1"/>
          </p:nvPr>
        </p:nvSpPr>
        <p:spPr>
          <a:xfrm>
            <a:off x="1028700" y="2286000"/>
            <a:ext cx="7200900" cy="4167352"/>
          </a:xfrm>
        </p:spPr>
        <p:txBody>
          <a:bodyPr>
            <a:normAutofit fontScale="92500"/>
          </a:bodyPr>
          <a:lstStyle/>
          <a:p>
            <a:r>
              <a:rPr lang="en-US" sz="2600" dirty="0"/>
              <a:t>Outsourcing – one company pays another company to either build parts for its products or to perform services, instead of handling those tasks itself</a:t>
            </a:r>
          </a:p>
          <a:p>
            <a:endParaRPr lang="en-US" dirty="0"/>
          </a:p>
          <a:p>
            <a:pPr lvl="2"/>
            <a:r>
              <a:rPr lang="en-US" dirty="0"/>
              <a:t>The US outsourced 14% of all technology jobs in 2017 </a:t>
            </a:r>
          </a:p>
          <a:p>
            <a:pPr lvl="2"/>
            <a:r>
              <a:rPr lang="en-US" dirty="0"/>
              <a:t>California alone outsourced 430,000 tech jobs in 2018</a:t>
            </a:r>
          </a:p>
          <a:p>
            <a:pPr lvl="2"/>
            <a:endParaRPr lang="en-US" dirty="0"/>
          </a:p>
          <a:p>
            <a:pPr lvl="2"/>
            <a:r>
              <a:rPr lang="en-US" dirty="0"/>
              <a:t>In 2010, 54% of US tech companies used outsourcing</a:t>
            </a:r>
          </a:p>
          <a:p>
            <a:pPr lvl="3"/>
            <a:r>
              <a:rPr lang="en-US" dirty="0"/>
              <a:t>Now, 68% do it</a:t>
            </a:r>
          </a:p>
          <a:p>
            <a:pPr lvl="3"/>
            <a:endParaRPr lang="en-US" dirty="0"/>
          </a:p>
          <a:p>
            <a:pPr marL="0" indent="0" algn="ctr">
              <a:buNone/>
            </a:pPr>
            <a:r>
              <a:rPr lang="en-US" dirty="0"/>
              <a:t>Evidence shows that companies are outsourcing more</a:t>
            </a:r>
          </a:p>
          <a:p>
            <a:pPr marL="0" indent="0" algn="ctr">
              <a:buNone/>
            </a:pPr>
            <a:endParaRPr lang="en-US" dirty="0"/>
          </a:p>
        </p:txBody>
      </p:sp>
    </p:spTree>
    <p:extLst>
      <p:ext uri="{BB962C8B-B14F-4D97-AF65-F5344CB8AC3E}">
        <p14:creationId xmlns:p14="http://schemas.microsoft.com/office/powerpoint/2010/main" val="14591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trips(downLeft)">
                                      <p:cBhvr>
                                        <p:cTn id="12" dur="500"/>
                                        <p:tgtEl>
                                          <p:spTgt spid="3">
                                            <p:txEl>
                                              <p:pRg st="3" end="3"/>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trips(downLeft)">
                                      <p:cBhvr>
                                        <p:cTn id="15" dur="500"/>
                                        <p:tgtEl>
                                          <p:spTgt spid="3">
                                            <p:txEl>
                                              <p:pRg st="5" end="5"/>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trips(downLeft)">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strips(downLeft)">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Examples of Outsourcing</a:t>
            </a:r>
          </a:p>
        </p:txBody>
      </p:sp>
      <p:sp>
        <p:nvSpPr>
          <p:cNvPr id="3" name="Content Placeholder 2"/>
          <p:cNvSpPr>
            <a:spLocks noGrp="1"/>
          </p:cNvSpPr>
          <p:nvPr>
            <p:ph idx="1"/>
          </p:nvPr>
        </p:nvSpPr>
        <p:spPr/>
        <p:txBody>
          <a:bodyPr/>
          <a:lstStyle/>
          <a:p>
            <a:r>
              <a:rPr lang="en-US" dirty="0"/>
              <a:t>General Motors (a US company) can outsource production of a car part to a German company</a:t>
            </a:r>
          </a:p>
          <a:p>
            <a:endParaRPr lang="en-US" dirty="0"/>
          </a:p>
          <a:p>
            <a:r>
              <a:rPr lang="en-US" dirty="0"/>
              <a:t>That German company can then outsource production of that part’s components to another German company (those companies all manage their own internal business practices)</a:t>
            </a:r>
          </a:p>
          <a:p>
            <a:endParaRPr lang="en-US" dirty="0"/>
          </a:p>
          <a:p>
            <a:pPr marL="0" indent="0" algn="ctr">
              <a:buNone/>
            </a:pPr>
            <a:r>
              <a:rPr lang="en-US" dirty="0">
                <a:solidFill>
                  <a:schemeClr val="accent5"/>
                </a:solidFill>
              </a:rPr>
              <a:t>Outsourcing doesn’t have to be overseas, </a:t>
            </a:r>
          </a:p>
          <a:p>
            <a:pPr marL="0" indent="0" algn="ctr">
              <a:buNone/>
            </a:pPr>
            <a:r>
              <a:rPr lang="en-US" dirty="0">
                <a:solidFill>
                  <a:schemeClr val="accent5"/>
                </a:solidFill>
              </a:rPr>
              <a:t>but it can be</a:t>
            </a:r>
          </a:p>
        </p:txBody>
      </p:sp>
    </p:spTree>
    <p:extLst>
      <p:ext uri="{BB962C8B-B14F-4D97-AF65-F5344CB8AC3E}">
        <p14:creationId xmlns:p14="http://schemas.microsoft.com/office/powerpoint/2010/main" val="55072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endParaRPr lang="en-US" dirty="0"/>
          </a:p>
          <a:p>
            <a:pPr marL="114300" indent="0" algn="ctr">
              <a:buNone/>
            </a:pPr>
            <a:r>
              <a:rPr lang="en-US" dirty="0"/>
              <a:t>Foxconn</a:t>
            </a:r>
          </a:p>
          <a:p>
            <a:pPr marL="114300" indent="0" algn="ctr">
              <a:buNone/>
            </a:pPr>
            <a:endParaRPr lang="en-US" dirty="0"/>
          </a:p>
          <a:p>
            <a:pPr marL="114300" indent="0" algn="ctr">
              <a:buNone/>
            </a:pPr>
            <a:r>
              <a:rPr lang="en-US" dirty="0"/>
              <a:t>Security Services</a:t>
            </a:r>
          </a:p>
          <a:p>
            <a:pPr marL="114300" indent="0" algn="ctr">
              <a:buNone/>
            </a:pPr>
            <a:endParaRPr lang="en-US" dirty="0"/>
          </a:p>
          <a:p>
            <a:pPr marL="114300" indent="0" algn="ctr">
              <a:buNone/>
            </a:pPr>
            <a:r>
              <a:rPr lang="en-US" dirty="0"/>
              <a:t>Jet Engines</a:t>
            </a:r>
          </a:p>
        </p:txBody>
      </p:sp>
    </p:spTree>
    <p:extLst>
      <p:ext uri="{BB962C8B-B14F-4D97-AF65-F5344CB8AC3E}">
        <p14:creationId xmlns:p14="http://schemas.microsoft.com/office/powerpoint/2010/main" val="23565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Global Workforce</a:t>
            </a:r>
          </a:p>
        </p:txBody>
      </p:sp>
      <p:sp>
        <p:nvSpPr>
          <p:cNvPr id="3" name="Content Placeholder 2"/>
          <p:cNvSpPr>
            <a:spLocks noGrp="1"/>
          </p:cNvSpPr>
          <p:nvPr>
            <p:ph idx="1"/>
          </p:nvPr>
        </p:nvSpPr>
        <p:spPr/>
        <p:txBody>
          <a:bodyPr>
            <a:normAutofit lnSpcReduction="10000"/>
          </a:bodyPr>
          <a:lstStyle/>
          <a:p>
            <a:r>
              <a:rPr lang="en-US" sz="2400" dirty="0"/>
              <a:t>Offshoring – the practice of moving self-managed business processes or services to another country, or employing an intermediary that you manage</a:t>
            </a:r>
          </a:p>
          <a:p>
            <a:pPr marL="114300" indent="0">
              <a:buNone/>
            </a:pPr>
            <a:endParaRPr lang="en-US" dirty="0"/>
          </a:p>
          <a:p>
            <a:pPr lvl="2"/>
            <a:r>
              <a:rPr lang="en-US" dirty="0"/>
              <a:t>In 2005, the US offshored 3% of all technology jobs</a:t>
            </a:r>
          </a:p>
          <a:p>
            <a:pPr lvl="2"/>
            <a:endParaRPr lang="en-US" dirty="0"/>
          </a:p>
          <a:p>
            <a:pPr lvl="2"/>
            <a:r>
              <a:rPr lang="en-US" dirty="0"/>
              <a:t>By 2017, that number was almost 11%</a:t>
            </a:r>
          </a:p>
          <a:p>
            <a:pPr lvl="2"/>
            <a:endParaRPr lang="en-US" dirty="0"/>
          </a:p>
          <a:p>
            <a:pPr lvl="2"/>
            <a:endParaRPr lang="en-US" dirty="0"/>
          </a:p>
          <a:p>
            <a:pPr marL="0" indent="0" algn="ctr">
              <a:buNone/>
            </a:pPr>
            <a:r>
              <a:rPr lang="en-US" dirty="0"/>
              <a:t>Evidence shows offshoring is becoming more popular</a:t>
            </a:r>
          </a:p>
        </p:txBody>
      </p:sp>
    </p:spTree>
    <p:extLst>
      <p:ext uri="{BB962C8B-B14F-4D97-AF65-F5344CB8AC3E}">
        <p14:creationId xmlns:p14="http://schemas.microsoft.com/office/powerpoint/2010/main" val="70964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trips(down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strips(downLeft)">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Examples of Offshoring</a:t>
            </a:r>
          </a:p>
        </p:txBody>
      </p:sp>
      <p:sp>
        <p:nvSpPr>
          <p:cNvPr id="3" name="Content Placeholder 2"/>
          <p:cNvSpPr>
            <a:spLocks noGrp="1"/>
          </p:cNvSpPr>
          <p:nvPr>
            <p:ph idx="1"/>
          </p:nvPr>
        </p:nvSpPr>
        <p:spPr/>
        <p:txBody>
          <a:bodyPr>
            <a:normAutofit lnSpcReduction="10000"/>
          </a:bodyPr>
          <a:lstStyle/>
          <a:p>
            <a:r>
              <a:rPr lang="en-US" dirty="0"/>
              <a:t>Tesla (a US company) opens a production factory in China and manages all processes that happen there.  They use their own managing staff and build cars to the same standards as in the US, but hire Chinese workers.</a:t>
            </a:r>
          </a:p>
          <a:p>
            <a:endParaRPr lang="en-US" dirty="0"/>
          </a:p>
          <a:p>
            <a:r>
              <a:rPr lang="en-US" dirty="0"/>
              <a:t>In this case Tesla can cut costs, while providing the same level of quality as their California and Nevada factories.  And, since China is a huge consumer market, those cars don’t need to be shipped from the US, saving Tesla money.</a:t>
            </a:r>
          </a:p>
          <a:p>
            <a:endParaRPr lang="en-US" dirty="0"/>
          </a:p>
          <a:p>
            <a:pPr marL="0" indent="0" algn="ctr">
              <a:buNone/>
            </a:pPr>
            <a:r>
              <a:rPr lang="en-US" dirty="0">
                <a:solidFill>
                  <a:schemeClr val="accent2"/>
                </a:solidFill>
              </a:rPr>
              <a:t>Offshoring needs to happen in a different country</a:t>
            </a:r>
          </a:p>
        </p:txBody>
      </p:sp>
    </p:spTree>
    <p:extLst>
      <p:ext uri="{BB962C8B-B14F-4D97-AF65-F5344CB8AC3E}">
        <p14:creationId xmlns:p14="http://schemas.microsoft.com/office/powerpoint/2010/main" val="332300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marL="0" indent="0">
              <a:buNone/>
            </a:pPr>
            <a:endParaRPr lang="en-US" dirty="0"/>
          </a:p>
          <a:p>
            <a:pPr marL="114300" indent="0" algn="ctr">
              <a:buNone/>
            </a:pPr>
            <a:r>
              <a:rPr lang="en-US" dirty="0"/>
              <a:t>Norwegian Cruise Lines</a:t>
            </a:r>
          </a:p>
          <a:p>
            <a:pPr marL="114300" indent="0" algn="ctr">
              <a:buNone/>
            </a:pPr>
            <a:endParaRPr lang="en-US" dirty="0"/>
          </a:p>
          <a:p>
            <a:pPr marL="114300" indent="0" algn="ctr">
              <a:buNone/>
            </a:pPr>
            <a:endParaRPr lang="en-US" dirty="0"/>
          </a:p>
          <a:p>
            <a:pPr marL="114300" indent="0" algn="ctr">
              <a:buNone/>
            </a:pPr>
            <a:r>
              <a:rPr lang="en-US" dirty="0"/>
              <a:t>Tesla</a:t>
            </a:r>
          </a:p>
        </p:txBody>
      </p:sp>
    </p:spTree>
    <p:extLst>
      <p:ext uri="{BB962C8B-B14F-4D97-AF65-F5344CB8AC3E}">
        <p14:creationId xmlns:p14="http://schemas.microsoft.com/office/powerpoint/2010/main" val="10449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Outsourcing and Offshoring</a:t>
            </a:r>
          </a:p>
        </p:txBody>
      </p:sp>
      <p:sp>
        <p:nvSpPr>
          <p:cNvPr id="3" name="Content Placeholder 2"/>
          <p:cNvSpPr>
            <a:spLocks noGrp="1"/>
          </p:cNvSpPr>
          <p:nvPr>
            <p:ph idx="1"/>
          </p:nvPr>
        </p:nvSpPr>
        <p:spPr/>
        <p:txBody>
          <a:bodyPr>
            <a:normAutofit fontScale="85000" lnSpcReduction="10000"/>
          </a:bodyPr>
          <a:lstStyle/>
          <a:p>
            <a:r>
              <a:rPr lang="en-US" dirty="0"/>
              <a:t>Benefits:</a:t>
            </a:r>
          </a:p>
          <a:p>
            <a:endParaRPr lang="en-US" dirty="0"/>
          </a:p>
          <a:p>
            <a:pPr lvl="2"/>
            <a:r>
              <a:rPr lang="en-US" dirty="0"/>
              <a:t>Reduced cost to company (but, many companies don’t invest cost savings back into their business or society… they pad their pockets)</a:t>
            </a:r>
          </a:p>
          <a:p>
            <a:pPr lvl="1"/>
            <a:endParaRPr lang="en-US" dirty="0"/>
          </a:p>
          <a:p>
            <a:pPr lvl="2"/>
            <a:r>
              <a:rPr lang="en-US" dirty="0"/>
              <a:t>Ability to avoid one country’s technical, ethical or manufacturing regulations, while continuing to operate within that country’s economic system</a:t>
            </a:r>
          </a:p>
          <a:p>
            <a:pPr lvl="2"/>
            <a:endParaRPr lang="en-US" dirty="0"/>
          </a:p>
          <a:p>
            <a:pPr lvl="2"/>
            <a:r>
              <a:rPr lang="en-US" dirty="0"/>
              <a:t>In some cases, an endless supply of cheap labor</a:t>
            </a:r>
          </a:p>
          <a:p>
            <a:pPr marL="987552" lvl="2" indent="0">
              <a:buNone/>
            </a:pPr>
            <a:endParaRPr lang="en-US" dirty="0"/>
          </a:p>
          <a:p>
            <a:pPr lvl="2"/>
            <a:r>
              <a:rPr lang="en-US" dirty="0"/>
              <a:t>Ability to produce products direct-to-consumer, without needing to ship those products overseas</a:t>
            </a:r>
          </a:p>
        </p:txBody>
      </p:sp>
    </p:spTree>
    <p:extLst>
      <p:ext uri="{BB962C8B-B14F-4D97-AF65-F5344CB8AC3E}">
        <p14:creationId xmlns:p14="http://schemas.microsoft.com/office/powerpoint/2010/main" val="243508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Outsourcing and Offshoring</a:t>
            </a:r>
          </a:p>
        </p:txBody>
      </p:sp>
      <p:sp>
        <p:nvSpPr>
          <p:cNvPr id="3" name="Content Placeholder 2"/>
          <p:cNvSpPr>
            <a:spLocks noGrp="1"/>
          </p:cNvSpPr>
          <p:nvPr>
            <p:ph idx="1"/>
          </p:nvPr>
        </p:nvSpPr>
        <p:spPr/>
        <p:txBody>
          <a:bodyPr>
            <a:normAutofit fontScale="85000" lnSpcReduction="10000"/>
          </a:bodyPr>
          <a:lstStyle/>
          <a:p>
            <a:r>
              <a:rPr lang="en-US" dirty="0"/>
              <a:t>Problems and Side Effects:</a:t>
            </a:r>
          </a:p>
          <a:p>
            <a:endParaRPr lang="en-US" dirty="0"/>
          </a:p>
          <a:p>
            <a:pPr lvl="2"/>
            <a:r>
              <a:rPr lang="en-US" dirty="0"/>
              <a:t>Companies that do this may eventually have to answer to social standards, which they may not be prepared for (sometimes, this is detrimental to that company’s public image)</a:t>
            </a:r>
          </a:p>
          <a:p>
            <a:pPr lvl="2"/>
            <a:endParaRPr lang="en-US" dirty="0"/>
          </a:p>
          <a:p>
            <a:pPr lvl="2"/>
            <a:r>
              <a:rPr lang="en-US" dirty="0"/>
              <a:t>Increased domestic unemployment rate (at least, initially)</a:t>
            </a:r>
          </a:p>
          <a:p>
            <a:pPr lvl="2"/>
            <a:endParaRPr lang="en-US" dirty="0"/>
          </a:p>
          <a:p>
            <a:pPr lvl="2"/>
            <a:r>
              <a:rPr lang="en-US" dirty="0"/>
              <a:t>Foreign workers may be trained to the same standards as domestic workers, but some control is lost</a:t>
            </a:r>
          </a:p>
          <a:p>
            <a:pPr lvl="2"/>
            <a:endParaRPr lang="en-US" dirty="0"/>
          </a:p>
          <a:p>
            <a:pPr lvl="2"/>
            <a:r>
              <a:rPr lang="en-US" dirty="0"/>
              <a:t>Companies can now exploit some of the poorest people in the world, while gaining massive corporate benefits</a:t>
            </a:r>
          </a:p>
        </p:txBody>
      </p:sp>
    </p:spTree>
    <p:extLst>
      <p:ext uri="{BB962C8B-B14F-4D97-AF65-F5344CB8AC3E}">
        <p14:creationId xmlns:p14="http://schemas.microsoft.com/office/powerpoint/2010/main" val="8466299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{329C368A-0D5B-0348-8BFD-AD0496AA69DD}tf10001072</Template>
  <TotalTime>4070</TotalTime>
  <Words>886</Words>
  <Application>Microsoft Macintosh PowerPoint</Application>
  <PresentationFormat>On-screen Show (4:3)</PresentationFormat>
  <Paragraphs>131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Franklin Gothic Book</vt:lpstr>
      <vt:lpstr>Crop</vt:lpstr>
      <vt:lpstr>A global workforce: what  does it mean?</vt:lpstr>
      <vt:lpstr>A Global Workforce</vt:lpstr>
      <vt:lpstr>Examples of Outsourcing</vt:lpstr>
      <vt:lpstr>PowerPoint Presentation</vt:lpstr>
      <vt:lpstr>A Global Workforce</vt:lpstr>
      <vt:lpstr>Examples of Offshoring</vt:lpstr>
      <vt:lpstr>PowerPoint Presentation</vt:lpstr>
      <vt:lpstr>Outsourcing and Offshoring</vt:lpstr>
      <vt:lpstr>Outsourcing and Offshoring</vt:lpstr>
      <vt:lpstr>PowerPoint Presentation</vt:lpstr>
      <vt:lpstr>A Global Workforce</vt:lpstr>
      <vt:lpstr>Examples of Onshoring</vt:lpstr>
      <vt:lpstr>PowerPoint Presentation</vt:lpstr>
      <vt:lpstr>Let’s take a minute, here…</vt:lpstr>
      <vt:lpstr>PowerPoint Presentation</vt:lpstr>
      <vt:lpstr>Let’s Switch Gears</vt:lpstr>
      <vt:lpstr>Employee Monitoring</vt:lpstr>
      <vt:lpstr>Monitoring and the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and Work: International Companies and Employee Monitoring</dc:title>
  <cp:lastModifiedBy>Dave Winter</cp:lastModifiedBy>
  <cp:revision>53</cp:revision>
  <dcterms:modified xsi:type="dcterms:W3CDTF">2019-11-14T17:20:58Z</dcterms:modified>
</cp:coreProperties>
</file>