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982" r:id="rId1"/>
  </p:sldMasterIdLst>
  <p:sldIdLst>
    <p:sldId id="256" r:id="rId2"/>
    <p:sldId id="263" r:id="rId3"/>
    <p:sldId id="282" r:id="rId4"/>
    <p:sldId id="267" r:id="rId5"/>
    <p:sldId id="281" r:id="rId6"/>
    <p:sldId id="268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gif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gif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D4FC00-772A-A844-80D9-B24022D78548}" type="doc">
      <dgm:prSet loTypeId="urn:microsoft.com/office/officeart/2005/8/layout/vList3" loCatId="" qsTypeId="urn:microsoft.com/office/officeart/2005/8/quickstyle/3D6" qsCatId="3D" csTypeId="urn:microsoft.com/office/officeart/2005/8/colors/accent1_2" csCatId="accent1" phldr="1"/>
      <dgm:spPr/>
    </dgm:pt>
    <dgm:pt modelId="{84CF0E20-1FD5-F441-8DCF-A4B023EF92AC}">
      <dgm:prSet phldrT="[Text]" custT="1"/>
      <dgm:spPr/>
      <dgm:t>
        <a:bodyPr/>
        <a:lstStyle/>
        <a:p>
          <a:pPr algn="ctr"/>
          <a:r>
            <a:rPr lang="en-US" sz="3000" dirty="0">
              <a:solidFill>
                <a:srgbClr val="000000"/>
              </a:solidFill>
            </a:rPr>
            <a:t>Professional Ethics</a:t>
          </a:r>
        </a:p>
        <a:p>
          <a:pPr algn="r"/>
          <a:r>
            <a:rPr lang="en-US" sz="1800" dirty="0">
              <a:solidFill>
                <a:srgbClr val="000000"/>
              </a:solidFill>
            </a:rPr>
            <a:t>(normative)</a:t>
          </a:r>
        </a:p>
      </dgm:t>
    </dgm:pt>
    <dgm:pt modelId="{10FDC283-7D66-894C-BBD9-8F136406A184}" type="parTrans" cxnId="{E4E45C33-16B5-BF4F-B351-9F7BDBB8444A}">
      <dgm:prSet/>
      <dgm:spPr/>
      <dgm:t>
        <a:bodyPr/>
        <a:lstStyle/>
        <a:p>
          <a:endParaRPr lang="en-US"/>
        </a:p>
      </dgm:t>
    </dgm:pt>
    <dgm:pt modelId="{3E4AC5B7-5119-F643-84EE-1FD143C60043}" type="sibTrans" cxnId="{E4E45C33-16B5-BF4F-B351-9F7BDBB8444A}">
      <dgm:prSet/>
      <dgm:spPr/>
      <dgm:t>
        <a:bodyPr/>
        <a:lstStyle/>
        <a:p>
          <a:endParaRPr lang="en-US"/>
        </a:p>
      </dgm:t>
    </dgm:pt>
    <dgm:pt modelId="{79219564-A932-014C-8FC2-34746BB76519}">
      <dgm:prSet phldrT="[Text]" custT="1"/>
      <dgm:spPr/>
      <dgm:t>
        <a:bodyPr/>
        <a:lstStyle/>
        <a:p>
          <a:pPr algn="ctr"/>
          <a:r>
            <a:rPr lang="en-US" sz="3000" dirty="0">
              <a:solidFill>
                <a:srgbClr val="000000"/>
              </a:solidFill>
            </a:rPr>
            <a:t>Philosophical Ethics</a:t>
          </a:r>
        </a:p>
        <a:p>
          <a:pPr algn="r"/>
          <a:r>
            <a:rPr lang="en-US" sz="1800" dirty="0">
              <a:solidFill>
                <a:srgbClr val="000000"/>
              </a:solidFill>
            </a:rPr>
            <a:t>(normative)</a:t>
          </a:r>
        </a:p>
      </dgm:t>
    </dgm:pt>
    <dgm:pt modelId="{99F2E9C3-4288-E64D-913D-B5438BAF6726}" type="parTrans" cxnId="{331FB4E8-A7BD-B141-9392-86B4C05DC5E3}">
      <dgm:prSet/>
      <dgm:spPr/>
      <dgm:t>
        <a:bodyPr/>
        <a:lstStyle/>
        <a:p>
          <a:endParaRPr lang="en-US"/>
        </a:p>
      </dgm:t>
    </dgm:pt>
    <dgm:pt modelId="{D31D94A5-65C0-1F45-B0F4-E556B343068E}" type="sibTrans" cxnId="{331FB4E8-A7BD-B141-9392-86B4C05DC5E3}">
      <dgm:prSet/>
      <dgm:spPr/>
      <dgm:t>
        <a:bodyPr/>
        <a:lstStyle/>
        <a:p>
          <a:endParaRPr lang="en-US"/>
        </a:p>
      </dgm:t>
    </dgm:pt>
    <dgm:pt modelId="{3220965D-57F9-7244-BDE8-4862F80BAC46}">
      <dgm:prSet phldrT="[Text]" custT="1"/>
      <dgm:spPr/>
      <dgm:t>
        <a:bodyPr/>
        <a:lstStyle/>
        <a:p>
          <a:pPr algn="ctr"/>
          <a:r>
            <a:rPr lang="en-US" sz="2800" dirty="0">
              <a:solidFill>
                <a:srgbClr val="000000"/>
              </a:solidFill>
            </a:rPr>
            <a:t>Sociological Ethics</a:t>
          </a:r>
        </a:p>
        <a:p>
          <a:pPr algn="r"/>
          <a:r>
            <a:rPr lang="en-US" sz="1800" dirty="0">
              <a:solidFill>
                <a:srgbClr val="000000"/>
              </a:solidFill>
            </a:rPr>
            <a:t>(descriptive)</a:t>
          </a:r>
        </a:p>
      </dgm:t>
    </dgm:pt>
    <dgm:pt modelId="{E02E243F-9D5E-8D4A-9849-ECED799C7398}" type="parTrans" cxnId="{5C0D27C8-59C6-2E45-AD59-6F8CB5A881FE}">
      <dgm:prSet/>
      <dgm:spPr/>
      <dgm:t>
        <a:bodyPr/>
        <a:lstStyle/>
        <a:p>
          <a:endParaRPr lang="en-US"/>
        </a:p>
      </dgm:t>
    </dgm:pt>
    <dgm:pt modelId="{04070049-AAF9-704F-B7E5-4D3B98ECB7BD}" type="sibTrans" cxnId="{5C0D27C8-59C6-2E45-AD59-6F8CB5A881FE}">
      <dgm:prSet/>
      <dgm:spPr/>
      <dgm:t>
        <a:bodyPr/>
        <a:lstStyle/>
        <a:p>
          <a:endParaRPr lang="en-US"/>
        </a:p>
      </dgm:t>
    </dgm:pt>
    <dgm:pt modelId="{C406757F-B9E4-4943-AF1D-FE1ED9CCF456}" type="pres">
      <dgm:prSet presAssocID="{9BD4FC00-772A-A844-80D9-B24022D78548}" presName="linearFlow" presStyleCnt="0">
        <dgm:presLayoutVars>
          <dgm:dir/>
          <dgm:resizeHandles val="exact"/>
        </dgm:presLayoutVars>
      </dgm:prSet>
      <dgm:spPr/>
    </dgm:pt>
    <dgm:pt modelId="{51265397-3AED-4340-9066-219A21AD143A}" type="pres">
      <dgm:prSet presAssocID="{84CF0E20-1FD5-F441-8DCF-A4B023EF92AC}" presName="composite" presStyleCnt="0"/>
      <dgm:spPr/>
    </dgm:pt>
    <dgm:pt modelId="{7077EC67-3D09-6F48-AD68-86645B2F4515}" type="pres">
      <dgm:prSet presAssocID="{84CF0E20-1FD5-F441-8DCF-A4B023EF92AC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147C5E4-36A6-4545-A86F-45D17ACF2289}" type="pres">
      <dgm:prSet presAssocID="{84CF0E20-1FD5-F441-8DCF-A4B023EF92AC}" presName="txShp" presStyleLbl="node1" presStyleIdx="0" presStyleCnt="3">
        <dgm:presLayoutVars>
          <dgm:bulletEnabled val="1"/>
        </dgm:presLayoutVars>
      </dgm:prSet>
      <dgm:spPr/>
    </dgm:pt>
    <dgm:pt modelId="{C235395C-6F16-2B48-A3F4-671AADBEB0F5}" type="pres">
      <dgm:prSet presAssocID="{3E4AC5B7-5119-F643-84EE-1FD143C60043}" presName="spacing" presStyleCnt="0"/>
      <dgm:spPr/>
    </dgm:pt>
    <dgm:pt modelId="{D2EF7C56-9410-2C45-96A8-56254484AC8B}" type="pres">
      <dgm:prSet presAssocID="{79219564-A932-014C-8FC2-34746BB76519}" presName="composite" presStyleCnt="0"/>
      <dgm:spPr/>
    </dgm:pt>
    <dgm:pt modelId="{830E6E76-3B4D-6D4B-B0E3-3F31B77F58E9}" type="pres">
      <dgm:prSet presAssocID="{79219564-A932-014C-8FC2-34746BB76519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EA162D9-3ACC-9843-921E-66E0D157217A}" type="pres">
      <dgm:prSet presAssocID="{79219564-A932-014C-8FC2-34746BB76519}" presName="txShp" presStyleLbl="node1" presStyleIdx="1" presStyleCnt="3">
        <dgm:presLayoutVars>
          <dgm:bulletEnabled val="1"/>
        </dgm:presLayoutVars>
      </dgm:prSet>
      <dgm:spPr/>
    </dgm:pt>
    <dgm:pt modelId="{2643E69E-7275-234A-BB57-67571E82859B}" type="pres">
      <dgm:prSet presAssocID="{D31D94A5-65C0-1F45-B0F4-E556B343068E}" presName="spacing" presStyleCnt="0"/>
      <dgm:spPr/>
    </dgm:pt>
    <dgm:pt modelId="{FDE85F82-812C-2342-9F90-AB65F986CD64}" type="pres">
      <dgm:prSet presAssocID="{3220965D-57F9-7244-BDE8-4862F80BAC46}" presName="composite" presStyleCnt="0"/>
      <dgm:spPr/>
    </dgm:pt>
    <dgm:pt modelId="{D643C9A0-BD5B-DB46-B9F7-1E2950D56A51}" type="pres">
      <dgm:prSet presAssocID="{3220965D-57F9-7244-BDE8-4862F80BAC46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3F6BA27-E21F-1545-A089-426DF694707A}" type="pres">
      <dgm:prSet presAssocID="{3220965D-57F9-7244-BDE8-4862F80BAC46}" presName="txShp" presStyleLbl="node1" presStyleIdx="2" presStyleCnt="3">
        <dgm:presLayoutVars>
          <dgm:bulletEnabled val="1"/>
        </dgm:presLayoutVars>
      </dgm:prSet>
      <dgm:spPr/>
    </dgm:pt>
  </dgm:ptLst>
  <dgm:cxnLst>
    <dgm:cxn modelId="{48BB671D-819B-1945-BA0F-3172159ACD16}" type="presOf" srcId="{9BD4FC00-772A-A844-80D9-B24022D78548}" destId="{C406757F-B9E4-4943-AF1D-FE1ED9CCF456}" srcOrd="0" destOrd="0" presId="urn:microsoft.com/office/officeart/2005/8/layout/vList3"/>
    <dgm:cxn modelId="{E4E45C33-16B5-BF4F-B351-9F7BDBB8444A}" srcId="{9BD4FC00-772A-A844-80D9-B24022D78548}" destId="{84CF0E20-1FD5-F441-8DCF-A4B023EF92AC}" srcOrd="0" destOrd="0" parTransId="{10FDC283-7D66-894C-BBD9-8F136406A184}" sibTransId="{3E4AC5B7-5119-F643-84EE-1FD143C60043}"/>
    <dgm:cxn modelId="{1C54EA5F-3DFF-0C48-9C95-1E00F6F17BC2}" type="presOf" srcId="{84CF0E20-1FD5-F441-8DCF-A4B023EF92AC}" destId="{4147C5E4-36A6-4545-A86F-45D17ACF2289}" srcOrd="0" destOrd="0" presId="urn:microsoft.com/office/officeart/2005/8/layout/vList3"/>
    <dgm:cxn modelId="{93F23F9D-461D-F446-A8DD-AFB5F8337477}" type="presOf" srcId="{79219564-A932-014C-8FC2-34746BB76519}" destId="{AEA162D9-3ACC-9843-921E-66E0D157217A}" srcOrd="0" destOrd="0" presId="urn:microsoft.com/office/officeart/2005/8/layout/vList3"/>
    <dgm:cxn modelId="{5C0D27C8-59C6-2E45-AD59-6F8CB5A881FE}" srcId="{9BD4FC00-772A-A844-80D9-B24022D78548}" destId="{3220965D-57F9-7244-BDE8-4862F80BAC46}" srcOrd="2" destOrd="0" parTransId="{E02E243F-9D5E-8D4A-9849-ECED799C7398}" sibTransId="{04070049-AAF9-704F-B7E5-4D3B98ECB7BD}"/>
    <dgm:cxn modelId="{A6FB26E3-B198-6B45-9E9C-C102CDA1372B}" type="presOf" srcId="{3220965D-57F9-7244-BDE8-4862F80BAC46}" destId="{93F6BA27-E21F-1545-A089-426DF694707A}" srcOrd="0" destOrd="0" presId="urn:microsoft.com/office/officeart/2005/8/layout/vList3"/>
    <dgm:cxn modelId="{331FB4E8-A7BD-B141-9392-86B4C05DC5E3}" srcId="{9BD4FC00-772A-A844-80D9-B24022D78548}" destId="{79219564-A932-014C-8FC2-34746BB76519}" srcOrd="1" destOrd="0" parTransId="{99F2E9C3-4288-E64D-913D-B5438BAF6726}" sibTransId="{D31D94A5-65C0-1F45-B0F4-E556B343068E}"/>
    <dgm:cxn modelId="{15A11ADD-482D-B74D-90F5-E6FB122CF95D}" type="presParOf" srcId="{C406757F-B9E4-4943-AF1D-FE1ED9CCF456}" destId="{51265397-3AED-4340-9066-219A21AD143A}" srcOrd="0" destOrd="0" presId="urn:microsoft.com/office/officeart/2005/8/layout/vList3"/>
    <dgm:cxn modelId="{8BB30507-C140-544A-A6DD-E86C672D2BAE}" type="presParOf" srcId="{51265397-3AED-4340-9066-219A21AD143A}" destId="{7077EC67-3D09-6F48-AD68-86645B2F4515}" srcOrd="0" destOrd="0" presId="urn:microsoft.com/office/officeart/2005/8/layout/vList3"/>
    <dgm:cxn modelId="{9967A922-DF26-094E-A313-1C970BEFAA81}" type="presParOf" srcId="{51265397-3AED-4340-9066-219A21AD143A}" destId="{4147C5E4-36A6-4545-A86F-45D17ACF2289}" srcOrd="1" destOrd="0" presId="urn:microsoft.com/office/officeart/2005/8/layout/vList3"/>
    <dgm:cxn modelId="{52C509BC-F361-4F40-857E-ADEB01039467}" type="presParOf" srcId="{C406757F-B9E4-4943-AF1D-FE1ED9CCF456}" destId="{C235395C-6F16-2B48-A3F4-671AADBEB0F5}" srcOrd="1" destOrd="0" presId="urn:microsoft.com/office/officeart/2005/8/layout/vList3"/>
    <dgm:cxn modelId="{CFA20B31-26C5-E542-B365-9D8D50A3C16C}" type="presParOf" srcId="{C406757F-B9E4-4943-AF1D-FE1ED9CCF456}" destId="{D2EF7C56-9410-2C45-96A8-56254484AC8B}" srcOrd="2" destOrd="0" presId="urn:microsoft.com/office/officeart/2005/8/layout/vList3"/>
    <dgm:cxn modelId="{6E259442-9F1C-A541-B47F-6C152F0933CB}" type="presParOf" srcId="{D2EF7C56-9410-2C45-96A8-56254484AC8B}" destId="{830E6E76-3B4D-6D4B-B0E3-3F31B77F58E9}" srcOrd="0" destOrd="0" presId="urn:microsoft.com/office/officeart/2005/8/layout/vList3"/>
    <dgm:cxn modelId="{B6974670-136F-BA4C-A3A3-1661F1EE44D8}" type="presParOf" srcId="{D2EF7C56-9410-2C45-96A8-56254484AC8B}" destId="{AEA162D9-3ACC-9843-921E-66E0D157217A}" srcOrd="1" destOrd="0" presId="urn:microsoft.com/office/officeart/2005/8/layout/vList3"/>
    <dgm:cxn modelId="{9D5F85F3-E834-A44B-9535-451FEF09094C}" type="presParOf" srcId="{C406757F-B9E4-4943-AF1D-FE1ED9CCF456}" destId="{2643E69E-7275-234A-BB57-67571E82859B}" srcOrd="3" destOrd="0" presId="urn:microsoft.com/office/officeart/2005/8/layout/vList3"/>
    <dgm:cxn modelId="{798001A5-3DAF-4449-88B0-81E6ACDF0ADA}" type="presParOf" srcId="{C406757F-B9E4-4943-AF1D-FE1ED9CCF456}" destId="{FDE85F82-812C-2342-9F90-AB65F986CD64}" srcOrd="4" destOrd="0" presId="urn:microsoft.com/office/officeart/2005/8/layout/vList3"/>
    <dgm:cxn modelId="{304F501A-1E73-8C43-909A-C2B49B1306AC}" type="presParOf" srcId="{FDE85F82-812C-2342-9F90-AB65F986CD64}" destId="{D643C9A0-BD5B-DB46-B9F7-1E2950D56A51}" srcOrd="0" destOrd="0" presId="urn:microsoft.com/office/officeart/2005/8/layout/vList3"/>
    <dgm:cxn modelId="{2D2468BB-C4BB-194C-8C5D-DA6B2FE6FE78}" type="presParOf" srcId="{FDE85F82-812C-2342-9F90-AB65F986CD64}" destId="{93F6BA27-E21F-1545-A089-426DF694707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01C170-BE7B-B84B-B8FC-244C741E2581}" type="doc">
      <dgm:prSet loTypeId="urn:microsoft.com/office/officeart/2005/8/layout/hList1" loCatId="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C2A6A7-3C9A-5746-B43C-79FF3FACDEF2}">
      <dgm:prSet phldrT="[Text]"/>
      <dgm:spPr/>
      <dgm:t>
        <a:bodyPr/>
        <a:lstStyle/>
        <a:p>
          <a:r>
            <a:rPr lang="en-US" dirty="0"/>
            <a:t>Normative Approach</a:t>
          </a:r>
        </a:p>
      </dgm:t>
    </dgm:pt>
    <dgm:pt modelId="{6876DFD4-D639-4546-AF0D-F728751DEDD6}" type="parTrans" cxnId="{68AD7E48-4C68-8F4C-A83D-CC18F0867746}">
      <dgm:prSet/>
      <dgm:spPr/>
      <dgm:t>
        <a:bodyPr/>
        <a:lstStyle/>
        <a:p>
          <a:endParaRPr lang="en-US"/>
        </a:p>
      </dgm:t>
    </dgm:pt>
    <dgm:pt modelId="{2283452E-A786-C346-A574-AB42A4370151}" type="sibTrans" cxnId="{68AD7E48-4C68-8F4C-A83D-CC18F0867746}">
      <dgm:prSet/>
      <dgm:spPr/>
      <dgm:t>
        <a:bodyPr/>
        <a:lstStyle/>
        <a:p>
          <a:endParaRPr lang="en-US"/>
        </a:p>
      </dgm:t>
    </dgm:pt>
    <dgm:pt modelId="{5A6E2015-2E51-744E-B832-01A18951A85B}">
      <dgm:prSet phldrT="[Text]"/>
      <dgm:spPr/>
      <dgm:t>
        <a:bodyPr/>
        <a:lstStyle/>
        <a:p>
          <a:r>
            <a:rPr lang="en-US" dirty="0"/>
            <a:t>Descriptive Approach</a:t>
          </a:r>
        </a:p>
      </dgm:t>
    </dgm:pt>
    <dgm:pt modelId="{DAFBB4A3-7B43-384B-BE5E-289DAEFA7862}" type="parTrans" cxnId="{E7EBFDB2-2569-B341-92AE-73AF5FC1ADB8}">
      <dgm:prSet/>
      <dgm:spPr/>
      <dgm:t>
        <a:bodyPr/>
        <a:lstStyle/>
        <a:p>
          <a:endParaRPr lang="en-US"/>
        </a:p>
      </dgm:t>
    </dgm:pt>
    <dgm:pt modelId="{8495B045-4746-F041-9ADC-2377AFD8BC2B}" type="sibTrans" cxnId="{E7EBFDB2-2569-B341-92AE-73AF5FC1ADB8}">
      <dgm:prSet/>
      <dgm:spPr/>
      <dgm:t>
        <a:bodyPr/>
        <a:lstStyle/>
        <a:p>
          <a:endParaRPr lang="en-US"/>
        </a:p>
      </dgm:t>
    </dgm:pt>
    <dgm:pt modelId="{AB4DBEF3-C807-4C45-A1B9-773020B07AD4}">
      <dgm:prSet phldrT="[Text]" custT="1"/>
      <dgm:spPr/>
      <dgm:t>
        <a:bodyPr/>
        <a:lstStyle/>
        <a:p>
          <a:pPr algn="ctr"/>
          <a:r>
            <a:rPr lang="en-US" sz="2800" dirty="0"/>
            <a:t>Report or describe what is the case</a:t>
          </a:r>
        </a:p>
      </dgm:t>
    </dgm:pt>
    <dgm:pt modelId="{C00B52BB-2CAC-3F48-A2E9-24EEE460528C}" type="parTrans" cxnId="{EA760338-7E4D-634A-83F8-75FC158B1BEA}">
      <dgm:prSet/>
      <dgm:spPr/>
      <dgm:t>
        <a:bodyPr/>
        <a:lstStyle/>
        <a:p>
          <a:endParaRPr lang="en-US"/>
        </a:p>
      </dgm:t>
    </dgm:pt>
    <dgm:pt modelId="{48E8B351-B7B8-E148-B608-9AC8C25B96C9}" type="sibTrans" cxnId="{EA760338-7E4D-634A-83F8-75FC158B1BEA}">
      <dgm:prSet/>
      <dgm:spPr/>
      <dgm:t>
        <a:bodyPr/>
        <a:lstStyle/>
        <a:p>
          <a:endParaRPr lang="en-US"/>
        </a:p>
      </dgm:t>
    </dgm:pt>
    <dgm:pt modelId="{4CA365DF-2464-0A46-AE89-1C98FFA3167F}">
      <dgm:prSet phldrT="[Text]" custT="1"/>
      <dgm:spPr/>
      <dgm:t>
        <a:bodyPr/>
        <a:lstStyle/>
        <a:p>
          <a:pPr algn="ctr"/>
          <a:r>
            <a:rPr lang="en-US" sz="2800" dirty="0"/>
            <a:t>Prescribe what ought to be the case</a:t>
          </a:r>
        </a:p>
      </dgm:t>
    </dgm:pt>
    <dgm:pt modelId="{7589F3B2-E7A2-C041-85A3-54C30750CE2C}" type="sibTrans" cxnId="{AF0F51C9-8A73-4049-B5FD-F670BE88FBF8}">
      <dgm:prSet/>
      <dgm:spPr/>
      <dgm:t>
        <a:bodyPr/>
        <a:lstStyle/>
        <a:p>
          <a:endParaRPr lang="en-US"/>
        </a:p>
      </dgm:t>
    </dgm:pt>
    <dgm:pt modelId="{C998D7FD-E3A3-E446-9AD6-5B87C62A73CE}" type="parTrans" cxnId="{AF0F51C9-8A73-4049-B5FD-F670BE88FBF8}">
      <dgm:prSet/>
      <dgm:spPr/>
      <dgm:t>
        <a:bodyPr/>
        <a:lstStyle/>
        <a:p>
          <a:endParaRPr lang="en-US"/>
        </a:p>
      </dgm:t>
    </dgm:pt>
    <dgm:pt modelId="{EDB01207-0C71-0749-A513-C4D94954ED32}" type="pres">
      <dgm:prSet presAssocID="{2001C170-BE7B-B84B-B8FC-244C741E2581}" presName="Name0" presStyleCnt="0">
        <dgm:presLayoutVars>
          <dgm:dir/>
          <dgm:animLvl val="lvl"/>
          <dgm:resizeHandles val="exact"/>
        </dgm:presLayoutVars>
      </dgm:prSet>
      <dgm:spPr/>
    </dgm:pt>
    <dgm:pt modelId="{234CB94B-1A1B-C648-B7F2-AA2C2F753885}" type="pres">
      <dgm:prSet presAssocID="{60C2A6A7-3C9A-5746-B43C-79FF3FACDEF2}" presName="composite" presStyleCnt="0"/>
      <dgm:spPr/>
    </dgm:pt>
    <dgm:pt modelId="{C596862A-1660-294A-AAAB-E8A659CD647F}" type="pres">
      <dgm:prSet presAssocID="{60C2A6A7-3C9A-5746-B43C-79FF3FACDEF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1DF5195-AE48-2347-8679-24F8CFCA9DBD}" type="pres">
      <dgm:prSet presAssocID="{60C2A6A7-3C9A-5746-B43C-79FF3FACDEF2}" presName="desTx" presStyleLbl="alignAccFollowNode1" presStyleIdx="0" presStyleCnt="2">
        <dgm:presLayoutVars>
          <dgm:bulletEnabled val="1"/>
        </dgm:presLayoutVars>
      </dgm:prSet>
      <dgm:spPr/>
    </dgm:pt>
    <dgm:pt modelId="{69248959-E580-A44A-BC9C-3FDA4D746E09}" type="pres">
      <dgm:prSet presAssocID="{2283452E-A786-C346-A574-AB42A4370151}" presName="space" presStyleCnt="0"/>
      <dgm:spPr/>
    </dgm:pt>
    <dgm:pt modelId="{FFD950F2-C766-4E44-911F-F01DF51070D1}" type="pres">
      <dgm:prSet presAssocID="{5A6E2015-2E51-744E-B832-01A18951A85B}" presName="composite" presStyleCnt="0"/>
      <dgm:spPr/>
    </dgm:pt>
    <dgm:pt modelId="{401B76EE-FE43-1346-992C-B75A95153887}" type="pres">
      <dgm:prSet presAssocID="{5A6E2015-2E51-744E-B832-01A18951A85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E933D25-448B-B740-AC9F-395E5589B812}" type="pres">
      <dgm:prSet presAssocID="{5A6E2015-2E51-744E-B832-01A18951A85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27CEB1E-A0AF-1441-8CB2-FE817561E620}" type="presOf" srcId="{60C2A6A7-3C9A-5746-B43C-79FF3FACDEF2}" destId="{C596862A-1660-294A-AAAB-E8A659CD647F}" srcOrd="0" destOrd="0" presId="urn:microsoft.com/office/officeart/2005/8/layout/hList1"/>
    <dgm:cxn modelId="{2B97542D-BE09-6B4A-971C-A1A366D8482A}" type="presOf" srcId="{5A6E2015-2E51-744E-B832-01A18951A85B}" destId="{401B76EE-FE43-1346-992C-B75A95153887}" srcOrd="0" destOrd="0" presId="urn:microsoft.com/office/officeart/2005/8/layout/hList1"/>
    <dgm:cxn modelId="{EA760338-7E4D-634A-83F8-75FC158B1BEA}" srcId="{5A6E2015-2E51-744E-B832-01A18951A85B}" destId="{AB4DBEF3-C807-4C45-A1B9-773020B07AD4}" srcOrd="0" destOrd="0" parTransId="{C00B52BB-2CAC-3F48-A2E9-24EEE460528C}" sibTransId="{48E8B351-B7B8-E148-B608-9AC8C25B96C9}"/>
    <dgm:cxn modelId="{B754923B-1E8A-8448-AA03-1868799A6342}" type="presOf" srcId="{AB4DBEF3-C807-4C45-A1B9-773020B07AD4}" destId="{BE933D25-448B-B740-AC9F-395E5589B812}" srcOrd="0" destOrd="0" presId="urn:microsoft.com/office/officeart/2005/8/layout/hList1"/>
    <dgm:cxn modelId="{68AD7E48-4C68-8F4C-A83D-CC18F0867746}" srcId="{2001C170-BE7B-B84B-B8FC-244C741E2581}" destId="{60C2A6A7-3C9A-5746-B43C-79FF3FACDEF2}" srcOrd="0" destOrd="0" parTransId="{6876DFD4-D639-4546-AF0D-F728751DEDD6}" sibTransId="{2283452E-A786-C346-A574-AB42A4370151}"/>
    <dgm:cxn modelId="{E4225952-F782-3C42-BEC0-9579EC6BE069}" type="presOf" srcId="{4CA365DF-2464-0A46-AE89-1C98FFA3167F}" destId="{E1DF5195-AE48-2347-8679-24F8CFCA9DBD}" srcOrd="0" destOrd="0" presId="urn:microsoft.com/office/officeart/2005/8/layout/hList1"/>
    <dgm:cxn modelId="{A082A87F-1CF2-7A49-8B13-1B49C5E7A41D}" type="presOf" srcId="{2001C170-BE7B-B84B-B8FC-244C741E2581}" destId="{EDB01207-0C71-0749-A513-C4D94954ED32}" srcOrd="0" destOrd="0" presId="urn:microsoft.com/office/officeart/2005/8/layout/hList1"/>
    <dgm:cxn modelId="{E7EBFDB2-2569-B341-92AE-73AF5FC1ADB8}" srcId="{2001C170-BE7B-B84B-B8FC-244C741E2581}" destId="{5A6E2015-2E51-744E-B832-01A18951A85B}" srcOrd="1" destOrd="0" parTransId="{DAFBB4A3-7B43-384B-BE5E-289DAEFA7862}" sibTransId="{8495B045-4746-F041-9ADC-2377AFD8BC2B}"/>
    <dgm:cxn modelId="{AF0F51C9-8A73-4049-B5FD-F670BE88FBF8}" srcId="{60C2A6A7-3C9A-5746-B43C-79FF3FACDEF2}" destId="{4CA365DF-2464-0A46-AE89-1C98FFA3167F}" srcOrd="0" destOrd="0" parTransId="{C998D7FD-E3A3-E446-9AD6-5B87C62A73CE}" sibTransId="{7589F3B2-E7A2-C041-85A3-54C30750CE2C}"/>
    <dgm:cxn modelId="{03CC89D9-42F5-714D-827C-8AE0849A48E5}" type="presParOf" srcId="{EDB01207-0C71-0749-A513-C4D94954ED32}" destId="{234CB94B-1A1B-C648-B7F2-AA2C2F753885}" srcOrd="0" destOrd="0" presId="urn:microsoft.com/office/officeart/2005/8/layout/hList1"/>
    <dgm:cxn modelId="{2E7B3D6E-7CAC-5244-A3DD-9AF588B634EF}" type="presParOf" srcId="{234CB94B-1A1B-C648-B7F2-AA2C2F753885}" destId="{C596862A-1660-294A-AAAB-E8A659CD647F}" srcOrd="0" destOrd="0" presId="urn:microsoft.com/office/officeart/2005/8/layout/hList1"/>
    <dgm:cxn modelId="{F57CD8A6-58C4-4D4B-B886-E2B35402A6FF}" type="presParOf" srcId="{234CB94B-1A1B-C648-B7F2-AA2C2F753885}" destId="{E1DF5195-AE48-2347-8679-24F8CFCA9DBD}" srcOrd="1" destOrd="0" presId="urn:microsoft.com/office/officeart/2005/8/layout/hList1"/>
    <dgm:cxn modelId="{30AFE4CD-D73A-3F46-9EBC-E2F740B464AE}" type="presParOf" srcId="{EDB01207-0C71-0749-A513-C4D94954ED32}" destId="{69248959-E580-A44A-BC9C-3FDA4D746E09}" srcOrd="1" destOrd="0" presId="urn:microsoft.com/office/officeart/2005/8/layout/hList1"/>
    <dgm:cxn modelId="{6C83B6FC-A027-8645-BA72-6D1A03CA299F}" type="presParOf" srcId="{EDB01207-0C71-0749-A513-C4D94954ED32}" destId="{FFD950F2-C766-4E44-911F-F01DF51070D1}" srcOrd="2" destOrd="0" presId="urn:microsoft.com/office/officeart/2005/8/layout/hList1"/>
    <dgm:cxn modelId="{AEA95303-16E0-A94F-A742-11323B66AED3}" type="presParOf" srcId="{FFD950F2-C766-4E44-911F-F01DF51070D1}" destId="{401B76EE-FE43-1346-992C-B75A95153887}" srcOrd="0" destOrd="0" presId="urn:microsoft.com/office/officeart/2005/8/layout/hList1"/>
    <dgm:cxn modelId="{DBB1EF4A-B39B-7142-BEA3-5C8A55FD5A6A}" type="presParOf" srcId="{FFD950F2-C766-4E44-911F-F01DF51070D1}" destId="{BE933D25-448B-B740-AC9F-395E5589B81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38B44A-0AAE-D248-97D8-AACAD3AEE63C}" type="doc">
      <dgm:prSet loTypeId="urn:microsoft.com/office/officeart/2005/8/layout/vList3" loCatId="" qsTypeId="urn:microsoft.com/office/officeart/2005/8/quickstyle/3D6" qsCatId="3D" csTypeId="urn:microsoft.com/office/officeart/2005/8/colors/accent1_2" csCatId="accent1" phldr="1"/>
      <dgm:spPr/>
    </dgm:pt>
    <dgm:pt modelId="{9E4464A2-D792-CA4A-ADA8-FF59DA7C01E4}">
      <dgm:prSet phldrT="[Text]" custT="1"/>
      <dgm:spPr/>
      <dgm:t>
        <a:bodyPr/>
        <a:lstStyle/>
        <a:p>
          <a:pPr algn="ctr"/>
          <a:r>
            <a:rPr lang="en-US" sz="3200" dirty="0">
              <a:solidFill>
                <a:srgbClr val="000000"/>
              </a:solidFill>
            </a:rPr>
            <a:t>Professional</a:t>
          </a:r>
          <a:r>
            <a:rPr lang="en-US" sz="3000" dirty="0">
              <a:solidFill>
                <a:srgbClr val="000000"/>
              </a:solidFill>
            </a:rPr>
            <a:t> Ethics</a:t>
          </a:r>
        </a:p>
        <a:p>
          <a:pPr algn="r"/>
          <a:r>
            <a:rPr lang="en-US" sz="1800" dirty="0">
              <a:solidFill>
                <a:srgbClr val="000000"/>
              </a:solidFill>
            </a:rPr>
            <a:t>(normative)</a:t>
          </a:r>
          <a:endParaRPr lang="en-US" sz="1800" dirty="0"/>
        </a:p>
      </dgm:t>
    </dgm:pt>
    <dgm:pt modelId="{B7072840-8643-F645-940C-76D7E633D0B7}" type="parTrans" cxnId="{50FB3757-1832-C448-9A0A-560194E5D7C7}">
      <dgm:prSet/>
      <dgm:spPr/>
      <dgm:t>
        <a:bodyPr/>
        <a:lstStyle/>
        <a:p>
          <a:endParaRPr lang="en-US"/>
        </a:p>
      </dgm:t>
    </dgm:pt>
    <dgm:pt modelId="{BEEB3839-E21F-A548-8675-762293B7FF51}" type="sibTrans" cxnId="{50FB3757-1832-C448-9A0A-560194E5D7C7}">
      <dgm:prSet/>
      <dgm:spPr/>
      <dgm:t>
        <a:bodyPr/>
        <a:lstStyle/>
        <a:p>
          <a:endParaRPr lang="en-US"/>
        </a:p>
      </dgm:t>
    </dgm:pt>
    <dgm:pt modelId="{168C8688-5492-C541-909E-CAA35970220D}" type="pres">
      <dgm:prSet presAssocID="{9038B44A-0AAE-D248-97D8-AACAD3AEE63C}" presName="linearFlow" presStyleCnt="0">
        <dgm:presLayoutVars>
          <dgm:dir/>
          <dgm:resizeHandles val="exact"/>
        </dgm:presLayoutVars>
      </dgm:prSet>
      <dgm:spPr/>
    </dgm:pt>
    <dgm:pt modelId="{4FD7501B-BE70-1346-8853-72AE0C58C1C9}" type="pres">
      <dgm:prSet presAssocID="{9E4464A2-D792-CA4A-ADA8-FF59DA7C01E4}" presName="composite" presStyleCnt="0"/>
      <dgm:spPr/>
    </dgm:pt>
    <dgm:pt modelId="{FE031EA7-0BA5-1E40-9EF1-AF4A3FE66AE7}" type="pres">
      <dgm:prSet presAssocID="{9E4464A2-D792-CA4A-ADA8-FF59DA7C01E4}" presName="imgShp" presStyleLbl="fgImgPlace1" presStyleIdx="0" presStyleCnt="1" custLinFactNeighborX="1898" custLinFactNeighborY="-47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F350286-83FC-3541-A1E8-585FAB8A5D20}" type="pres">
      <dgm:prSet presAssocID="{9E4464A2-D792-CA4A-ADA8-FF59DA7C01E4}" presName="txShp" presStyleLbl="node1" presStyleIdx="0" presStyleCnt="1">
        <dgm:presLayoutVars>
          <dgm:bulletEnabled val="1"/>
        </dgm:presLayoutVars>
      </dgm:prSet>
      <dgm:spPr/>
    </dgm:pt>
  </dgm:ptLst>
  <dgm:cxnLst>
    <dgm:cxn modelId="{7F8F4842-B74B-194E-AAB1-1735E20F1D0C}" type="presOf" srcId="{9038B44A-0AAE-D248-97D8-AACAD3AEE63C}" destId="{168C8688-5492-C541-909E-CAA35970220D}" srcOrd="0" destOrd="0" presId="urn:microsoft.com/office/officeart/2005/8/layout/vList3"/>
    <dgm:cxn modelId="{16BBDA4D-BEEB-AA44-B1B4-4CB3E28705BD}" type="presOf" srcId="{9E4464A2-D792-CA4A-ADA8-FF59DA7C01E4}" destId="{9F350286-83FC-3541-A1E8-585FAB8A5D20}" srcOrd="0" destOrd="0" presId="urn:microsoft.com/office/officeart/2005/8/layout/vList3"/>
    <dgm:cxn modelId="{50FB3757-1832-C448-9A0A-560194E5D7C7}" srcId="{9038B44A-0AAE-D248-97D8-AACAD3AEE63C}" destId="{9E4464A2-D792-CA4A-ADA8-FF59DA7C01E4}" srcOrd="0" destOrd="0" parTransId="{B7072840-8643-F645-940C-76D7E633D0B7}" sibTransId="{BEEB3839-E21F-A548-8675-762293B7FF51}"/>
    <dgm:cxn modelId="{B8585EA4-96FE-F546-9343-1A4883826113}" type="presParOf" srcId="{168C8688-5492-C541-909E-CAA35970220D}" destId="{4FD7501B-BE70-1346-8853-72AE0C58C1C9}" srcOrd="0" destOrd="0" presId="urn:microsoft.com/office/officeart/2005/8/layout/vList3"/>
    <dgm:cxn modelId="{096D1BDA-617F-F049-8413-891D5B3E74CB}" type="presParOf" srcId="{4FD7501B-BE70-1346-8853-72AE0C58C1C9}" destId="{FE031EA7-0BA5-1E40-9EF1-AF4A3FE66AE7}" srcOrd="0" destOrd="0" presId="urn:microsoft.com/office/officeart/2005/8/layout/vList3"/>
    <dgm:cxn modelId="{B9CD7C08-BE1D-DB45-A2B7-19468E9A9BC7}" type="presParOf" srcId="{4FD7501B-BE70-1346-8853-72AE0C58C1C9}" destId="{9F350286-83FC-3541-A1E8-585FAB8A5D2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38B44A-0AAE-D248-97D8-AACAD3AEE63C}" type="doc">
      <dgm:prSet loTypeId="urn:microsoft.com/office/officeart/2005/8/layout/vList3" loCatId="" qsTypeId="urn:microsoft.com/office/officeart/2005/8/quickstyle/3D6" qsCatId="3D" csTypeId="urn:microsoft.com/office/officeart/2005/8/colors/accent1_2" csCatId="accent1" phldr="1"/>
      <dgm:spPr/>
    </dgm:pt>
    <dgm:pt modelId="{9E4464A2-D792-CA4A-ADA8-FF59DA7C01E4}">
      <dgm:prSet phldrT="[Text]" custT="1"/>
      <dgm:spPr/>
      <dgm:t>
        <a:bodyPr/>
        <a:lstStyle/>
        <a:p>
          <a:pPr algn="ctr"/>
          <a:r>
            <a:rPr lang="en-US" sz="3000" dirty="0">
              <a:solidFill>
                <a:srgbClr val="000000"/>
              </a:solidFill>
            </a:rPr>
            <a:t>Philosophical Ethics</a:t>
          </a:r>
        </a:p>
        <a:p>
          <a:pPr algn="r"/>
          <a:r>
            <a:rPr lang="en-US" sz="1800" dirty="0">
              <a:solidFill>
                <a:srgbClr val="000000"/>
              </a:solidFill>
            </a:rPr>
            <a:t>(normative)</a:t>
          </a:r>
          <a:endParaRPr lang="en-US" sz="1800" dirty="0"/>
        </a:p>
      </dgm:t>
    </dgm:pt>
    <dgm:pt modelId="{B7072840-8643-F645-940C-76D7E633D0B7}" type="parTrans" cxnId="{50FB3757-1832-C448-9A0A-560194E5D7C7}">
      <dgm:prSet/>
      <dgm:spPr/>
      <dgm:t>
        <a:bodyPr/>
        <a:lstStyle/>
        <a:p>
          <a:endParaRPr lang="en-US"/>
        </a:p>
      </dgm:t>
    </dgm:pt>
    <dgm:pt modelId="{BEEB3839-E21F-A548-8675-762293B7FF51}" type="sibTrans" cxnId="{50FB3757-1832-C448-9A0A-560194E5D7C7}">
      <dgm:prSet/>
      <dgm:spPr/>
      <dgm:t>
        <a:bodyPr/>
        <a:lstStyle/>
        <a:p>
          <a:endParaRPr lang="en-US"/>
        </a:p>
      </dgm:t>
    </dgm:pt>
    <dgm:pt modelId="{168C8688-5492-C541-909E-CAA35970220D}" type="pres">
      <dgm:prSet presAssocID="{9038B44A-0AAE-D248-97D8-AACAD3AEE63C}" presName="linearFlow" presStyleCnt="0">
        <dgm:presLayoutVars>
          <dgm:dir/>
          <dgm:resizeHandles val="exact"/>
        </dgm:presLayoutVars>
      </dgm:prSet>
      <dgm:spPr/>
    </dgm:pt>
    <dgm:pt modelId="{4FD7501B-BE70-1346-8853-72AE0C58C1C9}" type="pres">
      <dgm:prSet presAssocID="{9E4464A2-D792-CA4A-ADA8-FF59DA7C01E4}" presName="composite" presStyleCnt="0"/>
      <dgm:spPr/>
    </dgm:pt>
    <dgm:pt modelId="{FE031EA7-0BA5-1E40-9EF1-AF4A3FE66AE7}" type="pres">
      <dgm:prSet presAssocID="{9E4464A2-D792-CA4A-ADA8-FF59DA7C01E4}" presName="imgShp" presStyleLbl="fgImgPlace1" presStyleIdx="0" presStyleCnt="1" custLinFactNeighborX="1898" custLinFactNeighborY="-47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F350286-83FC-3541-A1E8-585FAB8A5D20}" type="pres">
      <dgm:prSet presAssocID="{9E4464A2-D792-CA4A-ADA8-FF59DA7C01E4}" presName="txShp" presStyleLbl="node1" presStyleIdx="0" presStyleCnt="1">
        <dgm:presLayoutVars>
          <dgm:bulletEnabled val="1"/>
        </dgm:presLayoutVars>
      </dgm:prSet>
      <dgm:spPr/>
    </dgm:pt>
  </dgm:ptLst>
  <dgm:cxnLst>
    <dgm:cxn modelId="{50FB3757-1832-C448-9A0A-560194E5D7C7}" srcId="{9038B44A-0AAE-D248-97D8-AACAD3AEE63C}" destId="{9E4464A2-D792-CA4A-ADA8-FF59DA7C01E4}" srcOrd="0" destOrd="0" parTransId="{B7072840-8643-F645-940C-76D7E633D0B7}" sibTransId="{BEEB3839-E21F-A548-8675-762293B7FF51}"/>
    <dgm:cxn modelId="{03E052A6-0543-BA4B-9851-F8C1B53B1EB0}" type="presOf" srcId="{9038B44A-0AAE-D248-97D8-AACAD3AEE63C}" destId="{168C8688-5492-C541-909E-CAA35970220D}" srcOrd="0" destOrd="0" presId="urn:microsoft.com/office/officeart/2005/8/layout/vList3"/>
    <dgm:cxn modelId="{3A1475EE-4499-2246-8C55-16A35CE7ED15}" type="presOf" srcId="{9E4464A2-D792-CA4A-ADA8-FF59DA7C01E4}" destId="{9F350286-83FC-3541-A1E8-585FAB8A5D20}" srcOrd="0" destOrd="0" presId="urn:microsoft.com/office/officeart/2005/8/layout/vList3"/>
    <dgm:cxn modelId="{B01C195D-20AD-A14B-A657-5EAFE40FC4F7}" type="presParOf" srcId="{168C8688-5492-C541-909E-CAA35970220D}" destId="{4FD7501B-BE70-1346-8853-72AE0C58C1C9}" srcOrd="0" destOrd="0" presId="urn:microsoft.com/office/officeart/2005/8/layout/vList3"/>
    <dgm:cxn modelId="{9FDF8655-D2D9-A949-BC17-B26078D4B5DF}" type="presParOf" srcId="{4FD7501B-BE70-1346-8853-72AE0C58C1C9}" destId="{FE031EA7-0BA5-1E40-9EF1-AF4A3FE66AE7}" srcOrd="0" destOrd="0" presId="urn:microsoft.com/office/officeart/2005/8/layout/vList3"/>
    <dgm:cxn modelId="{57F44FB4-8E20-9944-A2E3-47CDFD6F43AB}" type="presParOf" srcId="{4FD7501B-BE70-1346-8853-72AE0C58C1C9}" destId="{9F350286-83FC-3541-A1E8-585FAB8A5D2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38B44A-0AAE-D248-97D8-AACAD3AEE63C}" type="doc">
      <dgm:prSet loTypeId="urn:microsoft.com/office/officeart/2005/8/layout/vList3" loCatId="" qsTypeId="urn:microsoft.com/office/officeart/2005/8/quickstyle/3D6" qsCatId="3D" csTypeId="urn:microsoft.com/office/officeart/2005/8/colors/accent1_2" csCatId="accent1" phldr="1"/>
      <dgm:spPr/>
    </dgm:pt>
    <dgm:pt modelId="{9E4464A2-D792-CA4A-ADA8-FF59DA7C01E4}">
      <dgm:prSet phldrT="[Text]" custT="1"/>
      <dgm:spPr/>
      <dgm:t>
        <a:bodyPr/>
        <a:lstStyle/>
        <a:p>
          <a:pPr algn="ctr"/>
          <a:r>
            <a:rPr lang="en-US" sz="3000" dirty="0">
              <a:solidFill>
                <a:srgbClr val="000000"/>
              </a:solidFill>
            </a:rPr>
            <a:t>Sociological Ethics</a:t>
          </a:r>
        </a:p>
        <a:p>
          <a:pPr algn="r"/>
          <a:r>
            <a:rPr lang="en-US" sz="1800" dirty="0">
              <a:solidFill>
                <a:srgbClr val="000000"/>
              </a:solidFill>
            </a:rPr>
            <a:t>(descriptive)</a:t>
          </a:r>
          <a:endParaRPr lang="en-US" sz="1800" dirty="0"/>
        </a:p>
      </dgm:t>
    </dgm:pt>
    <dgm:pt modelId="{B7072840-8643-F645-940C-76D7E633D0B7}" type="parTrans" cxnId="{50FB3757-1832-C448-9A0A-560194E5D7C7}">
      <dgm:prSet/>
      <dgm:spPr/>
      <dgm:t>
        <a:bodyPr/>
        <a:lstStyle/>
        <a:p>
          <a:endParaRPr lang="en-US"/>
        </a:p>
      </dgm:t>
    </dgm:pt>
    <dgm:pt modelId="{BEEB3839-E21F-A548-8675-762293B7FF51}" type="sibTrans" cxnId="{50FB3757-1832-C448-9A0A-560194E5D7C7}">
      <dgm:prSet/>
      <dgm:spPr/>
      <dgm:t>
        <a:bodyPr/>
        <a:lstStyle/>
        <a:p>
          <a:endParaRPr lang="en-US"/>
        </a:p>
      </dgm:t>
    </dgm:pt>
    <dgm:pt modelId="{168C8688-5492-C541-909E-CAA35970220D}" type="pres">
      <dgm:prSet presAssocID="{9038B44A-0AAE-D248-97D8-AACAD3AEE63C}" presName="linearFlow" presStyleCnt="0">
        <dgm:presLayoutVars>
          <dgm:dir/>
          <dgm:resizeHandles val="exact"/>
        </dgm:presLayoutVars>
      </dgm:prSet>
      <dgm:spPr/>
    </dgm:pt>
    <dgm:pt modelId="{4FD7501B-BE70-1346-8853-72AE0C58C1C9}" type="pres">
      <dgm:prSet presAssocID="{9E4464A2-D792-CA4A-ADA8-FF59DA7C01E4}" presName="composite" presStyleCnt="0"/>
      <dgm:spPr/>
    </dgm:pt>
    <dgm:pt modelId="{FE031EA7-0BA5-1E40-9EF1-AF4A3FE66AE7}" type="pres">
      <dgm:prSet presAssocID="{9E4464A2-D792-CA4A-ADA8-FF59DA7C01E4}" presName="imgShp" presStyleLbl="fgImgPlace1" presStyleIdx="0" presStyleCnt="1" custLinFactNeighborX="1898" custLinFactNeighborY="-47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F350286-83FC-3541-A1E8-585FAB8A5D20}" type="pres">
      <dgm:prSet presAssocID="{9E4464A2-D792-CA4A-ADA8-FF59DA7C01E4}" presName="txShp" presStyleLbl="node1" presStyleIdx="0" presStyleCnt="1">
        <dgm:presLayoutVars>
          <dgm:bulletEnabled val="1"/>
        </dgm:presLayoutVars>
      </dgm:prSet>
      <dgm:spPr/>
    </dgm:pt>
  </dgm:ptLst>
  <dgm:cxnLst>
    <dgm:cxn modelId="{97CFC922-FE54-2249-93E1-57FF100E4DD9}" type="presOf" srcId="{9038B44A-0AAE-D248-97D8-AACAD3AEE63C}" destId="{168C8688-5492-C541-909E-CAA35970220D}" srcOrd="0" destOrd="0" presId="urn:microsoft.com/office/officeart/2005/8/layout/vList3"/>
    <dgm:cxn modelId="{50FB3757-1832-C448-9A0A-560194E5D7C7}" srcId="{9038B44A-0AAE-D248-97D8-AACAD3AEE63C}" destId="{9E4464A2-D792-CA4A-ADA8-FF59DA7C01E4}" srcOrd="0" destOrd="0" parTransId="{B7072840-8643-F645-940C-76D7E633D0B7}" sibTransId="{BEEB3839-E21F-A548-8675-762293B7FF51}"/>
    <dgm:cxn modelId="{1ED43E94-7E03-734B-AEB6-53A14E7C1997}" type="presOf" srcId="{9E4464A2-D792-CA4A-ADA8-FF59DA7C01E4}" destId="{9F350286-83FC-3541-A1E8-585FAB8A5D20}" srcOrd="0" destOrd="0" presId="urn:microsoft.com/office/officeart/2005/8/layout/vList3"/>
    <dgm:cxn modelId="{A6684D78-8EB3-AF4C-B4C8-1998015A62BC}" type="presParOf" srcId="{168C8688-5492-C541-909E-CAA35970220D}" destId="{4FD7501B-BE70-1346-8853-72AE0C58C1C9}" srcOrd="0" destOrd="0" presId="urn:microsoft.com/office/officeart/2005/8/layout/vList3"/>
    <dgm:cxn modelId="{06C18FA9-6FF3-1642-862E-D2768B980ABE}" type="presParOf" srcId="{4FD7501B-BE70-1346-8853-72AE0C58C1C9}" destId="{FE031EA7-0BA5-1E40-9EF1-AF4A3FE66AE7}" srcOrd="0" destOrd="0" presId="urn:microsoft.com/office/officeart/2005/8/layout/vList3"/>
    <dgm:cxn modelId="{033A678D-BFEB-AE49-BC5D-3E68793DD3DF}" type="presParOf" srcId="{4FD7501B-BE70-1346-8853-72AE0C58C1C9}" destId="{9F350286-83FC-3541-A1E8-585FAB8A5D2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7C5E4-36A6-4545-A86F-45D17ACF2289}">
      <dsp:nvSpPr>
        <dsp:cNvPr id="0" name=""/>
        <dsp:cNvSpPr/>
      </dsp:nvSpPr>
      <dsp:spPr>
        <a:xfrm rot="10800000">
          <a:off x="1454978" y="627"/>
          <a:ext cx="4788598" cy="99530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904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rgbClr val="000000"/>
              </a:solidFill>
            </a:rPr>
            <a:t>Professional Ethics</a:t>
          </a:r>
        </a:p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</a:rPr>
            <a:t>(normative)</a:t>
          </a:r>
        </a:p>
      </dsp:txBody>
      <dsp:txXfrm rot="10800000">
        <a:off x="1703805" y="627"/>
        <a:ext cx="4539771" cy="995309"/>
      </dsp:txXfrm>
    </dsp:sp>
    <dsp:sp modelId="{7077EC67-3D09-6F48-AD68-86645B2F4515}">
      <dsp:nvSpPr>
        <dsp:cNvPr id="0" name=""/>
        <dsp:cNvSpPr/>
      </dsp:nvSpPr>
      <dsp:spPr>
        <a:xfrm>
          <a:off x="957323" y="627"/>
          <a:ext cx="995309" cy="99530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A162D9-3ACC-9843-921E-66E0D157217A}">
      <dsp:nvSpPr>
        <dsp:cNvPr id="0" name=""/>
        <dsp:cNvSpPr/>
      </dsp:nvSpPr>
      <dsp:spPr>
        <a:xfrm rot="10800000">
          <a:off x="1454978" y="1293045"/>
          <a:ext cx="4788598" cy="99530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904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rgbClr val="000000"/>
              </a:solidFill>
            </a:rPr>
            <a:t>Philosophical Ethics</a:t>
          </a:r>
        </a:p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</a:rPr>
            <a:t>(normative)</a:t>
          </a:r>
        </a:p>
      </dsp:txBody>
      <dsp:txXfrm rot="10800000">
        <a:off x="1703805" y="1293045"/>
        <a:ext cx="4539771" cy="995309"/>
      </dsp:txXfrm>
    </dsp:sp>
    <dsp:sp modelId="{830E6E76-3B4D-6D4B-B0E3-3F31B77F58E9}">
      <dsp:nvSpPr>
        <dsp:cNvPr id="0" name=""/>
        <dsp:cNvSpPr/>
      </dsp:nvSpPr>
      <dsp:spPr>
        <a:xfrm>
          <a:off x="957323" y="1293045"/>
          <a:ext cx="995309" cy="99530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3F6BA27-E21F-1545-A089-426DF694707A}">
      <dsp:nvSpPr>
        <dsp:cNvPr id="0" name=""/>
        <dsp:cNvSpPr/>
      </dsp:nvSpPr>
      <dsp:spPr>
        <a:xfrm rot="10800000">
          <a:off x="1454978" y="2585462"/>
          <a:ext cx="4788598" cy="99530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904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000000"/>
              </a:solidFill>
            </a:rPr>
            <a:t>Sociological Ethics</a:t>
          </a:r>
        </a:p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</a:rPr>
            <a:t>(descriptive)</a:t>
          </a:r>
        </a:p>
      </dsp:txBody>
      <dsp:txXfrm rot="10800000">
        <a:off x="1703805" y="2585462"/>
        <a:ext cx="4539771" cy="995309"/>
      </dsp:txXfrm>
    </dsp:sp>
    <dsp:sp modelId="{D643C9A0-BD5B-DB46-B9F7-1E2950D56A51}">
      <dsp:nvSpPr>
        <dsp:cNvPr id="0" name=""/>
        <dsp:cNvSpPr/>
      </dsp:nvSpPr>
      <dsp:spPr>
        <a:xfrm>
          <a:off x="957323" y="2585462"/>
          <a:ext cx="995309" cy="99530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6862A-1660-294A-AAAB-E8A659CD647F}">
      <dsp:nvSpPr>
        <dsp:cNvPr id="0" name=""/>
        <dsp:cNvSpPr/>
      </dsp:nvSpPr>
      <dsp:spPr>
        <a:xfrm>
          <a:off x="35" y="268246"/>
          <a:ext cx="3364873" cy="1332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Normative Approach</a:t>
          </a:r>
        </a:p>
      </dsp:txBody>
      <dsp:txXfrm>
        <a:off x="35" y="268246"/>
        <a:ext cx="3364873" cy="1332027"/>
      </dsp:txXfrm>
    </dsp:sp>
    <dsp:sp modelId="{E1DF5195-AE48-2347-8679-24F8CFCA9DBD}">
      <dsp:nvSpPr>
        <dsp:cNvPr id="0" name=""/>
        <dsp:cNvSpPr/>
      </dsp:nvSpPr>
      <dsp:spPr>
        <a:xfrm>
          <a:off x="35" y="1600273"/>
          <a:ext cx="3364873" cy="1712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Prescribe what ought to be the case</a:t>
          </a:r>
        </a:p>
      </dsp:txBody>
      <dsp:txXfrm>
        <a:off x="35" y="1600273"/>
        <a:ext cx="3364873" cy="1712880"/>
      </dsp:txXfrm>
    </dsp:sp>
    <dsp:sp modelId="{401B76EE-FE43-1346-992C-B75A95153887}">
      <dsp:nvSpPr>
        <dsp:cNvPr id="0" name=""/>
        <dsp:cNvSpPr/>
      </dsp:nvSpPr>
      <dsp:spPr>
        <a:xfrm>
          <a:off x="3835991" y="268246"/>
          <a:ext cx="3364873" cy="1332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Descriptive Approach</a:t>
          </a:r>
        </a:p>
      </dsp:txBody>
      <dsp:txXfrm>
        <a:off x="3835991" y="268246"/>
        <a:ext cx="3364873" cy="1332027"/>
      </dsp:txXfrm>
    </dsp:sp>
    <dsp:sp modelId="{BE933D25-448B-B740-AC9F-395E5589B812}">
      <dsp:nvSpPr>
        <dsp:cNvPr id="0" name=""/>
        <dsp:cNvSpPr/>
      </dsp:nvSpPr>
      <dsp:spPr>
        <a:xfrm>
          <a:off x="3835991" y="1600273"/>
          <a:ext cx="3364873" cy="1712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Report or describe what is the case</a:t>
          </a:r>
        </a:p>
      </dsp:txBody>
      <dsp:txXfrm>
        <a:off x="3835991" y="1600273"/>
        <a:ext cx="3364873" cy="17128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350286-83FC-3541-A1E8-585FAB8A5D20}">
      <dsp:nvSpPr>
        <dsp:cNvPr id="0" name=""/>
        <dsp:cNvSpPr/>
      </dsp:nvSpPr>
      <dsp:spPr>
        <a:xfrm rot="10800000">
          <a:off x="1703540" y="0"/>
          <a:ext cx="5527807" cy="124479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19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rgbClr val="000000"/>
              </a:solidFill>
            </a:rPr>
            <a:t>Professional</a:t>
          </a:r>
          <a:r>
            <a:rPr lang="en-US" sz="3000" kern="1200" dirty="0">
              <a:solidFill>
                <a:srgbClr val="000000"/>
              </a:solidFill>
            </a:rPr>
            <a:t> Ethics</a:t>
          </a:r>
        </a:p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</a:rPr>
            <a:t>(normative)</a:t>
          </a:r>
          <a:endParaRPr lang="en-US" sz="1800" kern="1200" dirty="0"/>
        </a:p>
      </dsp:txBody>
      <dsp:txXfrm rot="10800000">
        <a:off x="2014738" y="0"/>
        <a:ext cx="5216609" cy="1244792"/>
      </dsp:txXfrm>
    </dsp:sp>
    <dsp:sp modelId="{FE031EA7-0BA5-1E40-9EF1-AF4A3FE66AE7}">
      <dsp:nvSpPr>
        <dsp:cNvPr id="0" name=""/>
        <dsp:cNvSpPr/>
      </dsp:nvSpPr>
      <dsp:spPr>
        <a:xfrm>
          <a:off x="1104770" y="0"/>
          <a:ext cx="1244792" cy="124479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350286-83FC-3541-A1E8-585FAB8A5D20}">
      <dsp:nvSpPr>
        <dsp:cNvPr id="0" name=""/>
        <dsp:cNvSpPr/>
      </dsp:nvSpPr>
      <dsp:spPr>
        <a:xfrm rot="10800000">
          <a:off x="1703540" y="0"/>
          <a:ext cx="5527807" cy="124479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19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rgbClr val="000000"/>
              </a:solidFill>
            </a:rPr>
            <a:t>Philosophical Ethics</a:t>
          </a:r>
        </a:p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</a:rPr>
            <a:t>(normative)</a:t>
          </a:r>
          <a:endParaRPr lang="en-US" sz="1800" kern="1200" dirty="0"/>
        </a:p>
      </dsp:txBody>
      <dsp:txXfrm rot="10800000">
        <a:off x="2014738" y="0"/>
        <a:ext cx="5216609" cy="1244792"/>
      </dsp:txXfrm>
    </dsp:sp>
    <dsp:sp modelId="{FE031EA7-0BA5-1E40-9EF1-AF4A3FE66AE7}">
      <dsp:nvSpPr>
        <dsp:cNvPr id="0" name=""/>
        <dsp:cNvSpPr/>
      </dsp:nvSpPr>
      <dsp:spPr>
        <a:xfrm>
          <a:off x="1104770" y="0"/>
          <a:ext cx="1244792" cy="124479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350286-83FC-3541-A1E8-585FAB8A5D20}">
      <dsp:nvSpPr>
        <dsp:cNvPr id="0" name=""/>
        <dsp:cNvSpPr/>
      </dsp:nvSpPr>
      <dsp:spPr>
        <a:xfrm rot="10800000">
          <a:off x="1703540" y="0"/>
          <a:ext cx="5527807" cy="124479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19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rgbClr val="000000"/>
              </a:solidFill>
            </a:rPr>
            <a:t>Sociological Ethics</a:t>
          </a:r>
        </a:p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</a:rPr>
            <a:t>(descriptive)</a:t>
          </a:r>
          <a:endParaRPr lang="en-US" sz="1800" kern="1200" dirty="0"/>
        </a:p>
      </dsp:txBody>
      <dsp:txXfrm rot="10800000">
        <a:off x="2014738" y="0"/>
        <a:ext cx="5216609" cy="1244792"/>
      </dsp:txXfrm>
    </dsp:sp>
    <dsp:sp modelId="{FE031EA7-0BA5-1E40-9EF1-AF4A3FE66AE7}">
      <dsp:nvSpPr>
        <dsp:cNvPr id="0" name=""/>
        <dsp:cNvSpPr/>
      </dsp:nvSpPr>
      <dsp:spPr>
        <a:xfrm>
          <a:off x="1104770" y="0"/>
          <a:ext cx="1244792" cy="124479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CED3E41-E2DE-48B7-AD25-2C05D8372D60}" type="datetime4">
              <a:rPr lang="en-US" smtClean="0"/>
              <a:pPr/>
              <a:t>August 28,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1045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E45F-D358-5049-8EE0-8BBFF542AE1B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F77A-7697-6F45-9392-C4C9A54D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9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E45F-D358-5049-8EE0-8BBFF542AE1B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F77A-7697-6F45-9392-C4C9A54D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8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E45F-D358-5049-8EE0-8BBFF542AE1B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F77A-7697-6F45-9392-C4C9A54D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8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78D1B-BB73-41B2-8202-C6678B761557}" type="datetime4">
              <a:rPr lang="en-US" smtClean="0"/>
              <a:pPr/>
              <a:t>August 28,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83259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E45F-D358-5049-8EE0-8BBFF542AE1B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F77A-7697-6F45-9392-C4C9A54D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0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E45F-D358-5049-8EE0-8BBFF542AE1B}" type="datetimeFigureOut">
              <a:rPr lang="en-US" smtClean="0"/>
              <a:t>8/28/19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F77A-7697-6F45-9392-C4C9A54D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E45F-D358-5049-8EE0-8BBFF542AE1B}" type="datetimeFigureOut">
              <a:rPr lang="en-US" smtClean="0"/>
              <a:t>8/28/19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F77A-7697-6F45-9392-C4C9A54D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E45F-D358-5049-8EE0-8BBFF542AE1B}" type="datetimeFigureOut">
              <a:rPr lang="en-US" smtClean="0"/>
              <a:t>8/28/19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F77A-7697-6F45-9392-C4C9A54D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7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F9E45F-D358-5049-8EE0-8BBFF542AE1B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701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F9E45F-D358-5049-8EE0-8BBFF542AE1B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8DF77A-7697-6F45-9392-C4C9A54D5D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613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CBF9E45F-D358-5049-8EE0-8BBFF542AE1B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848DF77A-7697-6F45-9392-C4C9A54D5D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022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3" r:id="rId1"/>
    <p:sldLayoutId id="2147484984" r:id="rId2"/>
    <p:sldLayoutId id="2147484985" r:id="rId3"/>
    <p:sldLayoutId id="2147484986" r:id="rId4"/>
    <p:sldLayoutId id="2147484987" r:id="rId5"/>
    <p:sldLayoutId id="2147484988" r:id="rId6"/>
    <p:sldLayoutId id="2147484989" r:id="rId7"/>
    <p:sldLayoutId id="2147484990" r:id="rId8"/>
    <p:sldLayoutId id="2147484991" r:id="rId9"/>
    <p:sldLayoutId id="2147484992" r:id="rId10"/>
    <p:sldLayoutId id="2147484993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2283" y="1875324"/>
            <a:ext cx="6793666" cy="1347622"/>
          </a:xfrm>
        </p:spPr>
        <p:txBody>
          <a:bodyPr>
            <a:noAutofit/>
          </a:bodyPr>
          <a:lstStyle/>
          <a:p>
            <a:pPr algn="ctr"/>
            <a:r>
              <a:rPr lang="en-US" sz="2700" dirty="0"/>
              <a:t>Ethics &amp; Tech - </a:t>
            </a:r>
            <a:br>
              <a:rPr lang="en-US" sz="2700" dirty="0"/>
            </a:br>
            <a:r>
              <a:rPr lang="en-US" sz="2700" dirty="0"/>
              <a:t>An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Dave Winter, CSULB</a:t>
            </a:r>
          </a:p>
          <a:p>
            <a:r>
              <a:rPr lang="en-US" dirty="0"/>
              <a:t>ENGR 350 </a:t>
            </a:r>
            <a:r>
              <a:rPr lang="en-US"/>
              <a:t>– Fall, </a:t>
            </a:r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308986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 Perspectives of Applied Ethics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129445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992357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 Important Distinction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430494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0494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1" grpId="1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094891"/>
              </p:ext>
            </p:extLst>
          </p:nvPr>
        </p:nvGraphicFramePr>
        <p:xfrm>
          <a:off x="414678" y="25088"/>
          <a:ext cx="8312493" cy="1244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98856" y="35504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Professional Ethics aims to identify and analyze ethical responsibility </a:t>
            </a:r>
            <a:r>
              <a:rPr lang="en-US" b="1" i="1" dirty="0"/>
              <a:t>for professionals in a field of study</a:t>
            </a:r>
          </a:p>
          <a:p>
            <a:endParaRPr lang="en-US" dirty="0"/>
          </a:p>
          <a:p>
            <a:pPr lvl="1"/>
            <a:r>
              <a:rPr lang="en-US" dirty="0"/>
              <a:t>Professional ethicists commonly draw on ethical situations that have arisen in other fields to help guide them to ethical conclusions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They usually examine ethical issues that can create “Policy Vacuums”</a:t>
            </a:r>
          </a:p>
        </p:txBody>
      </p:sp>
    </p:spTree>
    <p:extLst>
      <p:ext uri="{BB962C8B-B14F-4D97-AF65-F5344CB8AC3E}">
        <p14:creationId xmlns:p14="http://schemas.microsoft.com/office/powerpoint/2010/main" val="2475071187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552623"/>
              </p:ext>
            </p:extLst>
          </p:nvPr>
        </p:nvGraphicFramePr>
        <p:xfrm>
          <a:off x="414678" y="25088"/>
          <a:ext cx="8312493" cy="1244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98856" y="35504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Philosophical Ethics uses a 3-part system called </a:t>
            </a:r>
            <a:r>
              <a:rPr lang="en-US" b="1" dirty="0"/>
              <a:t>the</a:t>
            </a:r>
            <a:r>
              <a:rPr lang="en-US" dirty="0"/>
              <a:t> </a:t>
            </a:r>
            <a:r>
              <a:rPr lang="en-US" b="1" i="1" dirty="0"/>
              <a:t>standard methodology</a:t>
            </a:r>
            <a:r>
              <a:rPr lang="en-US" dirty="0"/>
              <a:t> to offer solutions to more difficult ethical issues</a:t>
            </a:r>
          </a:p>
          <a:p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Identify a particular controversial practice as a moral problem</a:t>
            </a:r>
          </a:p>
          <a:p>
            <a:pPr marL="880110" lvl="1" indent="-514350">
              <a:buFont typeface="+mj-lt"/>
              <a:buAutoNum type="arabicPeriod"/>
            </a:pP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define concepts and examine the factual data associated with that concept</a:t>
            </a:r>
          </a:p>
          <a:p>
            <a:pPr marL="880110" lvl="1" indent="-514350">
              <a:buFont typeface="+mj-lt"/>
              <a:buAutoNum type="arabicPeriod"/>
            </a:pP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Apply moral theories and principles to reach a conclusion about the moral issue (take a side)</a:t>
            </a:r>
          </a:p>
        </p:txBody>
      </p:sp>
    </p:spTree>
    <p:extLst>
      <p:ext uri="{BB962C8B-B14F-4D97-AF65-F5344CB8AC3E}">
        <p14:creationId xmlns:p14="http://schemas.microsoft.com/office/powerpoint/2010/main" val="3943752802"/>
      </p:ext>
    </p:extLst>
  </p:cSld>
  <p:clrMapOvr>
    <a:masterClrMapping/>
  </p:clrMapOvr>
  <p:transition spd="slow">
    <p:push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031923"/>
              </p:ext>
            </p:extLst>
          </p:nvPr>
        </p:nvGraphicFramePr>
        <p:xfrm>
          <a:off x="414678" y="25088"/>
          <a:ext cx="8312493" cy="1244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98856" y="35504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Sociological Ethics aims to </a:t>
            </a:r>
            <a:r>
              <a:rPr lang="en-US" b="1" i="1" dirty="0"/>
              <a:t>describe and report </a:t>
            </a:r>
            <a:r>
              <a:rPr lang="en-US" dirty="0"/>
              <a:t>how </a:t>
            </a:r>
            <a:r>
              <a:rPr lang="en-US" b="1" i="1" dirty="0"/>
              <a:t>societies, groups and individuals</a:t>
            </a:r>
            <a:r>
              <a:rPr lang="en-US" dirty="0"/>
              <a:t> view a particular moral issue</a:t>
            </a:r>
          </a:p>
          <a:p>
            <a:endParaRPr lang="en-US" dirty="0"/>
          </a:p>
          <a:p>
            <a:pPr lvl="1"/>
            <a:r>
              <a:rPr lang="en-US" dirty="0"/>
              <a:t>if we understand how people view moral issues (descriptive), we can gain insight into the ethical worth of those issues (normative)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example, if we know what people consider to be a “friend”, we can understand more about the moral issues behind social networking “friends” technology</a:t>
            </a:r>
          </a:p>
        </p:txBody>
      </p:sp>
    </p:spTree>
    <p:extLst>
      <p:ext uri="{BB962C8B-B14F-4D97-AF65-F5344CB8AC3E}">
        <p14:creationId xmlns:p14="http://schemas.microsoft.com/office/powerpoint/2010/main" val="1175368641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Perspectives and Disciplines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353353"/>
              </p:ext>
            </p:extLst>
          </p:nvPr>
        </p:nvGraphicFramePr>
        <p:xfrm>
          <a:off x="755374" y="1709529"/>
          <a:ext cx="8090574" cy="4600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6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6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6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50249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Perspective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Associated Disciplines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Issues Examined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0249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Professional Ethics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Science,</a:t>
                      </a:r>
                    </a:p>
                    <a:p>
                      <a:r>
                        <a:rPr lang="en-US" dirty="0"/>
                        <a:t>Mechanical Engineering,</a:t>
                      </a:r>
                    </a:p>
                    <a:p>
                      <a:r>
                        <a:rPr lang="en-US" dirty="0"/>
                        <a:t>Defense</a:t>
                      </a:r>
                      <a:r>
                        <a:rPr lang="en-US" baseline="0" dirty="0"/>
                        <a:t> and Aerospace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Professional responsibility,</a:t>
                      </a:r>
                    </a:p>
                    <a:p>
                      <a:r>
                        <a:rPr lang="en-US" dirty="0"/>
                        <a:t>System</a:t>
                      </a:r>
                      <a:r>
                        <a:rPr lang="en-US" baseline="0" dirty="0"/>
                        <a:t> reliability/safety,</a:t>
                      </a:r>
                    </a:p>
                    <a:p>
                      <a:r>
                        <a:rPr lang="en-US" baseline="0" dirty="0"/>
                        <a:t>Codes of conduct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0249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Philosophical Ethics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Computer Science,</a:t>
                      </a:r>
                    </a:p>
                    <a:p>
                      <a:r>
                        <a:rPr lang="en-US" dirty="0"/>
                        <a:t>Data Management,</a:t>
                      </a:r>
                    </a:p>
                    <a:p>
                      <a:r>
                        <a:rPr lang="en-US" dirty="0"/>
                        <a:t>Legal Sciences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Privacy and Anonymity,</a:t>
                      </a:r>
                    </a:p>
                    <a:p>
                      <a:r>
                        <a:rPr lang="en-US" dirty="0"/>
                        <a:t>Intellectual Property,</a:t>
                      </a:r>
                    </a:p>
                    <a:p>
                      <a:r>
                        <a:rPr lang="en-US" dirty="0"/>
                        <a:t>Free Speech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0249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Sociological Ethics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Computer Science,</a:t>
                      </a:r>
                    </a:p>
                    <a:p>
                      <a:r>
                        <a:rPr lang="en-US" dirty="0"/>
                        <a:t>Sociology,</a:t>
                      </a:r>
                    </a:p>
                    <a:p>
                      <a:r>
                        <a:rPr lang="en-US" dirty="0"/>
                        <a:t>Network Infrastructure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 of </a:t>
                      </a:r>
                      <a:r>
                        <a:rPr lang="en-US" dirty="0" err="1"/>
                        <a:t>cybertechnology</a:t>
                      </a:r>
                      <a:r>
                        <a:rPr lang="en-US" baseline="0" dirty="0"/>
                        <a:t> on government, education and socio-groups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96504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Throughout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We’ll be taking a close look at some of the moral issues that each of these 3 perspectives examine.  However, ethics is a vast area of study and we cannot possibly cover every aspect of it in one course.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Issue Study 1</a:t>
            </a:r>
          </a:p>
          <a:p>
            <a:pPr marL="0" indent="0" algn="ctr">
              <a:buNone/>
            </a:pPr>
            <a:r>
              <a:rPr lang="en-US" dirty="0"/>
              <a:t>Ethical Issues vs Ethical Situations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6822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What’s the Relationship Between Tech and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285999"/>
            <a:ext cx="7295494" cy="4353339"/>
          </a:xfrm>
        </p:spPr>
        <p:txBody>
          <a:bodyPr>
            <a:normAutofit/>
          </a:bodyPr>
          <a:lstStyle/>
          <a:p>
            <a:pPr marL="685800" lvl="2" indent="0">
              <a:buNone/>
            </a:pPr>
            <a:endParaRPr lang="en-US" dirty="0"/>
          </a:p>
          <a:p>
            <a:pPr marL="530352" lvl="1" indent="0">
              <a:buNone/>
            </a:pPr>
            <a:endParaRPr lang="en-US" dirty="0"/>
          </a:p>
          <a:p>
            <a:pPr marL="530352" lvl="1" indent="0">
              <a:buNone/>
            </a:pPr>
            <a:r>
              <a:rPr lang="en-US" dirty="0"/>
              <a:t>As tech progresses, the ethical situations get more complicated… obviously…</a:t>
            </a:r>
          </a:p>
          <a:p>
            <a:pPr marL="530352" lvl="1" indent="0">
              <a:buNone/>
            </a:pPr>
            <a:endParaRPr lang="en-US" dirty="0"/>
          </a:p>
          <a:p>
            <a:pPr marL="530352" lvl="1" indent="0">
              <a:buNone/>
            </a:pPr>
            <a:r>
              <a:rPr lang="en-US" dirty="0"/>
              <a:t>…and there seem to be more of them now than ever… obviously…</a:t>
            </a:r>
          </a:p>
          <a:p>
            <a:pPr marL="530352" lvl="1" indent="0">
              <a:buNone/>
            </a:pPr>
            <a:endParaRPr lang="en-US" dirty="0"/>
          </a:p>
          <a:p>
            <a:pPr marL="530352" lvl="1" indent="0">
              <a:buNone/>
            </a:pPr>
            <a:r>
              <a:rPr lang="en-US" dirty="0"/>
              <a:t>…and people are super freaking out about a lot of them</a:t>
            </a:r>
          </a:p>
        </p:txBody>
      </p:sp>
    </p:spTree>
    <p:extLst>
      <p:ext uri="{BB962C8B-B14F-4D97-AF65-F5344CB8AC3E}">
        <p14:creationId xmlns:p14="http://schemas.microsoft.com/office/powerpoint/2010/main" val="3646579965"/>
      </p:ext>
    </p:extLst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What’s the Relationship Between Tech and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5999"/>
            <a:ext cx="7200900" cy="43533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So…</a:t>
            </a:r>
          </a:p>
          <a:p>
            <a:pPr marL="0" indent="0" algn="ctr">
              <a:buNone/>
            </a:pPr>
            <a:r>
              <a:rPr lang="en-US" dirty="0"/>
              <a:t>Does tech create new ethical issues?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Let’s take a closer look…</a:t>
            </a:r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777070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…So, Does Tech Create Ethical Issues?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5999"/>
            <a:ext cx="7200900" cy="4340087"/>
          </a:xfrm>
        </p:spPr>
        <p:txBody>
          <a:bodyPr>
            <a:normAutofit/>
          </a:bodyPr>
          <a:lstStyle/>
          <a:p>
            <a:r>
              <a:rPr lang="en-US" dirty="0"/>
              <a:t>Nope.  These </a:t>
            </a:r>
            <a:r>
              <a:rPr lang="en-US" b="1" dirty="0"/>
              <a:t>issues</a:t>
            </a:r>
            <a:r>
              <a:rPr lang="en-US" dirty="0"/>
              <a:t> have always existed, when you really think about it</a:t>
            </a:r>
          </a:p>
          <a:p>
            <a:endParaRPr lang="en-US" dirty="0"/>
          </a:p>
          <a:p>
            <a:pPr lvl="2"/>
            <a:r>
              <a:rPr lang="en-US" dirty="0"/>
              <a:t>Bullying always existed</a:t>
            </a:r>
          </a:p>
          <a:p>
            <a:pPr lvl="2"/>
            <a:r>
              <a:rPr lang="en-US" dirty="0"/>
              <a:t>Gossip always existed</a:t>
            </a:r>
          </a:p>
          <a:p>
            <a:pPr lvl="2"/>
            <a:r>
              <a:rPr lang="en-US" dirty="0"/>
              <a:t>War always existed</a:t>
            </a:r>
          </a:p>
          <a:p>
            <a:pPr lvl="2"/>
            <a:endParaRPr lang="en-US" dirty="0"/>
          </a:p>
          <a:p>
            <a:r>
              <a:rPr lang="en-US" dirty="0"/>
              <a:t>But, something new is introduced… unique </a:t>
            </a:r>
            <a:r>
              <a:rPr lang="en-US" b="1" dirty="0"/>
              <a:t>situations</a:t>
            </a:r>
            <a:r>
              <a:rPr lang="en-US" dirty="0"/>
              <a:t> where ethics can happen.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0573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Unique Situations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Tech and ethics go hand in hand – they cannot be separated…</a:t>
            </a:r>
          </a:p>
          <a:p>
            <a:pPr marL="0" indent="0">
              <a:buNone/>
            </a:pPr>
            <a:r>
              <a:rPr lang="en-US" dirty="0"/>
              <a:t>…just like human nature and ethics go hand in hand</a:t>
            </a:r>
          </a:p>
          <a:p>
            <a:endParaRPr lang="en-US" dirty="0"/>
          </a:p>
          <a:p>
            <a:r>
              <a:rPr lang="en-US" dirty="0"/>
              <a:t>Tech creates “new possibilities” for ethical situations to emerge</a:t>
            </a:r>
          </a:p>
          <a:p>
            <a:pPr lvl="1"/>
            <a:r>
              <a:rPr lang="en-US" dirty="0"/>
              <a:t>Computers are “logically malleable” – we can “mold” them to do what we want</a:t>
            </a:r>
          </a:p>
          <a:p>
            <a:pPr lvl="1"/>
            <a:r>
              <a:rPr lang="en-US" dirty="0"/>
              <a:t>But, the ethical issues created by “molding” them aren’t new.  They just seem bigger.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3728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“Policy Vacuums”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know that tech is heavily enforced by laws.</a:t>
            </a:r>
          </a:p>
          <a:p>
            <a:endParaRPr lang="en-US" dirty="0"/>
          </a:p>
          <a:p>
            <a:r>
              <a:rPr lang="en-US" dirty="0"/>
              <a:t>But, some of the “new possibilities” have no laws or policies in place to guide our choices or protect against harm.</a:t>
            </a:r>
          </a:p>
          <a:p>
            <a:endParaRPr lang="en-US" dirty="0"/>
          </a:p>
          <a:p>
            <a:r>
              <a:rPr lang="en-US" dirty="0"/>
              <a:t>We call this a “policy vacuum”.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200" dirty="0"/>
              <a:t>Let’s look at an example of one…</a:t>
            </a:r>
          </a:p>
        </p:txBody>
      </p:sp>
    </p:spTree>
    <p:extLst>
      <p:ext uri="{BB962C8B-B14F-4D97-AF65-F5344CB8AC3E}">
        <p14:creationId xmlns:p14="http://schemas.microsoft.com/office/powerpoint/2010/main" val="18434299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Filling the Policy Vacuum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828801"/>
            <a:ext cx="7200900" cy="47707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the case of protecting digital software:</a:t>
            </a:r>
          </a:p>
          <a:p>
            <a:endParaRPr lang="en-US" dirty="0"/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First, you have to define what “software” is in our case</a:t>
            </a:r>
          </a:p>
          <a:p>
            <a:pPr lvl="3"/>
            <a:r>
              <a:rPr lang="en-US" dirty="0"/>
              <a:t>The definition is still disputed (does it cover programs, digital information, other digital “goods”…)</a:t>
            </a:r>
          </a:p>
          <a:p>
            <a:pPr lvl="3"/>
            <a:endParaRPr lang="en-US" dirty="0"/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Next, you have to define all terms under “protection”</a:t>
            </a:r>
          </a:p>
          <a:p>
            <a:pPr lvl="3"/>
            <a:r>
              <a:rPr lang="en-US" dirty="0"/>
              <a:t>Are there any exceptions under how you will protect it?</a:t>
            </a:r>
          </a:p>
          <a:p>
            <a:pPr marL="11430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- we could already be years in, at this point -</a:t>
            </a:r>
          </a:p>
          <a:p>
            <a:pPr marL="411480" lvl="1" indent="0" algn="ctr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868680" lvl="1" indent="-457200">
              <a:buFont typeface="+mj-lt"/>
              <a:buAutoNum type="arabicPeriod" startAt="3"/>
            </a:pPr>
            <a:r>
              <a:rPr lang="en-US" dirty="0"/>
              <a:t>Then, you must get a law passed through congress</a:t>
            </a:r>
          </a:p>
          <a:p>
            <a:pPr marL="11430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- yeah</a:t>
            </a:r>
            <a:r>
              <a:rPr lang="mr-IN" dirty="0">
                <a:solidFill>
                  <a:srgbClr val="FF0000"/>
                </a:solidFill>
              </a:rPr>
              <a:t>…</a:t>
            </a:r>
            <a:r>
              <a:rPr lang="en-US" dirty="0">
                <a:solidFill>
                  <a:srgbClr val="FF0000"/>
                </a:solidFill>
              </a:rPr>
              <a:t> that’ll be easy</a:t>
            </a:r>
            <a:r>
              <a:rPr lang="mr-IN" dirty="0">
                <a:solidFill>
                  <a:srgbClr val="FF0000"/>
                </a:solidFill>
              </a:rPr>
              <a:t>…</a:t>
            </a:r>
            <a:r>
              <a:rPr lang="en-US" dirty="0">
                <a:solidFill>
                  <a:srgbClr val="FF0000"/>
                </a:solidFill>
              </a:rPr>
              <a:t> -</a:t>
            </a:r>
          </a:p>
          <a:p>
            <a:pPr lvl="1"/>
            <a:endParaRPr lang="en-US" dirty="0"/>
          </a:p>
          <a:p>
            <a:pPr marL="868680" lvl="1" indent="-457200">
              <a:buFont typeface="+mj-lt"/>
              <a:buAutoNum type="arabicPeriod" startAt="4"/>
            </a:pPr>
            <a:r>
              <a:rPr lang="en-US" dirty="0"/>
              <a:t>And, you must somehow enforce that law in the wild</a:t>
            </a:r>
          </a:p>
        </p:txBody>
      </p:sp>
    </p:spTree>
    <p:extLst>
      <p:ext uri="{BB962C8B-B14F-4D97-AF65-F5344CB8AC3E}">
        <p14:creationId xmlns:p14="http://schemas.microsoft.com/office/powerpoint/2010/main" val="10824960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Switch Gears!</a:t>
            </a:r>
          </a:p>
        </p:txBody>
      </p:sp>
      <p:pic>
        <p:nvPicPr>
          <p:cNvPr id="4" name="Content Placeholder 3" descr="gearbox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409691" y="2286000"/>
            <a:ext cx="4438918" cy="3581400"/>
          </a:xfrm>
        </p:spPr>
      </p:pic>
    </p:spTree>
    <p:extLst>
      <p:ext uri="{BB962C8B-B14F-4D97-AF65-F5344CB8AC3E}">
        <p14:creationId xmlns:p14="http://schemas.microsoft.com/office/powerpoint/2010/main" val="276388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Applied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We’ll be examining tech through the lens of </a:t>
            </a:r>
            <a:r>
              <a:rPr lang="en-US" b="1" i="1" dirty="0"/>
              <a:t>Applied Ethics</a:t>
            </a:r>
          </a:p>
          <a:p>
            <a:endParaRPr lang="en-US" i="1" dirty="0"/>
          </a:p>
          <a:p>
            <a:pPr lvl="1"/>
            <a:r>
              <a:rPr lang="en-US" i="1" dirty="0"/>
              <a:t>Applied Ethics</a:t>
            </a:r>
            <a:r>
              <a:rPr lang="en-US" dirty="0"/>
              <a:t> aims to define practical ethical issues that may happen, or that have already happened</a:t>
            </a:r>
          </a:p>
          <a:p>
            <a:pPr lvl="1"/>
            <a:endParaRPr lang="en-US" sz="800" dirty="0"/>
          </a:p>
          <a:p>
            <a:pPr lvl="2"/>
            <a:r>
              <a:rPr lang="en-US" dirty="0"/>
              <a:t>It looks at moral issues from more than one perspective</a:t>
            </a:r>
          </a:p>
          <a:p>
            <a:pPr lvl="2"/>
            <a:endParaRPr lang="en-US" sz="800" dirty="0"/>
          </a:p>
          <a:p>
            <a:pPr lvl="2"/>
            <a:r>
              <a:rPr lang="en-US" dirty="0"/>
              <a:t>focused in actually applying moral and ethical guidelines to situations, rather than just debating ethical theories themselves</a:t>
            </a:r>
          </a:p>
        </p:txBody>
      </p:sp>
    </p:spTree>
    <p:extLst>
      <p:ext uri="{BB962C8B-B14F-4D97-AF65-F5344CB8AC3E}">
        <p14:creationId xmlns:p14="http://schemas.microsoft.com/office/powerpoint/2010/main" val="286506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{DCEA91FC-6856-8E48-BD99-B078A164F398}tf10001072</Template>
  <TotalTime>14567</TotalTime>
  <Words>781</Words>
  <Application>Microsoft Macintosh PowerPoint</Application>
  <PresentationFormat>On-screen Show (4:3)</PresentationFormat>
  <Paragraphs>135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Franklin Gothic Book</vt:lpstr>
      <vt:lpstr>Wingdings</vt:lpstr>
      <vt:lpstr>Wingdings 2</vt:lpstr>
      <vt:lpstr>Crop</vt:lpstr>
      <vt:lpstr>Ethics &amp; Tech -  An Introduction</vt:lpstr>
      <vt:lpstr>What’s the Relationship Between Tech and Ethics</vt:lpstr>
      <vt:lpstr>What’s the Relationship Between Tech and Ethics</vt:lpstr>
      <vt:lpstr>…So, Does Tech Create Ethical Issues? </vt:lpstr>
      <vt:lpstr>Unique Situations</vt:lpstr>
      <vt:lpstr>“Policy Vacuums”</vt:lpstr>
      <vt:lpstr>Filling the Policy Vacuum</vt:lpstr>
      <vt:lpstr>Let’s Switch Gears!</vt:lpstr>
      <vt:lpstr>Applied Ethics</vt:lpstr>
      <vt:lpstr>3 Perspectives of Applied Ethics</vt:lpstr>
      <vt:lpstr>An Important Distinction</vt:lpstr>
      <vt:lpstr>PowerPoint Presentation</vt:lpstr>
      <vt:lpstr>PowerPoint Presentation</vt:lpstr>
      <vt:lpstr>PowerPoint Presentation</vt:lpstr>
      <vt:lpstr>Perspectives and Disciplines</vt:lpstr>
      <vt:lpstr>Throughout This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 and Technology: Are All Ethics Created Equal?</dc:title>
  <dc:creator>Dave Winter</dc:creator>
  <cp:lastModifiedBy>Dave Winter</cp:lastModifiedBy>
  <cp:revision>100</cp:revision>
  <dcterms:created xsi:type="dcterms:W3CDTF">2013-01-28T18:25:03Z</dcterms:created>
  <dcterms:modified xsi:type="dcterms:W3CDTF">2019-08-28T20:48:55Z</dcterms:modified>
</cp:coreProperties>
</file>