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25"/>
  </p:notesMasterIdLst>
  <p:sldIdLst>
    <p:sldId id="257" r:id="rId2"/>
    <p:sldId id="262" r:id="rId3"/>
    <p:sldId id="281" r:id="rId4"/>
    <p:sldId id="282" r:id="rId5"/>
    <p:sldId id="283" r:id="rId6"/>
    <p:sldId id="272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279" r:id="rId21"/>
    <p:sldId id="303" r:id="rId22"/>
    <p:sldId id="305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13"/>
    <p:restoredTop sz="94421"/>
  </p:normalViewPr>
  <p:slideViewPr>
    <p:cSldViewPr snapToGrid="0" snapToObjects="1">
      <p:cViewPr varScale="1">
        <p:scale>
          <a:sx n="80" d="100"/>
          <a:sy n="80" d="100"/>
        </p:scale>
        <p:origin x="18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FC00-772A-A844-80D9-B24022D78548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84CF0E20-1FD5-F441-8DCF-A4B023EF92AC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Accessibility Privacy</a:t>
          </a:r>
        </a:p>
      </dgm:t>
    </dgm:pt>
    <dgm:pt modelId="{10FDC283-7D66-894C-BBD9-8F136406A184}" type="parTrans" cxnId="{E4E45C33-16B5-BF4F-B351-9F7BDBB8444A}">
      <dgm:prSet/>
      <dgm:spPr/>
      <dgm:t>
        <a:bodyPr/>
        <a:lstStyle/>
        <a:p>
          <a:endParaRPr lang="en-US"/>
        </a:p>
      </dgm:t>
    </dgm:pt>
    <dgm:pt modelId="{3E4AC5B7-5119-F643-84EE-1FD143C60043}" type="sibTrans" cxnId="{E4E45C33-16B5-BF4F-B351-9F7BDBB8444A}">
      <dgm:prSet/>
      <dgm:spPr/>
      <dgm:t>
        <a:bodyPr/>
        <a:lstStyle/>
        <a:p>
          <a:endParaRPr lang="en-US"/>
        </a:p>
      </dgm:t>
    </dgm:pt>
    <dgm:pt modelId="{3220965D-57F9-7244-BDE8-4862F80BAC46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Informational Privacy</a:t>
          </a:r>
        </a:p>
      </dgm:t>
    </dgm:pt>
    <dgm:pt modelId="{E02E243F-9D5E-8D4A-9849-ECED799C7398}" type="parTrans" cxnId="{5C0D27C8-59C6-2E45-AD59-6F8CB5A881FE}">
      <dgm:prSet/>
      <dgm:spPr/>
      <dgm:t>
        <a:bodyPr/>
        <a:lstStyle/>
        <a:p>
          <a:endParaRPr lang="en-US"/>
        </a:p>
      </dgm:t>
    </dgm:pt>
    <dgm:pt modelId="{04070049-AAF9-704F-B7E5-4D3B98ECB7BD}" type="sibTrans" cxnId="{5C0D27C8-59C6-2E45-AD59-6F8CB5A881FE}">
      <dgm:prSet/>
      <dgm:spPr/>
      <dgm:t>
        <a:bodyPr/>
        <a:lstStyle/>
        <a:p>
          <a:endParaRPr lang="en-US"/>
        </a:p>
      </dgm:t>
    </dgm:pt>
    <dgm:pt modelId="{79219564-A932-014C-8FC2-34746BB76519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Decisional Privacy</a:t>
          </a:r>
        </a:p>
      </dgm:t>
    </dgm:pt>
    <dgm:pt modelId="{D31D94A5-65C0-1F45-B0F4-E556B343068E}" type="sibTrans" cxnId="{331FB4E8-A7BD-B141-9392-86B4C05DC5E3}">
      <dgm:prSet/>
      <dgm:spPr/>
      <dgm:t>
        <a:bodyPr/>
        <a:lstStyle/>
        <a:p>
          <a:endParaRPr lang="en-US"/>
        </a:p>
      </dgm:t>
    </dgm:pt>
    <dgm:pt modelId="{99F2E9C3-4288-E64D-913D-B5438BAF6726}" type="parTrans" cxnId="{331FB4E8-A7BD-B141-9392-86B4C05DC5E3}">
      <dgm:prSet/>
      <dgm:spPr/>
      <dgm:t>
        <a:bodyPr/>
        <a:lstStyle/>
        <a:p>
          <a:endParaRPr lang="en-US"/>
        </a:p>
      </dgm:t>
    </dgm:pt>
    <dgm:pt modelId="{C406757F-B9E4-4943-AF1D-FE1ED9CCF456}" type="pres">
      <dgm:prSet presAssocID="{9BD4FC00-772A-A844-80D9-B24022D78548}" presName="linearFlow" presStyleCnt="0">
        <dgm:presLayoutVars>
          <dgm:dir/>
          <dgm:resizeHandles val="exact"/>
        </dgm:presLayoutVars>
      </dgm:prSet>
      <dgm:spPr/>
    </dgm:pt>
    <dgm:pt modelId="{51265397-3AED-4340-9066-219A21AD143A}" type="pres">
      <dgm:prSet presAssocID="{84CF0E20-1FD5-F441-8DCF-A4B023EF92AC}" presName="composite" presStyleCnt="0"/>
      <dgm:spPr/>
    </dgm:pt>
    <dgm:pt modelId="{7077EC67-3D09-6F48-AD68-86645B2F4515}" type="pres">
      <dgm:prSet presAssocID="{84CF0E20-1FD5-F441-8DCF-A4B023EF92A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47C5E4-36A6-4545-A86F-45D17ACF2289}" type="pres">
      <dgm:prSet presAssocID="{84CF0E20-1FD5-F441-8DCF-A4B023EF92AC}" presName="txShp" presStyleLbl="node1" presStyleIdx="0" presStyleCnt="3" custLinFactNeighborX="901" custLinFactNeighborY="-30">
        <dgm:presLayoutVars>
          <dgm:bulletEnabled val="1"/>
        </dgm:presLayoutVars>
      </dgm:prSet>
      <dgm:spPr/>
    </dgm:pt>
    <dgm:pt modelId="{C235395C-6F16-2B48-A3F4-671AADBEB0F5}" type="pres">
      <dgm:prSet presAssocID="{3E4AC5B7-5119-F643-84EE-1FD143C60043}" presName="spacing" presStyleCnt="0"/>
      <dgm:spPr/>
    </dgm:pt>
    <dgm:pt modelId="{D2EF7C56-9410-2C45-96A8-56254484AC8B}" type="pres">
      <dgm:prSet presAssocID="{79219564-A932-014C-8FC2-34746BB76519}" presName="composite" presStyleCnt="0"/>
      <dgm:spPr/>
    </dgm:pt>
    <dgm:pt modelId="{830E6E76-3B4D-6D4B-B0E3-3F31B77F58E9}" type="pres">
      <dgm:prSet presAssocID="{79219564-A932-014C-8FC2-34746BB7651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A162D9-3ACC-9843-921E-66E0D157217A}" type="pres">
      <dgm:prSet presAssocID="{79219564-A932-014C-8FC2-34746BB76519}" presName="txShp" presStyleLbl="node1" presStyleIdx="1" presStyleCnt="3">
        <dgm:presLayoutVars>
          <dgm:bulletEnabled val="1"/>
        </dgm:presLayoutVars>
      </dgm:prSet>
      <dgm:spPr/>
    </dgm:pt>
    <dgm:pt modelId="{2643E69E-7275-234A-BB57-67571E82859B}" type="pres">
      <dgm:prSet presAssocID="{D31D94A5-65C0-1F45-B0F4-E556B343068E}" presName="spacing" presStyleCnt="0"/>
      <dgm:spPr/>
    </dgm:pt>
    <dgm:pt modelId="{FDE85F82-812C-2342-9F90-AB65F986CD64}" type="pres">
      <dgm:prSet presAssocID="{3220965D-57F9-7244-BDE8-4862F80BAC46}" presName="composite" presStyleCnt="0"/>
      <dgm:spPr/>
    </dgm:pt>
    <dgm:pt modelId="{D643C9A0-BD5B-DB46-B9F7-1E2950D56A51}" type="pres">
      <dgm:prSet presAssocID="{3220965D-57F9-7244-BDE8-4862F80BAC4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F6BA27-E21F-1545-A089-426DF694707A}" type="pres">
      <dgm:prSet presAssocID="{3220965D-57F9-7244-BDE8-4862F80BAC46}" presName="txShp" presStyleLbl="node1" presStyleIdx="2" presStyleCnt="3">
        <dgm:presLayoutVars>
          <dgm:bulletEnabled val="1"/>
        </dgm:presLayoutVars>
      </dgm:prSet>
      <dgm:spPr/>
    </dgm:pt>
  </dgm:ptLst>
  <dgm:cxnLst>
    <dgm:cxn modelId="{99D06619-B3A4-8647-85B6-B04071489CE6}" type="presOf" srcId="{79219564-A932-014C-8FC2-34746BB76519}" destId="{AEA162D9-3ACC-9843-921E-66E0D157217A}" srcOrd="0" destOrd="0" presId="urn:microsoft.com/office/officeart/2005/8/layout/vList3"/>
    <dgm:cxn modelId="{E4E45C33-16B5-BF4F-B351-9F7BDBB8444A}" srcId="{9BD4FC00-772A-A844-80D9-B24022D78548}" destId="{84CF0E20-1FD5-F441-8DCF-A4B023EF92AC}" srcOrd="0" destOrd="0" parTransId="{10FDC283-7D66-894C-BBD9-8F136406A184}" sibTransId="{3E4AC5B7-5119-F643-84EE-1FD143C60043}"/>
    <dgm:cxn modelId="{A81E3E78-B206-5545-9B0B-0C65352312C4}" type="presOf" srcId="{84CF0E20-1FD5-F441-8DCF-A4B023EF92AC}" destId="{4147C5E4-36A6-4545-A86F-45D17ACF2289}" srcOrd="0" destOrd="0" presId="urn:microsoft.com/office/officeart/2005/8/layout/vList3"/>
    <dgm:cxn modelId="{E24F30AB-1CC9-A240-9CC0-2AB454B92DA9}" type="presOf" srcId="{3220965D-57F9-7244-BDE8-4862F80BAC46}" destId="{93F6BA27-E21F-1545-A089-426DF694707A}" srcOrd="0" destOrd="0" presId="urn:microsoft.com/office/officeart/2005/8/layout/vList3"/>
    <dgm:cxn modelId="{7231ECBF-0F35-B446-B7E0-0ADF295159AA}" type="presOf" srcId="{9BD4FC00-772A-A844-80D9-B24022D78548}" destId="{C406757F-B9E4-4943-AF1D-FE1ED9CCF456}" srcOrd="0" destOrd="0" presId="urn:microsoft.com/office/officeart/2005/8/layout/vList3"/>
    <dgm:cxn modelId="{5C0D27C8-59C6-2E45-AD59-6F8CB5A881FE}" srcId="{9BD4FC00-772A-A844-80D9-B24022D78548}" destId="{3220965D-57F9-7244-BDE8-4862F80BAC46}" srcOrd="2" destOrd="0" parTransId="{E02E243F-9D5E-8D4A-9849-ECED799C7398}" sibTransId="{04070049-AAF9-704F-B7E5-4D3B98ECB7BD}"/>
    <dgm:cxn modelId="{331FB4E8-A7BD-B141-9392-86B4C05DC5E3}" srcId="{9BD4FC00-772A-A844-80D9-B24022D78548}" destId="{79219564-A932-014C-8FC2-34746BB76519}" srcOrd="1" destOrd="0" parTransId="{99F2E9C3-4288-E64D-913D-B5438BAF6726}" sibTransId="{D31D94A5-65C0-1F45-B0F4-E556B343068E}"/>
    <dgm:cxn modelId="{EB3126DC-E2E0-B048-B392-357C1BCC9647}" type="presParOf" srcId="{C406757F-B9E4-4943-AF1D-FE1ED9CCF456}" destId="{51265397-3AED-4340-9066-219A21AD143A}" srcOrd="0" destOrd="0" presId="urn:microsoft.com/office/officeart/2005/8/layout/vList3"/>
    <dgm:cxn modelId="{3E41D2B0-6716-C447-8AF4-D259F8C5D7C5}" type="presParOf" srcId="{51265397-3AED-4340-9066-219A21AD143A}" destId="{7077EC67-3D09-6F48-AD68-86645B2F4515}" srcOrd="0" destOrd="0" presId="urn:microsoft.com/office/officeart/2005/8/layout/vList3"/>
    <dgm:cxn modelId="{9D824977-A105-CE4A-B4C1-8D7BAA293802}" type="presParOf" srcId="{51265397-3AED-4340-9066-219A21AD143A}" destId="{4147C5E4-36A6-4545-A86F-45D17ACF2289}" srcOrd="1" destOrd="0" presId="urn:microsoft.com/office/officeart/2005/8/layout/vList3"/>
    <dgm:cxn modelId="{F65B91EF-F9AB-2A45-B14C-855D916D8C06}" type="presParOf" srcId="{C406757F-B9E4-4943-AF1D-FE1ED9CCF456}" destId="{C235395C-6F16-2B48-A3F4-671AADBEB0F5}" srcOrd="1" destOrd="0" presId="urn:microsoft.com/office/officeart/2005/8/layout/vList3"/>
    <dgm:cxn modelId="{E29ED608-31C9-EA45-A1CC-F2DC8953BADC}" type="presParOf" srcId="{C406757F-B9E4-4943-AF1D-FE1ED9CCF456}" destId="{D2EF7C56-9410-2C45-96A8-56254484AC8B}" srcOrd="2" destOrd="0" presId="urn:microsoft.com/office/officeart/2005/8/layout/vList3"/>
    <dgm:cxn modelId="{5C64C96A-35C9-E142-9490-E9B39974544F}" type="presParOf" srcId="{D2EF7C56-9410-2C45-96A8-56254484AC8B}" destId="{830E6E76-3B4D-6D4B-B0E3-3F31B77F58E9}" srcOrd="0" destOrd="0" presId="urn:microsoft.com/office/officeart/2005/8/layout/vList3"/>
    <dgm:cxn modelId="{799D042F-C860-FA4B-B8B4-5F424645F17C}" type="presParOf" srcId="{D2EF7C56-9410-2C45-96A8-56254484AC8B}" destId="{AEA162D9-3ACC-9843-921E-66E0D157217A}" srcOrd="1" destOrd="0" presId="urn:microsoft.com/office/officeart/2005/8/layout/vList3"/>
    <dgm:cxn modelId="{313C7738-67B8-F348-B90B-6F20F491F8A7}" type="presParOf" srcId="{C406757F-B9E4-4943-AF1D-FE1ED9CCF456}" destId="{2643E69E-7275-234A-BB57-67571E82859B}" srcOrd="3" destOrd="0" presId="urn:microsoft.com/office/officeart/2005/8/layout/vList3"/>
    <dgm:cxn modelId="{66C2980F-2478-104F-B0AF-56B38A80A033}" type="presParOf" srcId="{C406757F-B9E4-4943-AF1D-FE1ED9CCF456}" destId="{FDE85F82-812C-2342-9F90-AB65F986CD64}" srcOrd="4" destOrd="0" presId="urn:microsoft.com/office/officeart/2005/8/layout/vList3"/>
    <dgm:cxn modelId="{7F3E62E2-804A-5E44-A31B-8A3A526C97FC}" type="presParOf" srcId="{FDE85F82-812C-2342-9F90-AB65F986CD64}" destId="{D643C9A0-BD5B-DB46-B9F7-1E2950D56A51}" srcOrd="0" destOrd="0" presId="urn:microsoft.com/office/officeart/2005/8/layout/vList3"/>
    <dgm:cxn modelId="{C5F6467F-622F-104D-9E80-791AD1FAA2E6}" type="presParOf" srcId="{FDE85F82-812C-2342-9F90-AB65F986CD64}" destId="{93F6BA27-E21F-1545-A089-426DF694707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8B44A-0AAE-D248-97D8-AACAD3AEE63C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9E4464A2-D792-CA4A-ADA8-FF59DA7C01E4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Accessibility Privacy…</a:t>
          </a:r>
          <a:endParaRPr lang="en-US" sz="1800" dirty="0"/>
        </a:p>
      </dgm:t>
    </dgm:pt>
    <dgm:pt modelId="{B7072840-8643-F645-940C-76D7E633D0B7}" type="parTrans" cxnId="{50FB3757-1832-C448-9A0A-560194E5D7C7}">
      <dgm:prSet/>
      <dgm:spPr/>
      <dgm:t>
        <a:bodyPr/>
        <a:lstStyle/>
        <a:p>
          <a:endParaRPr lang="en-US"/>
        </a:p>
      </dgm:t>
    </dgm:pt>
    <dgm:pt modelId="{BEEB3839-E21F-A548-8675-762293B7FF51}" type="sibTrans" cxnId="{50FB3757-1832-C448-9A0A-560194E5D7C7}">
      <dgm:prSet/>
      <dgm:spPr/>
      <dgm:t>
        <a:bodyPr/>
        <a:lstStyle/>
        <a:p>
          <a:endParaRPr lang="en-US"/>
        </a:p>
      </dgm:t>
    </dgm:pt>
    <dgm:pt modelId="{168C8688-5492-C541-909E-CAA35970220D}" type="pres">
      <dgm:prSet presAssocID="{9038B44A-0AAE-D248-97D8-AACAD3AEE63C}" presName="linearFlow" presStyleCnt="0">
        <dgm:presLayoutVars>
          <dgm:dir/>
          <dgm:resizeHandles val="exact"/>
        </dgm:presLayoutVars>
      </dgm:prSet>
      <dgm:spPr/>
    </dgm:pt>
    <dgm:pt modelId="{4FD7501B-BE70-1346-8853-72AE0C58C1C9}" type="pres">
      <dgm:prSet presAssocID="{9E4464A2-D792-CA4A-ADA8-FF59DA7C01E4}" presName="composite" presStyleCnt="0"/>
      <dgm:spPr/>
    </dgm:pt>
    <dgm:pt modelId="{FE031EA7-0BA5-1E40-9EF1-AF4A3FE66AE7}" type="pres">
      <dgm:prSet presAssocID="{9E4464A2-D792-CA4A-ADA8-FF59DA7C01E4}" presName="imgShp" presStyleLbl="fgImgPlace1" presStyleIdx="0" presStyleCnt="1" custLinFactNeighborX="1898" custLinFactNeighborY="-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350286-83FC-3541-A1E8-585FAB8A5D20}" type="pres">
      <dgm:prSet presAssocID="{9E4464A2-D792-CA4A-ADA8-FF59DA7C01E4}" presName="txShp" presStyleLbl="node1" presStyleIdx="0" presStyleCnt="1">
        <dgm:presLayoutVars>
          <dgm:bulletEnabled val="1"/>
        </dgm:presLayoutVars>
      </dgm:prSet>
      <dgm:spPr/>
    </dgm:pt>
  </dgm:ptLst>
  <dgm:cxnLst>
    <dgm:cxn modelId="{CFD0FD14-B9B8-1B48-BA99-F7572F860CB8}" type="presOf" srcId="{9038B44A-0AAE-D248-97D8-AACAD3AEE63C}" destId="{168C8688-5492-C541-909E-CAA35970220D}" srcOrd="0" destOrd="0" presId="urn:microsoft.com/office/officeart/2005/8/layout/vList3"/>
    <dgm:cxn modelId="{D13D3F2C-F7AE-5B4A-86EB-39CD20F838C6}" type="presOf" srcId="{9E4464A2-D792-CA4A-ADA8-FF59DA7C01E4}" destId="{9F350286-83FC-3541-A1E8-585FAB8A5D20}" srcOrd="0" destOrd="0" presId="urn:microsoft.com/office/officeart/2005/8/layout/vList3"/>
    <dgm:cxn modelId="{50FB3757-1832-C448-9A0A-560194E5D7C7}" srcId="{9038B44A-0AAE-D248-97D8-AACAD3AEE63C}" destId="{9E4464A2-D792-CA4A-ADA8-FF59DA7C01E4}" srcOrd="0" destOrd="0" parTransId="{B7072840-8643-F645-940C-76D7E633D0B7}" sibTransId="{BEEB3839-E21F-A548-8675-762293B7FF51}"/>
    <dgm:cxn modelId="{449FDD56-C5AC-6E48-B63F-87F18F744C66}" type="presParOf" srcId="{168C8688-5492-C541-909E-CAA35970220D}" destId="{4FD7501B-BE70-1346-8853-72AE0C58C1C9}" srcOrd="0" destOrd="0" presId="urn:microsoft.com/office/officeart/2005/8/layout/vList3"/>
    <dgm:cxn modelId="{7A7D9B7F-BF72-8F4D-9919-C0137FD0C41F}" type="presParOf" srcId="{4FD7501B-BE70-1346-8853-72AE0C58C1C9}" destId="{FE031EA7-0BA5-1E40-9EF1-AF4A3FE66AE7}" srcOrd="0" destOrd="0" presId="urn:microsoft.com/office/officeart/2005/8/layout/vList3"/>
    <dgm:cxn modelId="{F5DF09E5-DDBE-5A44-9B10-4B6886A500E4}" type="presParOf" srcId="{4FD7501B-BE70-1346-8853-72AE0C58C1C9}" destId="{9F350286-83FC-3541-A1E8-585FAB8A5D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8B44A-0AAE-D248-97D8-AACAD3AEE63C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9E4464A2-D792-CA4A-ADA8-FF59DA7C01E4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Decisional Privacy</a:t>
          </a:r>
          <a:endParaRPr lang="en-US" sz="1800" dirty="0"/>
        </a:p>
      </dgm:t>
    </dgm:pt>
    <dgm:pt modelId="{B7072840-8643-F645-940C-76D7E633D0B7}" type="parTrans" cxnId="{50FB3757-1832-C448-9A0A-560194E5D7C7}">
      <dgm:prSet/>
      <dgm:spPr/>
      <dgm:t>
        <a:bodyPr/>
        <a:lstStyle/>
        <a:p>
          <a:endParaRPr lang="en-US"/>
        </a:p>
      </dgm:t>
    </dgm:pt>
    <dgm:pt modelId="{BEEB3839-E21F-A548-8675-762293B7FF51}" type="sibTrans" cxnId="{50FB3757-1832-C448-9A0A-560194E5D7C7}">
      <dgm:prSet/>
      <dgm:spPr/>
      <dgm:t>
        <a:bodyPr/>
        <a:lstStyle/>
        <a:p>
          <a:endParaRPr lang="en-US"/>
        </a:p>
      </dgm:t>
    </dgm:pt>
    <dgm:pt modelId="{168C8688-5492-C541-909E-CAA35970220D}" type="pres">
      <dgm:prSet presAssocID="{9038B44A-0AAE-D248-97D8-AACAD3AEE63C}" presName="linearFlow" presStyleCnt="0">
        <dgm:presLayoutVars>
          <dgm:dir/>
          <dgm:resizeHandles val="exact"/>
        </dgm:presLayoutVars>
      </dgm:prSet>
      <dgm:spPr/>
    </dgm:pt>
    <dgm:pt modelId="{4FD7501B-BE70-1346-8853-72AE0C58C1C9}" type="pres">
      <dgm:prSet presAssocID="{9E4464A2-D792-CA4A-ADA8-FF59DA7C01E4}" presName="composite" presStyleCnt="0"/>
      <dgm:spPr/>
    </dgm:pt>
    <dgm:pt modelId="{FE031EA7-0BA5-1E40-9EF1-AF4A3FE66AE7}" type="pres">
      <dgm:prSet presAssocID="{9E4464A2-D792-CA4A-ADA8-FF59DA7C01E4}" presName="imgShp" presStyleLbl="fgImgPlace1" presStyleIdx="0" presStyleCnt="1" custLinFactNeighborX="1898" custLinFactNeighborY="-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350286-83FC-3541-A1E8-585FAB8A5D20}" type="pres">
      <dgm:prSet presAssocID="{9E4464A2-D792-CA4A-ADA8-FF59DA7C01E4}" presName="txShp" presStyleLbl="node1" presStyleIdx="0" presStyleCnt="1">
        <dgm:presLayoutVars>
          <dgm:bulletEnabled val="1"/>
        </dgm:presLayoutVars>
      </dgm:prSet>
      <dgm:spPr/>
    </dgm:pt>
  </dgm:ptLst>
  <dgm:cxnLst>
    <dgm:cxn modelId="{50FB3757-1832-C448-9A0A-560194E5D7C7}" srcId="{9038B44A-0AAE-D248-97D8-AACAD3AEE63C}" destId="{9E4464A2-D792-CA4A-ADA8-FF59DA7C01E4}" srcOrd="0" destOrd="0" parTransId="{B7072840-8643-F645-940C-76D7E633D0B7}" sibTransId="{BEEB3839-E21F-A548-8675-762293B7FF51}"/>
    <dgm:cxn modelId="{AD14E66B-CD6F-E043-B6BB-8874B4F50478}" type="presOf" srcId="{9E4464A2-D792-CA4A-ADA8-FF59DA7C01E4}" destId="{9F350286-83FC-3541-A1E8-585FAB8A5D20}" srcOrd="0" destOrd="0" presId="urn:microsoft.com/office/officeart/2005/8/layout/vList3"/>
    <dgm:cxn modelId="{37BBC5BD-95E4-4F44-8ABC-520FED73D57F}" type="presOf" srcId="{9038B44A-0AAE-D248-97D8-AACAD3AEE63C}" destId="{168C8688-5492-C541-909E-CAA35970220D}" srcOrd="0" destOrd="0" presId="urn:microsoft.com/office/officeart/2005/8/layout/vList3"/>
    <dgm:cxn modelId="{5A60395D-F0D4-C244-923A-2DDB4FBF4B96}" type="presParOf" srcId="{168C8688-5492-C541-909E-CAA35970220D}" destId="{4FD7501B-BE70-1346-8853-72AE0C58C1C9}" srcOrd="0" destOrd="0" presId="urn:microsoft.com/office/officeart/2005/8/layout/vList3"/>
    <dgm:cxn modelId="{67FF1BE8-79FE-F049-BE5D-CF480456EE25}" type="presParOf" srcId="{4FD7501B-BE70-1346-8853-72AE0C58C1C9}" destId="{FE031EA7-0BA5-1E40-9EF1-AF4A3FE66AE7}" srcOrd="0" destOrd="0" presId="urn:microsoft.com/office/officeart/2005/8/layout/vList3"/>
    <dgm:cxn modelId="{59B476C7-5FFA-C144-8E26-1770A563DE5D}" type="presParOf" srcId="{4FD7501B-BE70-1346-8853-72AE0C58C1C9}" destId="{9F350286-83FC-3541-A1E8-585FAB8A5D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38B44A-0AAE-D248-97D8-AACAD3AEE63C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9E4464A2-D792-CA4A-ADA8-FF59DA7C01E4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Informational Privacy</a:t>
          </a:r>
          <a:endParaRPr lang="en-US" sz="1800" dirty="0"/>
        </a:p>
      </dgm:t>
    </dgm:pt>
    <dgm:pt modelId="{B7072840-8643-F645-940C-76D7E633D0B7}" type="parTrans" cxnId="{50FB3757-1832-C448-9A0A-560194E5D7C7}">
      <dgm:prSet/>
      <dgm:spPr/>
      <dgm:t>
        <a:bodyPr/>
        <a:lstStyle/>
        <a:p>
          <a:endParaRPr lang="en-US"/>
        </a:p>
      </dgm:t>
    </dgm:pt>
    <dgm:pt modelId="{BEEB3839-E21F-A548-8675-762293B7FF51}" type="sibTrans" cxnId="{50FB3757-1832-C448-9A0A-560194E5D7C7}">
      <dgm:prSet/>
      <dgm:spPr/>
      <dgm:t>
        <a:bodyPr/>
        <a:lstStyle/>
        <a:p>
          <a:endParaRPr lang="en-US"/>
        </a:p>
      </dgm:t>
    </dgm:pt>
    <dgm:pt modelId="{168C8688-5492-C541-909E-CAA35970220D}" type="pres">
      <dgm:prSet presAssocID="{9038B44A-0AAE-D248-97D8-AACAD3AEE63C}" presName="linearFlow" presStyleCnt="0">
        <dgm:presLayoutVars>
          <dgm:dir/>
          <dgm:resizeHandles val="exact"/>
        </dgm:presLayoutVars>
      </dgm:prSet>
      <dgm:spPr/>
    </dgm:pt>
    <dgm:pt modelId="{4FD7501B-BE70-1346-8853-72AE0C58C1C9}" type="pres">
      <dgm:prSet presAssocID="{9E4464A2-D792-CA4A-ADA8-FF59DA7C01E4}" presName="composite" presStyleCnt="0"/>
      <dgm:spPr/>
    </dgm:pt>
    <dgm:pt modelId="{FE031EA7-0BA5-1E40-9EF1-AF4A3FE66AE7}" type="pres">
      <dgm:prSet presAssocID="{9E4464A2-D792-CA4A-ADA8-FF59DA7C01E4}" presName="imgShp" presStyleLbl="fgImgPlace1" presStyleIdx="0" presStyleCnt="1" custLinFactNeighborX="1898" custLinFactNeighborY="-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350286-83FC-3541-A1E8-585FAB8A5D20}" type="pres">
      <dgm:prSet presAssocID="{9E4464A2-D792-CA4A-ADA8-FF59DA7C01E4}" presName="txShp" presStyleLbl="node1" presStyleIdx="0" presStyleCnt="1">
        <dgm:presLayoutVars>
          <dgm:bulletEnabled val="1"/>
        </dgm:presLayoutVars>
      </dgm:prSet>
      <dgm:spPr/>
    </dgm:pt>
  </dgm:ptLst>
  <dgm:cxnLst>
    <dgm:cxn modelId="{50FB3757-1832-C448-9A0A-560194E5D7C7}" srcId="{9038B44A-0AAE-D248-97D8-AACAD3AEE63C}" destId="{9E4464A2-D792-CA4A-ADA8-FF59DA7C01E4}" srcOrd="0" destOrd="0" parTransId="{B7072840-8643-F645-940C-76D7E633D0B7}" sibTransId="{BEEB3839-E21F-A548-8675-762293B7FF51}"/>
    <dgm:cxn modelId="{E67A8F62-199D-D540-B95B-14C184AC966B}" type="presOf" srcId="{9E4464A2-D792-CA4A-ADA8-FF59DA7C01E4}" destId="{9F350286-83FC-3541-A1E8-585FAB8A5D20}" srcOrd="0" destOrd="0" presId="urn:microsoft.com/office/officeart/2005/8/layout/vList3"/>
    <dgm:cxn modelId="{EB9737E5-FBA2-AF4E-A9A8-7D2555963986}" type="presOf" srcId="{9038B44A-0AAE-D248-97D8-AACAD3AEE63C}" destId="{168C8688-5492-C541-909E-CAA35970220D}" srcOrd="0" destOrd="0" presId="urn:microsoft.com/office/officeart/2005/8/layout/vList3"/>
    <dgm:cxn modelId="{12C13FAB-75BD-8E44-9A87-07FC3B551DF7}" type="presParOf" srcId="{168C8688-5492-C541-909E-CAA35970220D}" destId="{4FD7501B-BE70-1346-8853-72AE0C58C1C9}" srcOrd="0" destOrd="0" presId="urn:microsoft.com/office/officeart/2005/8/layout/vList3"/>
    <dgm:cxn modelId="{D5313BFD-E476-684E-9A44-F726833775C8}" type="presParOf" srcId="{4FD7501B-BE70-1346-8853-72AE0C58C1C9}" destId="{FE031EA7-0BA5-1E40-9EF1-AF4A3FE66AE7}" srcOrd="0" destOrd="0" presId="urn:microsoft.com/office/officeart/2005/8/layout/vList3"/>
    <dgm:cxn modelId="{C5BA2C63-482F-1A41-9FF4-153ECFB66480}" type="presParOf" srcId="{4FD7501B-BE70-1346-8853-72AE0C58C1C9}" destId="{9F350286-83FC-3541-A1E8-585FAB8A5D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1C170-BE7B-B84B-B8FC-244C741E2581}" type="doc">
      <dgm:prSet loTypeId="urn:microsoft.com/office/officeart/2005/8/layout/hList1" loCatId="" qsTypeId="urn:microsoft.com/office/officeart/2005/8/quickstyle/3D6" qsCatId="3D" csTypeId="urn:microsoft.com/office/officeart/2005/8/colors/accent1_2" csCatId="accent1" phldr="1"/>
      <dgm:spPr>
        <a:scene3d>
          <a:camera prst="perspectiveRelaxedModerately" zoom="92000">
            <a:rot lat="20753989" lon="0" rev="0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0C2A6A7-3C9A-5746-B43C-79FF3FACDEF2}">
      <dgm:prSet phldrT="[Text]" custT="1"/>
      <dgm:spPr/>
      <dgm:t>
        <a:bodyPr/>
        <a:lstStyle/>
        <a:p>
          <a:r>
            <a:rPr lang="en-US" sz="3200" dirty="0"/>
            <a:t>Descriptive Privacy</a:t>
          </a:r>
        </a:p>
      </dgm:t>
    </dgm:pt>
    <dgm:pt modelId="{6876DFD4-D639-4546-AF0D-F728751DEDD6}" type="parTrans" cxnId="{68AD7E48-4C68-8F4C-A83D-CC18F0867746}">
      <dgm:prSet/>
      <dgm:spPr/>
      <dgm:t>
        <a:bodyPr/>
        <a:lstStyle/>
        <a:p>
          <a:endParaRPr lang="en-US"/>
        </a:p>
      </dgm:t>
    </dgm:pt>
    <dgm:pt modelId="{2283452E-A786-C346-A574-AB42A4370151}" type="sibTrans" cxnId="{68AD7E48-4C68-8F4C-A83D-CC18F0867746}">
      <dgm:prSet/>
      <dgm:spPr/>
      <dgm:t>
        <a:bodyPr/>
        <a:lstStyle/>
        <a:p>
          <a:endParaRPr lang="en-US"/>
        </a:p>
      </dgm:t>
    </dgm:pt>
    <dgm:pt modelId="{5A6E2015-2E51-744E-B832-01A18951A85B}">
      <dgm:prSet phldrT="[Text]" custT="1"/>
      <dgm:spPr/>
      <dgm:t>
        <a:bodyPr/>
        <a:lstStyle/>
        <a:p>
          <a:r>
            <a:rPr lang="en-US" sz="3200" dirty="0"/>
            <a:t>Normative Privacy</a:t>
          </a:r>
        </a:p>
      </dgm:t>
    </dgm:pt>
    <dgm:pt modelId="{DAFBB4A3-7B43-384B-BE5E-289DAEFA7862}" type="parTrans" cxnId="{E7EBFDB2-2569-B341-92AE-73AF5FC1ADB8}">
      <dgm:prSet/>
      <dgm:spPr/>
      <dgm:t>
        <a:bodyPr/>
        <a:lstStyle/>
        <a:p>
          <a:endParaRPr lang="en-US"/>
        </a:p>
      </dgm:t>
    </dgm:pt>
    <dgm:pt modelId="{8495B045-4746-F041-9ADC-2377AFD8BC2B}" type="sibTrans" cxnId="{E7EBFDB2-2569-B341-92AE-73AF5FC1ADB8}">
      <dgm:prSet/>
      <dgm:spPr/>
      <dgm:t>
        <a:bodyPr/>
        <a:lstStyle/>
        <a:p>
          <a:endParaRPr lang="en-US"/>
        </a:p>
      </dgm:t>
    </dgm:pt>
    <dgm:pt modelId="{AB4DBEF3-C807-4C45-A1B9-773020B07AD4}">
      <dgm:prSet phldrT="[Text]" custT="1"/>
      <dgm:spPr/>
      <dgm:t>
        <a:bodyPr/>
        <a:lstStyle/>
        <a:p>
          <a:pPr algn="ctr"/>
          <a:r>
            <a:rPr lang="en-US" sz="2400" dirty="0"/>
            <a:t>Violated Privacy</a:t>
          </a:r>
        </a:p>
      </dgm:t>
    </dgm:pt>
    <dgm:pt modelId="{C00B52BB-2CAC-3F48-A2E9-24EEE460528C}" type="parTrans" cxnId="{EA760338-7E4D-634A-83F8-75FC158B1BEA}">
      <dgm:prSet/>
      <dgm:spPr/>
      <dgm:t>
        <a:bodyPr/>
        <a:lstStyle/>
        <a:p>
          <a:endParaRPr lang="en-US"/>
        </a:p>
      </dgm:t>
    </dgm:pt>
    <dgm:pt modelId="{48E8B351-B7B8-E148-B608-9AC8C25B96C9}" type="sibTrans" cxnId="{EA760338-7E4D-634A-83F8-75FC158B1BEA}">
      <dgm:prSet/>
      <dgm:spPr/>
      <dgm:t>
        <a:bodyPr/>
        <a:lstStyle/>
        <a:p>
          <a:endParaRPr lang="en-US"/>
        </a:p>
      </dgm:t>
    </dgm:pt>
    <dgm:pt modelId="{4CA365DF-2464-0A46-AE89-1C98FFA3167F}">
      <dgm:prSet phldrT="[Text]" custT="1"/>
      <dgm:spPr/>
      <dgm:t>
        <a:bodyPr/>
        <a:lstStyle/>
        <a:p>
          <a:pPr algn="ctr"/>
          <a:r>
            <a:rPr lang="en-US" sz="2400" dirty="0"/>
            <a:t>Natural Privacy</a:t>
          </a:r>
        </a:p>
      </dgm:t>
    </dgm:pt>
    <dgm:pt modelId="{7589F3B2-E7A2-C041-85A3-54C30750CE2C}" type="sibTrans" cxnId="{AF0F51C9-8A73-4049-B5FD-F670BE88FBF8}">
      <dgm:prSet/>
      <dgm:spPr/>
      <dgm:t>
        <a:bodyPr/>
        <a:lstStyle/>
        <a:p>
          <a:endParaRPr lang="en-US"/>
        </a:p>
      </dgm:t>
    </dgm:pt>
    <dgm:pt modelId="{C998D7FD-E3A3-E446-9AD6-5B87C62A73CE}" type="parTrans" cxnId="{AF0F51C9-8A73-4049-B5FD-F670BE88FBF8}">
      <dgm:prSet/>
      <dgm:spPr/>
      <dgm:t>
        <a:bodyPr/>
        <a:lstStyle/>
        <a:p>
          <a:endParaRPr lang="en-US"/>
        </a:p>
      </dgm:t>
    </dgm:pt>
    <dgm:pt modelId="{B0A720CA-02E9-0F41-9AED-A43029CDA0FE}">
      <dgm:prSet phldrT="[Text]" custT="1"/>
      <dgm:spPr/>
      <dgm:t>
        <a:bodyPr/>
        <a:lstStyle/>
        <a:p>
          <a:pPr algn="ctr"/>
          <a:r>
            <a:rPr lang="en-US" sz="2400" dirty="0"/>
            <a:t>Walk by computer lab and observe someone using a computer</a:t>
          </a:r>
        </a:p>
      </dgm:t>
    </dgm:pt>
    <dgm:pt modelId="{0FAE1CE0-26BD-D04A-A1E3-FC9907BECD54}" type="parTrans" cxnId="{EAB634E6-23B5-3243-9319-183378807BD0}">
      <dgm:prSet/>
      <dgm:spPr/>
      <dgm:t>
        <a:bodyPr/>
        <a:lstStyle/>
        <a:p>
          <a:endParaRPr lang="en-US"/>
        </a:p>
      </dgm:t>
    </dgm:pt>
    <dgm:pt modelId="{83C82B67-C625-7246-9170-F4501E1AEDA5}" type="sibTrans" cxnId="{EAB634E6-23B5-3243-9319-183378807BD0}">
      <dgm:prSet/>
      <dgm:spPr/>
      <dgm:t>
        <a:bodyPr/>
        <a:lstStyle/>
        <a:p>
          <a:endParaRPr lang="en-US"/>
        </a:p>
      </dgm:t>
    </dgm:pt>
    <dgm:pt modelId="{EE613E7F-414A-FD46-AEE3-DD134E9AAEF9}">
      <dgm:prSet phldrT="[Text]" custT="1"/>
      <dgm:spPr/>
      <dgm:t>
        <a:bodyPr/>
        <a:lstStyle/>
        <a:p>
          <a:pPr algn="ctr"/>
          <a:endParaRPr lang="en-US" sz="2400" dirty="0"/>
        </a:p>
      </dgm:t>
    </dgm:pt>
    <dgm:pt modelId="{6C15EAD8-5442-BF49-9892-8146947EA19A}" type="parTrans" cxnId="{94E983F8-649F-3C46-A2C0-296FD81B709B}">
      <dgm:prSet/>
      <dgm:spPr/>
      <dgm:t>
        <a:bodyPr/>
        <a:lstStyle/>
        <a:p>
          <a:endParaRPr lang="en-US"/>
        </a:p>
      </dgm:t>
    </dgm:pt>
    <dgm:pt modelId="{93FA820A-E86F-5748-9A55-49AC6D30ED92}" type="sibTrans" cxnId="{94E983F8-649F-3C46-A2C0-296FD81B709B}">
      <dgm:prSet/>
      <dgm:spPr/>
      <dgm:t>
        <a:bodyPr/>
        <a:lstStyle/>
        <a:p>
          <a:endParaRPr lang="en-US"/>
        </a:p>
      </dgm:t>
    </dgm:pt>
    <dgm:pt modelId="{7E968FEB-F316-6F4F-8F5A-A28B51206013}">
      <dgm:prSet phldrT="[Text]" custT="1"/>
      <dgm:spPr/>
      <dgm:t>
        <a:bodyPr/>
        <a:lstStyle/>
        <a:p>
          <a:pPr algn="ctr"/>
          <a:r>
            <a:rPr lang="en-US" sz="2400" dirty="0"/>
            <a:t>Stalk someone and spy on them using a computer at home</a:t>
          </a:r>
        </a:p>
      </dgm:t>
    </dgm:pt>
    <dgm:pt modelId="{66236AF1-D368-CF46-BA12-8710647EE194}" type="parTrans" cxnId="{7C556602-30AF-FB45-9B3E-DA59A8018B30}">
      <dgm:prSet/>
      <dgm:spPr/>
      <dgm:t>
        <a:bodyPr/>
        <a:lstStyle/>
        <a:p>
          <a:endParaRPr lang="en-US"/>
        </a:p>
      </dgm:t>
    </dgm:pt>
    <dgm:pt modelId="{19C002F3-8A0B-2149-95D3-3543BC1E8E7E}" type="sibTrans" cxnId="{7C556602-30AF-FB45-9B3E-DA59A8018B30}">
      <dgm:prSet/>
      <dgm:spPr/>
      <dgm:t>
        <a:bodyPr/>
        <a:lstStyle/>
        <a:p>
          <a:endParaRPr lang="en-US"/>
        </a:p>
      </dgm:t>
    </dgm:pt>
    <dgm:pt modelId="{DBA340BE-0099-EF49-9B59-525604EEF0FA}">
      <dgm:prSet phldrT="[Text]" custT="1"/>
      <dgm:spPr/>
      <dgm:t>
        <a:bodyPr/>
        <a:lstStyle/>
        <a:p>
          <a:pPr algn="ctr"/>
          <a:endParaRPr lang="en-US" sz="2400" dirty="0"/>
        </a:p>
      </dgm:t>
    </dgm:pt>
    <dgm:pt modelId="{B04AC5BB-30E0-114C-BD50-8B64A88814D3}" type="parTrans" cxnId="{FC396BB9-947A-9A4A-97B1-89618257659F}">
      <dgm:prSet/>
      <dgm:spPr/>
      <dgm:t>
        <a:bodyPr/>
        <a:lstStyle/>
        <a:p>
          <a:endParaRPr lang="en-US"/>
        </a:p>
      </dgm:t>
    </dgm:pt>
    <dgm:pt modelId="{C3604C57-7426-2D40-A36E-6218C2F1C976}" type="sibTrans" cxnId="{FC396BB9-947A-9A4A-97B1-89618257659F}">
      <dgm:prSet/>
      <dgm:spPr/>
      <dgm:t>
        <a:bodyPr/>
        <a:lstStyle/>
        <a:p>
          <a:endParaRPr lang="en-US"/>
        </a:p>
      </dgm:t>
    </dgm:pt>
    <dgm:pt modelId="{8277F1C0-B79A-2741-AFEA-7B957477A16D}">
      <dgm:prSet phldrT="[Text]" custT="1"/>
      <dgm:spPr/>
      <dgm:t>
        <a:bodyPr/>
        <a:lstStyle/>
        <a:p>
          <a:pPr algn="ctr"/>
          <a:r>
            <a:rPr lang="en-US" sz="2400" dirty="0"/>
            <a:t>Loss of privacy (can’t help it)</a:t>
          </a:r>
        </a:p>
      </dgm:t>
    </dgm:pt>
    <dgm:pt modelId="{8DB6CF8D-6865-4948-95D1-4D8560132DB1}" type="parTrans" cxnId="{0CC3C1FB-7E16-3642-9405-1F7BD07051EB}">
      <dgm:prSet/>
      <dgm:spPr/>
      <dgm:t>
        <a:bodyPr/>
        <a:lstStyle/>
        <a:p>
          <a:endParaRPr lang="en-US"/>
        </a:p>
      </dgm:t>
    </dgm:pt>
    <dgm:pt modelId="{9080CB11-B82C-3645-B542-558CBC31F8CA}" type="sibTrans" cxnId="{0CC3C1FB-7E16-3642-9405-1F7BD07051EB}">
      <dgm:prSet/>
      <dgm:spPr/>
      <dgm:t>
        <a:bodyPr/>
        <a:lstStyle/>
        <a:p>
          <a:endParaRPr lang="en-US"/>
        </a:p>
      </dgm:t>
    </dgm:pt>
    <dgm:pt modelId="{99F75639-7140-EA45-B1A0-94318D37940B}">
      <dgm:prSet phldrT="[Text]" custT="1"/>
      <dgm:spPr/>
      <dgm:t>
        <a:bodyPr/>
        <a:lstStyle/>
        <a:p>
          <a:pPr algn="ctr"/>
          <a:endParaRPr lang="en-US" sz="2400" dirty="0"/>
        </a:p>
      </dgm:t>
    </dgm:pt>
    <dgm:pt modelId="{8E8AE20E-9B49-934E-8E57-F395FAEDDA3E}" type="parTrans" cxnId="{0069084C-8C1D-1A49-A099-CB34330EE49A}">
      <dgm:prSet/>
      <dgm:spPr/>
      <dgm:t>
        <a:bodyPr/>
        <a:lstStyle/>
        <a:p>
          <a:endParaRPr lang="en-US"/>
        </a:p>
      </dgm:t>
    </dgm:pt>
    <dgm:pt modelId="{3C04DD58-48D1-3740-8307-4E3FECB9E299}" type="sibTrans" cxnId="{0069084C-8C1D-1A49-A099-CB34330EE49A}">
      <dgm:prSet/>
      <dgm:spPr/>
      <dgm:t>
        <a:bodyPr/>
        <a:lstStyle/>
        <a:p>
          <a:endParaRPr lang="en-US"/>
        </a:p>
      </dgm:t>
    </dgm:pt>
    <dgm:pt modelId="{73D00E13-9582-8140-BC0B-2F06782B66D0}">
      <dgm:prSet phldrT="[Text]" custT="1"/>
      <dgm:spPr/>
      <dgm:t>
        <a:bodyPr/>
        <a:lstStyle/>
        <a:p>
          <a:pPr algn="ctr"/>
          <a:r>
            <a:rPr lang="en-US" sz="2400" dirty="0"/>
            <a:t>Violates expectations of privacy</a:t>
          </a:r>
        </a:p>
      </dgm:t>
    </dgm:pt>
    <dgm:pt modelId="{E5324701-8A4D-E14C-A360-1234E35F209D}" type="parTrans" cxnId="{F4E2A9FE-EFA8-0944-AA7E-E24535BB9E1D}">
      <dgm:prSet/>
      <dgm:spPr/>
      <dgm:t>
        <a:bodyPr/>
        <a:lstStyle/>
        <a:p>
          <a:endParaRPr lang="en-US"/>
        </a:p>
      </dgm:t>
    </dgm:pt>
    <dgm:pt modelId="{B6BE0B93-F342-CA44-B4F1-1EC48D8BB9D5}" type="sibTrans" cxnId="{F4E2A9FE-EFA8-0944-AA7E-E24535BB9E1D}">
      <dgm:prSet/>
      <dgm:spPr/>
      <dgm:t>
        <a:bodyPr/>
        <a:lstStyle/>
        <a:p>
          <a:endParaRPr lang="en-US"/>
        </a:p>
      </dgm:t>
    </dgm:pt>
    <dgm:pt modelId="{96F42107-BFCE-1641-BBA3-3F6EB77D77B4}">
      <dgm:prSet phldrT="[Text]" custT="1"/>
      <dgm:spPr/>
      <dgm:t>
        <a:bodyPr/>
        <a:lstStyle/>
        <a:p>
          <a:pPr algn="ctr"/>
          <a:endParaRPr lang="en-US" sz="2400" dirty="0"/>
        </a:p>
      </dgm:t>
    </dgm:pt>
    <dgm:pt modelId="{04D5A2C2-DAFF-E24A-B504-5AE27AC0C93D}" type="parTrans" cxnId="{233F219C-1103-0C47-9A06-29072C7FB40D}">
      <dgm:prSet/>
      <dgm:spPr/>
      <dgm:t>
        <a:bodyPr/>
        <a:lstStyle/>
        <a:p>
          <a:endParaRPr lang="en-US"/>
        </a:p>
      </dgm:t>
    </dgm:pt>
    <dgm:pt modelId="{3ED352A3-5E0E-2745-8C54-D172E7F5C218}" type="sibTrans" cxnId="{233F219C-1103-0C47-9A06-29072C7FB40D}">
      <dgm:prSet/>
      <dgm:spPr/>
      <dgm:t>
        <a:bodyPr/>
        <a:lstStyle/>
        <a:p>
          <a:endParaRPr lang="en-US"/>
        </a:p>
      </dgm:t>
    </dgm:pt>
    <dgm:pt modelId="{EDB01207-0C71-0749-A513-C4D94954ED32}" type="pres">
      <dgm:prSet presAssocID="{2001C170-BE7B-B84B-B8FC-244C741E2581}" presName="Name0" presStyleCnt="0">
        <dgm:presLayoutVars>
          <dgm:dir/>
          <dgm:animLvl val="lvl"/>
          <dgm:resizeHandles val="exact"/>
        </dgm:presLayoutVars>
      </dgm:prSet>
      <dgm:spPr/>
    </dgm:pt>
    <dgm:pt modelId="{234CB94B-1A1B-C648-B7F2-AA2C2F753885}" type="pres">
      <dgm:prSet presAssocID="{60C2A6A7-3C9A-5746-B43C-79FF3FACDEF2}" presName="composite" presStyleCnt="0"/>
      <dgm:spPr/>
    </dgm:pt>
    <dgm:pt modelId="{C596862A-1660-294A-AAAB-E8A659CD647F}" type="pres">
      <dgm:prSet presAssocID="{60C2A6A7-3C9A-5746-B43C-79FF3FACDEF2}" presName="parTx" presStyleLbl="alignNode1" presStyleIdx="0" presStyleCnt="2" custLinFactNeighborX="-352">
        <dgm:presLayoutVars>
          <dgm:chMax val="0"/>
          <dgm:chPref val="0"/>
          <dgm:bulletEnabled val="1"/>
        </dgm:presLayoutVars>
      </dgm:prSet>
      <dgm:spPr/>
    </dgm:pt>
    <dgm:pt modelId="{E1DF5195-AE48-2347-8679-24F8CFCA9DBD}" type="pres">
      <dgm:prSet presAssocID="{60C2A6A7-3C9A-5746-B43C-79FF3FACDEF2}" presName="desTx" presStyleLbl="alignAccFollowNode1" presStyleIdx="0" presStyleCnt="2">
        <dgm:presLayoutVars>
          <dgm:bulletEnabled val="1"/>
        </dgm:presLayoutVars>
      </dgm:prSet>
      <dgm:spPr/>
    </dgm:pt>
    <dgm:pt modelId="{69248959-E580-A44A-BC9C-3FDA4D746E09}" type="pres">
      <dgm:prSet presAssocID="{2283452E-A786-C346-A574-AB42A4370151}" presName="space" presStyleCnt="0"/>
      <dgm:spPr/>
    </dgm:pt>
    <dgm:pt modelId="{FFD950F2-C766-4E44-911F-F01DF51070D1}" type="pres">
      <dgm:prSet presAssocID="{5A6E2015-2E51-744E-B832-01A18951A85B}" presName="composite" presStyleCnt="0"/>
      <dgm:spPr/>
    </dgm:pt>
    <dgm:pt modelId="{401B76EE-FE43-1346-992C-B75A95153887}" type="pres">
      <dgm:prSet presAssocID="{5A6E2015-2E51-744E-B832-01A18951A8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E933D25-448B-B740-AC9F-395E5589B812}" type="pres">
      <dgm:prSet presAssocID="{5A6E2015-2E51-744E-B832-01A18951A85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C556602-30AF-FB45-9B3E-DA59A8018B30}" srcId="{5A6E2015-2E51-744E-B832-01A18951A85B}" destId="{7E968FEB-F316-6F4F-8F5A-A28B51206013}" srcOrd="2" destOrd="0" parTransId="{66236AF1-D368-CF46-BA12-8710647EE194}" sibTransId="{19C002F3-8A0B-2149-95D3-3543BC1E8E7E}"/>
    <dgm:cxn modelId="{A2C00809-4712-5A46-812C-EE46BEA3F745}" type="presOf" srcId="{4CA365DF-2464-0A46-AE89-1C98FFA3167F}" destId="{E1DF5195-AE48-2347-8679-24F8CFCA9DBD}" srcOrd="0" destOrd="0" presId="urn:microsoft.com/office/officeart/2005/8/layout/hList1"/>
    <dgm:cxn modelId="{7A75ED09-1E1B-9C43-8887-87AB1D87AAAD}" type="presOf" srcId="{60C2A6A7-3C9A-5746-B43C-79FF3FACDEF2}" destId="{C596862A-1660-294A-AAAB-E8A659CD647F}" srcOrd="0" destOrd="0" presId="urn:microsoft.com/office/officeart/2005/8/layout/hList1"/>
    <dgm:cxn modelId="{D3EEBA2A-2F1B-0B41-B096-1A4A6B278A4E}" type="presOf" srcId="{73D00E13-9582-8140-BC0B-2F06782B66D0}" destId="{BE933D25-448B-B740-AC9F-395E5589B812}" srcOrd="0" destOrd="4" presId="urn:microsoft.com/office/officeart/2005/8/layout/hList1"/>
    <dgm:cxn modelId="{EA760338-7E4D-634A-83F8-75FC158B1BEA}" srcId="{5A6E2015-2E51-744E-B832-01A18951A85B}" destId="{AB4DBEF3-C807-4C45-A1B9-773020B07AD4}" srcOrd="0" destOrd="0" parTransId="{C00B52BB-2CAC-3F48-A2E9-24EEE460528C}" sibTransId="{48E8B351-B7B8-E148-B608-9AC8C25B96C9}"/>
    <dgm:cxn modelId="{68AD7E48-4C68-8F4C-A83D-CC18F0867746}" srcId="{2001C170-BE7B-B84B-B8FC-244C741E2581}" destId="{60C2A6A7-3C9A-5746-B43C-79FF3FACDEF2}" srcOrd="0" destOrd="0" parTransId="{6876DFD4-D639-4546-AF0D-F728751DEDD6}" sibTransId="{2283452E-A786-C346-A574-AB42A4370151}"/>
    <dgm:cxn modelId="{0069084C-8C1D-1A49-A099-CB34330EE49A}" srcId="{60C2A6A7-3C9A-5746-B43C-79FF3FACDEF2}" destId="{99F75639-7140-EA45-B1A0-94318D37940B}" srcOrd="3" destOrd="0" parTransId="{8E8AE20E-9B49-934E-8E57-F395FAEDDA3E}" sibTransId="{3C04DD58-48D1-3740-8307-4E3FECB9E299}"/>
    <dgm:cxn modelId="{E74B2A56-0FDA-5949-90FF-BA913A161EB6}" type="presOf" srcId="{B0A720CA-02E9-0F41-9AED-A43029CDA0FE}" destId="{E1DF5195-AE48-2347-8679-24F8CFCA9DBD}" srcOrd="0" destOrd="2" presId="urn:microsoft.com/office/officeart/2005/8/layout/hList1"/>
    <dgm:cxn modelId="{8C4A7964-E8F9-D643-B684-71391D2C439A}" type="presOf" srcId="{DBA340BE-0099-EF49-9B59-525604EEF0FA}" destId="{BE933D25-448B-B740-AC9F-395E5589B812}" srcOrd="0" destOrd="1" presId="urn:microsoft.com/office/officeart/2005/8/layout/hList1"/>
    <dgm:cxn modelId="{B10F727B-8E29-E945-B2A9-9987D18F55AE}" type="presOf" srcId="{5A6E2015-2E51-744E-B832-01A18951A85B}" destId="{401B76EE-FE43-1346-992C-B75A95153887}" srcOrd="0" destOrd="0" presId="urn:microsoft.com/office/officeart/2005/8/layout/hList1"/>
    <dgm:cxn modelId="{6B66C58A-30AD-7542-9116-CD70B665F7E6}" type="presOf" srcId="{7E968FEB-F316-6F4F-8F5A-A28B51206013}" destId="{BE933D25-448B-B740-AC9F-395E5589B812}" srcOrd="0" destOrd="2" presId="urn:microsoft.com/office/officeart/2005/8/layout/hList1"/>
    <dgm:cxn modelId="{12D30A8C-A090-E74D-B218-62ADFF370E4D}" type="presOf" srcId="{2001C170-BE7B-B84B-B8FC-244C741E2581}" destId="{EDB01207-0C71-0749-A513-C4D94954ED32}" srcOrd="0" destOrd="0" presId="urn:microsoft.com/office/officeart/2005/8/layout/hList1"/>
    <dgm:cxn modelId="{5A395A99-8954-484C-BC74-ADF1DFD89160}" type="presOf" srcId="{99F75639-7140-EA45-B1A0-94318D37940B}" destId="{E1DF5195-AE48-2347-8679-24F8CFCA9DBD}" srcOrd="0" destOrd="3" presId="urn:microsoft.com/office/officeart/2005/8/layout/hList1"/>
    <dgm:cxn modelId="{233F219C-1103-0C47-9A06-29072C7FB40D}" srcId="{5A6E2015-2E51-744E-B832-01A18951A85B}" destId="{96F42107-BFCE-1641-BBA3-3F6EB77D77B4}" srcOrd="3" destOrd="0" parTransId="{04D5A2C2-DAFF-E24A-B504-5AE27AC0C93D}" sibTransId="{3ED352A3-5E0E-2745-8C54-D172E7F5C218}"/>
    <dgm:cxn modelId="{E7EBFDB2-2569-B341-92AE-73AF5FC1ADB8}" srcId="{2001C170-BE7B-B84B-B8FC-244C741E2581}" destId="{5A6E2015-2E51-744E-B832-01A18951A85B}" srcOrd="1" destOrd="0" parTransId="{DAFBB4A3-7B43-384B-BE5E-289DAEFA7862}" sibTransId="{8495B045-4746-F041-9ADC-2377AFD8BC2B}"/>
    <dgm:cxn modelId="{FC396BB9-947A-9A4A-97B1-89618257659F}" srcId="{5A6E2015-2E51-744E-B832-01A18951A85B}" destId="{DBA340BE-0099-EF49-9B59-525604EEF0FA}" srcOrd="1" destOrd="0" parTransId="{B04AC5BB-30E0-114C-BD50-8B64A88814D3}" sibTransId="{C3604C57-7426-2D40-A36E-6218C2F1C976}"/>
    <dgm:cxn modelId="{2D38A5BA-002F-7A4A-AA68-10166500F993}" type="presOf" srcId="{AB4DBEF3-C807-4C45-A1B9-773020B07AD4}" destId="{BE933D25-448B-B740-AC9F-395E5589B812}" srcOrd="0" destOrd="0" presId="urn:microsoft.com/office/officeart/2005/8/layout/hList1"/>
    <dgm:cxn modelId="{3B4D53C3-782E-D844-92A1-3F3C170E3F21}" type="presOf" srcId="{EE613E7F-414A-FD46-AEE3-DD134E9AAEF9}" destId="{E1DF5195-AE48-2347-8679-24F8CFCA9DBD}" srcOrd="0" destOrd="1" presId="urn:microsoft.com/office/officeart/2005/8/layout/hList1"/>
    <dgm:cxn modelId="{AF0F51C9-8A73-4049-B5FD-F670BE88FBF8}" srcId="{60C2A6A7-3C9A-5746-B43C-79FF3FACDEF2}" destId="{4CA365DF-2464-0A46-AE89-1C98FFA3167F}" srcOrd="0" destOrd="0" parTransId="{C998D7FD-E3A3-E446-9AD6-5B87C62A73CE}" sibTransId="{7589F3B2-E7A2-C041-85A3-54C30750CE2C}"/>
    <dgm:cxn modelId="{EAB634E6-23B5-3243-9319-183378807BD0}" srcId="{60C2A6A7-3C9A-5746-B43C-79FF3FACDEF2}" destId="{B0A720CA-02E9-0F41-9AED-A43029CDA0FE}" srcOrd="2" destOrd="0" parTransId="{0FAE1CE0-26BD-D04A-A1E3-FC9907BECD54}" sibTransId="{83C82B67-C625-7246-9170-F4501E1AEDA5}"/>
    <dgm:cxn modelId="{2B9688E9-5ED6-314C-BF90-3CDD815F56C0}" type="presOf" srcId="{96F42107-BFCE-1641-BBA3-3F6EB77D77B4}" destId="{BE933D25-448B-B740-AC9F-395E5589B812}" srcOrd="0" destOrd="3" presId="urn:microsoft.com/office/officeart/2005/8/layout/hList1"/>
    <dgm:cxn modelId="{513A24EA-5C0A-9F46-8F09-53EA115241DD}" type="presOf" srcId="{8277F1C0-B79A-2741-AFEA-7B957477A16D}" destId="{E1DF5195-AE48-2347-8679-24F8CFCA9DBD}" srcOrd="0" destOrd="4" presId="urn:microsoft.com/office/officeart/2005/8/layout/hList1"/>
    <dgm:cxn modelId="{94E983F8-649F-3C46-A2C0-296FD81B709B}" srcId="{60C2A6A7-3C9A-5746-B43C-79FF3FACDEF2}" destId="{EE613E7F-414A-FD46-AEE3-DD134E9AAEF9}" srcOrd="1" destOrd="0" parTransId="{6C15EAD8-5442-BF49-9892-8146947EA19A}" sibTransId="{93FA820A-E86F-5748-9A55-49AC6D30ED92}"/>
    <dgm:cxn modelId="{0CC3C1FB-7E16-3642-9405-1F7BD07051EB}" srcId="{60C2A6A7-3C9A-5746-B43C-79FF3FACDEF2}" destId="{8277F1C0-B79A-2741-AFEA-7B957477A16D}" srcOrd="4" destOrd="0" parTransId="{8DB6CF8D-6865-4948-95D1-4D8560132DB1}" sibTransId="{9080CB11-B82C-3645-B542-558CBC31F8CA}"/>
    <dgm:cxn modelId="{F4E2A9FE-EFA8-0944-AA7E-E24535BB9E1D}" srcId="{5A6E2015-2E51-744E-B832-01A18951A85B}" destId="{73D00E13-9582-8140-BC0B-2F06782B66D0}" srcOrd="4" destOrd="0" parTransId="{E5324701-8A4D-E14C-A360-1234E35F209D}" sibTransId="{B6BE0B93-F342-CA44-B4F1-1EC48D8BB9D5}"/>
    <dgm:cxn modelId="{586E20A6-3453-E540-9960-7536A9CA632B}" type="presParOf" srcId="{EDB01207-0C71-0749-A513-C4D94954ED32}" destId="{234CB94B-1A1B-C648-B7F2-AA2C2F753885}" srcOrd="0" destOrd="0" presId="urn:microsoft.com/office/officeart/2005/8/layout/hList1"/>
    <dgm:cxn modelId="{0209C47E-070E-5446-B292-87FABB3965F1}" type="presParOf" srcId="{234CB94B-1A1B-C648-B7F2-AA2C2F753885}" destId="{C596862A-1660-294A-AAAB-E8A659CD647F}" srcOrd="0" destOrd="0" presId="urn:microsoft.com/office/officeart/2005/8/layout/hList1"/>
    <dgm:cxn modelId="{BAFA5E6D-8BC4-CF43-A0FF-E530862A12A2}" type="presParOf" srcId="{234CB94B-1A1B-C648-B7F2-AA2C2F753885}" destId="{E1DF5195-AE48-2347-8679-24F8CFCA9DBD}" srcOrd="1" destOrd="0" presId="urn:microsoft.com/office/officeart/2005/8/layout/hList1"/>
    <dgm:cxn modelId="{FFA712D6-AE63-394D-83C0-CBC7FE132F67}" type="presParOf" srcId="{EDB01207-0C71-0749-A513-C4D94954ED32}" destId="{69248959-E580-A44A-BC9C-3FDA4D746E09}" srcOrd="1" destOrd="0" presId="urn:microsoft.com/office/officeart/2005/8/layout/hList1"/>
    <dgm:cxn modelId="{5628E3B6-ACB1-1241-A698-202C4C932BC5}" type="presParOf" srcId="{EDB01207-0C71-0749-A513-C4D94954ED32}" destId="{FFD950F2-C766-4E44-911F-F01DF51070D1}" srcOrd="2" destOrd="0" presId="urn:microsoft.com/office/officeart/2005/8/layout/hList1"/>
    <dgm:cxn modelId="{242BF187-D32C-BB41-A729-FDA17B8567E0}" type="presParOf" srcId="{FFD950F2-C766-4E44-911F-F01DF51070D1}" destId="{401B76EE-FE43-1346-992C-B75A95153887}" srcOrd="0" destOrd="0" presId="urn:microsoft.com/office/officeart/2005/8/layout/hList1"/>
    <dgm:cxn modelId="{AFA91EE0-0C53-7848-ACB0-31D84FDD3ED2}" type="presParOf" srcId="{FFD950F2-C766-4E44-911F-F01DF51070D1}" destId="{BE933D25-448B-B740-AC9F-395E5589B8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C5E4-36A6-4545-A86F-45D17ACF2289}">
      <dsp:nvSpPr>
        <dsp:cNvPr id="0" name=""/>
        <dsp:cNvSpPr/>
      </dsp:nvSpPr>
      <dsp:spPr>
        <a:xfrm rot="10800000">
          <a:off x="2176718" y="0"/>
          <a:ext cx="7145874" cy="12497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10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Accessibility Privacy</a:t>
          </a:r>
        </a:p>
      </dsp:txBody>
      <dsp:txXfrm rot="10800000">
        <a:off x="2489152" y="0"/>
        <a:ext cx="6833440" cy="1249735"/>
      </dsp:txXfrm>
    </dsp:sp>
    <dsp:sp modelId="{7077EC67-3D09-6F48-AD68-86645B2F4515}">
      <dsp:nvSpPr>
        <dsp:cNvPr id="0" name=""/>
        <dsp:cNvSpPr/>
      </dsp:nvSpPr>
      <dsp:spPr>
        <a:xfrm>
          <a:off x="1487466" y="240"/>
          <a:ext cx="1249735" cy="12497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A162D9-3ACC-9843-921E-66E0D157217A}">
      <dsp:nvSpPr>
        <dsp:cNvPr id="0" name=""/>
        <dsp:cNvSpPr/>
      </dsp:nvSpPr>
      <dsp:spPr>
        <a:xfrm rot="10800000">
          <a:off x="2112334" y="1623032"/>
          <a:ext cx="7145874" cy="12497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10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Decisional Privacy</a:t>
          </a:r>
        </a:p>
      </dsp:txBody>
      <dsp:txXfrm rot="10800000">
        <a:off x="2424768" y="1623032"/>
        <a:ext cx="6833440" cy="1249735"/>
      </dsp:txXfrm>
    </dsp:sp>
    <dsp:sp modelId="{830E6E76-3B4D-6D4B-B0E3-3F31B77F58E9}">
      <dsp:nvSpPr>
        <dsp:cNvPr id="0" name=""/>
        <dsp:cNvSpPr/>
      </dsp:nvSpPr>
      <dsp:spPr>
        <a:xfrm>
          <a:off x="1487466" y="1623032"/>
          <a:ext cx="1249735" cy="12497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F6BA27-E21F-1545-A089-426DF694707A}">
      <dsp:nvSpPr>
        <dsp:cNvPr id="0" name=""/>
        <dsp:cNvSpPr/>
      </dsp:nvSpPr>
      <dsp:spPr>
        <a:xfrm rot="10800000">
          <a:off x="2112334" y="3245823"/>
          <a:ext cx="7145874" cy="12497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10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Informational Privacy</a:t>
          </a:r>
        </a:p>
      </dsp:txBody>
      <dsp:txXfrm rot="10800000">
        <a:off x="2424768" y="3245823"/>
        <a:ext cx="6833440" cy="1249735"/>
      </dsp:txXfrm>
    </dsp:sp>
    <dsp:sp modelId="{D643C9A0-BD5B-DB46-B9F7-1E2950D56A51}">
      <dsp:nvSpPr>
        <dsp:cNvPr id="0" name=""/>
        <dsp:cNvSpPr/>
      </dsp:nvSpPr>
      <dsp:spPr>
        <a:xfrm>
          <a:off x="1487466" y="3245823"/>
          <a:ext cx="1249735" cy="124973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0286-83FC-3541-A1E8-585FAB8A5D20}">
      <dsp:nvSpPr>
        <dsp:cNvPr id="0" name=""/>
        <dsp:cNvSpPr/>
      </dsp:nvSpPr>
      <dsp:spPr>
        <a:xfrm rot="10800000">
          <a:off x="1752784" y="0"/>
          <a:ext cx="5527807" cy="14417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78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Accessibility Privacy…</a:t>
          </a:r>
          <a:endParaRPr lang="en-US" sz="1800" kern="1200" dirty="0"/>
        </a:p>
      </dsp:txBody>
      <dsp:txXfrm rot="10800000">
        <a:off x="2113226" y="0"/>
        <a:ext cx="5167365" cy="1441768"/>
      </dsp:txXfrm>
    </dsp:sp>
    <dsp:sp modelId="{FE031EA7-0BA5-1E40-9EF1-AF4A3FE66AE7}">
      <dsp:nvSpPr>
        <dsp:cNvPr id="0" name=""/>
        <dsp:cNvSpPr/>
      </dsp:nvSpPr>
      <dsp:spPr>
        <a:xfrm>
          <a:off x="1059265" y="0"/>
          <a:ext cx="1441768" cy="14417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0286-83FC-3541-A1E8-585FAB8A5D20}">
      <dsp:nvSpPr>
        <dsp:cNvPr id="0" name=""/>
        <dsp:cNvSpPr/>
      </dsp:nvSpPr>
      <dsp:spPr>
        <a:xfrm rot="10800000">
          <a:off x="1703540" y="0"/>
          <a:ext cx="5527807" cy="12447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1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Decisional Privacy</a:t>
          </a:r>
          <a:endParaRPr lang="en-US" sz="1800" kern="1200" dirty="0"/>
        </a:p>
      </dsp:txBody>
      <dsp:txXfrm rot="10800000">
        <a:off x="2014738" y="0"/>
        <a:ext cx="5216609" cy="1244792"/>
      </dsp:txXfrm>
    </dsp:sp>
    <dsp:sp modelId="{FE031EA7-0BA5-1E40-9EF1-AF4A3FE66AE7}">
      <dsp:nvSpPr>
        <dsp:cNvPr id="0" name=""/>
        <dsp:cNvSpPr/>
      </dsp:nvSpPr>
      <dsp:spPr>
        <a:xfrm>
          <a:off x="1104770" y="0"/>
          <a:ext cx="1244792" cy="12447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0286-83FC-3541-A1E8-585FAB8A5D20}">
      <dsp:nvSpPr>
        <dsp:cNvPr id="0" name=""/>
        <dsp:cNvSpPr/>
      </dsp:nvSpPr>
      <dsp:spPr>
        <a:xfrm rot="10800000">
          <a:off x="1703540" y="0"/>
          <a:ext cx="5527807" cy="12447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1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Informational Privacy</a:t>
          </a:r>
          <a:endParaRPr lang="en-US" sz="1800" kern="1200" dirty="0"/>
        </a:p>
      </dsp:txBody>
      <dsp:txXfrm rot="10800000">
        <a:off x="2014738" y="0"/>
        <a:ext cx="5216609" cy="1244792"/>
      </dsp:txXfrm>
    </dsp:sp>
    <dsp:sp modelId="{FE031EA7-0BA5-1E40-9EF1-AF4A3FE66AE7}">
      <dsp:nvSpPr>
        <dsp:cNvPr id="0" name=""/>
        <dsp:cNvSpPr/>
      </dsp:nvSpPr>
      <dsp:spPr>
        <a:xfrm>
          <a:off x="1104770" y="0"/>
          <a:ext cx="1244792" cy="12447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6862A-1660-294A-AAAB-E8A659CD647F}">
      <dsp:nvSpPr>
        <dsp:cNvPr id="0" name=""/>
        <dsp:cNvSpPr/>
      </dsp:nvSpPr>
      <dsp:spPr>
        <a:xfrm>
          <a:off x="0" y="190241"/>
          <a:ext cx="3809962" cy="152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elaxedModerately" zoom="92000">
            <a:rot lat="2075398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Descriptive Privacy</a:t>
          </a:r>
        </a:p>
      </dsp:txBody>
      <dsp:txXfrm>
        <a:off x="0" y="190241"/>
        <a:ext cx="3809962" cy="1523985"/>
      </dsp:txXfrm>
    </dsp:sp>
    <dsp:sp modelId="{E1DF5195-AE48-2347-8679-24F8CFCA9DBD}">
      <dsp:nvSpPr>
        <dsp:cNvPr id="0" name=""/>
        <dsp:cNvSpPr/>
      </dsp:nvSpPr>
      <dsp:spPr>
        <a:xfrm>
          <a:off x="39" y="1714227"/>
          <a:ext cx="3809962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Moderately" zoom="92000">
            <a:rot lat="20753989" lon="0" rev="0"/>
          </a:camera>
          <a:lightRig rig="balanced" dir="t">
            <a:rot lat="0" lon="0" rev="12700000"/>
          </a:lightRig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Natural Privacy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Walk by computer lab and observe someone using a computer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Loss of privacy (can’t help it)</a:t>
          </a:r>
        </a:p>
      </dsp:txBody>
      <dsp:txXfrm>
        <a:off x="39" y="1714227"/>
        <a:ext cx="3809962" cy="3033224"/>
      </dsp:txXfrm>
    </dsp:sp>
    <dsp:sp modelId="{401B76EE-FE43-1346-992C-B75A95153887}">
      <dsp:nvSpPr>
        <dsp:cNvPr id="0" name=""/>
        <dsp:cNvSpPr/>
      </dsp:nvSpPr>
      <dsp:spPr>
        <a:xfrm>
          <a:off x="4343397" y="190241"/>
          <a:ext cx="3809962" cy="152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elaxedModerately" zoom="92000">
            <a:rot lat="2075398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Normative Privacy</a:t>
          </a:r>
        </a:p>
      </dsp:txBody>
      <dsp:txXfrm>
        <a:off x="4343397" y="190241"/>
        <a:ext cx="3809962" cy="1523985"/>
      </dsp:txXfrm>
    </dsp:sp>
    <dsp:sp modelId="{BE933D25-448B-B740-AC9F-395E5589B812}">
      <dsp:nvSpPr>
        <dsp:cNvPr id="0" name=""/>
        <dsp:cNvSpPr/>
      </dsp:nvSpPr>
      <dsp:spPr>
        <a:xfrm>
          <a:off x="4343397" y="1714227"/>
          <a:ext cx="3809962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Moderately" zoom="92000">
            <a:rot lat="20753989" lon="0" rev="0"/>
          </a:camera>
          <a:lightRig rig="balanced" dir="t">
            <a:rot lat="0" lon="0" rev="12700000"/>
          </a:lightRig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Violated Privacy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Stalk someone and spy on them using a computer at home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Violates expectations of privacy</a:t>
          </a:r>
        </a:p>
      </dsp:txBody>
      <dsp:txXfrm>
        <a:off x="4343397" y="1714227"/>
        <a:ext cx="3809962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1B12-99BF-1E42-94F4-434E72F82B5E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956C1-3121-F144-83AA-3AA90F1F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956C1-3121-F144-83AA-3AA90F1FC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695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7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12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0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7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466" y="2105786"/>
            <a:ext cx="6842681" cy="1415597"/>
          </a:xfrm>
        </p:spPr>
        <p:txBody>
          <a:bodyPr>
            <a:normAutofit/>
          </a:bodyPr>
          <a:lstStyle/>
          <a:p>
            <a:r>
              <a:rPr lang="en-US" sz="2400" dirty="0"/>
              <a:t>Privacy: its clearly a much bigger deal than you thought it was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Dave Winter, CSULB</a:t>
            </a:r>
          </a:p>
          <a:p>
            <a:r>
              <a:rPr lang="en-US" dirty="0"/>
              <a:t>ENGR 350 -- Fall, 2019</a:t>
            </a:r>
          </a:p>
        </p:txBody>
      </p:sp>
    </p:spTree>
    <p:extLst>
      <p:ext uri="{BB962C8B-B14F-4D97-AF65-F5344CB8AC3E}">
        <p14:creationId xmlns:p14="http://schemas.microsoft.com/office/powerpoint/2010/main" val="15098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Gathering and Exchange…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116706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53136"/>
              </p:ext>
            </p:extLst>
          </p:nvPr>
        </p:nvGraphicFramePr>
        <p:xfrm>
          <a:off x="863012" y="2401445"/>
          <a:ext cx="7903036" cy="33621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3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Merging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Combining</a:t>
                      </a:r>
                      <a:r>
                        <a:rPr lang="en-US" baseline="0" dirty="0"/>
                        <a:t> data from multiple sources to identify individual records or groups of individual records</a:t>
                      </a:r>
                    </a:p>
                    <a:p>
                      <a:endParaRPr lang="en-US" sz="800" baseline="0" dirty="0"/>
                    </a:p>
                    <a:p>
                      <a:pPr algn="r"/>
                      <a:r>
                        <a:rPr lang="en-US" sz="1600" baseline="0" dirty="0"/>
                        <a:t>(DoubleClick)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Comparing data from multiple sources to</a:t>
                      </a:r>
                      <a:r>
                        <a:rPr lang="en-US" baseline="0" dirty="0"/>
                        <a:t> search for matches or “hits” among those sources</a:t>
                      </a:r>
                    </a:p>
                    <a:p>
                      <a:endParaRPr lang="en-US" sz="800" baseline="0" dirty="0"/>
                    </a:p>
                    <a:p>
                      <a:pPr algn="r"/>
                      <a:r>
                        <a:rPr lang="en-US" sz="1600" baseline="0" dirty="0"/>
                        <a:t>(Super Bowl)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Combining and comparing data, then identifying non-obvious trends</a:t>
                      </a:r>
                      <a:r>
                        <a:rPr lang="en-US" baseline="0" dirty="0"/>
                        <a:t> from that data</a:t>
                      </a:r>
                    </a:p>
                    <a:p>
                      <a:endParaRPr lang="en-US" sz="800" dirty="0"/>
                    </a:p>
                    <a:p>
                      <a:pPr algn="r"/>
                      <a:r>
                        <a:rPr lang="en-US" sz="1600" dirty="0"/>
                        <a:t>(Credit Risk)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Gathering and Exchange…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Where, if at all, was privacy violated in the previous examples?</a:t>
            </a:r>
          </a:p>
          <a:p>
            <a:endParaRPr lang="en-US" dirty="0"/>
          </a:p>
          <a:p>
            <a:r>
              <a:rPr lang="en-US" dirty="0"/>
              <a:t>Is there good stuff in data merging, matching or mining?</a:t>
            </a:r>
          </a:p>
          <a:p>
            <a:endParaRPr lang="en-US" dirty="0"/>
          </a:p>
          <a:p>
            <a:r>
              <a:rPr lang="en-US" dirty="0"/>
              <a:t>What does that mean for privacy?</a:t>
            </a:r>
          </a:p>
        </p:txBody>
      </p:sp>
    </p:spTree>
    <p:extLst>
      <p:ext uri="{BB962C8B-B14F-4D97-AF65-F5344CB8AC3E}">
        <p14:creationId xmlns:p14="http://schemas.microsoft.com/office/powerpoint/2010/main" val="36571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56526" y="1600200"/>
            <a:ext cx="5146842" cy="470968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Netflix Similarity Index</a:t>
            </a:r>
          </a:p>
          <a:p>
            <a:endParaRPr lang="en-US" sz="800" dirty="0"/>
          </a:p>
          <a:p>
            <a:r>
              <a:rPr lang="en-US" sz="2400" dirty="0"/>
              <a:t>When only movie titles are considered, for 90% of users, the average similarity between users is about 30% </a:t>
            </a:r>
          </a:p>
          <a:p>
            <a:r>
              <a:rPr lang="en-US" sz="2400" dirty="0"/>
              <a:t>(90% of us watch 1/3 the same stuff)</a:t>
            </a:r>
          </a:p>
          <a:p>
            <a:endParaRPr lang="en-US" sz="800" dirty="0"/>
          </a:p>
          <a:p>
            <a:pPr lvl="1"/>
            <a:r>
              <a:rPr lang="en-US" sz="2000" dirty="0"/>
              <a:t>No </a:t>
            </a:r>
            <a:r>
              <a:rPr lang="en-US" sz="2000" i="1" dirty="0"/>
              <a:t>single</a:t>
            </a:r>
            <a:r>
              <a:rPr lang="en-US" sz="2000" dirty="0"/>
              <a:t> user profile can be identified, but users can be placed into general target groups (drama, comedy, action, romance, mystery, science fiction…)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66488"/>
            <a:ext cx="2819400" cy="4343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77766" y="1978511"/>
            <a:ext cx="2803634" cy="4343400"/>
          </a:xfrm>
          <a:custGeom>
            <a:avLst/>
            <a:gdLst>
              <a:gd name="connsiteX0" fmla="*/ 0 w 3736428"/>
              <a:gd name="connsiteY0" fmla="*/ 0 h 4790965"/>
              <a:gd name="connsiteX1" fmla="*/ 893379 w 3736428"/>
              <a:gd name="connsiteY1" fmla="*/ 3153103 h 4790965"/>
              <a:gd name="connsiteX2" fmla="*/ 1513489 w 3736428"/>
              <a:gd name="connsiteY2" fmla="*/ 3825765 h 4790965"/>
              <a:gd name="connsiteX3" fmla="*/ 2154620 w 3736428"/>
              <a:gd name="connsiteY3" fmla="*/ 4162096 h 4790965"/>
              <a:gd name="connsiteX4" fmla="*/ 2764220 w 3736428"/>
              <a:gd name="connsiteY4" fmla="*/ 4330262 h 4790965"/>
              <a:gd name="connsiteX5" fmla="*/ 3153103 w 3736428"/>
              <a:gd name="connsiteY5" fmla="*/ 4456386 h 4790965"/>
              <a:gd name="connsiteX6" fmla="*/ 3657600 w 3736428"/>
              <a:gd name="connsiteY6" fmla="*/ 4740165 h 4790965"/>
              <a:gd name="connsiteX7" fmla="*/ 3626068 w 3736428"/>
              <a:gd name="connsiteY7" fmla="*/ 4761186 h 479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6428" h="4790965">
                <a:moveTo>
                  <a:pt x="0" y="0"/>
                </a:moveTo>
                <a:cubicBezTo>
                  <a:pt x="320565" y="1257738"/>
                  <a:pt x="641131" y="2515476"/>
                  <a:pt x="893379" y="3153103"/>
                </a:cubicBezTo>
                <a:cubicBezTo>
                  <a:pt x="1145627" y="3790730"/>
                  <a:pt x="1303282" y="3657600"/>
                  <a:pt x="1513489" y="3825765"/>
                </a:cubicBezTo>
                <a:cubicBezTo>
                  <a:pt x="1723696" y="3993930"/>
                  <a:pt x="1946165" y="4078013"/>
                  <a:pt x="2154620" y="4162096"/>
                </a:cubicBezTo>
                <a:cubicBezTo>
                  <a:pt x="2363075" y="4246179"/>
                  <a:pt x="2597806" y="4281214"/>
                  <a:pt x="2764220" y="4330262"/>
                </a:cubicBezTo>
                <a:cubicBezTo>
                  <a:pt x="2930634" y="4379310"/>
                  <a:pt x="3004206" y="4388069"/>
                  <a:pt x="3153103" y="4456386"/>
                </a:cubicBezTo>
                <a:cubicBezTo>
                  <a:pt x="3302000" y="4524703"/>
                  <a:pt x="3578773" y="4689365"/>
                  <a:pt x="3657600" y="4740165"/>
                </a:cubicBezTo>
                <a:cubicBezTo>
                  <a:pt x="3736428" y="4790965"/>
                  <a:pt x="3681248" y="4776075"/>
                  <a:pt x="3626068" y="47611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70528" y="502250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 rot="16200000">
            <a:off x="-580860" y="3971076"/>
            <a:ext cx="2286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Fraction of Subscribers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676400" y="6304536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2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56526" y="1600200"/>
            <a:ext cx="5146842" cy="470968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Netflix Similarity Index</a:t>
            </a:r>
          </a:p>
          <a:p>
            <a:endParaRPr lang="en-US" sz="800" dirty="0"/>
          </a:p>
          <a:p>
            <a:r>
              <a:rPr lang="en-US" sz="2400" dirty="0"/>
              <a:t>When we consider movie ratings also, for 99% of users, </a:t>
            </a:r>
            <a:r>
              <a:rPr lang="en-US" sz="2400" dirty="0">
                <a:solidFill>
                  <a:srgbClr val="0070C0"/>
                </a:solidFill>
              </a:rPr>
              <a:t>there isn’t a single other user </a:t>
            </a:r>
            <a:r>
              <a:rPr lang="en-US" sz="2400" dirty="0"/>
              <a:t>with more than 2% matching data</a:t>
            </a:r>
          </a:p>
          <a:p>
            <a:r>
              <a:rPr lang="en-US" sz="2400" dirty="0"/>
              <a:t>We only added 1 additional metric</a:t>
            </a:r>
          </a:p>
          <a:p>
            <a:endParaRPr lang="en-US" sz="800" dirty="0"/>
          </a:p>
          <a:p>
            <a:pPr lvl="1"/>
            <a:r>
              <a:rPr lang="en-US" dirty="0"/>
              <a:t>But, w</a:t>
            </a:r>
            <a:r>
              <a:rPr lang="en-US" sz="2000" dirty="0"/>
              <a:t>e can now create very targeted groups (people who like British murder mystery shows from the 90’s, people who like documentaries about American sports teams…)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66488"/>
            <a:ext cx="2819400" cy="4343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77766" y="1978511"/>
            <a:ext cx="2803634" cy="4343400"/>
          </a:xfrm>
          <a:custGeom>
            <a:avLst/>
            <a:gdLst>
              <a:gd name="connsiteX0" fmla="*/ 0 w 3736428"/>
              <a:gd name="connsiteY0" fmla="*/ 0 h 4790965"/>
              <a:gd name="connsiteX1" fmla="*/ 893379 w 3736428"/>
              <a:gd name="connsiteY1" fmla="*/ 3153103 h 4790965"/>
              <a:gd name="connsiteX2" fmla="*/ 1513489 w 3736428"/>
              <a:gd name="connsiteY2" fmla="*/ 3825765 h 4790965"/>
              <a:gd name="connsiteX3" fmla="*/ 2154620 w 3736428"/>
              <a:gd name="connsiteY3" fmla="*/ 4162096 h 4790965"/>
              <a:gd name="connsiteX4" fmla="*/ 2764220 w 3736428"/>
              <a:gd name="connsiteY4" fmla="*/ 4330262 h 4790965"/>
              <a:gd name="connsiteX5" fmla="*/ 3153103 w 3736428"/>
              <a:gd name="connsiteY5" fmla="*/ 4456386 h 4790965"/>
              <a:gd name="connsiteX6" fmla="*/ 3657600 w 3736428"/>
              <a:gd name="connsiteY6" fmla="*/ 4740165 h 4790965"/>
              <a:gd name="connsiteX7" fmla="*/ 3626068 w 3736428"/>
              <a:gd name="connsiteY7" fmla="*/ 4761186 h 479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6428" h="4790965">
                <a:moveTo>
                  <a:pt x="0" y="0"/>
                </a:moveTo>
                <a:cubicBezTo>
                  <a:pt x="320565" y="1257738"/>
                  <a:pt x="641131" y="2515476"/>
                  <a:pt x="893379" y="3153103"/>
                </a:cubicBezTo>
                <a:cubicBezTo>
                  <a:pt x="1145627" y="3790730"/>
                  <a:pt x="1303282" y="3657600"/>
                  <a:pt x="1513489" y="3825765"/>
                </a:cubicBezTo>
                <a:cubicBezTo>
                  <a:pt x="1723696" y="3993930"/>
                  <a:pt x="1946165" y="4078013"/>
                  <a:pt x="2154620" y="4162096"/>
                </a:cubicBezTo>
                <a:cubicBezTo>
                  <a:pt x="2363075" y="4246179"/>
                  <a:pt x="2597806" y="4281214"/>
                  <a:pt x="2764220" y="4330262"/>
                </a:cubicBezTo>
                <a:cubicBezTo>
                  <a:pt x="2930634" y="4379310"/>
                  <a:pt x="3004206" y="4388069"/>
                  <a:pt x="3153103" y="4456386"/>
                </a:cubicBezTo>
                <a:cubicBezTo>
                  <a:pt x="3302000" y="4524703"/>
                  <a:pt x="3578773" y="4689365"/>
                  <a:pt x="3657600" y="4740165"/>
                </a:cubicBezTo>
                <a:cubicBezTo>
                  <a:pt x="3736428" y="4790965"/>
                  <a:pt x="3681248" y="4776075"/>
                  <a:pt x="3626068" y="47611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88576" y="609194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 rot="16200000">
            <a:off x="-580860" y="3971076"/>
            <a:ext cx="2286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Fraction of Subscribers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676400" y="6304536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6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56526" y="1600200"/>
            <a:ext cx="5146842" cy="4709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Netflix Similarity Index</a:t>
            </a:r>
          </a:p>
          <a:p>
            <a:endParaRPr lang="en-US" sz="800" dirty="0"/>
          </a:p>
          <a:p>
            <a:r>
              <a:rPr lang="en-US" sz="2400" dirty="0"/>
              <a:t>When users rate movies and watch even one rarely rented title (ex, Kids in the Hall: Brain Candy), </a:t>
            </a:r>
            <a:r>
              <a:rPr lang="en-US" sz="2400" dirty="0">
                <a:solidFill>
                  <a:srgbClr val="0070C0"/>
                </a:solidFill>
              </a:rPr>
              <a:t>a single user account can be easily identified</a:t>
            </a:r>
          </a:p>
          <a:p>
            <a:endParaRPr lang="en-US" sz="800" dirty="0"/>
          </a:p>
          <a:p>
            <a:pPr lvl="1"/>
            <a:r>
              <a:rPr lang="en-US" sz="2000" dirty="0"/>
              <a:t>The more data you have from viewers, the easier it becomes to identify individual profiles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66488"/>
            <a:ext cx="2819400" cy="4343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77766" y="1978511"/>
            <a:ext cx="2803634" cy="4343400"/>
          </a:xfrm>
          <a:custGeom>
            <a:avLst/>
            <a:gdLst>
              <a:gd name="connsiteX0" fmla="*/ 0 w 3736428"/>
              <a:gd name="connsiteY0" fmla="*/ 0 h 4790965"/>
              <a:gd name="connsiteX1" fmla="*/ 893379 w 3736428"/>
              <a:gd name="connsiteY1" fmla="*/ 3153103 h 4790965"/>
              <a:gd name="connsiteX2" fmla="*/ 1513489 w 3736428"/>
              <a:gd name="connsiteY2" fmla="*/ 3825765 h 4790965"/>
              <a:gd name="connsiteX3" fmla="*/ 2154620 w 3736428"/>
              <a:gd name="connsiteY3" fmla="*/ 4162096 h 4790965"/>
              <a:gd name="connsiteX4" fmla="*/ 2764220 w 3736428"/>
              <a:gd name="connsiteY4" fmla="*/ 4330262 h 4790965"/>
              <a:gd name="connsiteX5" fmla="*/ 3153103 w 3736428"/>
              <a:gd name="connsiteY5" fmla="*/ 4456386 h 4790965"/>
              <a:gd name="connsiteX6" fmla="*/ 3657600 w 3736428"/>
              <a:gd name="connsiteY6" fmla="*/ 4740165 h 4790965"/>
              <a:gd name="connsiteX7" fmla="*/ 3626068 w 3736428"/>
              <a:gd name="connsiteY7" fmla="*/ 4761186 h 479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6428" h="4790965">
                <a:moveTo>
                  <a:pt x="0" y="0"/>
                </a:moveTo>
                <a:cubicBezTo>
                  <a:pt x="320565" y="1257738"/>
                  <a:pt x="641131" y="2515476"/>
                  <a:pt x="893379" y="3153103"/>
                </a:cubicBezTo>
                <a:cubicBezTo>
                  <a:pt x="1145627" y="3790730"/>
                  <a:pt x="1303282" y="3657600"/>
                  <a:pt x="1513489" y="3825765"/>
                </a:cubicBezTo>
                <a:cubicBezTo>
                  <a:pt x="1723696" y="3993930"/>
                  <a:pt x="1946165" y="4078013"/>
                  <a:pt x="2154620" y="4162096"/>
                </a:cubicBezTo>
                <a:cubicBezTo>
                  <a:pt x="2363075" y="4246179"/>
                  <a:pt x="2597806" y="4281214"/>
                  <a:pt x="2764220" y="4330262"/>
                </a:cubicBezTo>
                <a:cubicBezTo>
                  <a:pt x="2930634" y="4379310"/>
                  <a:pt x="3004206" y="4388069"/>
                  <a:pt x="3153103" y="4456386"/>
                </a:cubicBezTo>
                <a:cubicBezTo>
                  <a:pt x="3302000" y="4524703"/>
                  <a:pt x="3578773" y="4689365"/>
                  <a:pt x="3657600" y="4740165"/>
                </a:cubicBezTo>
                <a:cubicBezTo>
                  <a:pt x="3736428" y="4790965"/>
                  <a:pt x="3681248" y="4776075"/>
                  <a:pt x="3626068" y="47611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62360" y="621225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 rot="16200000">
            <a:off x="-580860" y="3971076"/>
            <a:ext cx="2286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Fraction of Subscribers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676400" y="6304536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56526" y="1600200"/>
            <a:ext cx="5146842" cy="470968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Netflix Similarity Index</a:t>
            </a:r>
          </a:p>
          <a:p>
            <a:endParaRPr lang="en-US" sz="800" dirty="0"/>
          </a:p>
          <a:p>
            <a:r>
              <a:rPr lang="en-US" sz="2400" dirty="0"/>
              <a:t>I know, this a seemingly innocent example – its just Netflix!</a:t>
            </a:r>
          </a:p>
          <a:p>
            <a:r>
              <a:rPr lang="en-US" sz="2400" dirty="0"/>
              <a:t>But, there are about 150 million Netflix accounts worldwide</a:t>
            </a:r>
          </a:p>
          <a:p>
            <a:r>
              <a:rPr lang="en-US" sz="2400" dirty="0"/>
              <a:t>And Netflix sells lots of its user viewing data to other companies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…and, some companies and organizations that collect data like this might want that data for other reasons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62000" y="1966488"/>
            <a:ext cx="2819400" cy="4343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77766" y="1978511"/>
            <a:ext cx="2803634" cy="4343400"/>
          </a:xfrm>
          <a:custGeom>
            <a:avLst/>
            <a:gdLst>
              <a:gd name="connsiteX0" fmla="*/ 0 w 3736428"/>
              <a:gd name="connsiteY0" fmla="*/ 0 h 4790965"/>
              <a:gd name="connsiteX1" fmla="*/ 893379 w 3736428"/>
              <a:gd name="connsiteY1" fmla="*/ 3153103 h 4790965"/>
              <a:gd name="connsiteX2" fmla="*/ 1513489 w 3736428"/>
              <a:gd name="connsiteY2" fmla="*/ 3825765 h 4790965"/>
              <a:gd name="connsiteX3" fmla="*/ 2154620 w 3736428"/>
              <a:gd name="connsiteY3" fmla="*/ 4162096 h 4790965"/>
              <a:gd name="connsiteX4" fmla="*/ 2764220 w 3736428"/>
              <a:gd name="connsiteY4" fmla="*/ 4330262 h 4790965"/>
              <a:gd name="connsiteX5" fmla="*/ 3153103 w 3736428"/>
              <a:gd name="connsiteY5" fmla="*/ 4456386 h 4790965"/>
              <a:gd name="connsiteX6" fmla="*/ 3657600 w 3736428"/>
              <a:gd name="connsiteY6" fmla="*/ 4740165 h 4790965"/>
              <a:gd name="connsiteX7" fmla="*/ 3626068 w 3736428"/>
              <a:gd name="connsiteY7" fmla="*/ 4761186 h 479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6428" h="4790965">
                <a:moveTo>
                  <a:pt x="0" y="0"/>
                </a:moveTo>
                <a:cubicBezTo>
                  <a:pt x="320565" y="1257738"/>
                  <a:pt x="641131" y="2515476"/>
                  <a:pt x="893379" y="3153103"/>
                </a:cubicBezTo>
                <a:cubicBezTo>
                  <a:pt x="1145627" y="3790730"/>
                  <a:pt x="1303282" y="3657600"/>
                  <a:pt x="1513489" y="3825765"/>
                </a:cubicBezTo>
                <a:cubicBezTo>
                  <a:pt x="1723696" y="3993930"/>
                  <a:pt x="1946165" y="4078013"/>
                  <a:pt x="2154620" y="4162096"/>
                </a:cubicBezTo>
                <a:cubicBezTo>
                  <a:pt x="2363075" y="4246179"/>
                  <a:pt x="2597806" y="4281214"/>
                  <a:pt x="2764220" y="4330262"/>
                </a:cubicBezTo>
                <a:cubicBezTo>
                  <a:pt x="2930634" y="4379310"/>
                  <a:pt x="3004206" y="4388069"/>
                  <a:pt x="3153103" y="4456386"/>
                </a:cubicBezTo>
                <a:cubicBezTo>
                  <a:pt x="3302000" y="4524703"/>
                  <a:pt x="3578773" y="4689365"/>
                  <a:pt x="3657600" y="4740165"/>
                </a:cubicBezTo>
                <a:cubicBezTo>
                  <a:pt x="3736428" y="4790965"/>
                  <a:pt x="3681248" y="4776075"/>
                  <a:pt x="3626068" y="47611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62360" y="621225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 rot="16200000">
            <a:off x="-580860" y="3971076"/>
            <a:ext cx="2286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Fraction of Subscribers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676400" y="6304536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4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900" dirty="0"/>
              <a:t>Which Does the Netflix Example Cover?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2648" y="5666939"/>
            <a:ext cx="8153400" cy="81280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44148"/>
              </p:ext>
            </p:extLst>
          </p:nvPr>
        </p:nvGraphicFramePr>
        <p:xfrm>
          <a:off x="863012" y="2238241"/>
          <a:ext cx="7903036" cy="33621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3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Merging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Combining</a:t>
                      </a:r>
                      <a:r>
                        <a:rPr lang="en-US" baseline="0" dirty="0"/>
                        <a:t> data from multiple sources to identify individual records or groups of individual records</a:t>
                      </a:r>
                    </a:p>
                    <a:p>
                      <a:endParaRPr 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Comparing data from multiple sources to</a:t>
                      </a:r>
                      <a:r>
                        <a:rPr lang="en-US" baseline="0" dirty="0"/>
                        <a:t> search for matches or “hits” among those sources</a:t>
                      </a:r>
                    </a:p>
                    <a:p>
                      <a:endParaRPr 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Combining and comparing data, then identifying non-obvious trends</a:t>
                      </a:r>
                      <a:r>
                        <a:rPr lang="en-US" baseline="0" dirty="0"/>
                        <a:t> from that data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43284" y="1944502"/>
            <a:ext cx="3743158" cy="3696972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Age: 50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Zip: 12345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Sex: Male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Status: Self-Employed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Name: Bob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Symptom: Poor Vision</a:t>
            </a:r>
          </a:p>
        </p:txBody>
      </p:sp>
      <p:sp>
        <p:nvSpPr>
          <p:cNvPr id="6" name="Oval 5"/>
          <p:cNvSpPr/>
          <p:nvPr/>
        </p:nvSpPr>
        <p:spPr>
          <a:xfrm>
            <a:off x="4809002" y="1991895"/>
            <a:ext cx="3743158" cy="3649579"/>
          </a:xfrm>
          <a:prstGeom prst="ellipse">
            <a:avLst/>
          </a:prstGeom>
          <a:solidFill>
            <a:schemeClr val="accent2">
              <a:alpha val="51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Age: 50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Zip: 12345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Last Known Status: Laid Off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Name: Bob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Symptom: Poor Vision, Herpes</a:t>
            </a:r>
          </a:p>
        </p:txBody>
      </p:sp>
    </p:spTree>
    <p:extLst>
      <p:ext uri="{BB962C8B-B14F-4D97-AF65-F5344CB8AC3E}">
        <p14:creationId xmlns:p14="http://schemas.microsoft.com/office/powerpoint/2010/main" val="9457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Example…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4421" y="1600200"/>
            <a:ext cx="3435683" cy="47096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It can be assumed this is one person</a:t>
            </a:r>
          </a:p>
          <a:p>
            <a:endParaRPr lang="en-US" sz="800" dirty="0"/>
          </a:p>
          <a:p>
            <a:r>
              <a:rPr lang="en-US" sz="2400" dirty="0"/>
              <a:t>But, the information isn’t always related… there could be 2 Bobs who wear glasses</a:t>
            </a:r>
          </a:p>
          <a:p>
            <a:r>
              <a:rPr lang="en-US" sz="2400" dirty="0"/>
              <a:t>Most of the time, this practice is done using algorithms, not people</a:t>
            </a:r>
          </a:p>
        </p:txBody>
      </p:sp>
      <p:sp>
        <p:nvSpPr>
          <p:cNvPr id="4" name="Oval 3"/>
          <p:cNvSpPr/>
          <p:nvPr/>
        </p:nvSpPr>
        <p:spPr>
          <a:xfrm>
            <a:off x="646649" y="2035247"/>
            <a:ext cx="3743158" cy="3649579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Age: 50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Zip: 12345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Sex: Male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Status: Self-Employed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Name: Bob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Symptom: Poor Vision</a:t>
            </a:r>
          </a:p>
        </p:txBody>
      </p:sp>
      <p:sp>
        <p:nvSpPr>
          <p:cNvPr id="6" name="Oval 5"/>
          <p:cNvSpPr/>
          <p:nvPr/>
        </p:nvSpPr>
        <p:spPr>
          <a:xfrm>
            <a:off x="1652628" y="2035246"/>
            <a:ext cx="3743158" cy="3649579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Age: 50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Zip: 12345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Last Known Status: Laid Off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Name: Bob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Symptom: Poor Vision, Herpes</a:t>
            </a:r>
          </a:p>
        </p:txBody>
      </p:sp>
    </p:spTree>
    <p:extLst>
      <p:ext uri="{BB962C8B-B14F-4D97-AF65-F5344CB8AC3E}">
        <p14:creationId xmlns:p14="http://schemas.microsoft.com/office/powerpoint/2010/main" val="11082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900" dirty="0"/>
              <a:t>Which Does the Circle Example Cover?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808DC6-60B9-C14D-A8FF-BABD42D25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2731"/>
              </p:ext>
            </p:extLst>
          </p:nvPr>
        </p:nvGraphicFramePr>
        <p:xfrm>
          <a:off x="863012" y="2238241"/>
          <a:ext cx="7903036" cy="33621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3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Merging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Combining</a:t>
                      </a:r>
                      <a:r>
                        <a:rPr lang="en-US" baseline="0" dirty="0"/>
                        <a:t> data from multiple sources to identify individual records or groups of individual records</a:t>
                      </a:r>
                    </a:p>
                    <a:p>
                      <a:endParaRPr 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Comparing data from multiple sources to</a:t>
                      </a:r>
                      <a:r>
                        <a:rPr lang="en-US" baseline="0" dirty="0"/>
                        <a:t> search for matches or “hits” among those sources</a:t>
                      </a:r>
                    </a:p>
                    <a:p>
                      <a:endParaRPr 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1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Combining and comparing data, then identifying non-obvious trends</a:t>
                      </a:r>
                      <a:r>
                        <a:rPr lang="en-US" baseline="0" dirty="0"/>
                        <a:t> from that data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Types of Privacy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57970"/>
              </p:ext>
            </p:extLst>
          </p:nvPr>
        </p:nvGraphicFramePr>
        <p:xfrm>
          <a:off x="-743688" y="1665514"/>
          <a:ext cx="10745676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7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110" y="1726707"/>
            <a:ext cx="7200900" cy="35814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algn="ctr"/>
            <a:r>
              <a:rPr lang="en-US" sz="2800" dirty="0"/>
              <a:t>Is there a way to reduce privacy risk while Merging, Matching and Mining?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Is some violation of privacy OK?  When might this be the case?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How do we go about distinguishing between what counts as descriptive/normative privacy, when nobody agrees?</a:t>
            </a:r>
          </a:p>
        </p:txBody>
      </p:sp>
    </p:spTree>
    <p:extLst>
      <p:ext uri="{BB962C8B-B14F-4D97-AF65-F5344CB8AC3E}">
        <p14:creationId xmlns:p14="http://schemas.microsoft.com/office/powerpoint/2010/main" val="33188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38DD-E8E6-8D42-9B75-0FA5CFD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323C-0771-7A4E-B35C-AFD35B2B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What does it mean to be anonymous?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Let’s try to define it.</a:t>
            </a:r>
          </a:p>
        </p:txBody>
      </p:sp>
    </p:spTree>
    <p:extLst>
      <p:ext uri="{BB962C8B-B14F-4D97-AF65-F5344CB8AC3E}">
        <p14:creationId xmlns:p14="http://schemas.microsoft.com/office/powerpoint/2010/main" val="417832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38DD-E8E6-8D42-9B75-0FA5CFD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Personally Identifying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323C-0771-7A4E-B35C-AFD35B2B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03" y="3578901"/>
            <a:ext cx="7515693" cy="2941821"/>
          </a:xfrm>
        </p:spPr>
        <p:txBody>
          <a:bodyPr numCol="2">
            <a:normAutofit/>
          </a:bodyPr>
          <a:lstStyle/>
          <a:p>
            <a:pPr lvl="1"/>
            <a:r>
              <a:rPr lang="en-US" sz="2600" dirty="0"/>
              <a:t>Name	</a:t>
            </a:r>
          </a:p>
          <a:p>
            <a:pPr lvl="1"/>
            <a:r>
              <a:rPr lang="en-US" sz="2600" dirty="0"/>
              <a:t>Email address</a:t>
            </a:r>
          </a:p>
          <a:p>
            <a:pPr lvl="1"/>
            <a:r>
              <a:rPr lang="en-US" sz="2600" dirty="0"/>
              <a:t>IP address</a:t>
            </a:r>
          </a:p>
          <a:p>
            <a:pPr lvl="1"/>
            <a:r>
              <a:rPr lang="en-US" sz="2600" dirty="0"/>
              <a:t>Search history</a:t>
            </a:r>
          </a:p>
          <a:p>
            <a:pPr lvl="1"/>
            <a:r>
              <a:rPr lang="en-US" sz="2600" dirty="0"/>
              <a:t>Purchase history</a:t>
            </a:r>
          </a:p>
          <a:p>
            <a:pPr lvl="1"/>
            <a:r>
              <a:rPr lang="en-US" sz="2600" dirty="0"/>
              <a:t>Location data</a:t>
            </a:r>
          </a:p>
          <a:p>
            <a:pPr lvl="1"/>
            <a:r>
              <a:rPr lang="en-US" sz="2600" dirty="0"/>
              <a:t>Online Interactions</a:t>
            </a:r>
          </a:p>
          <a:p>
            <a:pPr lvl="1"/>
            <a:r>
              <a:rPr lang="en-US" sz="2600" dirty="0"/>
              <a:t>Online habits</a:t>
            </a:r>
          </a:p>
          <a:p>
            <a:pPr lvl="1"/>
            <a:r>
              <a:rPr lang="en-US" sz="2600" dirty="0"/>
              <a:t>Connected services</a:t>
            </a:r>
          </a:p>
          <a:p>
            <a:pPr lvl="1"/>
            <a:r>
              <a:rPr lang="en-US" sz="2600" dirty="0"/>
              <a:t>Content posted</a:t>
            </a:r>
          </a:p>
          <a:p>
            <a:pPr lvl="1"/>
            <a:r>
              <a:rPr lang="en-US" sz="2600" dirty="0"/>
              <a:t>Preferences</a:t>
            </a:r>
          </a:p>
          <a:p>
            <a:pPr lvl="1"/>
            <a:r>
              <a:rPr lang="en-US" sz="2600" dirty="0"/>
              <a:t>All types of stuff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C29F3D-66D2-CA40-955F-E2177382ED7C}"/>
              </a:ext>
            </a:extLst>
          </p:cNvPr>
          <p:cNvSpPr txBox="1">
            <a:spLocks/>
          </p:cNvSpPr>
          <p:nvPr/>
        </p:nvSpPr>
        <p:spPr>
          <a:xfrm>
            <a:off x="1181100" y="2438400"/>
            <a:ext cx="72009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2800" dirty="0"/>
              <a:t>Anything that can be used to identify you as an individual</a:t>
            </a:r>
          </a:p>
        </p:txBody>
      </p:sp>
    </p:spTree>
    <p:extLst>
      <p:ext uri="{BB962C8B-B14F-4D97-AF65-F5344CB8AC3E}">
        <p14:creationId xmlns:p14="http://schemas.microsoft.com/office/powerpoint/2010/main" val="42156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38DD-E8E6-8D42-9B75-0FA5CFD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323C-0771-7A4E-B35C-AFD35B2B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So, who would want to stay anonymous online?</a:t>
            </a:r>
          </a:p>
        </p:txBody>
      </p:sp>
    </p:spTree>
    <p:extLst>
      <p:ext uri="{BB962C8B-B14F-4D97-AF65-F5344CB8AC3E}">
        <p14:creationId xmlns:p14="http://schemas.microsoft.com/office/powerpoint/2010/main" val="11124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8856" y="3550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to physical protection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Protects against harm that can be caused through physical access to a person or their possessions</a:t>
            </a:r>
          </a:p>
          <a:p>
            <a:endParaRPr lang="en-US" sz="800" dirty="0"/>
          </a:p>
          <a:p>
            <a:pPr lvl="1"/>
            <a:r>
              <a:rPr lang="en-US" dirty="0"/>
              <a:t>Being physically left alone</a:t>
            </a:r>
          </a:p>
          <a:p>
            <a:pPr lvl="1"/>
            <a:r>
              <a:rPr lang="en-US" dirty="0"/>
              <a:t>Being free from other types of intrusion that can affect your physical stuff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581912"/>
              </p:ext>
            </p:extLst>
          </p:nvPr>
        </p:nvGraphicFramePr>
        <p:xfrm>
          <a:off x="414678" y="158432"/>
          <a:ext cx="8312493" cy="144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6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467707"/>
              </p:ext>
            </p:extLst>
          </p:nvPr>
        </p:nvGraphicFramePr>
        <p:xfrm>
          <a:off x="378907" y="329193"/>
          <a:ext cx="8312493" cy="124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8856" y="3550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to choice protection</a:t>
            </a:r>
          </a:p>
          <a:p>
            <a:endParaRPr lang="en-US" sz="800" dirty="0"/>
          </a:p>
          <a:p>
            <a:r>
              <a:rPr lang="en-US" dirty="0"/>
              <a:t>Protects against harm that can be caused through preventing access to making one’s own decisions</a:t>
            </a:r>
          </a:p>
          <a:p>
            <a:endParaRPr lang="en-US" sz="800" dirty="0"/>
          </a:p>
          <a:p>
            <a:pPr lvl="1"/>
            <a:r>
              <a:rPr lang="en-US" dirty="0"/>
              <a:t>Being left alone to make choices</a:t>
            </a:r>
          </a:p>
          <a:p>
            <a:pPr lvl="2"/>
            <a:r>
              <a:rPr lang="en-US" dirty="0"/>
              <a:t>Political</a:t>
            </a:r>
          </a:p>
          <a:p>
            <a:pPr lvl="2"/>
            <a:r>
              <a:rPr lang="en-US" dirty="0"/>
              <a:t>Social</a:t>
            </a:r>
          </a:p>
          <a:p>
            <a:pPr lvl="2"/>
            <a:r>
              <a:rPr lang="en-US" dirty="0"/>
              <a:t>Religious</a:t>
            </a:r>
          </a:p>
          <a:p>
            <a:pPr lvl="2"/>
            <a:r>
              <a:rPr lang="en-US" dirty="0"/>
              <a:t>Economic</a:t>
            </a:r>
          </a:p>
          <a:p>
            <a:pPr lvl="2"/>
            <a:r>
              <a:rPr lang="en-US" dirty="0"/>
              <a:t>Personal</a:t>
            </a:r>
          </a:p>
          <a:p>
            <a:pPr lvl="2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297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41707"/>
              </p:ext>
            </p:extLst>
          </p:nvPr>
        </p:nvGraphicFramePr>
        <p:xfrm>
          <a:off x="396793" y="329192"/>
          <a:ext cx="8312493" cy="124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8856" y="3550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to information-protection</a:t>
            </a:r>
          </a:p>
          <a:p>
            <a:endParaRPr lang="en-US" sz="800" dirty="0"/>
          </a:p>
          <a:p>
            <a:r>
              <a:rPr lang="en-US" dirty="0"/>
              <a:t>Protects against harm that can be caused through having your data stolen or being locked out of your data</a:t>
            </a:r>
          </a:p>
          <a:p>
            <a:endParaRPr lang="en-US" sz="800" dirty="0"/>
          </a:p>
          <a:p>
            <a:pPr marL="365760" lvl="1" indent="0">
              <a:buNone/>
            </a:pPr>
            <a:r>
              <a:rPr lang="en-US" dirty="0"/>
              <a:t>Protects against:</a:t>
            </a:r>
          </a:p>
          <a:p>
            <a:pPr lvl="1"/>
            <a:r>
              <a:rPr lang="en-US" dirty="0"/>
              <a:t>Information theft</a:t>
            </a:r>
          </a:p>
          <a:p>
            <a:pPr lvl="1"/>
            <a:r>
              <a:rPr lang="en-US" dirty="0"/>
              <a:t>Blocking others from controlling the flow of their own information in any way</a:t>
            </a:r>
          </a:p>
        </p:txBody>
      </p:sp>
    </p:spTree>
    <p:extLst>
      <p:ext uri="{BB962C8B-B14F-4D97-AF65-F5344CB8AC3E}">
        <p14:creationId xmlns:p14="http://schemas.microsoft.com/office/powerpoint/2010/main" val="30343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Privacy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749"/>
              </p:ext>
            </p:extLst>
          </p:nvPr>
        </p:nvGraphicFramePr>
        <p:xfrm>
          <a:off x="754163" y="1714808"/>
          <a:ext cx="8153400" cy="396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18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2400" dirty="0"/>
                        <a:t>Accessibility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algn="ctr"/>
                      <a:r>
                        <a:rPr lang="en-US" sz="2400" dirty="0"/>
                        <a:t>Decisional</a:t>
                      </a:r>
                    </a:p>
                    <a:p>
                      <a:pPr algn="ctr"/>
                      <a:r>
                        <a:rPr lang="en-US" sz="2400" dirty="0"/>
                        <a:t>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algn="ctr"/>
                      <a:r>
                        <a:rPr lang="en-US" sz="2400" dirty="0"/>
                        <a:t>Informational Privacy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44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Physical protection</a:t>
                      </a:r>
                    </a:p>
                    <a:p>
                      <a:r>
                        <a:rPr lang="en-US" dirty="0"/>
                        <a:t>(non-intrusion)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Freedom from intrusion into personal or physical space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Protecting your</a:t>
                      </a:r>
                      <a:r>
                        <a:rPr lang="en-US" baseline="0" dirty="0"/>
                        <a:t> own physical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Choice </a:t>
                      </a:r>
                      <a:r>
                        <a:rPr lang="en-US" baseline="0" dirty="0"/>
                        <a:t>protection</a:t>
                      </a:r>
                    </a:p>
                    <a:p>
                      <a:r>
                        <a:rPr lang="en-US" baseline="0" dirty="0"/>
                        <a:t>(non-interference)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Freedom from interference in choices and decisions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Being able to research matters &amp; make your</a:t>
                      </a:r>
                      <a:r>
                        <a:rPr lang="en-US" baseline="0" dirty="0"/>
                        <a:t> own</a:t>
                      </a:r>
                      <a:r>
                        <a:rPr lang="en-US" dirty="0"/>
                        <a:t>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Information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protection</a:t>
                      </a:r>
                    </a:p>
                    <a:p>
                      <a:r>
                        <a:rPr lang="en-US" dirty="0"/>
                        <a:t>(non-theft)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Freedom over</a:t>
                      </a:r>
                      <a:r>
                        <a:rPr lang="en-US" baseline="0" dirty="0"/>
                        <a:t> flow of own personal information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Being able to keep your own information safe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36381"/>
              </p:ext>
            </p:extLst>
          </p:nvPr>
        </p:nvGraphicFramePr>
        <p:xfrm>
          <a:off x="754163" y="6200284"/>
          <a:ext cx="8153400" cy="42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2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99896" y="6191685"/>
            <a:ext cx="483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likely are we to lose these types of privacy?</a:t>
            </a:r>
          </a:p>
        </p:txBody>
      </p:sp>
    </p:spTree>
    <p:extLst>
      <p:ext uri="{BB962C8B-B14F-4D97-AF65-F5344CB8AC3E}">
        <p14:creationId xmlns:p14="http://schemas.microsoft.com/office/powerpoint/2010/main" val="12664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Important Distinction</a:t>
            </a:r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168073"/>
              </p:ext>
            </p:extLst>
          </p:nvPr>
        </p:nvGraphicFramePr>
        <p:xfrm>
          <a:off x="755500" y="1428750"/>
          <a:ext cx="8153400" cy="493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7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So, How Important Is Privacy?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98171"/>
            <a:ext cx="72009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Older generations tend to say “very”</a:t>
            </a:r>
          </a:p>
          <a:p>
            <a:r>
              <a:rPr lang="en-US" dirty="0"/>
              <a:t>My age and younger tend to say “not so much”</a:t>
            </a:r>
          </a:p>
          <a:p>
            <a:endParaRPr lang="en-US" dirty="0"/>
          </a:p>
          <a:p>
            <a:r>
              <a:rPr lang="en-US" dirty="0"/>
              <a:t>Rural areas tend to say “very”</a:t>
            </a:r>
          </a:p>
          <a:p>
            <a:pPr lvl="2"/>
            <a:r>
              <a:rPr lang="en-US" dirty="0"/>
              <a:t>Individuals are seen as more important than the whole</a:t>
            </a:r>
          </a:p>
          <a:p>
            <a:pPr lvl="2"/>
            <a:r>
              <a:rPr lang="en-US" dirty="0"/>
              <a:t>Tend to be very focused on protecting rights</a:t>
            </a:r>
          </a:p>
          <a:p>
            <a:pPr lvl="2"/>
            <a:endParaRPr lang="en-US" dirty="0"/>
          </a:p>
          <a:p>
            <a:r>
              <a:rPr lang="en-US" dirty="0"/>
              <a:t>Urban areas tend to say “not so much”</a:t>
            </a:r>
          </a:p>
          <a:p>
            <a:pPr lvl="2"/>
            <a:r>
              <a:rPr lang="en-US" dirty="0"/>
              <a:t>Broader community is seen as more important than individuals</a:t>
            </a:r>
          </a:p>
          <a:p>
            <a:pPr lvl="2"/>
            <a:r>
              <a:rPr lang="en-US" dirty="0"/>
              <a:t>Tend to be very focused on sharing for the benefit of all</a:t>
            </a:r>
          </a:p>
          <a:p>
            <a:endParaRPr lang="en-US" dirty="0"/>
          </a:p>
          <a:p>
            <a:r>
              <a:rPr lang="en-US" dirty="0"/>
              <a:t>Not everyone agrees</a:t>
            </a:r>
          </a:p>
          <a:p>
            <a:pPr lvl="1"/>
            <a:r>
              <a:rPr lang="en-US" dirty="0"/>
              <a:t>This makes it difficult to decide how it should be protected</a:t>
            </a:r>
          </a:p>
        </p:txBody>
      </p:sp>
    </p:spTree>
    <p:extLst>
      <p:ext uri="{BB962C8B-B14F-4D97-AF65-F5344CB8AC3E}">
        <p14:creationId xmlns:p14="http://schemas.microsoft.com/office/powerpoint/2010/main" val="12801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So, How Important Is Privacy?...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To better find out, let’s take a look at some common ways data is gathered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{DCEA91FC-6856-8E48-BD99-B078A164F398}tf10001072</Template>
  <TotalTime>29355</TotalTime>
  <Words>1091</Words>
  <Application>Microsoft Macintosh PowerPoint</Application>
  <PresentationFormat>On-screen Show (4:3)</PresentationFormat>
  <Paragraphs>270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Wingdings</vt:lpstr>
      <vt:lpstr>Wingdings 2</vt:lpstr>
      <vt:lpstr>Crop</vt:lpstr>
      <vt:lpstr>Privacy: its clearly a much bigger deal than you thought it was</vt:lpstr>
      <vt:lpstr>3 Types of Privacy</vt:lpstr>
      <vt:lpstr>PowerPoint Presentation</vt:lpstr>
      <vt:lpstr>PowerPoint Presentation</vt:lpstr>
      <vt:lpstr>PowerPoint Presentation</vt:lpstr>
      <vt:lpstr>Understanding Privacy Types</vt:lpstr>
      <vt:lpstr>An Important Distinction</vt:lpstr>
      <vt:lpstr>So, How Important Is Privacy?</vt:lpstr>
      <vt:lpstr>So, How Important Is Privacy?...</vt:lpstr>
      <vt:lpstr>Data Gathering and Exchange…</vt:lpstr>
      <vt:lpstr>Data Gathering and Exchange…</vt:lpstr>
      <vt:lpstr>How does it work?</vt:lpstr>
      <vt:lpstr>How does it work?</vt:lpstr>
      <vt:lpstr>How does it work?</vt:lpstr>
      <vt:lpstr>How does it work?</vt:lpstr>
      <vt:lpstr>Which Does the Netflix Example Cover?</vt:lpstr>
      <vt:lpstr>Another Example</vt:lpstr>
      <vt:lpstr>Another Example…</vt:lpstr>
      <vt:lpstr>Which Does the Circle Example Cover?</vt:lpstr>
      <vt:lpstr>PowerPoint Presentation</vt:lpstr>
      <vt:lpstr>Anonymity</vt:lpstr>
      <vt:lpstr>Personally Identifying Information</vt:lpstr>
      <vt:lpstr>Anonymity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 Conduct and Professional Responsibility: Dealing with Errors, Failures and Risks</dc:title>
  <dc:creator>Dave Winter</dc:creator>
  <cp:lastModifiedBy>Dave Winter</cp:lastModifiedBy>
  <cp:revision>131</cp:revision>
  <dcterms:created xsi:type="dcterms:W3CDTF">2013-02-12T01:52:43Z</dcterms:created>
  <dcterms:modified xsi:type="dcterms:W3CDTF">2019-09-25T20:46:35Z</dcterms:modified>
</cp:coreProperties>
</file>