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58" r:id="rId4"/>
    <p:sldId id="259" r:id="rId5"/>
    <p:sldId id="261" r:id="rId6"/>
    <p:sldId id="260" r:id="rId7"/>
    <p:sldId id="262" r:id="rId8"/>
    <p:sldId id="257" r:id="rId9"/>
    <p:sldId id="263" r:id="rId10"/>
    <p:sldId id="264" r:id="rId11"/>
    <p:sldId id="265" r:id="rId12"/>
    <p:sldId id="266" r:id="rId13"/>
    <p:sldId id="267" r:id="rId14"/>
    <p:sldId id="268" r:id="rId15"/>
    <p:sldId id="269" r:id="rId16"/>
    <p:sldId id="272"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30" autoAdjust="0"/>
    <p:restoredTop sz="93288" autoAdjust="0"/>
  </p:normalViewPr>
  <p:slideViewPr>
    <p:cSldViewPr>
      <p:cViewPr varScale="1">
        <p:scale>
          <a:sx n="144" d="100"/>
          <a:sy n="144" d="100"/>
        </p:scale>
        <p:origin x="6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FE7ABB0-1B31-4336-A36B-47917F8653A7}" type="datetimeFigureOut">
              <a:rPr lang="en-US" smtClean="0"/>
              <a:pPr/>
              <a:t>10/28/19</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30F449A0-0804-43CD-9C16-27FE15A1046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0128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7ABB0-1B31-4336-A36B-47917F8653A7}" type="datetimeFigureOut">
              <a:rPr lang="en-US" smtClean="0"/>
              <a:pPr/>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449A0-0804-43CD-9C16-27FE15A10469}" type="slidenum">
              <a:rPr lang="en-US" smtClean="0"/>
              <a:pPr/>
              <a:t>‹#›</a:t>
            </a:fld>
            <a:endParaRPr lang="en-US"/>
          </a:p>
        </p:txBody>
      </p:sp>
    </p:spTree>
    <p:extLst>
      <p:ext uri="{BB962C8B-B14F-4D97-AF65-F5344CB8AC3E}">
        <p14:creationId xmlns:p14="http://schemas.microsoft.com/office/powerpoint/2010/main" val="395860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7ABB0-1B31-4336-A36B-47917F8653A7}" type="datetimeFigureOut">
              <a:rPr lang="en-US" smtClean="0"/>
              <a:pPr/>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449A0-0804-43CD-9C16-27FE15A10469}" type="slidenum">
              <a:rPr lang="en-US" smtClean="0"/>
              <a:pPr/>
              <a:t>‹#›</a:t>
            </a:fld>
            <a:endParaRPr lang="en-US"/>
          </a:p>
        </p:txBody>
      </p:sp>
    </p:spTree>
    <p:extLst>
      <p:ext uri="{BB962C8B-B14F-4D97-AF65-F5344CB8AC3E}">
        <p14:creationId xmlns:p14="http://schemas.microsoft.com/office/powerpoint/2010/main" val="346636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7ABB0-1B31-4336-A36B-47917F8653A7}" type="datetimeFigureOut">
              <a:rPr lang="en-US" smtClean="0"/>
              <a:pPr/>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449A0-0804-43CD-9C16-27FE15A10469}" type="slidenum">
              <a:rPr lang="en-US" smtClean="0"/>
              <a:pPr/>
              <a:t>‹#›</a:t>
            </a:fld>
            <a:endParaRPr lang="en-US"/>
          </a:p>
        </p:txBody>
      </p:sp>
    </p:spTree>
    <p:extLst>
      <p:ext uri="{BB962C8B-B14F-4D97-AF65-F5344CB8AC3E}">
        <p14:creationId xmlns:p14="http://schemas.microsoft.com/office/powerpoint/2010/main" val="263839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CFE7ABB0-1B31-4336-A36B-47917F8653A7}" type="datetimeFigureOut">
              <a:rPr lang="en-US" smtClean="0"/>
              <a:pPr/>
              <a:t>10/28/19</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30F449A0-0804-43CD-9C16-27FE15A1046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446640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7ABB0-1B31-4336-A36B-47917F8653A7}" type="datetimeFigureOut">
              <a:rPr lang="en-US" smtClean="0"/>
              <a:pPr/>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449A0-0804-43CD-9C16-27FE15A10469}" type="slidenum">
              <a:rPr lang="en-US" smtClean="0"/>
              <a:pPr/>
              <a:t>‹#›</a:t>
            </a:fld>
            <a:endParaRPr lang="en-US"/>
          </a:p>
        </p:txBody>
      </p:sp>
    </p:spTree>
    <p:extLst>
      <p:ext uri="{BB962C8B-B14F-4D97-AF65-F5344CB8AC3E}">
        <p14:creationId xmlns:p14="http://schemas.microsoft.com/office/powerpoint/2010/main" val="388714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7ABB0-1B31-4336-A36B-47917F8653A7}" type="datetimeFigureOut">
              <a:rPr lang="en-US" smtClean="0"/>
              <a:pPr/>
              <a:t>10/28/19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449A0-0804-43CD-9C16-27FE15A10469}" type="slidenum">
              <a:rPr lang="en-US" smtClean="0"/>
              <a:pPr/>
              <a:t>‹#›</a:t>
            </a:fld>
            <a:endParaRPr lang="en-US"/>
          </a:p>
        </p:txBody>
      </p:sp>
    </p:spTree>
    <p:extLst>
      <p:ext uri="{BB962C8B-B14F-4D97-AF65-F5344CB8AC3E}">
        <p14:creationId xmlns:p14="http://schemas.microsoft.com/office/powerpoint/2010/main" val="1155213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7ABB0-1B31-4336-A36B-47917F8653A7}" type="datetimeFigureOut">
              <a:rPr lang="en-US" smtClean="0"/>
              <a:pPr/>
              <a:t>10/28/19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449A0-0804-43CD-9C16-27FE15A10469}" type="slidenum">
              <a:rPr lang="en-US" smtClean="0"/>
              <a:pPr/>
              <a:t>‹#›</a:t>
            </a:fld>
            <a:endParaRPr lang="en-US"/>
          </a:p>
        </p:txBody>
      </p:sp>
    </p:spTree>
    <p:extLst>
      <p:ext uri="{BB962C8B-B14F-4D97-AF65-F5344CB8AC3E}">
        <p14:creationId xmlns:p14="http://schemas.microsoft.com/office/powerpoint/2010/main" val="133062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7ABB0-1B31-4336-A36B-47917F8653A7}" type="datetimeFigureOut">
              <a:rPr lang="en-US" smtClean="0"/>
              <a:pPr/>
              <a:t>10/28/19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449A0-0804-43CD-9C16-27FE15A10469}" type="slidenum">
              <a:rPr lang="en-US" smtClean="0"/>
              <a:pPr/>
              <a:t>‹#›</a:t>
            </a:fld>
            <a:endParaRPr lang="en-US"/>
          </a:p>
        </p:txBody>
      </p:sp>
    </p:spTree>
    <p:extLst>
      <p:ext uri="{BB962C8B-B14F-4D97-AF65-F5344CB8AC3E}">
        <p14:creationId xmlns:p14="http://schemas.microsoft.com/office/powerpoint/2010/main" val="176704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FE7ABB0-1B31-4336-A36B-47917F8653A7}" type="datetimeFigureOut">
              <a:rPr lang="en-US" smtClean="0"/>
              <a:pPr/>
              <a:t>10/28/19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30F449A0-0804-43CD-9C16-27FE15A1046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696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FE7ABB0-1B31-4336-A36B-47917F8653A7}" type="datetimeFigureOut">
              <a:rPr lang="en-US" smtClean="0"/>
              <a:pPr/>
              <a:t>10/28/19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30F449A0-0804-43CD-9C16-27FE15A1046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55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CFE7ABB0-1B31-4336-A36B-47917F8653A7}" type="datetimeFigureOut">
              <a:rPr lang="en-US" smtClean="0"/>
              <a:pPr/>
              <a:t>10/28/19</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30F449A0-0804-43CD-9C16-27FE15A1046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71358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The Dark Web: A Straight-Forward, Confusing </a:t>
            </a:r>
            <a:r>
              <a:rPr lang="en-US" sz="2400" dirty="0" err="1"/>
              <a:t>Clusterf</a:t>
            </a:r>
            <a:r>
              <a:rPr lang="en-US" sz="2400" dirty="0"/>
              <a:t>**k of a Thing</a:t>
            </a:r>
          </a:p>
        </p:txBody>
      </p:sp>
      <p:sp>
        <p:nvSpPr>
          <p:cNvPr id="8" name="Subtitle 2"/>
          <p:cNvSpPr>
            <a:spLocks noGrp="1"/>
          </p:cNvSpPr>
          <p:nvPr>
            <p:ph type="subTitle" idx="1"/>
          </p:nvPr>
        </p:nvSpPr>
        <p:spPr/>
        <p:txBody>
          <a:bodyPr>
            <a:normAutofit/>
          </a:bodyPr>
          <a:lstStyle/>
          <a:p>
            <a:r>
              <a:rPr lang="en-US" dirty="0"/>
              <a:t>Dave Winter, CSULB</a:t>
            </a:r>
          </a:p>
          <a:p>
            <a:r>
              <a:rPr lang="en-US" dirty="0"/>
              <a:t>ENGR 350 -- Fall,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8654-35FF-4947-A163-923F6BD3937B}"/>
              </a:ext>
            </a:extLst>
          </p:cNvPr>
          <p:cNvSpPr>
            <a:spLocks noGrp="1"/>
          </p:cNvSpPr>
          <p:nvPr>
            <p:ph type="title"/>
          </p:nvPr>
        </p:nvSpPr>
        <p:spPr/>
        <p:txBody>
          <a:bodyPr/>
          <a:lstStyle/>
          <a:p>
            <a:r>
              <a:rPr lang="en-US" dirty="0"/>
              <a:t>Encrypted, anonymized data</a:t>
            </a:r>
          </a:p>
        </p:txBody>
      </p:sp>
      <p:sp>
        <p:nvSpPr>
          <p:cNvPr id="3" name="Content Placeholder 2">
            <a:extLst>
              <a:ext uri="{FF2B5EF4-FFF2-40B4-BE49-F238E27FC236}">
                <a16:creationId xmlns:a16="http://schemas.microsoft.com/office/drawing/2014/main" id="{E04B2860-9CBE-5A4D-97C7-703661F738FC}"/>
              </a:ext>
            </a:extLst>
          </p:cNvPr>
          <p:cNvSpPr>
            <a:spLocks noGrp="1"/>
          </p:cNvSpPr>
          <p:nvPr>
            <p:ph idx="1"/>
          </p:nvPr>
        </p:nvSpPr>
        <p:spPr>
          <a:xfrm>
            <a:off x="1028700" y="1676400"/>
            <a:ext cx="7200900" cy="4724400"/>
          </a:xfrm>
        </p:spPr>
        <p:txBody>
          <a:bodyPr>
            <a:normAutofit lnSpcReduction="10000"/>
          </a:bodyPr>
          <a:lstStyle/>
          <a:p>
            <a:r>
              <a:rPr lang="en-US" dirty="0"/>
              <a:t>But, there are also sites that want to remain anonymized</a:t>
            </a:r>
          </a:p>
          <a:p>
            <a:endParaRPr lang="en-US" dirty="0"/>
          </a:p>
          <a:p>
            <a:r>
              <a:rPr lang="en-US" dirty="0"/>
              <a:t>They use certain encryption methods to make sure you can’t access content without TOR or other special software</a:t>
            </a:r>
          </a:p>
          <a:p>
            <a:endParaRPr lang="en-US" dirty="0"/>
          </a:p>
          <a:p>
            <a:r>
              <a:rPr lang="en-US" dirty="0"/>
              <a:t>TOR uses multiple VPNs to bounce data through many servers</a:t>
            </a:r>
          </a:p>
          <a:p>
            <a:endParaRPr lang="en-US" dirty="0"/>
          </a:p>
          <a:p>
            <a:r>
              <a:rPr lang="en-US" dirty="0"/>
              <a:t>Each server only decrypts enough data to know where to send it next</a:t>
            </a:r>
          </a:p>
          <a:p>
            <a:endParaRPr lang="en-US" dirty="0"/>
          </a:p>
          <a:p>
            <a:r>
              <a:rPr lang="en-US" dirty="0"/>
              <a:t>The software eventually decrypts the full content, so you can read it</a:t>
            </a:r>
          </a:p>
        </p:txBody>
      </p:sp>
    </p:spTree>
    <p:extLst>
      <p:ext uri="{BB962C8B-B14F-4D97-AF65-F5344CB8AC3E}">
        <p14:creationId xmlns:p14="http://schemas.microsoft.com/office/powerpoint/2010/main" val="173398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F36D-5F05-6240-808F-93E6D6AD2ED4}"/>
              </a:ext>
            </a:extLst>
          </p:cNvPr>
          <p:cNvSpPr>
            <a:spLocks noGrp="1"/>
          </p:cNvSpPr>
          <p:nvPr>
            <p:ph type="title"/>
          </p:nvPr>
        </p:nvSpPr>
        <p:spPr/>
        <p:txBody>
          <a:bodyPr/>
          <a:lstStyle/>
          <a:p>
            <a:r>
              <a:rPr lang="en-US" dirty="0"/>
              <a:t>Encrypted, anonymized data</a:t>
            </a:r>
          </a:p>
        </p:txBody>
      </p:sp>
      <p:sp>
        <p:nvSpPr>
          <p:cNvPr id="3" name="Content Placeholder 2">
            <a:extLst>
              <a:ext uri="{FF2B5EF4-FFF2-40B4-BE49-F238E27FC236}">
                <a16:creationId xmlns:a16="http://schemas.microsoft.com/office/drawing/2014/main" id="{C2C6BF8F-3823-8C40-9032-97C587BA8EAD}"/>
              </a:ext>
            </a:extLst>
          </p:cNvPr>
          <p:cNvSpPr>
            <a:spLocks noGrp="1"/>
          </p:cNvSpPr>
          <p:nvPr>
            <p:ph idx="1"/>
          </p:nvPr>
        </p:nvSpPr>
        <p:spPr>
          <a:xfrm>
            <a:off x="1028700" y="2286000"/>
            <a:ext cx="7200900" cy="4114800"/>
          </a:xfrm>
        </p:spPr>
        <p:txBody>
          <a:bodyPr/>
          <a:lstStyle/>
          <a:p>
            <a:pPr marL="114300" indent="0">
              <a:buNone/>
            </a:pPr>
            <a:r>
              <a:rPr lang="en-US" dirty="0"/>
              <a:t>We can think of this type of encryption method as providing </a:t>
            </a:r>
            <a:r>
              <a:rPr lang="en-US" b="1" i="1" dirty="0"/>
              <a:t>layers of protection</a:t>
            </a:r>
            <a:r>
              <a:rPr lang="en-US" dirty="0"/>
              <a:t>… you can only see the data when all steps are followed correctly, and all machines follow the required encryption pattern</a:t>
            </a:r>
          </a:p>
          <a:p>
            <a:pPr marL="114300" indent="0">
              <a:buNone/>
            </a:pPr>
            <a:endParaRPr lang="en-US" dirty="0"/>
          </a:p>
          <a:p>
            <a:pPr marL="114300" indent="0" algn="ctr">
              <a:buNone/>
            </a:pPr>
            <a:r>
              <a:rPr lang="en-US" dirty="0"/>
              <a:t>This stuff is usually referred to as the “Dark Web”</a:t>
            </a:r>
          </a:p>
          <a:p>
            <a:pPr marL="114300" indent="0" algn="ctr">
              <a:buNone/>
            </a:pPr>
            <a:endParaRPr lang="en-US" dirty="0"/>
          </a:p>
          <a:p>
            <a:pPr marL="114300" indent="0" algn="ctr">
              <a:buNone/>
            </a:pPr>
            <a:r>
              <a:rPr lang="en-US" dirty="0"/>
              <a:t>Dark Web data can only be accessed through special software</a:t>
            </a:r>
          </a:p>
          <a:p>
            <a:pPr marL="114300" indent="0" algn="ctr">
              <a:buNone/>
            </a:pPr>
            <a:r>
              <a:rPr lang="en-US" dirty="0"/>
              <a:t>And it generally makes up about 3% of the Deep Web</a:t>
            </a:r>
          </a:p>
        </p:txBody>
      </p:sp>
    </p:spTree>
    <p:extLst>
      <p:ext uri="{BB962C8B-B14F-4D97-AF65-F5344CB8AC3E}">
        <p14:creationId xmlns:p14="http://schemas.microsoft.com/office/powerpoint/2010/main" val="212834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D00B-64BC-E24C-A93F-75BE476D8E2A}"/>
              </a:ext>
            </a:extLst>
          </p:cNvPr>
          <p:cNvSpPr>
            <a:spLocks noGrp="1"/>
          </p:cNvSpPr>
          <p:nvPr>
            <p:ph type="title"/>
          </p:nvPr>
        </p:nvSpPr>
        <p:spPr/>
        <p:txBody>
          <a:bodyPr/>
          <a:lstStyle/>
          <a:p>
            <a:r>
              <a:rPr lang="en-US" dirty="0"/>
              <a:t>The internet</a:t>
            </a:r>
          </a:p>
        </p:txBody>
      </p:sp>
      <p:graphicFrame>
        <p:nvGraphicFramePr>
          <p:cNvPr id="4" name="Content Placeholder 3">
            <a:extLst>
              <a:ext uri="{FF2B5EF4-FFF2-40B4-BE49-F238E27FC236}">
                <a16:creationId xmlns:a16="http://schemas.microsoft.com/office/drawing/2014/main" id="{5598A69C-893B-3140-9B03-95206E04E37E}"/>
              </a:ext>
            </a:extLst>
          </p:cNvPr>
          <p:cNvGraphicFramePr>
            <a:graphicFrameLocks noGrp="1"/>
          </p:cNvGraphicFramePr>
          <p:nvPr>
            <p:ph idx="1"/>
            <p:extLst>
              <p:ext uri="{D42A27DB-BD31-4B8C-83A1-F6EECF244321}">
                <p14:modId xmlns:p14="http://schemas.microsoft.com/office/powerpoint/2010/main" val="2028102384"/>
              </p:ext>
            </p:extLst>
          </p:nvPr>
        </p:nvGraphicFramePr>
        <p:xfrm>
          <a:off x="1043940" y="1664604"/>
          <a:ext cx="7200900" cy="4507596"/>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08471325"/>
                    </a:ext>
                  </a:extLst>
                </a:gridCol>
                <a:gridCol w="2400300">
                  <a:extLst>
                    <a:ext uri="{9D8B030D-6E8A-4147-A177-3AD203B41FA5}">
                      <a16:colId xmlns:a16="http://schemas.microsoft.com/office/drawing/2014/main" val="633461273"/>
                    </a:ext>
                  </a:extLst>
                </a:gridCol>
                <a:gridCol w="2400300">
                  <a:extLst>
                    <a:ext uri="{9D8B030D-6E8A-4147-A177-3AD203B41FA5}">
                      <a16:colId xmlns:a16="http://schemas.microsoft.com/office/drawing/2014/main" val="87844310"/>
                    </a:ext>
                  </a:extLst>
                </a:gridCol>
              </a:tblGrid>
              <a:tr h="506365">
                <a:tc>
                  <a:txBody>
                    <a:bodyPr/>
                    <a:lstStyle/>
                    <a:p>
                      <a:pPr algn="ctr"/>
                      <a:r>
                        <a:rPr lang="en-US" sz="2800" dirty="0"/>
                        <a:t>Surface Web</a:t>
                      </a:r>
                    </a:p>
                  </a:txBody>
                  <a:tcPr marL="80010" marR="80010"/>
                </a:tc>
                <a:tc>
                  <a:txBody>
                    <a:bodyPr/>
                    <a:lstStyle/>
                    <a:p>
                      <a:pPr algn="ctr"/>
                      <a:r>
                        <a:rPr lang="en-US" sz="2800" dirty="0"/>
                        <a:t>Deep Web</a:t>
                      </a:r>
                    </a:p>
                  </a:txBody>
                  <a:tcPr marL="80010" marR="80010"/>
                </a:tc>
                <a:tc>
                  <a:txBody>
                    <a:bodyPr/>
                    <a:lstStyle/>
                    <a:p>
                      <a:pPr algn="ctr"/>
                      <a:r>
                        <a:rPr lang="en-US" sz="2800" dirty="0"/>
                        <a:t>Dark Web</a:t>
                      </a:r>
                    </a:p>
                  </a:txBody>
                  <a:tcPr marL="80010" marR="80010"/>
                </a:tc>
                <a:extLst>
                  <a:ext uri="{0D108BD9-81ED-4DB2-BD59-A6C34878D82A}">
                    <a16:rowId xmlns:a16="http://schemas.microsoft.com/office/drawing/2014/main" val="3039282389"/>
                  </a:ext>
                </a:extLst>
              </a:tr>
              <a:tr h="3377560">
                <a:tc>
                  <a:txBody>
                    <a:bodyPr/>
                    <a:lstStyle/>
                    <a:p>
                      <a:endParaRPr lang="en-US" dirty="0"/>
                    </a:p>
                    <a:p>
                      <a:pPr algn="ctr"/>
                      <a:r>
                        <a:rPr lang="en-US" sz="2000" dirty="0"/>
                        <a:t>Stuff you can easily access via a Google, Bing or Yahoo search</a:t>
                      </a:r>
                    </a:p>
                    <a:p>
                      <a:pPr algn="ctr"/>
                      <a:endParaRPr lang="en-US" sz="2000" dirty="0"/>
                    </a:p>
                    <a:p>
                      <a:pPr algn="ctr"/>
                      <a:endParaRPr lang="en-US" sz="2000" dirty="0"/>
                    </a:p>
                    <a:p>
                      <a:pPr algn="ctr"/>
                      <a:r>
                        <a:rPr lang="en-US" sz="2000" dirty="0"/>
                        <a:t>Publicly accessible in browsers</a:t>
                      </a:r>
                    </a:p>
                    <a:p>
                      <a:pPr algn="ctr"/>
                      <a:endParaRPr lang="en-US" dirty="0"/>
                    </a:p>
                  </a:txBody>
                  <a:tcPr marL="80010" marR="80010"/>
                </a:tc>
                <a:tc>
                  <a:txBody>
                    <a:bodyPr/>
                    <a:lstStyle/>
                    <a:p>
                      <a:endParaRPr lang="en-US" dirty="0"/>
                    </a:p>
                    <a:p>
                      <a:pPr algn="ctr"/>
                      <a:r>
                        <a:rPr lang="en-US" sz="2000" dirty="0"/>
                        <a:t>Stuff you need special access to view in a normal browser</a:t>
                      </a:r>
                    </a:p>
                    <a:p>
                      <a:pPr algn="ctr"/>
                      <a:endParaRPr lang="en-US" sz="2000" dirty="0"/>
                    </a:p>
                    <a:p>
                      <a:pPr algn="ctr"/>
                      <a:endParaRPr lang="en-US" sz="2000" dirty="0"/>
                    </a:p>
                    <a:p>
                      <a:pPr algn="ctr"/>
                      <a:r>
                        <a:rPr lang="en-US" sz="2000" dirty="0"/>
                        <a:t>Privately accessible in browsers</a:t>
                      </a:r>
                    </a:p>
                  </a:txBody>
                  <a:tcPr marL="80010" marR="80010"/>
                </a:tc>
                <a:tc>
                  <a:txBody>
                    <a:bodyPr/>
                    <a:lstStyle/>
                    <a:p>
                      <a:endParaRPr lang="en-US" dirty="0"/>
                    </a:p>
                    <a:p>
                      <a:pPr algn="ctr"/>
                      <a:r>
                        <a:rPr lang="en-US" sz="2000" dirty="0"/>
                        <a:t>Stuff that uses multiple layers of encryption to anonymize data</a:t>
                      </a:r>
                    </a:p>
                    <a:p>
                      <a:pPr algn="ctr"/>
                      <a:endParaRPr lang="en-US" sz="2000" dirty="0"/>
                    </a:p>
                    <a:p>
                      <a:pPr algn="ctr"/>
                      <a:endParaRPr lang="en-US" sz="2000" dirty="0"/>
                    </a:p>
                    <a:p>
                      <a:pPr algn="ctr"/>
                      <a:r>
                        <a:rPr lang="en-US" sz="2000" dirty="0"/>
                        <a:t>Only accessible with special software</a:t>
                      </a:r>
                    </a:p>
                  </a:txBody>
                  <a:tcPr marL="80010" marR="80010"/>
                </a:tc>
                <a:extLst>
                  <a:ext uri="{0D108BD9-81ED-4DB2-BD59-A6C34878D82A}">
                    <a16:rowId xmlns:a16="http://schemas.microsoft.com/office/drawing/2014/main" val="872735575"/>
                  </a:ext>
                </a:extLst>
              </a:tr>
              <a:tr h="611876">
                <a:tc>
                  <a:txBody>
                    <a:bodyPr/>
                    <a:lstStyle/>
                    <a:p>
                      <a:pPr algn="ctr"/>
                      <a:endParaRPr lang="en-US" dirty="0"/>
                    </a:p>
                    <a:p>
                      <a:pPr algn="ctr"/>
                      <a:r>
                        <a:rPr lang="en-US" dirty="0"/>
                        <a:t>3%</a:t>
                      </a:r>
                    </a:p>
                  </a:txBody>
                  <a:tcPr marL="80010" marR="80010"/>
                </a:tc>
                <a:tc>
                  <a:txBody>
                    <a:bodyPr/>
                    <a:lstStyle/>
                    <a:p>
                      <a:pPr algn="ctr"/>
                      <a:endParaRPr lang="en-US" dirty="0"/>
                    </a:p>
                    <a:p>
                      <a:pPr algn="ctr"/>
                      <a:r>
                        <a:rPr lang="en-US" dirty="0"/>
                        <a:t>97%</a:t>
                      </a:r>
                    </a:p>
                  </a:txBody>
                  <a:tcPr marL="80010" marR="80010"/>
                </a:tc>
                <a:tc>
                  <a:txBody>
                    <a:bodyPr/>
                    <a:lstStyle/>
                    <a:p>
                      <a:pPr algn="ctr"/>
                      <a:endParaRPr lang="en-US" dirty="0"/>
                    </a:p>
                    <a:p>
                      <a:pPr algn="ctr"/>
                      <a:r>
                        <a:rPr lang="en-US" dirty="0"/>
                        <a:t>3% of the Deep Web</a:t>
                      </a:r>
                    </a:p>
                  </a:txBody>
                  <a:tcPr marL="80010" marR="80010"/>
                </a:tc>
                <a:extLst>
                  <a:ext uri="{0D108BD9-81ED-4DB2-BD59-A6C34878D82A}">
                    <a16:rowId xmlns:a16="http://schemas.microsoft.com/office/drawing/2014/main" val="51974839"/>
                  </a:ext>
                </a:extLst>
              </a:tr>
            </a:tbl>
          </a:graphicData>
        </a:graphic>
      </p:graphicFrame>
    </p:spTree>
    <p:extLst>
      <p:ext uri="{BB962C8B-B14F-4D97-AF65-F5344CB8AC3E}">
        <p14:creationId xmlns:p14="http://schemas.microsoft.com/office/powerpoint/2010/main" val="88609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860E-3D0C-4A4B-83A9-25CF24C99427}"/>
              </a:ext>
            </a:extLst>
          </p:cNvPr>
          <p:cNvSpPr>
            <a:spLocks noGrp="1"/>
          </p:cNvSpPr>
          <p:nvPr>
            <p:ph type="title"/>
          </p:nvPr>
        </p:nvSpPr>
        <p:spPr/>
        <p:txBody>
          <a:bodyPr/>
          <a:lstStyle/>
          <a:p>
            <a:r>
              <a:rPr lang="en-US" dirty="0"/>
              <a:t>why the dark web?</a:t>
            </a:r>
          </a:p>
        </p:txBody>
      </p:sp>
      <p:sp>
        <p:nvSpPr>
          <p:cNvPr id="3" name="Content Placeholder 2">
            <a:extLst>
              <a:ext uri="{FF2B5EF4-FFF2-40B4-BE49-F238E27FC236}">
                <a16:creationId xmlns:a16="http://schemas.microsoft.com/office/drawing/2014/main" id="{45C7ED63-9051-A04C-9D37-66CDCC0BAE6D}"/>
              </a:ext>
            </a:extLst>
          </p:cNvPr>
          <p:cNvSpPr>
            <a:spLocks noGrp="1"/>
          </p:cNvSpPr>
          <p:nvPr>
            <p:ph idx="1"/>
          </p:nvPr>
        </p:nvSpPr>
        <p:spPr/>
        <p:txBody>
          <a:bodyPr>
            <a:normAutofit fontScale="92500" lnSpcReduction="10000"/>
          </a:bodyPr>
          <a:lstStyle/>
          <a:p>
            <a:r>
              <a:rPr lang="en-US" dirty="0"/>
              <a:t>Ok, fair enough.  But, who would want all that extra encryption?</a:t>
            </a:r>
          </a:p>
          <a:p>
            <a:endParaRPr lang="en-US" dirty="0"/>
          </a:p>
          <a:p>
            <a:r>
              <a:rPr lang="en-US" dirty="0"/>
              <a:t>People doing Illegal activities</a:t>
            </a:r>
          </a:p>
          <a:p>
            <a:pPr lvl="1"/>
            <a:r>
              <a:rPr lang="en-US" dirty="0"/>
              <a:t>Buying/selling hard drugs</a:t>
            </a:r>
          </a:p>
          <a:p>
            <a:pPr lvl="1"/>
            <a:r>
              <a:rPr lang="en-US" dirty="0"/>
              <a:t>Sex trafficking</a:t>
            </a:r>
          </a:p>
          <a:p>
            <a:pPr lvl="1"/>
            <a:r>
              <a:rPr lang="en-US" dirty="0"/>
              <a:t>Weapon trafficking</a:t>
            </a:r>
          </a:p>
          <a:p>
            <a:pPr lvl="1"/>
            <a:r>
              <a:rPr lang="en-US" dirty="0"/>
              <a:t>Human trafficking</a:t>
            </a:r>
          </a:p>
          <a:p>
            <a:pPr lvl="1"/>
            <a:r>
              <a:rPr lang="en-US" dirty="0"/>
              <a:t>Sharing of stolen information (SSN#, CC#, data leaks)</a:t>
            </a:r>
          </a:p>
          <a:p>
            <a:pPr lvl="1"/>
            <a:r>
              <a:rPr lang="en-US" dirty="0"/>
              <a:t>Crime for hire</a:t>
            </a:r>
          </a:p>
          <a:p>
            <a:pPr lvl="1"/>
            <a:r>
              <a:rPr lang="en-US" dirty="0"/>
              <a:t>Anonymous communications for seriously illegal activities</a:t>
            </a:r>
          </a:p>
        </p:txBody>
      </p:sp>
    </p:spTree>
    <p:extLst>
      <p:ext uri="{BB962C8B-B14F-4D97-AF65-F5344CB8AC3E}">
        <p14:creationId xmlns:p14="http://schemas.microsoft.com/office/powerpoint/2010/main" val="235649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7C18-B062-184F-89E5-C6709FEB7A23}"/>
              </a:ext>
            </a:extLst>
          </p:cNvPr>
          <p:cNvSpPr>
            <a:spLocks noGrp="1"/>
          </p:cNvSpPr>
          <p:nvPr>
            <p:ph type="title"/>
          </p:nvPr>
        </p:nvSpPr>
        <p:spPr/>
        <p:txBody>
          <a:bodyPr/>
          <a:lstStyle/>
          <a:p>
            <a:r>
              <a:rPr lang="en-US" dirty="0"/>
              <a:t>Wait, what?</a:t>
            </a:r>
          </a:p>
        </p:txBody>
      </p:sp>
      <p:sp>
        <p:nvSpPr>
          <p:cNvPr id="3" name="Content Placeholder 2">
            <a:extLst>
              <a:ext uri="{FF2B5EF4-FFF2-40B4-BE49-F238E27FC236}">
                <a16:creationId xmlns:a16="http://schemas.microsoft.com/office/drawing/2014/main" id="{3278CA0A-C3F8-AD4E-9023-C3C705823A7D}"/>
              </a:ext>
            </a:extLst>
          </p:cNvPr>
          <p:cNvSpPr>
            <a:spLocks noGrp="1"/>
          </p:cNvSpPr>
          <p:nvPr>
            <p:ph idx="1"/>
          </p:nvPr>
        </p:nvSpPr>
        <p:spPr>
          <a:xfrm>
            <a:off x="1028700" y="1828800"/>
            <a:ext cx="7200900" cy="4038600"/>
          </a:xfrm>
        </p:spPr>
        <p:txBody>
          <a:bodyPr/>
          <a:lstStyle/>
          <a:p>
            <a:r>
              <a:rPr lang="en-US" dirty="0"/>
              <a:t>Is this legal?</a:t>
            </a:r>
          </a:p>
          <a:p>
            <a:pPr marL="0" indent="0">
              <a:buNone/>
            </a:pPr>
            <a:endParaRPr lang="en-US" dirty="0"/>
          </a:p>
          <a:p>
            <a:r>
              <a:rPr lang="en-US" dirty="0"/>
              <a:t>How are people getting away with this stuff?</a:t>
            </a:r>
          </a:p>
          <a:p>
            <a:endParaRPr lang="en-US" dirty="0"/>
          </a:p>
          <a:p>
            <a:r>
              <a:rPr lang="en-US" dirty="0"/>
              <a:t>Well, communication on the Surface Web is generally easy to track and easy to stop</a:t>
            </a:r>
          </a:p>
          <a:p>
            <a:endParaRPr lang="en-US" dirty="0"/>
          </a:p>
          <a:p>
            <a:r>
              <a:rPr lang="en-US" dirty="0"/>
              <a:t>But, communication on the Dark Web is sometimes impossible to track for those who want to be hidden, because of the many layers of encryption – it’s a VPN on steroids</a:t>
            </a:r>
          </a:p>
        </p:txBody>
      </p:sp>
    </p:spTree>
    <p:extLst>
      <p:ext uri="{BB962C8B-B14F-4D97-AF65-F5344CB8AC3E}">
        <p14:creationId xmlns:p14="http://schemas.microsoft.com/office/powerpoint/2010/main" val="134279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227F-7126-2041-BDD8-D6AC5AAF3C55}"/>
              </a:ext>
            </a:extLst>
          </p:cNvPr>
          <p:cNvSpPr>
            <a:spLocks noGrp="1"/>
          </p:cNvSpPr>
          <p:nvPr>
            <p:ph type="title"/>
          </p:nvPr>
        </p:nvSpPr>
        <p:spPr>
          <a:xfrm>
            <a:off x="1028700" y="685800"/>
            <a:ext cx="7429500" cy="1485900"/>
          </a:xfrm>
        </p:spPr>
        <p:txBody>
          <a:bodyPr>
            <a:normAutofit/>
          </a:bodyPr>
          <a:lstStyle/>
          <a:p>
            <a:r>
              <a:rPr lang="en-US" dirty="0"/>
              <a:t>Who would want to be hidden?</a:t>
            </a:r>
          </a:p>
        </p:txBody>
      </p:sp>
      <p:sp>
        <p:nvSpPr>
          <p:cNvPr id="3" name="Content Placeholder 2">
            <a:extLst>
              <a:ext uri="{FF2B5EF4-FFF2-40B4-BE49-F238E27FC236}">
                <a16:creationId xmlns:a16="http://schemas.microsoft.com/office/drawing/2014/main" id="{8655E1C2-44BF-3F44-8540-FD5B639C87D1}"/>
              </a:ext>
            </a:extLst>
          </p:cNvPr>
          <p:cNvSpPr>
            <a:spLocks noGrp="1"/>
          </p:cNvSpPr>
          <p:nvPr>
            <p:ph idx="1"/>
          </p:nvPr>
        </p:nvSpPr>
        <p:spPr>
          <a:xfrm>
            <a:off x="1028700" y="2286000"/>
            <a:ext cx="7200900" cy="3962400"/>
          </a:xfrm>
        </p:spPr>
        <p:txBody>
          <a:bodyPr>
            <a:normAutofit fontScale="92500" lnSpcReduction="10000"/>
          </a:bodyPr>
          <a:lstStyle/>
          <a:p>
            <a:r>
              <a:rPr lang="en-US" dirty="0"/>
              <a:t>Not everybody who uses the Dark Web is trying to do bad things:</a:t>
            </a:r>
          </a:p>
          <a:p>
            <a:pPr marL="0" indent="0">
              <a:buNone/>
            </a:pPr>
            <a:endParaRPr lang="en-US" dirty="0"/>
          </a:p>
          <a:p>
            <a:pPr lvl="1"/>
            <a:r>
              <a:rPr lang="en-US" dirty="0"/>
              <a:t>Whistleblowers generally don’t want to be known, but they 	need a place to voice their information</a:t>
            </a:r>
          </a:p>
          <a:p>
            <a:pPr lvl="1"/>
            <a:r>
              <a:rPr lang="en-US" dirty="0"/>
              <a:t>Journalists who live in oppressed places can still publish, 	without getting caught and punished</a:t>
            </a:r>
          </a:p>
          <a:p>
            <a:pPr lvl="1"/>
            <a:r>
              <a:rPr lang="en-US" dirty="0"/>
              <a:t>Secret agents can assume identities &amp; catch bad guys</a:t>
            </a:r>
          </a:p>
          <a:p>
            <a:pPr lvl="1"/>
            <a:r>
              <a:rPr lang="en-US" dirty="0"/>
              <a:t>Information about grey-area subjects can be researched – 	those things are generally not indexed by Google</a:t>
            </a:r>
          </a:p>
          <a:p>
            <a:pPr lvl="1"/>
            <a:r>
              <a:rPr lang="en-US" dirty="0"/>
              <a:t>People looking to help others while staying anonymous can 	do so safely</a:t>
            </a:r>
          </a:p>
          <a:p>
            <a:pPr lvl="1"/>
            <a:r>
              <a:rPr lang="en-US" dirty="0"/>
              <a:t>Military information can be transmitted without worry that it 	will be intercepted</a:t>
            </a:r>
          </a:p>
        </p:txBody>
      </p:sp>
    </p:spTree>
    <p:extLst>
      <p:ext uri="{BB962C8B-B14F-4D97-AF65-F5344CB8AC3E}">
        <p14:creationId xmlns:p14="http://schemas.microsoft.com/office/powerpoint/2010/main" val="118825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A7F7-AC85-644C-BDF5-7748BFF64BCE}"/>
              </a:ext>
            </a:extLst>
          </p:cNvPr>
          <p:cNvSpPr>
            <a:spLocks noGrp="1"/>
          </p:cNvSpPr>
          <p:nvPr>
            <p:ph type="title"/>
          </p:nvPr>
        </p:nvSpPr>
        <p:spPr>
          <a:xfrm>
            <a:off x="1028700" y="685800"/>
            <a:ext cx="7429500" cy="1485900"/>
          </a:xfrm>
        </p:spPr>
        <p:txBody>
          <a:bodyPr>
            <a:normAutofit/>
          </a:bodyPr>
          <a:lstStyle/>
          <a:p>
            <a:r>
              <a:rPr lang="en-US" dirty="0"/>
              <a:t>Who would want to be hidden?</a:t>
            </a:r>
          </a:p>
        </p:txBody>
      </p:sp>
      <p:sp>
        <p:nvSpPr>
          <p:cNvPr id="3" name="Content Placeholder 2">
            <a:extLst>
              <a:ext uri="{FF2B5EF4-FFF2-40B4-BE49-F238E27FC236}">
                <a16:creationId xmlns:a16="http://schemas.microsoft.com/office/drawing/2014/main" id="{59214BE8-E7FE-154D-9F6F-B4A8402990DF}"/>
              </a:ext>
            </a:extLst>
          </p:cNvPr>
          <p:cNvSpPr>
            <a:spLocks noGrp="1"/>
          </p:cNvSpPr>
          <p:nvPr>
            <p:ph idx="1"/>
          </p:nvPr>
        </p:nvSpPr>
        <p:spPr/>
        <p:txBody>
          <a:bodyPr>
            <a:normAutofit/>
          </a:bodyPr>
          <a:lstStyle/>
          <a:p>
            <a:r>
              <a:rPr lang="en-US" dirty="0"/>
              <a:t>In fact, the software that gives us access to much of the stuff on the Dark Web was funded by and developed for use by the US government and NAVY</a:t>
            </a:r>
          </a:p>
          <a:p>
            <a:endParaRPr lang="en-US" dirty="0"/>
          </a:p>
          <a:p>
            <a:r>
              <a:rPr lang="en-US" dirty="0"/>
              <a:t>That software was eventually forked and TOR was created</a:t>
            </a:r>
          </a:p>
          <a:p>
            <a:endParaRPr lang="en-US" dirty="0"/>
          </a:p>
          <a:p>
            <a:r>
              <a:rPr lang="en-US" dirty="0"/>
              <a:t>Once the public got access to the unindexed stuff on the internet, we started seeing a lot more illegal activity</a:t>
            </a:r>
          </a:p>
        </p:txBody>
      </p:sp>
    </p:spTree>
    <p:extLst>
      <p:ext uri="{BB962C8B-B14F-4D97-AF65-F5344CB8AC3E}">
        <p14:creationId xmlns:p14="http://schemas.microsoft.com/office/powerpoint/2010/main" val="156014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932E-62D0-B642-8273-FDBF1DDC966B}"/>
              </a:ext>
            </a:extLst>
          </p:cNvPr>
          <p:cNvSpPr>
            <a:spLocks noGrp="1"/>
          </p:cNvSpPr>
          <p:nvPr>
            <p:ph type="title"/>
          </p:nvPr>
        </p:nvSpPr>
        <p:spPr/>
        <p:txBody>
          <a:bodyPr>
            <a:normAutofit/>
          </a:bodyPr>
          <a:lstStyle/>
          <a:p>
            <a:r>
              <a:rPr lang="en-US" dirty="0"/>
              <a:t>So, how is the Dark Web accessed?</a:t>
            </a:r>
          </a:p>
        </p:txBody>
      </p:sp>
      <p:sp>
        <p:nvSpPr>
          <p:cNvPr id="3" name="Content Placeholder 2">
            <a:extLst>
              <a:ext uri="{FF2B5EF4-FFF2-40B4-BE49-F238E27FC236}">
                <a16:creationId xmlns:a16="http://schemas.microsoft.com/office/drawing/2014/main" id="{F89C8EB2-4A35-E043-A9F7-49FB6139C5E9}"/>
              </a:ext>
            </a:extLst>
          </p:cNvPr>
          <p:cNvSpPr>
            <a:spLocks noGrp="1"/>
          </p:cNvSpPr>
          <p:nvPr>
            <p:ph idx="1"/>
          </p:nvPr>
        </p:nvSpPr>
        <p:spPr/>
        <p:txBody>
          <a:bodyPr/>
          <a:lstStyle/>
          <a:p>
            <a:r>
              <a:rPr lang="en-US" dirty="0"/>
              <a:t>Generally, people use TOR or another encryption-enabled browser to stay anonymous</a:t>
            </a:r>
          </a:p>
          <a:p>
            <a:endParaRPr lang="en-US" dirty="0"/>
          </a:p>
          <a:p>
            <a:r>
              <a:rPr lang="en-US" dirty="0"/>
              <a:t>But, its pretty hard to find things in TOR… there isn’t really a search engine that indexes the illegal things… you just have to know the direct URL</a:t>
            </a:r>
          </a:p>
          <a:p>
            <a:endParaRPr lang="en-US" dirty="0"/>
          </a:p>
          <a:p>
            <a:r>
              <a:rPr lang="en-US" dirty="0"/>
              <a:t>And, if you don’t use TOR properly, you could be easily putting yourself at risk of getting hacked, blackmailed, swatted or worse</a:t>
            </a:r>
          </a:p>
        </p:txBody>
      </p:sp>
    </p:spTree>
    <p:extLst>
      <p:ext uri="{BB962C8B-B14F-4D97-AF65-F5344CB8AC3E}">
        <p14:creationId xmlns:p14="http://schemas.microsoft.com/office/powerpoint/2010/main" val="369657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36A8-9D54-2A49-B897-A48C9E5ED104}"/>
              </a:ext>
            </a:extLst>
          </p:cNvPr>
          <p:cNvSpPr>
            <a:spLocks noGrp="1"/>
          </p:cNvSpPr>
          <p:nvPr>
            <p:ph type="title"/>
          </p:nvPr>
        </p:nvSpPr>
        <p:spPr/>
        <p:txBody>
          <a:bodyPr/>
          <a:lstStyle/>
          <a:p>
            <a:r>
              <a:rPr lang="en-US" dirty="0"/>
              <a:t>No matter what you hear, there’s only 1 internet</a:t>
            </a:r>
          </a:p>
        </p:txBody>
      </p:sp>
      <p:sp>
        <p:nvSpPr>
          <p:cNvPr id="3" name="Content Placeholder 2">
            <a:extLst>
              <a:ext uri="{FF2B5EF4-FFF2-40B4-BE49-F238E27FC236}">
                <a16:creationId xmlns:a16="http://schemas.microsoft.com/office/drawing/2014/main" id="{E781F85C-BF6E-FA47-95DC-6BC676274C14}"/>
              </a:ext>
            </a:extLst>
          </p:cNvPr>
          <p:cNvSpPr>
            <a:spLocks noGrp="1"/>
          </p:cNvSpPr>
          <p:nvPr>
            <p:ph idx="1"/>
          </p:nvPr>
        </p:nvSpPr>
        <p:spPr/>
        <p:txBody>
          <a:bodyPr>
            <a:normAutofit lnSpcReduction="10000"/>
          </a:bodyPr>
          <a:lstStyle/>
          <a:p>
            <a:endParaRPr lang="en-US" dirty="0"/>
          </a:p>
          <a:p>
            <a:endParaRPr lang="en-US" dirty="0"/>
          </a:p>
          <a:p>
            <a:r>
              <a:rPr lang="en-US" dirty="0"/>
              <a:t>While we do use the internet for many things, there is really just one internet</a:t>
            </a:r>
          </a:p>
          <a:p>
            <a:endParaRPr lang="en-US" dirty="0"/>
          </a:p>
          <a:p>
            <a:r>
              <a:rPr lang="en-US" dirty="0"/>
              <a:t>We access different parts of it in different ways</a:t>
            </a:r>
          </a:p>
          <a:p>
            <a:endParaRPr lang="en-US" dirty="0"/>
          </a:p>
          <a:p>
            <a:r>
              <a:rPr lang="en-US" dirty="0"/>
              <a:t>And, like everything else, its pretty confusing, until we shed some light on it all</a:t>
            </a:r>
          </a:p>
        </p:txBody>
      </p:sp>
    </p:spTree>
    <p:extLst>
      <p:ext uri="{BB962C8B-B14F-4D97-AF65-F5344CB8AC3E}">
        <p14:creationId xmlns:p14="http://schemas.microsoft.com/office/powerpoint/2010/main" val="17446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E785-9AED-F542-BE41-45099B7AE9F6}"/>
              </a:ext>
            </a:extLst>
          </p:cNvPr>
          <p:cNvSpPr>
            <a:spLocks noGrp="1"/>
          </p:cNvSpPr>
          <p:nvPr>
            <p:ph type="title"/>
          </p:nvPr>
        </p:nvSpPr>
        <p:spPr>
          <a:xfrm>
            <a:off x="1028700" y="685800"/>
            <a:ext cx="7277100" cy="1485900"/>
          </a:xfrm>
        </p:spPr>
        <p:txBody>
          <a:bodyPr/>
          <a:lstStyle/>
          <a:p>
            <a:r>
              <a:rPr lang="en-US" dirty="0"/>
              <a:t>How do we find things online?</a:t>
            </a:r>
          </a:p>
        </p:txBody>
      </p:sp>
      <p:sp>
        <p:nvSpPr>
          <p:cNvPr id="3" name="Content Placeholder 2">
            <a:extLst>
              <a:ext uri="{FF2B5EF4-FFF2-40B4-BE49-F238E27FC236}">
                <a16:creationId xmlns:a16="http://schemas.microsoft.com/office/drawing/2014/main" id="{6FB97BF8-F062-244A-B877-DAA2FC8B8A1F}"/>
              </a:ext>
            </a:extLst>
          </p:cNvPr>
          <p:cNvSpPr>
            <a:spLocks noGrp="1"/>
          </p:cNvSpPr>
          <p:nvPr>
            <p:ph idx="1"/>
          </p:nvPr>
        </p:nvSpPr>
        <p:spPr>
          <a:xfrm>
            <a:off x="914400" y="2057400"/>
            <a:ext cx="7772400" cy="4373563"/>
          </a:xfrm>
        </p:spPr>
        <p:txBody>
          <a:bodyPr>
            <a:normAutofit fontScale="92500" lnSpcReduction="20000"/>
          </a:bodyPr>
          <a:lstStyle/>
          <a:p>
            <a:r>
              <a:rPr lang="en-US" dirty="0"/>
              <a:t>SEO – so you can get found in search engines - metadata</a:t>
            </a:r>
          </a:p>
          <a:p>
            <a:endParaRPr lang="en-US" dirty="0"/>
          </a:p>
          <a:p>
            <a:r>
              <a:rPr lang="en-US" dirty="0"/>
              <a:t>Site Index – each site has one, and it helps overall SEO</a:t>
            </a:r>
          </a:p>
          <a:p>
            <a:pPr marL="0" indent="0">
              <a:buNone/>
            </a:pPr>
            <a:endParaRPr lang="en-US" dirty="0"/>
          </a:p>
          <a:p>
            <a:r>
              <a:rPr lang="en-US" dirty="0"/>
              <a:t>Search engines have “bots” that crawl the internet looking for those log files and metadata, then index all data they find, analyze it and make it easy to locate what we’re looking for</a:t>
            </a:r>
          </a:p>
          <a:p>
            <a:endParaRPr lang="en-US" dirty="0"/>
          </a:p>
          <a:p>
            <a:r>
              <a:rPr lang="en-US" dirty="0"/>
              <a:t>The more content you have, and the easier it is to index, the better your “organic ranking” will be – as long as people are looking for it</a:t>
            </a:r>
          </a:p>
          <a:p>
            <a:pPr marL="0" indent="0">
              <a:buNone/>
            </a:pPr>
            <a:endParaRPr lang="en-US" dirty="0"/>
          </a:p>
          <a:p>
            <a:endParaRPr lang="en-US" dirty="0"/>
          </a:p>
          <a:p>
            <a:pPr lvl="1"/>
            <a:r>
              <a:rPr lang="en-US" dirty="0"/>
              <a:t>So, really, there’s a whole lot of Data Matching going on</a:t>
            </a:r>
          </a:p>
        </p:txBody>
      </p:sp>
    </p:spTree>
    <p:extLst>
      <p:ext uri="{BB962C8B-B14F-4D97-AF65-F5344CB8AC3E}">
        <p14:creationId xmlns:p14="http://schemas.microsoft.com/office/powerpoint/2010/main" val="178647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8C96-8368-6D45-8332-E07F16B1B750}"/>
              </a:ext>
            </a:extLst>
          </p:cNvPr>
          <p:cNvSpPr>
            <a:spLocks noGrp="1"/>
          </p:cNvSpPr>
          <p:nvPr>
            <p:ph type="title"/>
          </p:nvPr>
        </p:nvSpPr>
        <p:spPr>
          <a:xfrm>
            <a:off x="1028700" y="685800"/>
            <a:ext cx="7658100" cy="1485900"/>
          </a:xfrm>
        </p:spPr>
        <p:txBody>
          <a:bodyPr/>
          <a:lstStyle/>
          <a:p>
            <a:r>
              <a:rPr lang="en-US" dirty="0"/>
              <a:t>…How do we find things online?</a:t>
            </a:r>
          </a:p>
        </p:txBody>
      </p:sp>
      <p:sp>
        <p:nvSpPr>
          <p:cNvPr id="3" name="Content Placeholder 2">
            <a:extLst>
              <a:ext uri="{FF2B5EF4-FFF2-40B4-BE49-F238E27FC236}">
                <a16:creationId xmlns:a16="http://schemas.microsoft.com/office/drawing/2014/main" id="{78ADCE6E-6B06-C543-A3F4-9015B80C1CEB}"/>
              </a:ext>
            </a:extLst>
          </p:cNvPr>
          <p:cNvSpPr>
            <a:spLocks noGrp="1"/>
          </p:cNvSpPr>
          <p:nvPr>
            <p:ph idx="1"/>
          </p:nvPr>
        </p:nvSpPr>
        <p:spPr>
          <a:xfrm>
            <a:off x="457200" y="1828800"/>
            <a:ext cx="8229600" cy="4373563"/>
          </a:xfrm>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dirty="0"/>
              <a:t>Its generally a pretty straight-forward </a:t>
            </a:r>
          </a:p>
          <a:p>
            <a:pPr marL="114300" indent="0" algn="ctr">
              <a:buNone/>
            </a:pPr>
            <a:r>
              <a:rPr lang="en-US" dirty="0"/>
              <a:t>process that works pretty well, </a:t>
            </a:r>
          </a:p>
          <a:p>
            <a:pPr marL="114300" indent="0" algn="ctr">
              <a:buNone/>
            </a:pPr>
            <a:r>
              <a:rPr lang="en-US" dirty="0"/>
              <a:t>as long as you know what you’re doing</a:t>
            </a:r>
          </a:p>
        </p:txBody>
      </p:sp>
    </p:spTree>
    <p:extLst>
      <p:ext uri="{BB962C8B-B14F-4D97-AF65-F5344CB8AC3E}">
        <p14:creationId xmlns:p14="http://schemas.microsoft.com/office/powerpoint/2010/main" val="403909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8C96-8368-6D45-8332-E07F16B1B750}"/>
              </a:ext>
            </a:extLst>
          </p:cNvPr>
          <p:cNvSpPr>
            <a:spLocks noGrp="1"/>
          </p:cNvSpPr>
          <p:nvPr>
            <p:ph type="title"/>
          </p:nvPr>
        </p:nvSpPr>
        <p:spPr>
          <a:xfrm>
            <a:off x="1028700" y="685800"/>
            <a:ext cx="7658100" cy="1485900"/>
          </a:xfrm>
        </p:spPr>
        <p:txBody>
          <a:bodyPr/>
          <a:lstStyle/>
          <a:p>
            <a:r>
              <a:rPr lang="en-US" dirty="0"/>
              <a:t>…How do we find things online?</a:t>
            </a:r>
          </a:p>
        </p:txBody>
      </p:sp>
      <p:sp>
        <p:nvSpPr>
          <p:cNvPr id="3" name="Content Placeholder 2">
            <a:extLst>
              <a:ext uri="{FF2B5EF4-FFF2-40B4-BE49-F238E27FC236}">
                <a16:creationId xmlns:a16="http://schemas.microsoft.com/office/drawing/2014/main" id="{78ADCE6E-6B06-C543-A3F4-9015B80C1CEB}"/>
              </a:ext>
            </a:extLst>
          </p:cNvPr>
          <p:cNvSpPr>
            <a:spLocks noGrp="1"/>
          </p:cNvSpPr>
          <p:nvPr>
            <p:ph idx="1"/>
          </p:nvPr>
        </p:nvSpPr>
        <p:spPr>
          <a:xfrm>
            <a:off x="457200" y="1828800"/>
            <a:ext cx="8229600" cy="4373563"/>
          </a:xfrm>
        </p:spPr>
        <p:txBody>
          <a:bodyPr/>
          <a:lstStyle/>
          <a:p>
            <a:pPr marL="114300" indent="0" algn="ctr">
              <a:buNone/>
            </a:pPr>
            <a:endParaRPr lang="en-US" dirty="0"/>
          </a:p>
          <a:p>
            <a:pPr marL="114300" indent="0" algn="ctr">
              <a:buNone/>
            </a:pPr>
            <a:endParaRPr lang="en-US" dirty="0"/>
          </a:p>
          <a:p>
            <a:pPr marL="114300" indent="0" algn="ctr">
              <a:buNone/>
            </a:pPr>
            <a:r>
              <a:rPr lang="en-US" dirty="0"/>
              <a:t>But, only about 3% of all content on the internet </a:t>
            </a:r>
          </a:p>
          <a:p>
            <a:pPr marL="114300" indent="0" algn="ctr">
              <a:buNone/>
            </a:pPr>
            <a:r>
              <a:rPr lang="en-US" dirty="0"/>
              <a:t>can be properly indexed by search engines.  </a:t>
            </a:r>
          </a:p>
          <a:p>
            <a:pPr marL="114300" indent="0" algn="ctr">
              <a:buNone/>
            </a:pPr>
            <a:r>
              <a:rPr lang="en-US" dirty="0"/>
              <a:t>(that’s still a LOT of content though)</a:t>
            </a:r>
          </a:p>
          <a:p>
            <a:pPr marL="114300" indent="0" algn="ctr">
              <a:buNone/>
            </a:pPr>
            <a:endParaRPr lang="en-US" dirty="0"/>
          </a:p>
          <a:p>
            <a:pPr marL="114300" indent="0" algn="ctr">
              <a:buNone/>
            </a:pPr>
            <a:r>
              <a:rPr lang="en-US" dirty="0"/>
              <a:t>This stuff is referred to as the “Surface Web”</a:t>
            </a:r>
          </a:p>
          <a:p>
            <a:pPr marL="114300" indent="0" algn="ctr">
              <a:buNone/>
            </a:pPr>
            <a:endParaRPr lang="en-US" dirty="0"/>
          </a:p>
          <a:p>
            <a:pPr marL="114300" indent="0" algn="ctr">
              <a:buNone/>
            </a:pPr>
            <a:r>
              <a:rPr lang="en-US" dirty="0"/>
              <a:t>Surface Web data is public and easily found</a:t>
            </a:r>
          </a:p>
          <a:p>
            <a:pPr marL="114300" indent="0" algn="ctr">
              <a:buNone/>
            </a:pPr>
            <a:r>
              <a:rPr lang="en-US" dirty="0"/>
              <a:t>This is by far the most accessed content online</a:t>
            </a:r>
          </a:p>
        </p:txBody>
      </p:sp>
    </p:spTree>
    <p:extLst>
      <p:ext uri="{BB962C8B-B14F-4D97-AF65-F5344CB8AC3E}">
        <p14:creationId xmlns:p14="http://schemas.microsoft.com/office/powerpoint/2010/main" val="77440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8C96-8368-6D45-8332-E07F16B1B750}"/>
              </a:ext>
            </a:extLst>
          </p:cNvPr>
          <p:cNvSpPr>
            <a:spLocks noGrp="1"/>
          </p:cNvSpPr>
          <p:nvPr>
            <p:ph type="title"/>
          </p:nvPr>
        </p:nvSpPr>
        <p:spPr/>
        <p:txBody>
          <a:bodyPr>
            <a:normAutofit/>
          </a:bodyPr>
          <a:lstStyle/>
          <a:p>
            <a:r>
              <a:rPr lang="en-US" dirty="0"/>
              <a:t>But, Some things Just don’t get indexed correctly</a:t>
            </a:r>
          </a:p>
        </p:txBody>
      </p:sp>
      <p:sp>
        <p:nvSpPr>
          <p:cNvPr id="3" name="Content Placeholder 2">
            <a:extLst>
              <a:ext uri="{FF2B5EF4-FFF2-40B4-BE49-F238E27FC236}">
                <a16:creationId xmlns:a16="http://schemas.microsoft.com/office/drawing/2014/main" id="{78ADCE6E-6B06-C543-A3F4-9015B80C1CEB}"/>
              </a:ext>
            </a:extLst>
          </p:cNvPr>
          <p:cNvSpPr>
            <a:spLocks noGrp="1"/>
          </p:cNvSpPr>
          <p:nvPr>
            <p:ph idx="1"/>
          </p:nvPr>
        </p:nvSpPr>
        <p:spPr/>
        <p:txBody>
          <a:bodyPr/>
          <a:lstStyle/>
          <a:p>
            <a:pPr marL="114300" indent="0" algn="ctr">
              <a:buNone/>
            </a:pPr>
            <a:endParaRPr lang="en-US" dirty="0"/>
          </a:p>
          <a:p>
            <a:pPr marL="114300" indent="0" algn="ctr">
              <a:buNone/>
            </a:pPr>
            <a:endParaRPr lang="en-US" dirty="0"/>
          </a:p>
        </p:txBody>
      </p:sp>
      <p:sp>
        <p:nvSpPr>
          <p:cNvPr id="5" name="Content Placeholder 2">
            <a:extLst>
              <a:ext uri="{FF2B5EF4-FFF2-40B4-BE49-F238E27FC236}">
                <a16:creationId xmlns:a16="http://schemas.microsoft.com/office/drawing/2014/main" id="{91C490C9-B167-0D46-BD99-9AEC61A778D2}"/>
              </a:ext>
            </a:extLst>
          </p:cNvPr>
          <p:cNvSpPr txBox="1">
            <a:spLocks/>
          </p:cNvSpPr>
          <p:nvPr/>
        </p:nvSpPr>
        <p:spPr>
          <a:xfrm>
            <a:off x="1028700" y="2282671"/>
            <a:ext cx="7658100" cy="4106863"/>
          </a:xfrm>
          <a:prstGeom prst="rect">
            <a:avLst/>
          </a:prstGeom>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lvl="1"/>
            <a:r>
              <a:rPr lang="en-US" dirty="0"/>
              <a:t>Sites that simply don’t use meta data or log files</a:t>
            </a:r>
          </a:p>
          <a:p>
            <a:pPr lvl="1"/>
            <a:r>
              <a:rPr lang="en-US" dirty="0"/>
              <a:t>Content that is hidden behind a paywall or password</a:t>
            </a:r>
          </a:p>
          <a:p>
            <a:pPr lvl="1"/>
            <a:r>
              <a:rPr lang="en-US" dirty="0"/>
              <a:t>Content on private networks</a:t>
            </a:r>
          </a:p>
          <a:p>
            <a:pPr lvl="1"/>
            <a:r>
              <a:rPr lang="en-US" dirty="0"/>
              <a:t>Peer-to-peer network activity</a:t>
            </a:r>
          </a:p>
          <a:p>
            <a:pPr lvl="1"/>
            <a:r>
              <a:rPr lang="en-US" dirty="0"/>
              <a:t>Email, messaging, online banking services, other account info</a:t>
            </a:r>
          </a:p>
          <a:p>
            <a:pPr lvl="1"/>
            <a:r>
              <a:rPr lang="en-US" dirty="0"/>
              <a:t>Sometimes, non-HTML/text content (image, video and audio)</a:t>
            </a:r>
          </a:p>
          <a:p>
            <a:pPr lvl="1"/>
            <a:r>
              <a:rPr lang="en-US" dirty="0"/>
              <a:t>Streaming services, such as Netflix, HBO, Hulu…</a:t>
            </a:r>
          </a:p>
          <a:p>
            <a:pPr lvl="1"/>
            <a:r>
              <a:rPr lang="en-US" dirty="0"/>
              <a:t>Content with no outbound or inbound links (backlinks)</a:t>
            </a:r>
          </a:p>
          <a:p>
            <a:pPr lvl="1"/>
            <a:r>
              <a:rPr lang="en-US" dirty="0"/>
              <a:t>Dynamic web pages built on database queries that always change</a:t>
            </a:r>
          </a:p>
          <a:p>
            <a:pPr lvl="1"/>
            <a:r>
              <a:rPr lang="en-US" dirty="0"/>
              <a:t>Domains that have been blocked by search engines</a:t>
            </a:r>
          </a:p>
          <a:p>
            <a:pPr marL="411480" lvl="1" indent="0" algn="ctr">
              <a:buNone/>
            </a:pPr>
            <a:endParaRPr lang="en-US" dirty="0"/>
          </a:p>
          <a:p>
            <a:pPr marL="411480" lvl="1" indent="0" algn="ctr">
              <a:buNone/>
            </a:pPr>
            <a:endParaRPr lang="en-US" dirty="0"/>
          </a:p>
          <a:p>
            <a:pPr marL="411480" lvl="1" indent="0" algn="ctr">
              <a:buNone/>
            </a:pPr>
            <a:r>
              <a:rPr lang="en-US" dirty="0"/>
              <a:t>All this stuff is generally hidden from everyday users… unless you have special access, it is invisible content</a:t>
            </a:r>
          </a:p>
          <a:p>
            <a:pPr lvl="1"/>
            <a:endParaRPr lang="en-US" dirty="0"/>
          </a:p>
        </p:txBody>
      </p:sp>
    </p:spTree>
    <p:extLst>
      <p:ext uri="{BB962C8B-B14F-4D97-AF65-F5344CB8AC3E}">
        <p14:creationId xmlns:p14="http://schemas.microsoft.com/office/powerpoint/2010/main" val="320750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8C96-8368-6D45-8332-E07F16B1B750}"/>
              </a:ext>
            </a:extLst>
          </p:cNvPr>
          <p:cNvSpPr>
            <a:spLocks noGrp="1"/>
          </p:cNvSpPr>
          <p:nvPr>
            <p:ph type="title"/>
          </p:nvPr>
        </p:nvSpPr>
        <p:spPr/>
        <p:txBody>
          <a:bodyPr>
            <a:normAutofit/>
          </a:bodyPr>
          <a:lstStyle/>
          <a:p>
            <a:r>
              <a:rPr lang="en-US" dirty="0"/>
              <a:t>But, Some things Just don’t get indexed correctly</a:t>
            </a:r>
          </a:p>
        </p:txBody>
      </p:sp>
      <p:sp>
        <p:nvSpPr>
          <p:cNvPr id="3" name="Content Placeholder 2">
            <a:extLst>
              <a:ext uri="{FF2B5EF4-FFF2-40B4-BE49-F238E27FC236}">
                <a16:creationId xmlns:a16="http://schemas.microsoft.com/office/drawing/2014/main" id="{78ADCE6E-6B06-C543-A3F4-9015B80C1CEB}"/>
              </a:ext>
            </a:extLst>
          </p:cNvPr>
          <p:cNvSpPr>
            <a:spLocks noGrp="1"/>
          </p:cNvSpPr>
          <p:nvPr>
            <p:ph idx="1"/>
          </p:nvPr>
        </p:nvSpPr>
        <p:spPr/>
        <p:txBody>
          <a:bodyPr/>
          <a:lstStyle/>
          <a:p>
            <a:pPr marL="114300" indent="0" algn="ctr">
              <a:buNone/>
            </a:pPr>
            <a:endParaRPr lang="en-US" dirty="0"/>
          </a:p>
          <a:p>
            <a:pPr marL="114300" indent="0" algn="ctr">
              <a:buNone/>
            </a:pPr>
            <a:endParaRPr lang="en-US" dirty="0"/>
          </a:p>
        </p:txBody>
      </p:sp>
      <p:sp>
        <p:nvSpPr>
          <p:cNvPr id="5" name="Content Placeholder 2">
            <a:extLst>
              <a:ext uri="{FF2B5EF4-FFF2-40B4-BE49-F238E27FC236}">
                <a16:creationId xmlns:a16="http://schemas.microsoft.com/office/drawing/2014/main" id="{91C490C9-B167-0D46-BD99-9AEC61A778D2}"/>
              </a:ext>
            </a:extLst>
          </p:cNvPr>
          <p:cNvSpPr txBox="1">
            <a:spLocks/>
          </p:cNvSpPr>
          <p:nvPr/>
        </p:nvSpPr>
        <p:spPr>
          <a:xfrm>
            <a:off x="457200" y="1905000"/>
            <a:ext cx="82296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411480" lvl="1" indent="0" algn="ctr">
              <a:buNone/>
            </a:pPr>
            <a:endParaRPr lang="en-US" dirty="0"/>
          </a:p>
          <a:p>
            <a:pPr marL="411480" lvl="1" indent="0" algn="ctr">
              <a:buNone/>
            </a:pPr>
            <a:endParaRPr lang="en-US" dirty="0"/>
          </a:p>
          <a:p>
            <a:pPr marL="411480" lvl="1" indent="0" algn="ctr">
              <a:buNone/>
            </a:pPr>
            <a:r>
              <a:rPr lang="en-US" sz="2400" dirty="0"/>
              <a:t>The other 97% of all content on the internet is invisible in this way.  It makes sense, when you think about it.</a:t>
            </a:r>
          </a:p>
          <a:p>
            <a:pPr marL="411480" lvl="1" indent="0" algn="ctr">
              <a:buNone/>
            </a:pPr>
            <a:r>
              <a:rPr lang="en-US" sz="2400" dirty="0"/>
              <a:t>(we don’t want normal people finding it)</a:t>
            </a:r>
          </a:p>
          <a:p>
            <a:pPr marL="411480" lvl="1" indent="0" algn="ctr">
              <a:buNone/>
            </a:pPr>
            <a:endParaRPr lang="en-US" sz="2400" dirty="0"/>
          </a:p>
          <a:p>
            <a:pPr marL="411480" lvl="1" indent="0" algn="ctr">
              <a:buNone/>
            </a:pPr>
            <a:r>
              <a:rPr lang="en-US" sz="2400" dirty="0"/>
              <a:t>This stuff is all usually referred to as the “Deep Web”</a:t>
            </a:r>
          </a:p>
          <a:p>
            <a:pPr lvl="1"/>
            <a:endParaRPr lang="en-US" dirty="0"/>
          </a:p>
        </p:txBody>
      </p:sp>
    </p:spTree>
    <p:extLst>
      <p:ext uri="{BB962C8B-B14F-4D97-AF65-F5344CB8AC3E}">
        <p14:creationId xmlns:p14="http://schemas.microsoft.com/office/powerpoint/2010/main" val="38679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The Deep Web</a:t>
            </a:r>
          </a:p>
        </p:txBody>
      </p:sp>
      <p:sp>
        <p:nvSpPr>
          <p:cNvPr id="3" name="Content Placeholder 2"/>
          <p:cNvSpPr>
            <a:spLocks noGrp="1"/>
          </p:cNvSpPr>
          <p:nvPr>
            <p:ph idx="1"/>
          </p:nvPr>
        </p:nvSpPr>
        <p:spPr>
          <a:xfrm>
            <a:off x="457200" y="1828800"/>
            <a:ext cx="8229600" cy="4373563"/>
          </a:xfrm>
        </p:spPr>
        <p:txBody>
          <a:bodyPr>
            <a:normAutofit/>
          </a:bodyPr>
          <a:lstStyle/>
          <a:p>
            <a:pPr marL="411480" lvl="1" indent="0">
              <a:buNone/>
            </a:pPr>
            <a:endParaRPr lang="en-US" dirty="0"/>
          </a:p>
          <a:p>
            <a:pPr marL="411480" lvl="1" indent="0">
              <a:buNone/>
            </a:pPr>
            <a:r>
              <a:rPr lang="en-US" dirty="0"/>
              <a:t>It is important to understand –</a:t>
            </a:r>
          </a:p>
          <a:p>
            <a:pPr marL="411480" lvl="1" indent="0">
              <a:buNone/>
            </a:pPr>
            <a:endParaRPr lang="en-US" dirty="0"/>
          </a:p>
          <a:p>
            <a:pPr marL="411480" lvl="1" indent="0" algn="ctr">
              <a:buNone/>
            </a:pPr>
            <a:r>
              <a:rPr lang="en-US" dirty="0"/>
              <a:t>Deep Web content doesn’t mean bad content… we all access the Deep Web just about every day</a:t>
            </a:r>
          </a:p>
          <a:p>
            <a:pPr marL="411480" lvl="1" indent="0" algn="ctr">
              <a:buNone/>
            </a:pPr>
            <a:endParaRPr lang="en-US" dirty="0"/>
          </a:p>
          <a:p>
            <a:pPr marL="411480" lvl="1" indent="0" algn="ctr">
              <a:buNone/>
            </a:pPr>
            <a:r>
              <a:rPr lang="en-US" dirty="0"/>
              <a:t>“Deep Web” simply refers to all content that isn’t easily found through public search engines– that data can still be easily accessed, though... You just need the right credentials</a:t>
            </a:r>
          </a:p>
          <a:p>
            <a:pPr marL="411480" lvl="1" indent="0" algn="ctr">
              <a:buNone/>
            </a:pPr>
            <a:endParaRPr lang="en-US" dirty="0"/>
          </a:p>
          <a:p>
            <a:pPr marL="411480" lvl="1" indent="0" algn="ctr">
              <a:buNone/>
            </a:pPr>
            <a:r>
              <a:rPr lang="en-US" dirty="0"/>
              <a:t>Deep Web data is not public</a:t>
            </a:r>
          </a:p>
          <a:p>
            <a:pPr marL="411480" lvl="1"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7B19-E118-4047-8B8A-9E6E03F2FE31}"/>
              </a:ext>
            </a:extLst>
          </p:cNvPr>
          <p:cNvSpPr>
            <a:spLocks noGrp="1"/>
          </p:cNvSpPr>
          <p:nvPr>
            <p:ph type="title"/>
          </p:nvPr>
        </p:nvSpPr>
        <p:spPr/>
        <p:txBody>
          <a:bodyPr/>
          <a:lstStyle/>
          <a:p>
            <a:r>
              <a:rPr lang="en-US" dirty="0"/>
              <a:t>So… which type is it?</a:t>
            </a:r>
          </a:p>
        </p:txBody>
      </p:sp>
      <p:sp>
        <p:nvSpPr>
          <p:cNvPr id="3" name="Content Placeholder 2">
            <a:extLst>
              <a:ext uri="{FF2B5EF4-FFF2-40B4-BE49-F238E27FC236}">
                <a16:creationId xmlns:a16="http://schemas.microsoft.com/office/drawing/2014/main" id="{A4909BF5-A17D-EB4E-B7B9-C4401D0FD320}"/>
              </a:ext>
            </a:extLst>
          </p:cNvPr>
          <p:cNvSpPr>
            <a:spLocks noGrp="1"/>
          </p:cNvSpPr>
          <p:nvPr>
            <p:ph idx="1"/>
          </p:nvPr>
        </p:nvSpPr>
        <p:spPr>
          <a:xfrm>
            <a:off x="1028700" y="1524000"/>
            <a:ext cx="7200900" cy="4876800"/>
          </a:xfrm>
        </p:spPr>
        <p:txBody>
          <a:bodyPr>
            <a:normAutofit/>
          </a:bodyPr>
          <a:lstStyle/>
          <a:p>
            <a:r>
              <a:rPr lang="en-US" dirty="0"/>
              <a:t>Wikipedia article</a:t>
            </a:r>
          </a:p>
          <a:p>
            <a:r>
              <a:rPr lang="en-US" dirty="0"/>
              <a:t>Private Facebook page</a:t>
            </a:r>
          </a:p>
          <a:p>
            <a:r>
              <a:rPr lang="en-US" dirty="0"/>
              <a:t>Medical records</a:t>
            </a:r>
          </a:p>
          <a:p>
            <a:r>
              <a:rPr lang="en-US" dirty="0"/>
              <a:t>GPL </a:t>
            </a:r>
            <a:r>
              <a:rPr lang="en-US" dirty="0" err="1"/>
              <a:t>Github</a:t>
            </a:r>
            <a:r>
              <a:rPr lang="en-US" dirty="0"/>
              <a:t> repository</a:t>
            </a:r>
          </a:p>
          <a:p>
            <a:r>
              <a:rPr lang="en-US" dirty="0"/>
              <a:t>Private </a:t>
            </a:r>
            <a:r>
              <a:rPr lang="en-US" dirty="0" err="1"/>
              <a:t>Github</a:t>
            </a:r>
            <a:r>
              <a:rPr lang="en-US" dirty="0"/>
              <a:t> repository</a:t>
            </a:r>
          </a:p>
          <a:p>
            <a:r>
              <a:rPr lang="en-US" dirty="0"/>
              <a:t>Email, text messages, VOIP phone calls</a:t>
            </a:r>
          </a:p>
          <a:p>
            <a:r>
              <a:rPr lang="en-US" dirty="0"/>
              <a:t>Research that hasn’t been published</a:t>
            </a:r>
          </a:p>
          <a:p>
            <a:r>
              <a:rPr lang="en-US" dirty="0" err="1"/>
              <a:t>Youtube</a:t>
            </a:r>
            <a:r>
              <a:rPr lang="en-US" dirty="0"/>
              <a:t> video</a:t>
            </a:r>
          </a:p>
          <a:p>
            <a:r>
              <a:rPr lang="en-US" dirty="0"/>
              <a:t>Cloud data storage</a:t>
            </a:r>
          </a:p>
          <a:p>
            <a:r>
              <a:rPr lang="en-US" dirty="0"/>
              <a:t>Gaming account information</a:t>
            </a:r>
          </a:p>
          <a:p>
            <a:r>
              <a:rPr lang="en-US" dirty="0"/>
              <a:t>Reddit</a:t>
            </a:r>
          </a:p>
        </p:txBody>
      </p:sp>
    </p:spTree>
    <p:extLst>
      <p:ext uri="{BB962C8B-B14F-4D97-AF65-F5344CB8AC3E}">
        <p14:creationId xmlns:p14="http://schemas.microsoft.com/office/powerpoint/2010/main" val="38163806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{329C368A-0D5B-0348-8BFD-AD0496AA69DD}tf10001072</Template>
  <TotalTime>7843</TotalTime>
  <Words>1074</Words>
  <Application>Microsoft Macintosh PowerPoint</Application>
  <PresentationFormat>On-screen Show (4:3)</PresentationFormat>
  <Paragraphs>164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Franklin Gothic Book</vt:lpstr>
      <vt:lpstr>Crop</vt:lpstr>
      <vt:lpstr>The Dark Web: A Straight-Forward, Confusing Clusterf**k of a Thing</vt:lpstr>
      <vt:lpstr>No matter what you hear, there’s only 1 internet</vt:lpstr>
      <vt:lpstr>How do we find things online?</vt:lpstr>
      <vt:lpstr>…How do we find things online?</vt:lpstr>
      <vt:lpstr>…How do we find things online?</vt:lpstr>
      <vt:lpstr>But, Some things Just don’t get indexed correctly</vt:lpstr>
      <vt:lpstr>But, Some things Just don’t get indexed correctly</vt:lpstr>
      <vt:lpstr>The Deep Web</vt:lpstr>
      <vt:lpstr>So… which type is it?</vt:lpstr>
      <vt:lpstr>Encrypted, anonymized data</vt:lpstr>
      <vt:lpstr>Encrypted, anonymized data</vt:lpstr>
      <vt:lpstr>The internet</vt:lpstr>
      <vt:lpstr>why the dark web?</vt:lpstr>
      <vt:lpstr>Wait, what?</vt:lpstr>
      <vt:lpstr>Who would want to be hidden?</vt:lpstr>
      <vt:lpstr>Who would want to be hidden?</vt:lpstr>
      <vt:lpstr>So, how is the Dark Web accessed?</vt:lpstr>
    </vt:vector>
  </TitlesOfParts>
  <Company>Dauidus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Winter</dc:creator>
  <cp:lastModifiedBy>Dave Winter</cp:lastModifiedBy>
  <cp:revision>117</cp:revision>
  <dcterms:created xsi:type="dcterms:W3CDTF">2011-10-04T20:58:31Z</dcterms:created>
  <dcterms:modified xsi:type="dcterms:W3CDTF">2019-10-28T22:15:39Z</dcterms:modified>
</cp:coreProperties>
</file>