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5"/>
  </p:notesMasterIdLst>
  <p:sldIdLst>
    <p:sldId id="1167" r:id="rId2"/>
    <p:sldId id="1053" r:id="rId3"/>
    <p:sldId id="1057" r:id="rId4"/>
    <p:sldId id="1168" r:id="rId5"/>
    <p:sldId id="1170" r:id="rId6"/>
    <p:sldId id="1171" r:id="rId7"/>
    <p:sldId id="1036" r:id="rId8"/>
    <p:sldId id="1172" r:id="rId9"/>
    <p:sldId id="1183" r:id="rId10"/>
    <p:sldId id="1166" r:id="rId11"/>
    <p:sldId id="1184" r:id="rId12"/>
    <p:sldId id="1050" r:id="rId13"/>
    <p:sldId id="1043" r:id="rId14"/>
    <p:sldId id="1185" r:id="rId15"/>
    <p:sldId id="1028" r:id="rId16"/>
    <p:sldId id="1039" r:id="rId17"/>
    <p:sldId id="1019" r:id="rId18"/>
    <p:sldId id="957" r:id="rId19"/>
    <p:sldId id="1182" r:id="rId20"/>
    <p:sldId id="1012" r:id="rId21"/>
    <p:sldId id="1023" r:id="rId22"/>
    <p:sldId id="289" r:id="rId23"/>
    <p:sldId id="290"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E5F5FF"/>
    <a:srgbClr val="115740"/>
    <a:srgbClr val="0D2234"/>
    <a:srgbClr val="021523"/>
    <a:srgbClr val="021D52"/>
    <a:srgbClr val="546575"/>
    <a:srgbClr val="690521"/>
    <a:srgbClr val="7200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277" autoAdjust="0"/>
  </p:normalViewPr>
  <p:slideViewPr>
    <p:cSldViewPr snapToGrid="0" snapToObjects="1">
      <p:cViewPr varScale="1">
        <p:scale>
          <a:sx n="117" d="100"/>
          <a:sy n="117" d="100"/>
        </p:scale>
        <p:origin x="46" y="190"/>
      </p:cViewPr>
      <p:guideLst/>
    </p:cSldViewPr>
  </p:slideViewPr>
  <p:outlineViewPr>
    <p:cViewPr>
      <p:scale>
        <a:sx n="33" d="100"/>
        <a:sy n="33" d="100"/>
      </p:scale>
      <p:origin x="0" y="-140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C16AB4-BCC4-4058-A11C-22DADC6BAC9A}" type="datetimeFigureOut">
              <a:rPr lang="en-US" smtClean="0"/>
              <a:t>9/25/2024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12D475-CA7F-4BD4-809A-E9B3E8544403}" type="slidenum">
              <a:rPr lang="en-US" smtClean="0"/>
              <a:t>‹#›</a:t>
            </a:fld>
            <a:endParaRPr lang="en-US"/>
          </a:p>
        </p:txBody>
      </p:sp>
    </p:spTree>
    <p:extLst>
      <p:ext uri="{BB962C8B-B14F-4D97-AF65-F5344CB8AC3E}">
        <p14:creationId xmlns:p14="http://schemas.microsoft.com/office/powerpoint/2010/main" val="90702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4086919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596263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9</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1511847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230640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003006" rtl="0" eaLnBrk="0" fontAlgn="base" latinLnBrk="0" hangingPunct="0">
              <a:lnSpc>
                <a:spcPct val="100000"/>
              </a:lnSpc>
              <a:spcBef>
                <a:spcPct val="0"/>
              </a:spcBef>
              <a:spcAft>
                <a:spcPct val="0"/>
              </a:spcAft>
              <a:buClrTx/>
              <a:buSzTx/>
              <a:buFontTx/>
              <a:buNone/>
              <a:tabLst/>
              <a:defRPr/>
            </a:pPr>
            <a:fld id="{09630259-AA91-4325-A03E-51433C31EF76}"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1003006" rtl="0" eaLnBrk="0" fontAlgn="base" latinLnBrk="0" hangingPunct="0">
                <a:lnSpc>
                  <a:spcPct val="100000"/>
                </a:lnSpc>
                <a:spcBef>
                  <a:spcPct val="0"/>
                </a:spcBef>
                <a:spcAft>
                  <a:spcPct val="0"/>
                </a:spcAft>
                <a:buClrTx/>
                <a:buSzTx/>
                <a:buFontTx/>
                <a:buNone/>
                <a:tabLst/>
                <a:defRPr/>
              </a:pPr>
              <a:t>14</a:t>
            </a:fld>
            <a:endParaRPr kumimoji="0" lang="en-US" sz="1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p:txBody>
          <a:bodyPr/>
          <a:lstStyle/>
          <a:p>
            <a:endParaRPr lang="en-US" sz="1500" dirty="0"/>
          </a:p>
        </p:txBody>
      </p:sp>
    </p:spTree>
    <p:extLst>
      <p:ext uri="{BB962C8B-B14F-4D97-AF65-F5344CB8AC3E}">
        <p14:creationId xmlns:p14="http://schemas.microsoft.com/office/powerpoint/2010/main" val="1347355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048418"/>
            <a:ext cx="6858000" cy="1046663"/>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096645"/>
            <a:ext cx="6858000" cy="1241822"/>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7" name="Google Shape;9;p2">
            <a:extLst>
              <a:ext uri="{FF2B5EF4-FFF2-40B4-BE49-F238E27FC236}">
                <a16:creationId xmlns:a16="http://schemas.microsoft.com/office/drawing/2014/main" id="{96169A15-83D5-374D-8114-65A610BBADC5}"/>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spTree>
    <p:extLst>
      <p:ext uri="{BB962C8B-B14F-4D97-AF65-F5344CB8AC3E}">
        <p14:creationId xmlns:p14="http://schemas.microsoft.com/office/powerpoint/2010/main" val="28359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spTree>
    <p:extLst>
      <p:ext uri="{BB962C8B-B14F-4D97-AF65-F5344CB8AC3E}">
        <p14:creationId xmlns:p14="http://schemas.microsoft.com/office/powerpoint/2010/main" val="44942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dirty="0"/>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10" name="Google Shape;9;p2">
            <a:extLst>
              <a:ext uri="{FF2B5EF4-FFF2-40B4-BE49-F238E27FC236}">
                <a16:creationId xmlns:a16="http://schemas.microsoft.com/office/drawing/2014/main" id="{1FCF44F6-5A3D-E048-9544-889B53C3B657}"/>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4" name="Google Shape;9;p2">
            <a:extLst>
              <a:ext uri="{FF2B5EF4-FFF2-40B4-BE49-F238E27FC236}">
                <a16:creationId xmlns:a16="http://schemas.microsoft.com/office/drawing/2014/main" id="{9276374E-D2D9-DC42-A494-8AC9A16568C4}"/>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6" name="Google Shape;9;p2">
            <a:extLst>
              <a:ext uri="{FF2B5EF4-FFF2-40B4-BE49-F238E27FC236}">
                <a16:creationId xmlns:a16="http://schemas.microsoft.com/office/drawing/2014/main" id="{2BECEAAE-95DE-7F48-A1B5-8653118BCBAD}"/>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Google Shape;9;p2">
            <a:extLst>
              <a:ext uri="{FF2B5EF4-FFF2-40B4-BE49-F238E27FC236}">
                <a16:creationId xmlns:a16="http://schemas.microsoft.com/office/drawing/2014/main" id="{BCD90D5E-D7AC-014B-B622-1C452250053C}"/>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8" name="Google Shape;9;p2">
            <a:extLst>
              <a:ext uri="{FF2B5EF4-FFF2-40B4-BE49-F238E27FC236}">
                <a16:creationId xmlns:a16="http://schemas.microsoft.com/office/drawing/2014/main" id="{2085C8BE-71C8-A94B-B44D-4219E253C62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dirty="0"/>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8" name="Google Shape;9;p2">
            <a:extLst>
              <a:ext uri="{FF2B5EF4-FFF2-40B4-BE49-F238E27FC236}">
                <a16:creationId xmlns:a16="http://schemas.microsoft.com/office/drawing/2014/main" id="{C1E125B7-055E-5047-97D9-F27D7CEBE7A9}"/>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46150" y="228600"/>
            <a:ext cx="7035800" cy="42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641A1FDB-C687-4779-AC9D-6654FB489742}"/>
              </a:ext>
            </a:extLst>
          </p:cNvPr>
          <p:cNvSpPr>
            <a:spLocks noGrp="1" noChangeArrowheads="1"/>
          </p:cNvSpPr>
          <p:nvPr>
            <p:ph type="dt" sz="half" idx="10"/>
          </p:nvPr>
        </p:nvSpPr>
        <p:spPr>
          <a:ln/>
        </p:spPr>
        <p:txBody>
          <a:bodyPr/>
          <a:lstStyle>
            <a:lvl1pPr>
              <a:defRPr/>
            </a:lvl1pPr>
          </a:lstStyle>
          <a:p>
            <a:pPr>
              <a:defRPr/>
            </a:pPr>
            <a:endParaRPr lang="en-AU"/>
          </a:p>
        </p:txBody>
      </p:sp>
      <p:sp>
        <p:nvSpPr>
          <p:cNvPr id="4" name="Rectangle 5">
            <a:extLst>
              <a:ext uri="{FF2B5EF4-FFF2-40B4-BE49-F238E27FC236}">
                <a16:creationId xmlns:a16="http://schemas.microsoft.com/office/drawing/2014/main" id="{F9DDB710-5041-499F-8C90-C5EA7F5C355F}"/>
              </a:ext>
            </a:extLst>
          </p:cNvPr>
          <p:cNvSpPr>
            <a:spLocks noGrp="1" noChangeArrowheads="1"/>
          </p:cNvSpPr>
          <p:nvPr>
            <p:ph type="ftr" sz="quarter" idx="11"/>
          </p:nvPr>
        </p:nvSpPr>
        <p:spPr>
          <a:ln/>
        </p:spPr>
        <p:txBody>
          <a:bodyPr/>
          <a:lstStyle>
            <a:lvl1pPr>
              <a:defRPr/>
            </a:lvl1pPr>
          </a:lstStyle>
          <a:p>
            <a:pPr>
              <a:defRPr/>
            </a:pPr>
            <a:endParaRPr lang="en-AU"/>
          </a:p>
        </p:txBody>
      </p:sp>
      <p:sp>
        <p:nvSpPr>
          <p:cNvPr id="5" name="Rectangle 6">
            <a:extLst>
              <a:ext uri="{FF2B5EF4-FFF2-40B4-BE49-F238E27FC236}">
                <a16:creationId xmlns:a16="http://schemas.microsoft.com/office/drawing/2014/main" id="{593A95F2-CDD4-41DF-8B2E-F2643F735E3C}"/>
              </a:ext>
            </a:extLst>
          </p:cNvPr>
          <p:cNvSpPr>
            <a:spLocks noGrp="1" noChangeArrowheads="1"/>
          </p:cNvSpPr>
          <p:nvPr>
            <p:ph type="sldNum" sz="quarter" idx="12"/>
          </p:nvPr>
        </p:nvSpPr>
        <p:spPr>
          <a:ln/>
        </p:spPr>
        <p:txBody>
          <a:bodyPr/>
          <a:lstStyle>
            <a:lvl1pPr>
              <a:defRPr/>
            </a:lvl1pPr>
          </a:lstStyle>
          <a:p>
            <a:fld id="{0B605DFF-286C-4371-A0EB-26315B4B18BB}" type="slidenum">
              <a:rPr lang="en-AU" altLang="en-US"/>
              <a:pPr/>
              <a:t>‹#›</a:t>
            </a:fld>
            <a:endParaRPr lang="en-AU" altLang="en-US"/>
          </a:p>
        </p:txBody>
      </p:sp>
    </p:spTree>
    <p:extLst>
      <p:ext uri="{BB962C8B-B14F-4D97-AF65-F5344CB8AC3E}">
        <p14:creationId xmlns:p14="http://schemas.microsoft.com/office/powerpoint/2010/main" val="3104702967"/>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dirty="0"/>
              <a:t>Click to edit Master title style</a:t>
            </a:r>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9;p2">
            <a:extLst>
              <a:ext uri="{FF2B5EF4-FFF2-40B4-BE49-F238E27FC236}">
                <a16:creationId xmlns:a16="http://schemas.microsoft.com/office/drawing/2014/main" id="{1BD809E3-AD6A-7B4C-A433-216B2CAC24D6}"/>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5424" y="471140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dirty="0"/>
              <a:t>Click to edit Master title style</a:t>
            </a:r>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9;p2">
            <a:extLst>
              <a:ext uri="{FF2B5EF4-FFF2-40B4-BE49-F238E27FC236}">
                <a16:creationId xmlns:a16="http://schemas.microsoft.com/office/drawing/2014/main" id="{DFE19228-497E-6B42-8BAC-1B83DAEAE8E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61" r:id="rId2"/>
    <p:sldLayoutId id="2147483660" r:id="rId3"/>
    <p:sldLayoutId id="2147483679" r:id="rId4"/>
    <p:sldLayoutId id="2147483682" r:id="rId5"/>
    <p:sldLayoutId id="2147483669" r:id="rId6"/>
    <p:sldLayoutId id="2147483668" r:id="rId7"/>
    <p:sldLayoutId id="2147483681" r:id="rId8"/>
    <p:sldLayoutId id="2147483670" r:id="rId9"/>
    <p:sldLayoutId id="2147483683" r:id="rId10"/>
    <p:sldLayoutId id="2147483684" r:id="rId11"/>
    <p:sldLayoutId id="2147483674" r:id="rId12"/>
    <p:sldLayoutId id="2147483672" r:id="rId13"/>
    <p:sldLayoutId id="2147483671" r:id="rId14"/>
    <p:sldLayoutId id="2147483673" r:id="rId15"/>
    <p:sldLayoutId id="2147483675" r:id="rId16"/>
    <p:sldLayoutId id="2147483680" r:id="rId17"/>
    <p:sldLayoutId id="2147483677" r:id="rId18"/>
    <p:sldLayoutId id="2147483663" r:id="rId19"/>
    <p:sldLayoutId id="2147483664" r:id="rId20"/>
    <p:sldLayoutId id="2147483665" r:id="rId21"/>
    <p:sldLayoutId id="2147483666" r:id="rId22"/>
    <p:sldLayoutId id="2147483667" r:id="rId23"/>
    <p:sldLayoutId id="2147483685" r:id="rId24"/>
  </p:sldLayoutIdLst>
  <p:hf hdr="0" ftr="0" dt="0"/>
  <p:txStyles>
    <p:titleStyle>
      <a:lvl1pPr algn="l" defTabSz="685800" rtl="0" eaLnBrk="1" latinLnBrk="0" hangingPunct="1">
        <a:lnSpc>
          <a:spcPct val="90000"/>
        </a:lnSpc>
        <a:spcBef>
          <a:spcPct val="0"/>
        </a:spcBef>
        <a:buNone/>
        <a:defRPr sz="28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Clr>
          <a:schemeClr val="bg2">
            <a:lumMod val="25000"/>
          </a:schemeClr>
        </a:buClr>
        <a:buSzPct val="85000"/>
        <a:buFont typeface="Arial" panose="020B0604020202020204" pitchFamily="34" charset="0"/>
        <a:buChar char="•"/>
        <a:defRPr sz="1600" b="0" i="0" kern="1200">
          <a:solidFill>
            <a:schemeClr val="bg2">
              <a:lumMod val="25000"/>
            </a:schemeClr>
          </a:solidFill>
          <a:latin typeface="Helvetica Light" panose="020B0403020202020204" pitchFamily="34" charset="0"/>
          <a:ea typeface="+mn-ea"/>
          <a:cs typeface="+mn-cs"/>
        </a:defRPr>
      </a:lvl1pPr>
      <a:lvl2pPr marL="514350" indent="-171450" algn="l" defTabSz="685800" rtl="0" eaLnBrk="1" latinLnBrk="0" hangingPunct="1">
        <a:lnSpc>
          <a:spcPct val="90000"/>
        </a:lnSpc>
        <a:spcBef>
          <a:spcPts val="375"/>
        </a:spcBef>
        <a:buClr>
          <a:schemeClr val="bg2">
            <a:lumMod val="25000"/>
          </a:schemeClr>
        </a:buClr>
        <a:buSzPct val="85000"/>
        <a:buFont typeface="Courier New" panose="02070309020205020404" pitchFamily="49" charset="0"/>
        <a:buChar char="o"/>
        <a:defRPr sz="1400" b="0" i="0" kern="1200">
          <a:solidFill>
            <a:schemeClr val="bg2">
              <a:lumMod val="25000"/>
            </a:schemeClr>
          </a:solidFill>
          <a:latin typeface="Helvetica Light" panose="020B0403020202020204" pitchFamily="34" charset="0"/>
          <a:ea typeface="+mn-ea"/>
          <a:cs typeface="+mn-cs"/>
        </a:defRPr>
      </a:lvl2pPr>
      <a:lvl3pPr marL="857250" indent="-171450" algn="l" defTabSz="685800" rtl="0" eaLnBrk="1" latinLnBrk="0" hangingPunct="1">
        <a:lnSpc>
          <a:spcPct val="90000"/>
        </a:lnSpc>
        <a:spcBef>
          <a:spcPts val="375"/>
        </a:spcBef>
        <a:buClr>
          <a:schemeClr val="bg2">
            <a:lumMod val="25000"/>
          </a:schemeClr>
        </a:buClr>
        <a:buSzPct val="85000"/>
        <a:buFont typeface="Wingdings" pitchFamily="2" charset="2"/>
        <a:buChar char="§"/>
        <a:defRPr sz="1200" b="0" i="0" kern="1200">
          <a:solidFill>
            <a:schemeClr val="bg2">
              <a:lumMod val="25000"/>
            </a:schemeClr>
          </a:solidFill>
          <a:latin typeface="Helvetica Light" panose="020B04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30.png"/><Relationship Id="rId1" Type="http://schemas.openxmlformats.org/officeDocument/2006/relationships/slideLayout" Target="../slideLayouts/slideLayout3.xml"/><Relationship Id="rId4" Type="http://schemas.openxmlformats.org/officeDocument/2006/relationships/image" Target="../media/image8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E5489D-B8DF-37A9-3B7B-BB433904646E}"/>
              </a:ext>
            </a:extLst>
          </p:cNvPr>
          <p:cNvSpPr>
            <a:spLocks noGrp="1"/>
          </p:cNvSpPr>
          <p:nvPr>
            <p:ph type="ctrTitle"/>
          </p:nvPr>
        </p:nvSpPr>
        <p:spPr/>
        <p:txBody>
          <a:bodyPr/>
          <a:lstStyle/>
          <a:p>
            <a:r>
              <a:rPr lang="en-US" dirty="0"/>
              <a:t>Supplementary Slides</a:t>
            </a:r>
          </a:p>
        </p:txBody>
      </p:sp>
    </p:spTree>
    <p:extLst>
      <p:ext uri="{BB962C8B-B14F-4D97-AF65-F5344CB8AC3E}">
        <p14:creationId xmlns:p14="http://schemas.microsoft.com/office/powerpoint/2010/main" val="306629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8E4A8-0CDF-5918-B1E6-46E0239C7570}"/>
              </a:ext>
            </a:extLst>
          </p:cNvPr>
          <p:cNvSpPr>
            <a:spLocks noGrp="1"/>
          </p:cNvSpPr>
          <p:nvPr>
            <p:ph type="title"/>
          </p:nvPr>
        </p:nvSpPr>
        <p:spPr/>
        <p:txBody>
          <a:bodyPr/>
          <a:lstStyle/>
          <a:p>
            <a:r>
              <a:rPr lang="en-US" dirty="0" err="1"/>
              <a:t>L'Hôpital’s</a:t>
            </a:r>
            <a:r>
              <a:rPr lang="en-US" dirty="0"/>
              <a:t>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DB2466-A55A-8F99-1ED3-6A5BB0B5DDDB}"/>
                  </a:ext>
                </a:extLst>
              </p:cNvPr>
              <p:cNvSpPr>
                <a:spLocks noGrp="1"/>
              </p:cNvSpPr>
              <p:nvPr>
                <p:ph idx="1"/>
              </p:nvPr>
            </p:nvSpPr>
            <p:spPr>
              <a:xfrm>
                <a:off x="628650" y="1179095"/>
                <a:ext cx="7886700" cy="974746"/>
              </a:xfrm>
              <a:solidFill>
                <a:srgbClr val="E5F5FF"/>
              </a:solidFill>
              <a:ln>
                <a:solidFill>
                  <a:schemeClr val="tx1"/>
                </a:solidFill>
              </a:ln>
            </p:spPr>
            <p:txBody>
              <a:bodyPr>
                <a:normAutofit/>
              </a:bodyPr>
              <a:lstStyle/>
              <a:p>
                <a:pPr marL="0" indent="0">
                  <a:buNone/>
                </a:pPr>
                <a:r>
                  <a:rPr lang="en-US" sz="1200" dirty="0"/>
                  <a:t> Suppose </a:t>
                </a:r>
                <a14:m>
                  <m:oMath xmlns:m="http://schemas.openxmlformats.org/officeDocument/2006/math">
                    <m:func>
                      <m:funcPr>
                        <m:ctrlPr>
                          <a:rPr lang="en-US" sz="1200" i="1" smtClean="0">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b="0" i="0">
                                <a:solidFill>
                                  <a:srgbClr val="006600"/>
                                </a:solidFill>
                                <a:latin typeface="Cambria Math" panose="02040503050406030204" pitchFamily="18" charset="0"/>
                              </a:rPr>
                              <m:t>lim</m:t>
                            </m:r>
                          </m:e>
                          <m:lim>
                            <m:r>
                              <a:rPr lang="en-US" sz="1200" b="0" i="1" smtClean="0">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𝑎</m:t>
                            </m:r>
                          </m:lim>
                        </m:limLow>
                      </m:fName>
                      <m:e>
                        <m:r>
                          <a:rPr lang="en-US" sz="1200" b="0" i="1" smtClean="0">
                            <a:solidFill>
                              <a:srgbClr val="006600"/>
                            </a:solidFill>
                            <a:latin typeface="Cambria Math" panose="02040503050406030204" pitchFamily="18" charset="0"/>
                          </a:rPr>
                          <m:t>𝑓</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e>
                    </m:func>
                    <m:func>
                      <m:funcPr>
                        <m:ctrlPr>
                          <a:rPr lang="en-US" sz="1200" i="1">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b="0" i="0">
                                <a:solidFill>
                                  <a:srgbClr val="006600"/>
                                </a:solidFill>
                                <a:latin typeface="Cambria Math" panose="02040503050406030204" pitchFamily="18" charset="0"/>
                              </a:rPr>
                              <m:t>lim</m:t>
                            </m:r>
                          </m:e>
                          <m:lim>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𝑎</m:t>
                            </m:r>
                          </m:lim>
                        </m:limLow>
                      </m:fName>
                      <m:e>
                        <m:r>
                          <a:rPr lang="en-US" sz="1200" b="0" i="1" smtClean="0">
                            <a:solidFill>
                              <a:srgbClr val="006600"/>
                            </a:solidFill>
                            <a:latin typeface="Cambria Math" panose="02040503050406030204" pitchFamily="18" charset="0"/>
                          </a:rPr>
                          <m:t>𝑔</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)=0</m:t>
                        </m:r>
                      </m:e>
                    </m:func>
                  </m:oMath>
                </a14:m>
                <a:r>
                  <a:rPr lang="en-US" sz="1200" dirty="0"/>
                  <a:t>. Then:</a:t>
                </a:r>
              </a:p>
              <a:p>
                <a:endParaRPr lang="en-US" sz="1200" dirty="0"/>
              </a:p>
              <a:p>
                <a:pPr marL="0" indent="0">
                  <a:buNone/>
                </a:pPr>
                <a14:m>
                  <m:oMathPara xmlns:m="http://schemas.openxmlformats.org/officeDocument/2006/math">
                    <m:oMathParaPr>
                      <m:jc m:val="centerGroup"/>
                    </m:oMathParaPr>
                    <m:oMath xmlns:m="http://schemas.openxmlformats.org/officeDocument/2006/math">
                      <m:func>
                        <m:funcPr>
                          <m:ctrlPr>
                            <a:rPr lang="en-US" sz="1200" i="1" smtClean="0">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b="0" i="0">
                                  <a:solidFill>
                                    <a:srgbClr val="006600"/>
                                  </a:solidFill>
                                  <a:latin typeface="Cambria Math" panose="02040503050406030204" pitchFamily="18" charset="0"/>
                                </a:rPr>
                                <m:t>lim</m:t>
                              </m:r>
                            </m:e>
                            <m:lim>
                              <m:r>
                                <a:rPr lang="en-US" sz="1200" b="0" i="1" smtClean="0">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𝑎</m:t>
                              </m:r>
                            </m:lim>
                          </m:limLow>
                        </m:fName>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𝑓</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num>
                            <m:den>
                              <m:r>
                                <a:rPr lang="en-US" sz="1200" b="0" i="1" smtClean="0">
                                  <a:solidFill>
                                    <a:srgbClr val="006600"/>
                                  </a:solidFill>
                                  <a:latin typeface="Cambria Math" panose="02040503050406030204" pitchFamily="18" charset="0"/>
                                </a:rPr>
                                <m:t>𝑔</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den>
                          </m:f>
                          <m:r>
                            <a:rPr lang="en-US" sz="1200" b="0" i="1" smtClean="0">
                              <a:solidFill>
                                <a:srgbClr val="006600"/>
                              </a:solidFill>
                              <a:latin typeface="Cambria Math" panose="02040503050406030204" pitchFamily="18" charset="0"/>
                            </a:rPr>
                            <m:t>=</m:t>
                          </m:r>
                        </m:e>
                      </m:func>
                      <m:func>
                        <m:funcPr>
                          <m:ctrlPr>
                            <a:rPr lang="en-US" sz="1200" i="1">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b="0" i="0">
                                  <a:solidFill>
                                    <a:srgbClr val="006600"/>
                                  </a:solidFill>
                                  <a:latin typeface="Cambria Math" panose="02040503050406030204" pitchFamily="18" charset="0"/>
                                </a:rPr>
                                <m:t>lim</m:t>
                              </m:r>
                            </m:e>
                            <m:lim>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𝑎</m:t>
                              </m:r>
                            </m:lim>
                          </m:limLow>
                        </m:fName>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𝑓</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num>
                            <m:den>
                              <m:r>
                                <a:rPr lang="en-US" sz="1200" b="0" i="1">
                                  <a:solidFill>
                                    <a:srgbClr val="006600"/>
                                  </a:solidFill>
                                  <a:latin typeface="Cambria Math" panose="02040503050406030204" pitchFamily="18" charset="0"/>
                                </a:rPr>
                                <m:t>𝑔</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den>
                          </m:f>
                        </m:e>
                      </m:func>
                    </m:oMath>
                  </m:oMathPara>
                </a14:m>
                <a:endParaRPr lang="en-US" sz="1200" dirty="0"/>
              </a:p>
            </p:txBody>
          </p:sp>
        </mc:Choice>
        <mc:Fallback xmlns="">
          <p:sp>
            <p:nvSpPr>
              <p:cNvPr id="3" name="Content Placeholder 2">
                <a:extLst>
                  <a:ext uri="{FF2B5EF4-FFF2-40B4-BE49-F238E27FC236}">
                    <a16:creationId xmlns:a16="http://schemas.microsoft.com/office/drawing/2014/main" id="{CFDB2466-A55A-8F99-1ED3-6A5BB0B5DDDB}"/>
                  </a:ext>
                </a:extLst>
              </p:cNvPr>
              <p:cNvSpPr>
                <a:spLocks noGrp="1" noRot="1" noChangeAspect="1" noMove="1" noResize="1" noEditPoints="1" noAdjustHandles="1" noChangeArrowheads="1" noChangeShapeType="1" noTextEdit="1"/>
              </p:cNvSpPr>
              <p:nvPr>
                <p:ph idx="1"/>
              </p:nvPr>
            </p:nvSpPr>
            <p:spPr>
              <a:xfrm>
                <a:off x="628650" y="1179095"/>
                <a:ext cx="7886700" cy="974746"/>
              </a:xfrm>
              <a:blipFill>
                <a:blip r:embed="rId2"/>
                <a:stretch>
                  <a:fillRect t="-123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78CDEF6-998D-47DE-7536-1963A8E80971}"/>
                  </a:ext>
                </a:extLst>
              </p:cNvPr>
              <p:cNvSpPr txBox="1"/>
              <p:nvPr/>
            </p:nvSpPr>
            <p:spPr>
              <a:xfrm>
                <a:off x="678657" y="2159009"/>
                <a:ext cx="7530632" cy="2818849"/>
              </a:xfrm>
              <a:prstGeom prst="rect">
                <a:avLst/>
              </a:prstGeom>
              <a:noFill/>
            </p:spPr>
            <p:txBody>
              <a:bodyPr wrap="square">
                <a:spAutoFit/>
              </a:bodyPr>
              <a:lstStyle/>
              <a:p>
                <a:pPr>
                  <a:lnSpc>
                    <a:spcPct val="150000"/>
                  </a:lnSpc>
                </a:pPr>
                <a:r>
                  <a:rPr lang="en-US" sz="1100" b="1" dirty="0">
                    <a:latin typeface="Helvetica Light"/>
                  </a:rPr>
                  <a:t>Proof:</a:t>
                </a:r>
                <a:r>
                  <a:rPr lang="en-US" sz="1100" dirty="0">
                    <a:latin typeface="Helvetica Light"/>
                  </a:rPr>
                  <a:t> </a:t>
                </a:r>
              </a:p>
              <a:p>
                <a:pPr>
                  <a:lnSpc>
                    <a:spcPct val="150000"/>
                  </a:lnSpc>
                </a:pPr>
                <a14:m>
                  <m:oMathPara xmlns:m="http://schemas.openxmlformats.org/officeDocument/2006/math">
                    <m:oMathParaPr>
                      <m:jc m:val="centerGroup"/>
                    </m:oMathParaPr>
                    <m:oMath xmlns:m="http://schemas.openxmlformats.org/officeDocument/2006/math">
                      <m:func>
                        <m:funcPr>
                          <m:ctrlPr>
                            <a:rPr lang="en-US" sz="1100" i="1">
                              <a:solidFill>
                                <a:srgbClr val="006600"/>
                              </a:solidFill>
                              <a:latin typeface="Cambria Math" panose="02040503050406030204" pitchFamily="18" charset="0"/>
                            </a:rPr>
                          </m:ctrlPr>
                        </m:funcPr>
                        <m:fName>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𝑎</m:t>
                              </m:r>
                            </m:lim>
                          </m:limLow>
                        </m:fName>
                        <m:e>
                          <m:f>
                            <m:fPr>
                              <m:ctrlPr>
                                <a:rPr lang="en-US" sz="1100" i="1">
                                  <a:solidFill>
                                    <a:srgbClr val="006600"/>
                                  </a:solidFill>
                                  <a:latin typeface="Cambria Math" panose="02040503050406030204" pitchFamily="18" charset="0"/>
                                </a:rPr>
                              </m:ctrlPr>
                            </m:fPr>
                            <m:num>
                              <m:r>
                                <a:rPr lang="en-US" sz="1100" b="0" i="1">
                                  <a:solidFill>
                                    <a:srgbClr val="006600"/>
                                  </a:solidFill>
                                  <a:latin typeface="Cambria Math" panose="02040503050406030204" pitchFamily="18" charset="0"/>
                                </a:rPr>
                                <m:t>𝑓</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num>
                            <m:den>
                              <m:r>
                                <a:rPr lang="en-US" sz="1100" b="0" i="1">
                                  <a:solidFill>
                                    <a:srgbClr val="006600"/>
                                  </a:solidFill>
                                  <a:latin typeface="Cambria Math" panose="02040503050406030204" pitchFamily="18" charset="0"/>
                                </a:rPr>
                                <m:t>𝑔</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den>
                          </m:f>
                          <m:r>
                            <a:rPr lang="en-US" sz="1100" b="0" i="1">
                              <a:solidFill>
                                <a:srgbClr val="006600"/>
                              </a:solidFill>
                              <a:latin typeface="Cambria Math" panose="02040503050406030204" pitchFamily="18" charset="0"/>
                            </a:rPr>
                            <m:t>=</m:t>
                          </m:r>
                        </m:e>
                      </m:func>
                      <m:func>
                        <m:funcPr>
                          <m:ctrlPr>
                            <a:rPr lang="en-US" sz="1100" i="1">
                              <a:solidFill>
                                <a:srgbClr val="006600"/>
                              </a:solidFill>
                              <a:latin typeface="Cambria Math" panose="02040503050406030204" pitchFamily="18" charset="0"/>
                            </a:rPr>
                          </m:ctrlPr>
                        </m:funcPr>
                        <m:fName>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𝑎</m:t>
                              </m:r>
                            </m:lim>
                          </m:limLow>
                        </m:fName>
                        <m:e>
                          <m:f>
                            <m:fPr>
                              <m:ctrlPr>
                                <a:rPr lang="en-US" sz="1100" i="1">
                                  <a:solidFill>
                                    <a:srgbClr val="006600"/>
                                  </a:solidFill>
                                  <a:latin typeface="Cambria Math" panose="02040503050406030204" pitchFamily="18" charset="0"/>
                                </a:rPr>
                              </m:ctrlPr>
                            </m:fPr>
                            <m:num>
                              <m:f>
                                <m:fPr>
                                  <m:ctrlPr>
                                    <a:rPr lang="en-US" sz="1100" i="1" smtClean="0">
                                      <a:solidFill>
                                        <a:srgbClr val="006600"/>
                                      </a:solidFill>
                                      <a:latin typeface="Cambria Math" panose="02040503050406030204" pitchFamily="18" charset="0"/>
                                    </a:rPr>
                                  </m:ctrlPr>
                                </m:fPr>
                                <m:num>
                                  <m:r>
                                    <a:rPr lang="en-US" sz="1100" b="0" i="1">
                                      <a:solidFill>
                                        <a:srgbClr val="006600"/>
                                      </a:solidFill>
                                      <a:latin typeface="Cambria Math" panose="02040503050406030204" pitchFamily="18" charset="0"/>
                                    </a:rPr>
                                    <m:t>𝑓</m:t>
                                  </m:r>
                                  <m:d>
                                    <m:dPr>
                                      <m:ctrlPr>
                                        <a:rPr lang="en-US" sz="1100" i="1">
                                          <a:solidFill>
                                            <a:srgbClr val="006600"/>
                                          </a:solidFill>
                                          <a:latin typeface="Cambria Math" panose="02040503050406030204" pitchFamily="18" charset="0"/>
                                        </a:rPr>
                                      </m:ctrlPr>
                                    </m:dPr>
                                    <m:e>
                                      <m:r>
                                        <a:rPr lang="en-US" sz="1100" b="0" i="1">
                                          <a:solidFill>
                                            <a:srgbClr val="006600"/>
                                          </a:solidFill>
                                          <a:latin typeface="Cambria Math" panose="02040503050406030204" pitchFamily="18" charset="0"/>
                                        </a:rPr>
                                        <m:t>𝑥</m:t>
                                      </m:r>
                                    </m:e>
                                  </m:d>
                                  <m:r>
                                    <a:rPr lang="en-US" sz="1100" b="0" i="1" smtClean="0">
                                      <a:solidFill>
                                        <a:srgbClr val="FF0000"/>
                                      </a:solidFill>
                                      <a:latin typeface="Cambria Math" panose="02040503050406030204" pitchFamily="18" charset="0"/>
                                    </a:rPr>
                                    <m:t>−0</m:t>
                                  </m:r>
                                </m:num>
                                <m:den>
                                  <m:r>
                                    <a:rPr lang="en-US" sz="1100" b="0" i="1" smtClean="0">
                                      <a:solidFill>
                                        <a:srgbClr val="0000FF"/>
                                      </a:solidFill>
                                      <a:latin typeface="Cambria Math" panose="02040503050406030204" pitchFamily="18" charset="0"/>
                                    </a:rPr>
                                    <m:t>𝑥</m:t>
                                  </m:r>
                                  <m:r>
                                    <a:rPr lang="en-US" sz="1100" b="0" i="1" smtClean="0">
                                      <a:solidFill>
                                        <a:srgbClr val="0000FF"/>
                                      </a:solidFill>
                                      <a:latin typeface="Cambria Math" panose="02040503050406030204" pitchFamily="18" charset="0"/>
                                    </a:rPr>
                                    <m:t>−</m:t>
                                  </m:r>
                                  <m:r>
                                    <a:rPr lang="en-US" sz="1100" b="0" i="1" smtClean="0">
                                      <a:solidFill>
                                        <a:srgbClr val="0000FF"/>
                                      </a:solidFill>
                                      <a:latin typeface="Cambria Math" panose="02040503050406030204" pitchFamily="18" charset="0"/>
                                    </a:rPr>
                                    <m:t>𝑎</m:t>
                                  </m:r>
                                </m:den>
                              </m:f>
                            </m:num>
                            <m:den>
                              <m:f>
                                <m:fPr>
                                  <m:ctrlPr>
                                    <a:rPr lang="en-US" sz="1100" i="1">
                                      <a:solidFill>
                                        <a:srgbClr val="006600"/>
                                      </a:solidFill>
                                      <a:latin typeface="Cambria Math" panose="02040503050406030204" pitchFamily="18" charset="0"/>
                                    </a:rPr>
                                  </m:ctrlPr>
                                </m:fPr>
                                <m:num>
                                  <m:r>
                                    <a:rPr lang="en-US" sz="1100" b="0" i="1" smtClean="0">
                                      <a:solidFill>
                                        <a:srgbClr val="006600"/>
                                      </a:solidFill>
                                      <a:latin typeface="Cambria Math" panose="02040503050406030204" pitchFamily="18" charset="0"/>
                                    </a:rPr>
                                    <m:t>𝑔</m:t>
                                  </m:r>
                                  <m:d>
                                    <m:dPr>
                                      <m:ctrlPr>
                                        <a:rPr lang="en-US" sz="1100" i="1">
                                          <a:solidFill>
                                            <a:srgbClr val="006600"/>
                                          </a:solidFill>
                                          <a:latin typeface="Cambria Math" panose="02040503050406030204" pitchFamily="18" charset="0"/>
                                        </a:rPr>
                                      </m:ctrlPr>
                                    </m:dPr>
                                    <m:e>
                                      <m:r>
                                        <a:rPr lang="en-US" sz="1100" b="0" i="1">
                                          <a:solidFill>
                                            <a:srgbClr val="006600"/>
                                          </a:solidFill>
                                          <a:latin typeface="Cambria Math" panose="02040503050406030204" pitchFamily="18" charset="0"/>
                                        </a:rPr>
                                        <m:t>𝑥</m:t>
                                      </m:r>
                                    </m:e>
                                  </m:d>
                                  <m:r>
                                    <a:rPr lang="en-US" sz="1100" b="0" i="1" smtClean="0">
                                      <a:solidFill>
                                        <a:srgbClr val="FF0000"/>
                                      </a:solidFill>
                                      <a:latin typeface="Cambria Math" panose="02040503050406030204" pitchFamily="18" charset="0"/>
                                    </a:rPr>
                                    <m:t>−0</m:t>
                                  </m:r>
                                </m:num>
                                <m:den>
                                  <m:r>
                                    <a:rPr lang="en-US" sz="1100" b="0" i="1" smtClean="0">
                                      <a:solidFill>
                                        <a:srgbClr val="0000FF"/>
                                      </a:solidFill>
                                      <a:latin typeface="Cambria Math" panose="02040503050406030204" pitchFamily="18" charset="0"/>
                                    </a:rPr>
                                    <m:t>𝑥</m:t>
                                  </m:r>
                                  <m:r>
                                    <a:rPr lang="en-US" sz="1100" b="0" i="1" smtClean="0">
                                      <a:solidFill>
                                        <a:srgbClr val="0000FF"/>
                                      </a:solidFill>
                                      <a:latin typeface="Cambria Math" panose="02040503050406030204" pitchFamily="18" charset="0"/>
                                    </a:rPr>
                                    <m:t>−</m:t>
                                  </m:r>
                                  <m:r>
                                    <a:rPr lang="en-US" sz="1100" b="0" i="1" smtClean="0">
                                      <a:solidFill>
                                        <a:srgbClr val="0000FF"/>
                                      </a:solidFill>
                                      <a:latin typeface="Cambria Math" panose="02040503050406030204" pitchFamily="18" charset="0"/>
                                    </a:rPr>
                                    <m:t>𝑎</m:t>
                                  </m:r>
                                </m:den>
                              </m:f>
                            </m:den>
                          </m:f>
                        </m:e>
                      </m:func>
                      <m:r>
                        <a:rPr lang="en-US" sz="1100" b="0" i="1" smtClean="0">
                          <a:solidFill>
                            <a:srgbClr val="006600"/>
                          </a:solidFill>
                          <a:latin typeface="Cambria Math" panose="02040503050406030204" pitchFamily="18" charset="0"/>
                        </a:rPr>
                        <m:t>=</m:t>
                      </m:r>
                      <m:f>
                        <m:fPr>
                          <m:ctrlPr>
                            <a:rPr lang="en-US" sz="1100" i="1">
                              <a:solidFill>
                                <a:srgbClr val="006600"/>
                              </a:solidFill>
                              <a:latin typeface="Cambria Math" panose="02040503050406030204" pitchFamily="18" charset="0"/>
                            </a:rPr>
                          </m:ctrlPr>
                        </m:fPr>
                        <m:num>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𝑎</m:t>
                              </m:r>
                            </m:lim>
                          </m:limLow>
                          <m:f>
                            <m:fPr>
                              <m:ctrlPr>
                                <a:rPr lang="en-US" sz="1100" i="1">
                                  <a:solidFill>
                                    <a:srgbClr val="006600"/>
                                  </a:solidFill>
                                  <a:latin typeface="Cambria Math" panose="02040503050406030204" pitchFamily="18" charset="0"/>
                                </a:rPr>
                              </m:ctrlPr>
                            </m:fPr>
                            <m:num>
                              <m:r>
                                <a:rPr lang="en-US" sz="1100" b="0" i="1">
                                  <a:solidFill>
                                    <a:srgbClr val="006600"/>
                                  </a:solidFill>
                                  <a:latin typeface="Cambria Math" panose="02040503050406030204" pitchFamily="18" charset="0"/>
                                </a:rPr>
                                <m:t>𝑓</m:t>
                              </m:r>
                              <m:d>
                                <m:dPr>
                                  <m:ctrlPr>
                                    <a:rPr lang="en-US" sz="1100" i="1">
                                      <a:solidFill>
                                        <a:srgbClr val="006600"/>
                                      </a:solidFill>
                                      <a:latin typeface="Cambria Math" panose="02040503050406030204" pitchFamily="18" charset="0"/>
                                    </a:rPr>
                                  </m:ctrlPr>
                                </m:dPr>
                                <m:e>
                                  <m:r>
                                    <a:rPr lang="en-US" sz="1100" b="0" i="1">
                                      <a:solidFill>
                                        <a:srgbClr val="006600"/>
                                      </a:solidFill>
                                      <a:latin typeface="Cambria Math" panose="02040503050406030204" pitchFamily="18" charset="0"/>
                                    </a:rPr>
                                    <m:t>𝑥</m:t>
                                  </m:r>
                                </m:e>
                              </m:d>
                              <m:r>
                                <a:rPr lang="en-US" sz="1100" b="0" i="1" smtClean="0">
                                  <a:solidFill>
                                    <a:srgbClr val="FF0000"/>
                                  </a:solidFill>
                                  <a:latin typeface="Cambria Math" panose="02040503050406030204" pitchFamily="18" charset="0"/>
                                </a:rPr>
                                <m:t>−</m:t>
                              </m:r>
                              <m:r>
                                <a:rPr lang="en-US" sz="1100" b="0" i="1" smtClean="0">
                                  <a:solidFill>
                                    <a:srgbClr val="FF0000"/>
                                  </a:solidFill>
                                  <a:latin typeface="Cambria Math" panose="02040503050406030204" pitchFamily="18" charset="0"/>
                                </a:rPr>
                                <m:t>𝑓</m:t>
                              </m:r>
                              <m:r>
                                <a:rPr lang="en-US" sz="1100" b="0" i="1" smtClean="0">
                                  <a:solidFill>
                                    <a:srgbClr val="FF0000"/>
                                  </a:solidFill>
                                  <a:latin typeface="Cambria Math" panose="02040503050406030204" pitchFamily="18" charset="0"/>
                                </a:rPr>
                                <m:t>(</m:t>
                              </m:r>
                              <m:r>
                                <a:rPr lang="en-US" sz="1100" b="0" i="1" smtClean="0">
                                  <a:solidFill>
                                    <a:srgbClr val="FF0000"/>
                                  </a:solidFill>
                                  <a:latin typeface="Cambria Math" panose="02040503050406030204" pitchFamily="18" charset="0"/>
                                </a:rPr>
                                <m:t>𝑎</m:t>
                              </m:r>
                              <m:r>
                                <a:rPr lang="en-US" sz="1100" b="0" i="1" smtClean="0">
                                  <a:solidFill>
                                    <a:srgbClr val="FF0000"/>
                                  </a:solidFill>
                                  <a:latin typeface="Cambria Math" panose="02040503050406030204" pitchFamily="18" charset="0"/>
                                </a:rPr>
                                <m:t>)</m:t>
                              </m:r>
                            </m:num>
                            <m:den>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𝑎</m:t>
                              </m:r>
                            </m:den>
                          </m:f>
                        </m:num>
                        <m:den>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𝑎</m:t>
                              </m:r>
                            </m:lim>
                          </m:limLow>
                          <m:f>
                            <m:fPr>
                              <m:ctrlPr>
                                <a:rPr lang="en-US" sz="1100" i="1">
                                  <a:solidFill>
                                    <a:srgbClr val="006600"/>
                                  </a:solidFill>
                                  <a:latin typeface="Cambria Math" panose="02040503050406030204" pitchFamily="18" charset="0"/>
                                </a:rPr>
                              </m:ctrlPr>
                            </m:fPr>
                            <m:num>
                              <m:r>
                                <a:rPr lang="en-US" sz="1100" b="0" i="1" smtClean="0">
                                  <a:solidFill>
                                    <a:srgbClr val="006600"/>
                                  </a:solidFill>
                                  <a:latin typeface="Cambria Math" panose="02040503050406030204" pitchFamily="18" charset="0"/>
                                </a:rPr>
                                <m:t>𝑔</m:t>
                              </m:r>
                              <m:d>
                                <m:dPr>
                                  <m:ctrlPr>
                                    <a:rPr lang="en-US" sz="1100" i="1">
                                      <a:solidFill>
                                        <a:srgbClr val="006600"/>
                                      </a:solidFill>
                                      <a:latin typeface="Cambria Math" panose="02040503050406030204" pitchFamily="18" charset="0"/>
                                    </a:rPr>
                                  </m:ctrlPr>
                                </m:dPr>
                                <m:e>
                                  <m:r>
                                    <a:rPr lang="en-US" sz="1100" b="0" i="1">
                                      <a:solidFill>
                                        <a:srgbClr val="006600"/>
                                      </a:solidFill>
                                      <a:latin typeface="Cambria Math" panose="02040503050406030204" pitchFamily="18" charset="0"/>
                                    </a:rPr>
                                    <m:t>𝑥</m:t>
                                  </m:r>
                                </m:e>
                              </m:d>
                              <m:r>
                                <a:rPr lang="en-US" sz="1100" b="0" i="1" smtClean="0">
                                  <a:solidFill>
                                    <a:srgbClr val="FF0000"/>
                                  </a:solidFill>
                                  <a:latin typeface="Cambria Math" panose="02040503050406030204" pitchFamily="18" charset="0"/>
                                </a:rPr>
                                <m:t>−</m:t>
                              </m:r>
                              <m:r>
                                <a:rPr lang="en-US" sz="1100" b="0" i="1" smtClean="0">
                                  <a:solidFill>
                                    <a:srgbClr val="FF0000"/>
                                  </a:solidFill>
                                  <a:latin typeface="Cambria Math" panose="02040503050406030204" pitchFamily="18" charset="0"/>
                                </a:rPr>
                                <m:t>𝑔</m:t>
                              </m:r>
                              <m:r>
                                <a:rPr lang="en-US" sz="1100" b="0" i="1" smtClean="0">
                                  <a:solidFill>
                                    <a:srgbClr val="FF0000"/>
                                  </a:solidFill>
                                  <a:latin typeface="Cambria Math" panose="02040503050406030204" pitchFamily="18" charset="0"/>
                                </a:rPr>
                                <m:t>(</m:t>
                              </m:r>
                              <m:r>
                                <a:rPr lang="en-US" sz="1100" b="0" i="1" smtClean="0">
                                  <a:solidFill>
                                    <a:srgbClr val="FF0000"/>
                                  </a:solidFill>
                                  <a:latin typeface="Cambria Math" panose="02040503050406030204" pitchFamily="18" charset="0"/>
                                </a:rPr>
                                <m:t>𝑎</m:t>
                              </m:r>
                              <m:r>
                                <a:rPr lang="en-US" sz="1100" b="0" i="1" smtClean="0">
                                  <a:solidFill>
                                    <a:srgbClr val="FF0000"/>
                                  </a:solidFill>
                                  <a:latin typeface="Cambria Math" panose="02040503050406030204" pitchFamily="18" charset="0"/>
                                </a:rPr>
                                <m:t>)</m:t>
                              </m:r>
                            </m:num>
                            <m:den>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𝑎</m:t>
                              </m:r>
                            </m:den>
                          </m:f>
                        </m:den>
                      </m:f>
                      <m:r>
                        <a:rPr lang="en-US" sz="1100" b="0" i="1" smtClean="0">
                          <a:solidFill>
                            <a:srgbClr val="006600"/>
                          </a:solidFill>
                          <a:latin typeface="Cambria Math" panose="02040503050406030204" pitchFamily="18" charset="0"/>
                        </a:rPr>
                        <m:t>=</m:t>
                      </m:r>
                      <m:f>
                        <m:fPr>
                          <m:ctrlPr>
                            <a:rPr lang="en-US" sz="1100" i="1">
                              <a:solidFill>
                                <a:srgbClr val="006600"/>
                              </a:solidFill>
                              <a:latin typeface="Cambria Math" panose="02040503050406030204" pitchFamily="18" charset="0"/>
                            </a:rPr>
                          </m:ctrlPr>
                        </m:fPr>
                        <m:num>
                          <m:r>
                            <a:rPr lang="en-US" sz="1100" b="0" i="1">
                              <a:solidFill>
                                <a:srgbClr val="006600"/>
                              </a:solidFill>
                              <a:latin typeface="Cambria Math" panose="02040503050406030204" pitchFamily="18" charset="0"/>
                            </a:rPr>
                            <m:t>𝑓</m:t>
                          </m:r>
                          <m:r>
                            <a:rPr lang="en-US" sz="1100" b="0" i="1">
                              <a:solidFill>
                                <a:srgbClr val="006600"/>
                              </a:solidFill>
                              <a:latin typeface="Cambria Math" panose="02040503050406030204" pitchFamily="18" charset="0"/>
                            </a:rPr>
                            <m:t>′(</m:t>
                          </m:r>
                          <m:r>
                            <a:rPr lang="en-US" sz="1100" b="0" i="1" smtClean="0">
                              <a:solidFill>
                                <a:srgbClr val="006600"/>
                              </a:solidFill>
                              <a:latin typeface="Cambria Math" panose="02040503050406030204" pitchFamily="18" charset="0"/>
                            </a:rPr>
                            <m:t>𝑎</m:t>
                          </m:r>
                          <m:r>
                            <a:rPr lang="en-US" sz="1100" b="0" i="1">
                              <a:solidFill>
                                <a:srgbClr val="006600"/>
                              </a:solidFill>
                              <a:latin typeface="Cambria Math" panose="02040503050406030204" pitchFamily="18" charset="0"/>
                            </a:rPr>
                            <m:t>)</m:t>
                          </m:r>
                        </m:num>
                        <m:den>
                          <m:r>
                            <a:rPr lang="en-US" sz="1100" b="0" i="1">
                              <a:solidFill>
                                <a:srgbClr val="006600"/>
                              </a:solidFill>
                              <a:latin typeface="Cambria Math" panose="02040503050406030204" pitchFamily="18" charset="0"/>
                            </a:rPr>
                            <m:t>𝑔</m:t>
                          </m:r>
                          <m:r>
                            <a:rPr lang="en-US" sz="1100" b="0" i="1">
                              <a:solidFill>
                                <a:srgbClr val="006600"/>
                              </a:solidFill>
                              <a:latin typeface="Cambria Math" panose="02040503050406030204" pitchFamily="18" charset="0"/>
                            </a:rPr>
                            <m:t>′(</m:t>
                          </m:r>
                          <m:r>
                            <a:rPr lang="en-US" sz="1100" b="0" i="1" smtClean="0">
                              <a:solidFill>
                                <a:srgbClr val="006600"/>
                              </a:solidFill>
                              <a:latin typeface="Cambria Math" panose="02040503050406030204" pitchFamily="18" charset="0"/>
                            </a:rPr>
                            <m:t>𝑎</m:t>
                          </m:r>
                          <m:r>
                            <a:rPr lang="en-US" sz="1100" b="0" i="1">
                              <a:solidFill>
                                <a:srgbClr val="006600"/>
                              </a:solidFill>
                              <a:latin typeface="Cambria Math" panose="02040503050406030204" pitchFamily="18" charset="0"/>
                            </a:rPr>
                            <m:t>)</m:t>
                          </m:r>
                        </m:den>
                      </m:f>
                      <m:r>
                        <a:rPr lang="en-US" sz="1100" b="0" i="1" smtClean="0">
                          <a:solidFill>
                            <a:srgbClr val="006600"/>
                          </a:solidFill>
                          <a:latin typeface="Cambria Math" panose="02040503050406030204" pitchFamily="18" charset="0"/>
                        </a:rPr>
                        <m:t>=</m:t>
                      </m:r>
                      <m:func>
                        <m:funcPr>
                          <m:ctrlPr>
                            <a:rPr lang="en-US" sz="1100" i="1">
                              <a:solidFill>
                                <a:srgbClr val="006600"/>
                              </a:solidFill>
                              <a:latin typeface="Cambria Math" panose="02040503050406030204" pitchFamily="18" charset="0"/>
                            </a:rPr>
                          </m:ctrlPr>
                        </m:funcPr>
                        <m:fName>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𝑎</m:t>
                              </m:r>
                            </m:lim>
                          </m:limLow>
                        </m:fName>
                        <m:e>
                          <m:f>
                            <m:fPr>
                              <m:ctrlPr>
                                <a:rPr lang="en-US" sz="1100" i="1">
                                  <a:solidFill>
                                    <a:srgbClr val="006600"/>
                                  </a:solidFill>
                                  <a:latin typeface="Cambria Math" panose="02040503050406030204" pitchFamily="18" charset="0"/>
                                </a:rPr>
                              </m:ctrlPr>
                            </m:fPr>
                            <m:num>
                              <m:r>
                                <a:rPr lang="en-US" sz="1100" b="0" i="1">
                                  <a:solidFill>
                                    <a:srgbClr val="006600"/>
                                  </a:solidFill>
                                  <a:latin typeface="Cambria Math" panose="02040503050406030204" pitchFamily="18" charset="0"/>
                                </a:rPr>
                                <m:t>𝑓</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num>
                            <m:den>
                              <m:r>
                                <a:rPr lang="en-US" sz="1100" b="0" i="1">
                                  <a:solidFill>
                                    <a:srgbClr val="006600"/>
                                  </a:solidFill>
                                  <a:latin typeface="Cambria Math" panose="02040503050406030204" pitchFamily="18" charset="0"/>
                                </a:rPr>
                                <m:t>𝑔</m:t>
                              </m:r>
                              <m:r>
                                <a:rPr lang="en-US" sz="1100" b="0" i="1">
                                  <a:solidFill>
                                    <a:srgbClr val="006600"/>
                                  </a:solidFill>
                                  <a:latin typeface="Cambria Math" panose="02040503050406030204" pitchFamily="18" charset="0"/>
                                </a:rPr>
                                <m:t>′(</m:t>
                              </m:r>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den>
                          </m:f>
                        </m:e>
                      </m:func>
                    </m:oMath>
                  </m:oMathPara>
                </a14:m>
                <a:endParaRPr lang="en-US" sz="1100" i="1" dirty="0">
                  <a:solidFill>
                    <a:srgbClr val="006600"/>
                  </a:solidFill>
                </a:endParaRPr>
              </a:p>
              <a:p>
                <a:pPr>
                  <a:lnSpc>
                    <a:spcPct val="150000"/>
                  </a:lnSpc>
                </a:pPr>
                <a:r>
                  <a:rPr lang="en-US" sz="1100" b="1" dirty="0">
                    <a:latin typeface="Helvetica Light"/>
                  </a:rPr>
                  <a:t>Example: </a:t>
                </a:r>
              </a:p>
              <a:p>
                <a:pPr>
                  <a:lnSpc>
                    <a:spcPct val="150000"/>
                  </a:lnSpc>
                </a:pPr>
                <a14:m>
                  <m:oMathPara xmlns:m="http://schemas.openxmlformats.org/officeDocument/2006/math">
                    <m:oMathParaPr>
                      <m:jc m:val="centerGroup"/>
                    </m:oMathParaPr>
                    <m:oMath xmlns:m="http://schemas.openxmlformats.org/officeDocument/2006/math">
                      <m:func>
                        <m:funcPr>
                          <m:ctrlPr>
                            <a:rPr lang="en-US" sz="1100" i="1" smtClean="0">
                              <a:solidFill>
                                <a:srgbClr val="006600"/>
                              </a:solidFill>
                              <a:latin typeface="Cambria Math" panose="02040503050406030204" pitchFamily="18" charset="0"/>
                            </a:rPr>
                          </m:ctrlPr>
                        </m:funcPr>
                        <m:fName>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smtClean="0">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smtClean="0">
                                  <a:solidFill>
                                    <a:srgbClr val="006600"/>
                                  </a:solidFill>
                                  <a:latin typeface="Cambria Math" panose="02040503050406030204" pitchFamily="18" charset="0"/>
                                </a:rPr>
                                <m:t>1</m:t>
                              </m:r>
                            </m:lim>
                          </m:limLow>
                        </m:fName>
                        <m:e>
                          <m:f>
                            <m:fPr>
                              <m:ctrlPr>
                                <a:rPr lang="en-US" sz="1100" i="1">
                                  <a:solidFill>
                                    <a:srgbClr val="006600"/>
                                  </a:solidFill>
                                  <a:latin typeface="Cambria Math" panose="02040503050406030204" pitchFamily="18" charset="0"/>
                                </a:rPr>
                              </m:ctrlPr>
                            </m:fPr>
                            <m:num>
                              <m:sSup>
                                <m:sSupPr>
                                  <m:ctrlPr>
                                    <a:rPr lang="en-US" sz="1100" i="1" smtClean="0">
                                      <a:solidFill>
                                        <a:srgbClr val="006600"/>
                                      </a:solidFill>
                                      <a:latin typeface="Cambria Math" panose="02040503050406030204" pitchFamily="18" charset="0"/>
                                    </a:rPr>
                                  </m:ctrlPr>
                                </m:sSupPr>
                                <m:e>
                                  <m:r>
                                    <a:rPr lang="en-US" sz="1100" b="0" i="1" smtClean="0">
                                      <a:solidFill>
                                        <a:srgbClr val="006600"/>
                                      </a:solidFill>
                                      <a:latin typeface="Cambria Math" panose="02040503050406030204" pitchFamily="18" charset="0"/>
                                    </a:rPr>
                                    <m:t>𝑥</m:t>
                                  </m:r>
                                </m:e>
                                <m:sup>
                                  <m:r>
                                    <a:rPr lang="en-US" sz="1100" b="0" i="1" smtClean="0">
                                      <a:solidFill>
                                        <a:srgbClr val="006600"/>
                                      </a:solidFill>
                                      <a:latin typeface="Cambria Math" panose="02040503050406030204" pitchFamily="18" charset="0"/>
                                    </a:rPr>
                                    <m:t>2</m:t>
                                  </m:r>
                                </m:sup>
                              </m:sSup>
                              <m:r>
                                <a:rPr lang="en-US" sz="1100" b="0" i="1" smtClean="0">
                                  <a:solidFill>
                                    <a:srgbClr val="006600"/>
                                  </a:solidFill>
                                  <a:latin typeface="Cambria Math" panose="02040503050406030204" pitchFamily="18" charset="0"/>
                                </a:rPr>
                                <m:t>−1</m:t>
                              </m:r>
                            </m:num>
                            <m:den>
                              <m:r>
                                <a:rPr lang="en-US" sz="1100" b="0" i="1" smtClean="0">
                                  <a:solidFill>
                                    <a:srgbClr val="006600"/>
                                  </a:solidFill>
                                  <a:latin typeface="Cambria Math" panose="02040503050406030204" pitchFamily="18" charset="0"/>
                                </a:rPr>
                                <m:t>𝑥</m:t>
                              </m:r>
                              <m:r>
                                <a:rPr lang="en-US" sz="1100" b="0" i="1" smtClean="0">
                                  <a:solidFill>
                                    <a:srgbClr val="006600"/>
                                  </a:solidFill>
                                  <a:latin typeface="Cambria Math" panose="02040503050406030204" pitchFamily="18" charset="0"/>
                                </a:rPr>
                                <m:t>−1</m:t>
                              </m:r>
                            </m:den>
                          </m:f>
                          <m:r>
                            <a:rPr lang="en-US" sz="1100" b="0" i="1" smtClean="0">
                              <a:solidFill>
                                <a:srgbClr val="006600"/>
                              </a:solidFill>
                              <a:latin typeface="Cambria Math" panose="02040503050406030204" pitchFamily="18" charset="0"/>
                            </a:rPr>
                            <m:t>=</m:t>
                          </m:r>
                        </m:e>
                      </m:func>
                      <m:func>
                        <m:funcPr>
                          <m:ctrlPr>
                            <a:rPr lang="en-US" sz="1100" i="1">
                              <a:solidFill>
                                <a:srgbClr val="006600"/>
                              </a:solidFill>
                              <a:latin typeface="Cambria Math" panose="02040503050406030204" pitchFamily="18" charset="0"/>
                            </a:rPr>
                          </m:ctrlPr>
                        </m:funcPr>
                        <m:fName>
                          <m:limLow>
                            <m:limLowPr>
                              <m:ctrlPr>
                                <a:rPr lang="en-US" sz="1100" i="1" smtClean="0">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→1</m:t>
                              </m:r>
                            </m:lim>
                          </m:limLow>
                        </m:fName>
                        <m:e>
                          <m:r>
                            <a:rPr lang="en-US" sz="1100" b="0" i="1" smtClean="0">
                              <a:solidFill>
                                <a:srgbClr val="006600"/>
                              </a:solidFill>
                              <a:latin typeface="Cambria Math" panose="02040503050406030204" pitchFamily="18" charset="0"/>
                            </a:rPr>
                            <m:t>(</m:t>
                          </m:r>
                          <m:r>
                            <a:rPr lang="en-US" sz="1100" b="0" i="1" smtClean="0">
                              <a:solidFill>
                                <a:srgbClr val="006600"/>
                              </a:solidFill>
                              <a:latin typeface="Cambria Math" panose="02040503050406030204" pitchFamily="18" charset="0"/>
                            </a:rPr>
                            <m:t>𝑥</m:t>
                          </m:r>
                          <m:r>
                            <a:rPr lang="en-US" sz="1100" b="0" i="1" smtClean="0">
                              <a:solidFill>
                                <a:srgbClr val="006600"/>
                              </a:solidFill>
                              <a:latin typeface="Cambria Math" panose="02040503050406030204" pitchFamily="18" charset="0"/>
                            </a:rPr>
                            <m:t>+1)=2</m:t>
                          </m:r>
                        </m:e>
                      </m:func>
                    </m:oMath>
                  </m:oMathPara>
                </a14:m>
                <a:endParaRPr lang="en-US" sz="1100" i="1" dirty="0">
                  <a:solidFill>
                    <a:srgbClr val="006600"/>
                  </a:solidFill>
                  <a:latin typeface="Cambria Math" panose="02040503050406030204" pitchFamily="18" charset="0"/>
                </a:endParaRPr>
              </a:p>
              <a:p>
                <a:pPr>
                  <a:lnSpc>
                    <a:spcPct val="150000"/>
                  </a:lnSpc>
                </a:pPr>
                <a:r>
                  <a:rPr lang="en-US" sz="1200" dirty="0">
                    <a:solidFill>
                      <a:schemeClr val="bg2">
                        <a:lumMod val="25000"/>
                      </a:schemeClr>
                    </a:solidFill>
                    <a:latin typeface="Helvetica Light" panose="020B0403020202020204" pitchFamily="34" charset="0"/>
                  </a:rPr>
                  <a:t>With </a:t>
                </a:r>
                <a:r>
                  <a:rPr lang="en-US" sz="1200" dirty="0" err="1">
                    <a:solidFill>
                      <a:schemeClr val="bg2">
                        <a:lumMod val="25000"/>
                      </a:schemeClr>
                    </a:solidFill>
                    <a:latin typeface="Helvetica Light" panose="020B0403020202020204" pitchFamily="34" charset="0"/>
                  </a:rPr>
                  <a:t>L’Hopital</a:t>
                </a:r>
                <a:r>
                  <a:rPr lang="en-US" sz="1200" dirty="0">
                    <a:solidFill>
                      <a:schemeClr val="bg2">
                        <a:lumMod val="25000"/>
                      </a:schemeClr>
                    </a:solidFill>
                    <a:latin typeface="Helvetica Light" panose="020B0403020202020204" pitchFamily="34" charset="0"/>
                  </a:rPr>
                  <a:t>:</a:t>
                </a:r>
              </a:p>
              <a:p>
                <a:pPr>
                  <a:lnSpc>
                    <a:spcPct val="150000"/>
                  </a:lnSpc>
                </a:pPr>
                <a14:m>
                  <m:oMathPara xmlns:m="http://schemas.openxmlformats.org/officeDocument/2006/math">
                    <m:oMathParaPr>
                      <m:jc m:val="centerGroup"/>
                    </m:oMathParaPr>
                    <m:oMath xmlns:m="http://schemas.openxmlformats.org/officeDocument/2006/math">
                      <m:func>
                        <m:funcPr>
                          <m:ctrlPr>
                            <a:rPr lang="en-US" sz="1100" i="1" smtClean="0">
                              <a:solidFill>
                                <a:srgbClr val="006600"/>
                              </a:solidFill>
                              <a:latin typeface="Cambria Math" panose="02040503050406030204" pitchFamily="18" charset="0"/>
                            </a:rPr>
                          </m:ctrlPr>
                        </m:funcPr>
                        <m:fName>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smtClean="0">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m:t>
                              </m:r>
                              <m:r>
                                <a:rPr lang="en-US" sz="1100" b="0" i="1" smtClean="0">
                                  <a:solidFill>
                                    <a:srgbClr val="006600"/>
                                  </a:solidFill>
                                  <a:latin typeface="Cambria Math" panose="02040503050406030204" pitchFamily="18" charset="0"/>
                                </a:rPr>
                                <m:t>1</m:t>
                              </m:r>
                            </m:lim>
                          </m:limLow>
                        </m:fName>
                        <m:e>
                          <m:f>
                            <m:fPr>
                              <m:ctrlPr>
                                <a:rPr lang="en-US" sz="1100" i="1">
                                  <a:solidFill>
                                    <a:srgbClr val="006600"/>
                                  </a:solidFill>
                                  <a:latin typeface="Cambria Math" panose="02040503050406030204" pitchFamily="18" charset="0"/>
                                </a:rPr>
                              </m:ctrlPr>
                            </m:fPr>
                            <m:num>
                              <m:sSup>
                                <m:sSupPr>
                                  <m:ctrlPr>
                                    <a:rPr lang="en-US" sz="1100" i="1" smtClean="0">
                                      <a:solidFill>
                                        <a:srgbClr val="006600"/>
                                      </a:solidFill>
                                      <a:latin typeface="Cambria Math" panose="02040503050406030204" pitchFamily="18" charset="0"/>
                                    </a:rPr>
                                  </m:ctrlPr>
                                </m:sSupPr>
                                <m:e>
                                  <m:r>
                                    <a:rPr lang="en-US" sz="1100" b="0" i="1" smtClean="0">
                                      <a:solidFill>
                                        <a:srgbClr val="006600"/>
                                      </a:solidFill>
                                      <a:latin typeface="Cambria Math" panose="02040503050406030204" pitchFamily="18" charset="0"/>
                                    </a:rPr>
                                    <m:t>𝑥</m:t>
                                  </m:r>
                                </m:e>
                                <m:sup>
                                  <m:r>
                                    <a:rPr lang="en-US" sz="1100" b="0" i="1" smtClean="0">
                                      <a:solidFill>
                                        <a:srgbClr val="006600"/>
                                      </a:solidFill>
                                      <a:latin typeface="Cambria Math" panose="02040503050406030204" pitchFamily="18" charset="0"/>
                                    </a:rPr>
                                    <m:t>2</m:t>
                                  </m:r>
                                </m:sup>
                              </m:sSup>
                              <m:r>
                                <a:rPr lang="en-US" sz="1100" b="0" i="1" smtClean="0">
                                  <a:solidFill>
                                    <a:srgbClr val="006600"/>
                                  </a:solidFill>
                                  <a:latin typeface="Cambria Math" panose="02040503050406030204" pitchFamily="18" charset="0"/>
                                </a:rPr>
                                <m:t>−1</m:t>
                              </m:r>
                            </m:num>
                            <m:den>
                              <m:r>
                                <a:rPr lang="en-US" sz="1100" b="0" i="1" smtClean="0">
                                  <a:solidFill>
                                    <a:srgbClr val="006600"/>
                                  </a:solidFill>
                                  <a:latin typeface="Cambria Math" panose="02040503050406030204" pitchFamily="18" charset="0"/>
                                </a:rPr>
                                <m:t>𝑥</m:t>
                              </m:r>
                              <m:r>
                                <a:rPr lang="en-US" sz="1100" b="0" i="1" smtClean="0">
                                  <a:solidFill>
                                    <a:srgbClr val="006600"/>
                                  </a:solidFill>
                                  <a:latin typeface="Cambria Math" panose="02040503050406030204" pitchFamily="18" charset="0"/>
                                </a:rPr>
                                <m:t>−1</m:t>
                              </m:r>
                            </m:den>
                          </m:f>
                          <m:r>
                            <a:rPr lang="en-US" sz="1100" b="0" i="1" smtClean="0">
                              <a:solidFill>
                                <a:srgbClr val="006600"/>
                              </a:solidFill>
                              <a:latin typeface="Cambria Math" panose="02040503050406030204" pitchFamily="18" charset="0"/>
                            </a:rPr>
                            <m:t>=</m:t>
                          </m:r>
                        </m:e>
                      </m:func>
                      <m:func>
                        <m:funcPr>
                          <m:ctrlPr>
                            <a:rPr lang="en-US" sz="1100" i="1">
                              <a:solidFill>
                                <a:srgbClr val="006600"/>
                              </a:solidFill>
                              <a:latin typeface="Cambria Math" panose="02040503050406030204" pitchFamily="18" charset="0"/>
                            </a:rPr>
                          </m:ctrlPr>
                        </m:funcPr>
                        <m:fName>
                          <m:limLow>
                            <m:limLowPr>
                              <m:ctrlPr>
                                <a:rPr lang="en-US" sz="1100" i="1">
                                  <a:solidFill>
                                    <a:srgbClr val="006600"/>
                                  </a:solidFill>
                                  <a:latin typeface="Cambria Math" panose="02040503050406030204" pitchFamily="18" charset="0"/>
                                </a:rPr>
                              </m:ctrlPr>
                            </m:limLowPr>
                            <m:e>
                              <m:r>
                                <m:rPr>
                                  <m:sty m:val="p"/>
                                </m:rPr>
                                <a:rPr lang="en-US" sz="1100">
                                  <a:solidFill>
                                    <a:srgbClr val="006600"/>
                                  </a:solidFill>
                                  <a:latin typeface="Cambria Math" panose="02040503050406030204" pitchFamily="18" charset="0"/>
                                </a:rPr>
                                <m:t>lim</m:t>
                              </m:r>
                            </m:e>
                            <m:lim>
                              <m:r>
                                <a:rPr lang="en-US" sz="1100" b="0" i="1">
                                  <a:solidFill>
                                    <a:srgbClr val="006600"/>
                                  </a:solidFill>
                                  <a:latin typeface="Cambria Math" panose="02040503050406030204" pitchFamily="18" charset="0"/>
                                </a:rPr>
                                <m:t>𝑥</m:t>
                              </m:r>
                              <m:r>
                                <a:rPr lang="en-US" sz="1100" b="0" i="1">
                                  <a:solidFill>
                                    <a:srgbClr val="006600"/>
                                  </a:solidFill>
                                  <a:latin typeface="Cambria Math" panose="02040503050406030204" pitchFamily="18" charset="0"/>
                                </a:rPr>
                                <m:t>→1</m:t>
                              </m:r>
                            </m:lim>
                          </m:limLow>
                        </m:fName>
                        <m:e>
                          <m:f>
                            <m:fPr>
                              <m:ctrlPr>
                                <a:rPr lang="en-US" sz="1100" i="1">
                                  <a:solidFill>
                                    <a:srgbClr val="006600"/>
                                  </a:solidFill>
                                  <a:latin typeface="Cambria Math" panose="02040503050406030204" pitchFamily="18" charset="0"/>
                                </a:rPr>
                              </m:ctrlPr>
                            </m:fPr>
                            <m:num>
                              <m:r>
                                <a:rPr lang="en-US" sz="1100" b="0" i="1" smtClean="0">
                                  <a:solidFill>
                                    <a:srgbClr val="006600"/>
                                  </a:solidFill>
                                  <a:latin typeface="Cambria Math" panose="02040503050406030204" pitchFamily="18" charset="0"/>
                                </a:rPr>
                                <m:t>2</m:t>
                              </m:r>
                              <m:r>
                                <a:rPr lang="en-US" sz="1100" b="0" i="1" smtClean="0">
                                  <a:solidFill>
                                    <a:srgbClr val="006600"/>
                                  </a:solidFill>
                                  <a:latin typeface="Cambria Math" panose="02040503050406030204" pitchFamily="18" charset="0"/>
                                </a:rPr>
                                <m:t>𝑥</m:t>
                              </m:r>
                            </m:num>
                            <m:den>
                              <m:r>
                                <a:rPr lang="en-US" sz="1100" b="0" i="1" smtClean="0">
                                  <a:solidFill>
                                    <a:srgbClr val="006600"/>
                                  </a:solidFill>
                                  <a:latin typeface="Cambria Math" panose="02040503050406030204" pitchFamily="18" charset="0"/>
                                </a:rPr>
                                <m:t>1</m:t>
                              </m:r>
                            </m:den>
                          </m:f>
                          <m:r>
                            <a:rPr lang="en-US" sz="1100" b="0" i="1" smtClean="0">
                              <a:solidFill>
                                <a:srgbClr val="006600"/>
                              </a:solidFill>
                              <a:latin typeface="Cambria Math" panose="02040503050406030204" pitchFamily="18" charset="0"/>
                            </a:rPr>
                            <m:t>=2</m:t>
                          </m:r>
                        </m:e>
                      </m:func>
                    </m:oMath>
                  </m:oMathPara>
                </a14:m>
                <a:endParaRPr lang="en-US" sz="1100" dirty="0">
                  <a:latin typeface="Helvetica Light"/>
                </a:endParaRPr>
              </a:p>
            </p:txBody>
          </p:sp>
        </mc:Choice>
        <mc:Fallback xmlns="">
          <p:sp>
            <p:nvSpPr>
              <p:cNvPr id="4" name="TextBox 3">
                <a:extLst>
                  <a:ext uri="{FF2B5EF4-FFF2-40B4-BE49-F238E27FC236}">
                    <a16:creationId xmlns:a16="http://schemas.microsoft.com/office/drawing/2014/main" id="{F78CDEF6-998D-47DE-7536-1963A8E80971}"/>
                  </a:ext>
                </a:extLst>
              </p:cNvPr>
              <p:cNvSpPr txBox="1">
                <a:spLocks noRot="1" noChangeAspect="1" noMove="1" noResize="1" noEditPoints="1" noAdjustHandles="1" noChangeArrowheads="1" noChangeShapeType="1" noTextEdit="1"/>
              </p:cNvSpPr>
              <p:nvPr/>
            </p:nvSpPr>
            <p:spPr>
              <a:xfrm>
                <a:off x="678657" y="2159009"/>
                <a:ext cx="7530632" cy="281884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777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More on R Programming</a:t>
            </a:r>
          </a:p>
        </p:txBody>
      </p:sp>
    </p:spTree>
    <p:extLst>
      <p:ext uri="{BB962C8B-B14F-4D97-AF65-F5344CB8AC3E}">
        <p14:creationId xmlns:p14="http://schemas.microsoft.com/office/powerpoint/2010/main" val="268031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3E9D-2FB1-4D6C-A6B9-1FB571C82494}"/>
              </a:ext>
            </a:extLst>
          </p:cNvPr>
          <p:cNvSpPr>
            <a:spLocks noGrp="1"/>
          </p:cNvSpPr>
          <p:nvPr>
            <p:ph type="title"/>
          </p:nvPr>
        </p:nvSpPr>
        <p:spPr/>
        <p:txBody>
          <a:bodyPr/>
          <a:lstStyle/>
          <a:p>
            <a:r>
              <a:rPr lang="en-US" dirty="0"/>
              <a:t>Optimizing a Function in R</a:t>
            </a:r>
          </a:p>
        </p:txBody>
      </p:sp>
      <p:sp>
        <p:nvSpPr>
          <p:cNvPr id="5" name="Rectangle 4">
            <a:extLst>
              <a:ext uri="{FF2B5EF4-FFF2-40B4-BE49-F238E27FC236}">
                <a16:creationId xmlns:a16="http://schemas.microsoft.com/office/drawing/2014/main" id="{C4909696-B1E6-4D83-9170-A7C637444A72}"/>
              </a:ext>
            </a:extLst>
          </p:cNvPr>
          <p:cNvSpPr/>
          <p:nvPr/>
        </p:nvSpPr>
        <p:spPr>
          <a:xfrm>
            <a:off x="628650" y="1177117"/>
            <a:ext cx="7437177" cy="934874"/>
          </a:xfrm>
          <a:prstGeom prst="rect">
            <a:avLst/>
          </a:prstGeom>
          <a:solidFill>
            <a:srgbClr val="E5F5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D3F9F440-F1E5-4B2F-B2B0-A075B98B97C2}"/>
              </a:ext>
            </a:extLst>
          </p:cNvPr>
          <p:cNvSpPr>
            <a:spLocks noGrp="1" noChangeArrowheads="1"/>
          </p:cNvSpPr>
          <p:nvPr>
            <p:ph idx="1"/>
          </p:nvPr>
        </p:nvSpPr>
        <p:spPr>
          <a:xfrm>
            <a:off x="628650" y="979227"/>
            <a:ext cx="7886700" cy="4084092"/>
          </a:xfrm>
          <a:noFill/>
        </p:spPr>
        <p:txBody>
          <a:bodyPr>
            <a:normAutofit/>
          </a:bodyPr>
          <a:lstStyle/>
          <a:p>
            <a:pPr marL="0" indent="0">
              <a:buNone/>
            </a:pPr>
            <a:endParaRPr lang="en-US" sz="1200" b="1" dirty="0">
              <a:solidFill>
                <a:srgbClr val="0000FF"/>
              </a:solidFill>
              <a:latin typeface="Helvetica Light" panose="020B0403020202020204"/>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FF"/>
              </a:solidFill>
              <a:latin typeface="Helvetica Light" panose="020B0403020202020204"/>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tx1"/>
                </a:solidFill>
                <a:latin typeface="Helvetica Light" panose="020B0403020202020204"/>
              </a:rPr>
              <a:t>The following code finds a local minimum value of a </a:t>
            </a:r>
            <a:r>
              <a:rPr lang="en-US" altLang="en-US" sz="1200" b="1" dirty="0">
                <a:solidFill>
                  <a:srgbClr val="0000FF"/>
                </a:solidFill>
                <a:latin typeface="Helvetica Light" panose="020B0403020202020204"/>
              </a:rPr>
              <a:t>one-variable function</a:t>
            </a:r>
            <a:r>
              <a:rPr lang="en-US" altLang="en-US" sz="1200" dirty="0">
                <a:solidFill>
                  <a:srgbClr val="0000FF"/>
                </a:solidFill>
                <a:latin typeface="Helvetica Light" panose="020B0403020202020204"/>
              </a:rPr>
              <a:t> </a:t>
            </a:r>
            <a:r>
              <a:rPr lang="en-US" altLang="en-US" sz="1200" dirty="0">
                <a:solidFill>
                  <a:schemeClr val="tx1"/>
                </a:solidFill>
                <a:latin typeface="Helvetica Light" panose="020B0403020202020204"/>
              </a:rPr>
              <a:t>within a given interval [</a:t>
            </a:r>
            <a:r>
              <a:rPr lang="en-US" altLang="en-US" sz="1200" b="1" dirty="0">
                <a:solidFill>
                  <a:schemeClr val="tx1"/>
                </a:solidFill>
                <a:latin typeface="Helvetica Light" panose="020B0403020202020204"/>
              </a:rPr>
              <a:t>a, b]</a:t>
            </a:r>
            <a:r>
              <a:rPr lang="en-US" altLang="en-US" sz="1200" dirty="0">
                <a:solidFill>
                  <a:schemeClr val="tx1"/>
                </a:solidFill>
                <a:latin typeface="Helvetica Light" panose="020B0403020202020204"/>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FF"/>
              </a:solidFill>
              <a:latin typeface="Helvetica Light" panose="020B0403020202020204"/>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FF"/>
                </a:solidFill>
                <a:latin typeface="Helvetica Light" panose="020B0403020202020204"/>
              </a:rPr>
              <a:t>optimize(</a:t>
            </a:r>
            <a:r>
              <a:rPr lang="en-US" altLang="en-US" sz="1200" b="1" dirty="0" err="1">
                <a:solidFill>
                  <a:srgbClr val="0000FF"/>
                </a:solidFill>
                <a:latin typeface="Helvetica Light" panose="020B0403020202020204"/>
              </a:rPr>
              <a:t>f,c</a:t>
            </a:r>
            <a:r>
              <a:rPr lang="en-US" altLang="en-US" sz="1200" b="1" dirty="0">
                <a:solidFill>
                  <a:srgbClr val="0000FF"/>
                </a:solidFill>
                <a:latin typeface="Helvetica Light" panose="020B0403020202020204"/>
              </a:rPr>
              <a:t>(</a:t>
            </a:r>
            <a:r>
              <a:rPr lang="en-US" altLang="en-US" sz="1200" b="1" dirty="0" err="1">
                <a:solidFill>
                  <a:srgbClr val="0000FF"/>
                </a:solidFill>
                <a:latin typeface="Helvetica Light" panose="020B0403020202020204"/>
              </a:rPr>
              <a:t>a,b</a:t>
            </a:r>
            <a:r>
              <a:rPr lang="en-US" altLang="en-US" sz="1200" b="1" dirty="0">
                <a:solidFill>
                  <a:srgbClr val="0000FF"/>
                </a:solidFill>
                <a:latin typeface="Helvetica Light" panose="020B0403020202020204"/>
              </a:rPr>
              <a:t>))  or:   optimize(</a:t>
            </a:r>
            <a:r>
              <a:rPr lang="en-US" altLang="en-US" sz="1200" b="1" dirty="0" err="1">
                <a:solidFill>
                  <a:srgbClr val="0000FF"/>
                </a:solidFill>
                <a:latin typeface="Helvetica Light" panose="020B0403020202020204"/>
              </a:rPr>
              <a:t>f,lower</a:t>
            </a:r>
            <a:r>
              <a:rPr lang="en-US" altLang="en-US" sz="1200" b="1" dirty="0">
                <a:solidFill>
                  <a:srgbClr val="0000FF"/>
                </a:solidFill>
                <a:latin typeface="Helvetica Light" panose="020B0403020202020204"/>
              </a:rPr>
              <a:t>=</a:t>
            </a:r>
            <a:r>
              <a:rPr lang="en-US" altLang="en-US" sz="1200" b="1" dirty="0" err="1">
                <a:solidFill>
                  <a:srgbClr val="0000FF"/>
                </a:solidFill>
                <a:latin typeface="Helvetica Light" panose="020B0403020202020204"/>
              </a:rPr>
              <a:t>a,upper</a:t>
            </a:r>
            <a:r>
              <a:rPr lang="en-US" altLang="en-US" sz="1200" b="1" dirty="0">
                <a:solidFill>
                  <a:srgbClr val="0000FF"/>
                </a:solidFill>
                <a:latin typeface="Helvetica Light" panose="020B0403020202020204"/>
              </a:rPr>
              <a:t>=b)</a:t>
            </a:r>
          </a:p>
          <a:p>
            <a:pPr marL="0" indent="0">
              <a:buNone/>
            </a:pPr>
            <a:endParaRPr lang="en-US" altLang="en-US" sz="1200" b="1" dirty="0">
              <a:solidFill>
                <a:schemeClr val="tx1"/>
              </a:solidFill>
              <a:latin typeface="Helvetica Light" panose="020B0403020202020204"/>
            </a:endParaRPr>
          </a:p>
          <a:p>
            <a:pPr marL="0" indent="0">
              <a:buNone/>
            </a:pPr>
            <a:r>
              <a:rPr lang="en-US" altLang="en-US" sz="1200" b="1" dirty="0">
                <a:solidFill>
                  <a:schemeClr val="tx1"/>
                </a:solidFill>
                <a:latin typeface="Helvetica Light" panose="020B0403020202020204"/>
              </a:rPr>
              <a:t>Example: </a:t>
            </a:r>
          </a:p>
          <a:p>
            <a:pPr marL="0" indent="0">
              <a:buNone/>
            </a:pPr>
            <a:r>
              <a:rPr lang="en-US" sz="1200" i="0" dirty="0">
                <a:solidFill>
                  <a:srgbClr val="0000FF"/>
                </a:solidFill>
                <a:effectLst/>
                <a:latin typeface="Helvetica Light" panose="020B0403020202020204"/>
              </a:rPr>
              <a:t>f=function(q) q/4+3+400/q</a:t>
            </a:r>
          </a:p>
          <a:p>
            <a:pPr marL="0" indent="0">
              <a:buNone/>
            </a:pPr>
            <a:r>
              <a:rPr lang="en-US" sz="1200" i="0" dirty="0">
                <a:solidFill>
                  <a:srgbClr val="0000FF"/>
                </a:solidFill>
                <a:effectLst/>
                <a:latin typeface="Helvetica Light" panose="020B0403020202020204"/>
              </a:rPr>
              <a:t>y=optimize(</a:t>
            </a:r>
            <a:r>
              <a:rPr lang="en-US" sz="1200" i="0" dirty="0" err="1">
                <a:solidFill>
                  <a:srgbClr val="0000FF"/>
                </a:solidFill>
                <a:effectLst/>
                <a:latin typeface="Helvetica Light" panose="020B0403020202020204"/>
              </a:rPr>
              <a:t>f,c</a:t>
            </a:r>
            <a:r>
              <a:rPr lang="en-US" sz="1200" i="0" dirty="0">
                <a:solidFill>
                  <a:srgbClr val="0000FF"/>
                </a:solidFill>
                <a:effectLst/>
                <a:latin typeface="Helvetica Light" panose="020B0403020202020204"/>
              </a:rPr>
              <a:t>(0,100))</a:t>
            </a:r>
          </a:p>
          <a:p>
            <a:pPr marL="0" indent="0">
              <a:buNone/>
            </a:pPr>
            <a:r>
              <a:rPr lang="en-US" altLang="en-US" sz="1200" dirty="0">
                <a:solidFill>
                  <a:srgbClr val="0000FF"/>
                </a:solidFill>
                <a:latin typeface="Helvetica Light" panose="020B0403020202020204"/>
              </a:rPr>
              <a:t>print (y)</a:t>
            </a:r>
          </a:p>
          <a:p>
            <a:pPr marL="0" indent="0">
              <a:buNone/>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$minimum </a:t>
            </a:r>
          </a:p>
          <a:p>
            <a:pPr marL="0" indent="0">
              <a:buNone/>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40.00001 </a:t>
            </a:r>
          </a:p>
          <a:p>
            <a:pPr marL="0" indent="0">
              <a:buNone/>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$objective </a:t>
            </a:r>
          </a:p>
          <a:p>
            <a:pPr marL="0" indent="0">
              <a:buNone/>
            </a:pPr>
            <a:r>
              <a:rPr kumimoji="0" lang="en-US" altLang="en-US" sz="11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23 </a:t>
            </a:r>
            <a:endParaRPr lang="en-US" sz="1200" i="0" dirty="0">
              <a:solidFill>
                <a:srgbClr val="0000FF"/>
              </a:solidFill>
              <a:effectLst/>
              <a:latin typeface="Helvetica Light" panose="020B0403020202020204"/>
            </a:endParaRPr>
          </a:p>
          <a:p>
            <a:pPr marL="0" indent="0">
              <a:buNone/>
            </a:pPr>
            <a:r>
              <a:rPr lang="en-US" sz="1200" i="0" dirty="0">
                <a:solidFill>
                  <a:srgbClr val="0000FF"/>
                </a:solidFill>
                <a:effectLst/>
                <a:latin typeface="Helvetica Light" panose="020B0403020202020204"/>
              </a:rPr>
              <a:t>plot(</a:t>
            </a:r>
            <a:r>
              <a:rPr lang="en-US" sz="1200" i="0" dirty="0" err="1">
                <a:solidFill>
                  <a:srgbClr val="0000FF"/>
                </a:solidFill>
                <a:effectLst/>
                <a:latin typeface="Helvetica Light" panose="020B0403020202020204"/>
              </a:rPr>
              <a:t>f,from</a:t>
            </a:r>
            <a:r>
              <a:rPr lang="en-US" sz="1200" i="0" dirty="0">
                <a:solidFill>
                  <a:srgbClr val="0000FF"/>
                </a:solidFill>
                <a:effectLst/>
                <a:latin typeface="Helvetica Light" panose="020B0403020202020204"/>
              </a:rPr>
              <a:t>=30,to=50,n=1000,col="red",</a:t>
            </a:r>
            <a:r>
              <a:rPr lang="en-US" sz="1200" i="0" dirty="0" err="1">
                <a:solidFill>
                  <a:srgbClr val="0000FF"/>
                </a:solidFill>
                <a:effectLst/>
                <a:latin typeface="Helvetica Light" panose="020B0403020202020204"/>
              </a:rPr>
              <a:t>xlab</a:t>
            </a:r>
            <a:r>
              <a:rPr lang="en-US" sz="1200" i="0" dirty="0">
                <a:solidFill>
                  <a:srgbClr val="0000FF"/>
                </a:solidFill>
                <a:effectLst/>
                <a:latin typeface="Helvetica Light" panose="020B0403020202020204"/>
              </a:rPr>
              <a:t>="this is x",</a:t>
            </a:r>
            <a:r>
              <a:rPr lang="en-US" sz="1200" i="0" dirty="0" err="1">
                <a:solidFill>
                  <a:srgbClr val="0000FF"/>
                </a:solidFill>
                <a:effectLst/>
                <a:latin typeface="Helvetica Light" panose="020B0403020202020204"/>
              </a:rPr>
              <a:t>ylab</a:t>
            </a:r>
            <a:r>
              <a:rPr lang="en-US" sz="1200" i="0" dirty="0">
                <a:solidFill>
                  <a:srgbClr val="0000FF"/>
                </a:solidFill>
                <a:effectLst/>
                <a:latin typeface="Helvetica Light" panose="020B0403020202020204"/>
              </a:rPr>
              <a:t>="this is </a:t>
            </a:r>
            <a:r>
              <a:rPr lang="en-US" sz="1200" i="0" dirty="0" err="1">
                <a:solidFill>
                  <a:srgbClr val="0000FF"/>
                </a:solidFill>
                <a:effectLst/>
                <a:latin typeface="Helvetica Light" panose="020B0403020202020204"/>
              </a:rPr>
              <a:t>y",main</a:t>
            </a:r>
            <a:r>
              <a:rPr lang="en-US" sz="1200" i="0" dirty="0">
                <a:solidFill>
                  <a:srgbClr val="0000FF"/>
                </a:solidFill>
                <a:effectLst/>
                <a:latin typeface="Helvetica Light" panose="020B0403020202020204"/>
              </a:rPr>
              <a:t>="this is title")</a:t>
            </a:r>
          </a:p>
          <a:p>
            <a:pPr marL="0" indent="0">
              <a:buNone/>
            </a:pPr>
            <a:r>
              <a:rPr lang="en-US" sz="1200" i="0" dirty="0">
                <a:solidFill>
                  <a:srgbClr val="0000FF"/>
                </a:solidFill>
                <a:effectLst/>
                <a:latin typeface="Helvetica Light" panose="020B0403020202020204"/>
              </a:rPr>
              <a:t>points(</a:t>
            </a:r>
            <a:r>
              <a:rPr lang="en-US" sz="1200" i="0" dirty="0" err="1">
                <a:solidFill>
                  <a:srgbClr val="0000FF"/>
                </a:solidFill>
                <a:effectLst/>
                <a:latin typeface="Helvetica Light" panose="020B0403020202020204"/>
              </a:rPr>
              <a:t>y$minimum,y$objective,col</a:t>
            </a:r>
            <a:r>
              <a:rPr lang="en-US" sz="1200" i="0" dirty="0">
                <a:solidFill>
                  <a:srgbClr val="0000FF"/>
                </a:solidFill>
                <a:effectLst/>
                <a:latin typeface="Helvetica Light" panose="020B0403020202020204"/>
              </a:rPr>
              <a:t>="</a:t>
            </a:r>
            <a:r>
              <a:rPr lang="en-US" sz="1200" i="0" dirty="0" err="1">
                <a:solidFill>
                  <a:srgbClr val="0000FF"/>
                </a:solidFill>
                <a:effectLst/>
                <a:latin typeface="Helvetica Light" panose="020B0403020202020204"/>
              </a:rPr>
              <a:t>blue",type</a:t>
            </a:r>
            <a:r>
              <a:rPr lang="en-US" sz="1200" i="0" dirty="0">
                <a:solidFill>
                  <a:srgbClr val="0000FF"/>
                </a:solidFill>
                <a:effectLst/>
                <a:latin typeface="Helvetica Light" panose="020B0403020202020204"/>
              </a:rPr>
              <a:t>="o",</a:t>
            </a:r>
            <a:r>
              <a:rPr lang="en-US" sz="1200" i="0" dirty="0" err="1">
                <a:solidFill>
                  <a:srgbClr val="0000FF"/>
                </a:solidFill>
                <a:effectLst/>
                <a:latin typeface="Helvetica Light" panose="020B0403020202020204"/>
              </a:rPr>
              <a:t>pch</a:t>
            </a:r>
            <a:r>
              <a:rPr lang="en-US" sz="1200" i="0" dirty="0">
                <a:solidFill>
                  <a:srgbClr val="0000FF"/>
                </a:solidFill>
                <a:effectLst/>
                <a:latin typeface="Helvetica Light" panose="020B0403020202020204"/>
              </a:rPr>
              <a:t>=19)</a:t>
            </a:r>
          </a:p>
          <a:p>
            <a:pPr marL="0" indent="0">
              <a:buNone/>
            </a:pPr>
            <a:endParaRPr lang="en-US" altLang="en-US" sz="1200" dirty="0">
              <a:solidFill>
                <a:srgbClr val="0000FF"/>
              </a:solidFill>
              <a:latin typeface="Helvetica Light" panose="020B0403020202020204"/>
            </a:endParaRPr>
          </a:p>
          <a:p>
            <a:pPr marL="0" indent="0">
              <a:buNone/>
            </a:pPr>
            <a:endParaRPr lang="en-US" altLang="en-US" sz="1200" dirty="0">
              <a:solidFill>
                <a:srgbClr val="0000FF"/>
              </a:solidFill>
              <a:latin typeface="Helvetica Light" panose="020B0403020202020204"/>
            </a:endParaRPr>
          </a:p>
        </p:txBody>
      </p:sp>
      <p:pic>
        <p:nvPicPr>
          <p:cNvPr id="8" name="Picture 7">
            <a:extLst>
              <a:ext uri="{FF2B5EF4-FFF2-40B4-BE49-F238E27FC236}">
                <a16:creationId xmlns:a16="http://schemas.microsoft.com/office/drawing/2014/main" id="{70629129-5BAD-43CF-B6F1-85FDEAA6F3C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239072" y="2084992"/>
            <a:ext cx="3001137" cy="2471951"/>
          </a:xfrm>
          <a:prstGeom prst="rect">
            <a:avLst/>
          </a:prstGeom>
        </p:spPr>
      </p:pic>
    </p:spTree>
    <p:extLst>
      <p:ext uri="{BB962C8B-B14F-4D97-AF65-F5344CB8AC3E}">
        <p14:creationId xmlns:p14="http://schemas.microsoft.com/office/powerpoint/2010/main" val="2969614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D0F92F-4518-4552-9363-BC14C55A3D4A}"/>
              </a:ext>
            </a:extLst>
          </p:cNvPr>
          <p:cNvSpPr/>
          <p:nvPr/>
        </p:nvSpPr>
        <p:spPr>
          <a:xfrm>
            <a:off x="628650" y="1177116"/>
            <a:ext cx="7437177" cy="1394633"/>
          </a:xfrm>
          <a:prstGeom prst="rect">
            <a:avLst/>
          </a:prstGeom>
          <a:solidFill>
            <a:srgbClr val="E5F5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68E164-E4FB-4404-B265-7E62A777D8D0}"/>
              </a:ext>
            </a:extLst>
          </p:cNvPr>
          <p:cNvSpPr>
            <a:spLocks noGrp="1"/>
          </p:cNvSpPr>
          <p:nvPr>
            <p:ph type="title"/>
          </p:nvPr>
        </p:nvSpPr>
        <p:spPr>
          <a:xfrm>
            <a:off x="515203" y="273844"/>
            <a:ext cx="8000147" cy="752851"/>
          </a:xfrm>
        </p:spPr>
        <p:txBody>
          <a:bodyPr/>
          <a:lstStyle/>
          <a:p>
            <a:r>
              <a:rPr lang="en-US" dirty="0"/>
              <a:t>Plotting a Function in R</a:t>
            </a:r>
          </a:p>
        </p:txBody>
      </p:sp>
      <p:sp>
        <p:nvSpPr>
          <p:cNvPr id="2054" name="Rectangle 23">
            <a:extLst>
              <a:ext uri="{FF2B5EF4-FFF2-40B4-BE49-F238E27FC236}">
                <a16:creationId xmlns:a16="http://schemas.microsoft.com/office/drawing/2014/main" id="{02AC104C-DD7C-49F1-9667-A9C7345F9C59}"/>
              </a:ext>
            </a:extLst>
          </p:cNvPr>
          <p:cNvSpPr>
            <a:spLocks noGrp="1" noChangeArrowheads="1"/>
          </p:cNvSpPr>
          <p:nvPr>
            <p:ph idx="1"/>
          </p:nvPr>
        </p:nvSpPr>
        <p:spPr>
          <a:xfrm>
            <a:off x="628650" y="979227"/>
            <a:ext cx="7886700" cy="4084092"/>
          </a:xfrm>
          <a:noFill/>
        </p:spPr>
        <p:txBody>
          <a:bodyPr>
            <a:normAutofit/>
          </a:bodyPr>
          <a:lstStyle/>
          <a:p>
            <a:pPr marL="0" indent="0">
              <a:buNone/>
            </a:pPr>
            <a:endParaRPr lang="en-US" sz="1200" b="1" dirty="0">
              <a:solidFill>
                <a:srgbClr val="0000FF"/>
              </a:solidFill>
              <a:latin typeface="Helvetica Light" panose="020B0403020202020204"/>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FF"/>
              </a:solidFill>
              <a:latin typeface="Helvetica Light" panose="020B0403020202020204"/>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FF"/>
                </a:solidFill>
                <a:latin typeface="Helvetica Light" panose="020B0403020202020204"/>
              </a:rPr>
              <a:t>plot(f, from = 0, to = 1, n = 101, col=</a:t>
            </a:r>
            <a:r>
              <a:rPr lang="en-US" sz="1200" i="0" dirty="0">
                <a:solidFill>
                  <a:srgbClr val="0000FF"/>
                </a:solidFill>
                <a:effectLst/>
                <a:latin typeface="Helvetica Light" panose="020B0403020202020204"/>
              </a:rPr>
              <a:t>"</a:t>
            </a:r>
            <a:r>
              <a:rPr lang="en-US" altLang="en-US" sz="1200" b="1" dirty="0">
                <a:solidFill>
                  <a:srgbClr val="0000FF"/>
                </a:solidFill>
                <a:latin typeface="Helvetica Light" panose="020B0403020202020204"/>
              </a:rPr>
              <a:t>red</a:t>
            </a:r>
            <a:r>
              <a:rPr lang="en-US" sz="1200" i="0" dirty="0">
                <a:solidFill>
                  <a:srgbClr val="0000FF"/>
                </a:solidFill>
                <a:effectLst/>
                <a:latin typeface="Helvetica Light" panose="020B0403020202020204"/>
              </a:rPr>
              <a:t>"</a:t>
            </a:r>
            <a:r>
              <a:rPr lang="en-US" altLang="en-US" sz="1200" b="1" dirty="0">
                <a:solidFill>
                  <a:srgbClr val="0000FF"/>
                </a:solidFill>
                <a:latin typeface="Helvetica Light" panose="020B0403020202020204"/>
              </a:rPr>
              <a:t>, </a:t>
            </a:r>
            <a:r>
              <a:rPr lang="en-US" altLang="en-US" sz="1200" b="1" dirty="0" err="1">
                <a:solidFill>
                  <a:srgbClr val="0000FF"/>
                </a:solidFill>
                <a:latin typeface="Helvetica Light" panose="020B0403020202020204"/>
              </a:rPr>
              <a:t>lwd</a:t>
            </a:r>
            <a:r>
              <a:rPr lang="en-US" altLang="en-US" sz="1200" b="1" dirty="0">
                <a:solidFill>
                  <a:srgbClr val="0000FF"/>
                </a:solidFill>
                <a:latin typeface="Helvetica Light" panose="020B0403020202020204"/>
              </a:rPr>
              <a:t>=1, </a:t>
            </a:r>
            <a:r>
              <a:rPr lang="en-US" altLang="en-US" sz="1200" b="1" dirty="0" err="1">
                <a:solidFill>
                  <a:srgbClr val="0000FF"/>
                </a:solidFill>
                <a:latin typeface="Helvetica Light" panose="020B0403020202020204"/>
              </a:rPr>
              <a:t>lty</a:t>
            </a:r>
            <a:r>
              <a:rPr lang="en-US" altLang="en-US" sz="1200" b="1" dirty="0">
                <a:solidFill>
                  <a:srgbClr val="0000FF"/>
                </a:solidFill>
                <a:latin typeface="Helvetica Light" panose="020B0403020202020204"/>
              </a:rPr>
              <a:t>=1)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0000FF"/>
              </a:solidFill>
              <a:latin typeface="Helvetica Light" panose="020B0403020202020204"/>
            </a:endParaRPr>
          </a:p>
          <a:p>
            <a:pPr defTabSz="914400" eaLnBrk="0" fontAlgn="base" hangingPunct="0">
              <a:lnSpc>
                <a:spcPct val="100000"/>
              </a:lnSpc>
              <a:spcBef>
                <a:spcPct val="0"/>
              </a:spcBef>
              <a:spcAft>
                <a:spcPct val="0"/>
              </a:spcAft>
              <a:buClrTx/>
              <a:buSzTx/>
            </a:pPr>
            <a:r>
              <a:rPr lang="en-US" altLang="en-US" sz="1200" dirty="0">
                <a:solidFill>
                  <a:srgbClr val="0000FF"/>
                </a:solidFill>
                <a:latin typeface="Helvetica Light" panose="020B0403020202020204"/>
              </a:rPr>
              <a:t>f: function</a:t>
            </a:r>
          </a:p>
          <a:p>
            <a:pPr defTabSz="914400" eaLnBrk="0" fontAlgn="base" hangingPunct="0">
              <a:lnSpc>
                <a:spcPct val="100000"/>
              </a:lnSpc>
              <a:spcBef>
                <a:spcPct val="0"/>
              </a:spcBef>
              <a:spcAft>
                <a:spcPct val="0"/>
              </a:spcAft>
              <a:buClrTx/>
              <a:buSzTx/>
            </a:pPr>
            <a:r>
              <a:rPr lang="en-US" altLang="en-US" sz="1200" dirty="0">
                <a:solidFill>
                  <a:srgbClr val="0000FF"/>
                </a:solidFill>
                <a:latin typeface="Helvetica Light" panose="020B0403020202020204"/>
              </a:rPr>
              <a:t>from, to: the interval for the graph</a:t>
            </a:r>
          </a:p>
          <a:p>
            <a:pPr defTabSz="914400" eaLnBrk="0" fontAlgn="base" hangingPunct="0">
              <a:lnSpc>
                <a:spcPct val="100000"/>
              </a:lnSpc>
              <a:spcBef>
                <a:spcPct val="0"/>
              </a:spcBef>
              <a:spcAft>
                <a:spcPct val="0"/>
              </a:spcAft>
              <a:buClrTx/>
              <a:buSzTx/>
            </a:pPr>
            <a:r>
              <a:rPr lang="en-US" altLang="en-US" sz="1200" dirty="0">
                <a:solidFill>
                  <a:srgbClr val="0000FF"/>
                </a:solidFill>
                <a:latin typeface="Helvetica Light" panose="020B0403020202020204"/>
              </a:rPr>
              <a:t>n: the number of points to evaluate </a:t>
            </a:r>
            <a:r>
              <a:rPr lang="en-US" altLang="en-US" sz="1200" dirty="0" err="1">
                <a:solidFill>
                  <a:srgbClr val="0000FF"/>
                </a:solidFill>
                <a:latin typeface="Helvetica Light" panose="020B0403020202020204"/>
              </a:rPr>
              <a:t>betweee</a:t>
            </a:r>
            <a:r>
              <a:rPr lang="en-US" altLang="en-US" sz="1200" dirty="0">
                <a:solidFill>
                  <a:srgbClr val="0000FF"/>
                </a:solidFill>
                <a:latin typeface="Helvetica Light" panose="020B0403020202020204"/>
              </a:rPr>
              <a:t> “from” and “to” values. </a:t>
            </a:r>
          </a:p>
          <a:p>
            <a:pPr defTabSz="914400" eaLnBrk="0" fontAlgn="base" hangingPunct="0">
              <a:lnSpc>
                <a:spcPct val="100000"/>
              </a:lnSpc>
              <a:spcBef>
                <a:spcPct val="0"/>
              </a:spcBef>
              <a:spcAft>
                <a:spcPct val="0"/>
              </a:spcAft>
              <a:buClrTx/>
              <a:buSzTx/>
            </a:pPr>
            <a:r>
              <a:rPr lang="en-US" sz="1200" i="0" dirty="0" err="1">
                <a:solidFill>
                  <a:srgbClr val="0000FF"/>
                </a:solidFill>
                <a:effectLst/>
                <a:latin typeface="Helvetica Light" panose="020B0403020202020204"/>
              </a:rPr>
              <a:t>lty</a:t>
            </a:r>
            <a:r>
              <a:rPr lang="en-US" sz="1200" i="0" dirty="0">
                <a:solidFill>
                  <a:srgbClr val="0000FF"/>
                </a:solidFill>
                <a:effectLst/>
                <a:latin typeface="Helvetica Light" panose="020B0403020202020204"/>
              </a:rPr>
              <a:t>, </a:t>
            </a:r>
            <a:r>
              <a:rPr lang="en-US" sz="1200" i="0" dirty="0" err="1">
                <a:solidFill>
                  <a:srgbClr val="0000FF"/>
                </a:solidFill>
                <a:effectLst/>
                <a:latin typeface="Helvetica Light" panose="020B0403020202020204"/>
              </a:rPr>
              <a:t>lwd</a:t>
            </a:r>
            <a:r>
              <a:rPr lang="en-US" sz="1200" i="0" dirty="0">
                <a:solidFill>
                  <a:srgbClr val="0000FF"/>
                </a:solidFill>
                <a:effectLst/>
                <a:latin typeface="Helvetica Light" panose="020B0403020202020204"/>
              </a:rPr>
              <a:t>: set line types and thickness</a:t>
            </a:r>
            <a:endParaRPr lang="en-US" altLang="en-US" sz="1200" dirty="0">
              <a:solidFill>
                <a:srgbClr val="0000FF"/>
              </a:solidFill>
              <a:latin typeface="Helvetica Light" panose="020B0403020202020204"/>
            </a:endParaRPr>
          </a:p>
          <a:p>
            <a:pPr marL="0" indent="0">
              <a:buNone/>
            </a:pPr>
            <a:endParaRPr lang="en-US" altLang="en-US" sz="1200" b="1" dirty="0">
              <a:solidFill>
                <a:schemeClr val="tx1"/>
              </a:solidFill>
              <a:latin typeface="Helvetica Light" panose="020B0403020202020204"/>
            </a:endParaRPr>
          </a:p>
          <a:p>
            <a:pPr marL="0" indent="0">
              <a:buNone/>
            </a:pPr>
            <a:r>
              <a:rPr lang="en-US" altLang="en-US" sz="1200" b="1" dirty="0">
                <a:solidFill>
                  <a:schemeClr val="tx1"/>
                </a:solidFill>
                <a:latin typeface="Helvetica Light" panose="020B0403020202020204"/>
              </a:rPr>
              <a:t>Example:</a:t>
            </a:r>
          </a:p>
          <a:p>
            <a:pPr marL="0" indent="0">
              <a:buNone/>
            </a:pPr>
            <a:r>
              <a:rPr lang="en-US" sz="1200" i="0" dirty="0">
                <a:solidFill>
                  <a:srgbClr val="0000FF"/>
                </a:solidFill>
                <a:effectLst/>
                <a:latin typeface="Helvetica Light" panose="020B0403020202020204"/>
              </a:rPr>
              <a:t>f=function(q) q/4+3+400/q</a:t>
            </a:r>
          </a:p>
          <a:p>
            <a:pPr marL="0" indent="0">
              <a:buNone/>
            </a:pPr>
            <a:r>
              <a:rPr lang="en-US" sz="1200" i="0" dirty="0">
                <a:solidFill>
                  <a:srgbClr val="0000FF"/>
                </a:solidFill>
                <a:effectLst/>
                <a:latin typeface="Helvetica Light" panose="020B0403020202020204"/>
              </a:rPr>
              <a:t>plot(</a:t>
            </a:r>
            <a:r>
              <a:rPr lang="en-US" sz="1200" i="0" dirty="0" err="1">
                <a:solidFill>
                  <a:srgbClr val="0000FF"/>
                </a:solidFill>
                <a:effectLst/>
                <a:latin typeface="Helvetica Light" panose="020B0403020202020204"/>
              </a:rPr>
              <a:t>f,from</a:t>
            </a:r>
            <a:r>
              <a:rPr lang="en-US" sz="1200" i="0" dirty="0">
                <a:solidFill>
                  <a:srgbClr val="0000FF"/>
                </a:solidFill>
                <a:effectLst/>
                <a:latin typeface="Helvetica Light" panose="020B0403020202020204"/>
              </a:rPr>
              <a:t>=30,to=50,n=1000,col="red“)</a:t>
            </a:r>
            <a:endParaRPr lang="en-US" altLang="en-US" sz="1200" dirty="0">
              <a:solidFill>
                <a:srgbClr val="0000FF"/>
              </a:solidFill>
              <a:latin typeface="Helvetica Light" panose="020B0403020202020204"/>
            </a:endParaRPr>
          </a:p>
          <a:p>
            <a:pPr marL="0" indent="0">
              <a:buNone/>
            </a:pPr>
            <a:r>
              <a:rPr lang="en-US" altLang="en-US" sz="1200" dirty="0">
                <a:solidFill>
                  <a:srgbClr val="0000FF"/>
                </a:solidFill>
                <a:latin typeface="Helvetica Light" panose="020B0403020202020204"/>
              </a:rPr>
              <a:t>or just type:</a:t>
            </a:r>
          </a:p>
          <a:p>
            <a:pPr marL="0" indent="0">
              <a:buNone/>
            </a:pPr>
            <a:r>
              <a:rPr lang="en-US" sz="1200" i="0" dirty="0">
                <a:solidFill>
                  <a:srgbClr val="0000FF"/>
                </a:solidFill>
                <a:effectLst/>
                <a:latin typeface="Helvetica Light" panose="020B0403020202020204"/>
              </a:rPr>
              <a:t>plot(f,30,50,col="red")</a:t>
            </a:r>
          </a:p>
          <a:p>
            <a:pPr marL="0" indent="0">
              <a:buNone/>
            </a:pPr>
            <a:endParaRPr lang="en-US" altLang="en-US" sz="1200" dirty="0">
              <a:solidFill>
                <a:srgbClr val="0000FF"/>
              </a:solidFill>
              <a:latin typeface="Helvetica Light" panose="020B0403020202020204"/>
            </a:endParaRPr>
          </a:p>
          <a:p>
            <a:pPr marL="0" indent="0">
              <a:buNone/>
            </a:pPr>
            <a:r>
              <a:rPr lang="en-US" altLang="en-US" sz="1200" dirty="0">
                <a:solidFill>
                  <a:srgbClr val="0000FF"/>
                </a:solidFill>
                <a:latin typeface="Helvetica Light" panose="020B0403020202020204"/>
              </a:rPr>
              <a:t>You can also determine the line type and thickness:</a:t>
            </a:r>
            <a:endParaRPr lang="en-US" altLang="en-US" sz="1200" dirty="0">
              <a:solidFill>
                <a:schemeClr val="tx1"/>
              </a:solidFill>
            </a:endParaRPr>
          </a:p>
          <a:p>
            <a:pPr marL="0" indent="0">
              <a:buNone/>
            </a:pPr>
            <a:r>
              <a:rPr lang="en-US" sz="1200" i="0" dirty="0">
                <a:solidFill>
                  <a:srgbClr val="0000FF"/>
                </a:solidFill>
                <a:effectLst/>
                <a:latin typeface="Helvetica Light" panose="020B0403020202020204"/>
              </a:rPr>
              <a:t>plot(</a:t>
            </a:r>
            <a:r>
              <a:rPr lang="en-US" sz="1200" i="0" dirty="0" err="1">
                <a:solidFill>
                  <a:srgbClr val="0000FF"/>
                </a:solidFill>
                <a:effectLst/>
                <a:latin typeface="Helvetica Light" panose="020B0403020202020204"/>
              </a:rPr>
              <a:t>f,from</a:t>
            </a:r>
            <a:r>
              <a:rPr lang="en-US" sz="1200" i="0" dirty="0">
                <a:solidFill>
                  <a:srgbClr val="0000FF"/>
                </a:solidFill>
                <a:effectLst/>
                <a:latin typeface="Helvetica Light" panose="020B0403020202020204"/>
              </a:rPr>
              <a:t>=30,to=50,n=1000,col="red",</a:t>
            </a:r>
            <a:r>
              <a:rPr lang="en-US" sz="1200" b="1" i="0" dirty="0" err="1">
                <a:solidFill>
                  <a:srgbClr val="0000FF"/>
                </a:solidFill>
                <a:effectLst/>
                <a:latin typeface="Helvetica Light" panose="020B0403020202020204"/>
              </a:rPr>
              <a:t>lwd</a:t>
            </a:r>
            <a:r>
              <a:rPr lang="en-US" sz="1200" b="1" i="0" dirty="0">
                <a:solidFill>
                  <a:srgbClr val="0000FF"/>
                </a:solidFill>
                <a:effectLst/>
                <a:latin typeface="Helvetica Light" panose="020B0403020202020204"/>
              </a:rPr>
              <a:t>=2, </a:t>
            </a:r>
            <a:r>
              <a:rPr lang="en-US" sz="1200" b="1" i="0" dirty="0" err="1">
                <a:solidFill>
                  <a:srgbClr val="0000FF"/>
                </a:solidFill>
                <a:effectLst/>
                <a:latin typeface="Helvetica Light" panose="020B0403020202020204"/>
              </a:rPr>
              <a:t>lty</a:t>
            </a:r>
            <a:r>
              <a:rPr lang="en-US" sz="1200" b="1" i="0" dirty="0">
                <a:solidFill>
                  <a:srgbClr val="0000FF"/>
                </a:solidFill>
                <a:effectLst/>
                <a:latin typeface="Helvetica Light" panose="020B0403020202020204"/>
              </a:rPr>
              <a:t> = 8</a:t>
            </a:r>
            <a:r>
              <a:rPr lang="en-US" sz="1200" i="0" dirty="0">
                <a:solidFill>
                  <a:srgbClr val="0000FF"/>
                </a:solidFill>
                <a:effectLst/>
                <a:latin typeface="Helvetica Light" panose="020B0403020202020204"/>
              </a:rPr>
              <a:t>) </a:t>
            </a:r>
          </a:p>
        </p:txBody>
      </p:sp>
      <p:pic>
        <p:nvPicPr>
          <p:cNvPr id="14" name="Picture 13">
            <a:extLst>
              <a:ext uri="{FF2B5EF4-FFF2-40B4-BE49-F238E27FC236}">
                <a16:creationId xmlns:a16="http://schemas.microsoft.com/office/drawing/2014/main" id="{59FDF094-07E0-45EA-9FD9-E588179031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967784" y="2049435"/>
            <a:ext cx="3138987" cy="3094065"/>
          </a:xfrm>
          <a:prstGeom prst="rect">
            <a:avLst/>
          </a:prstGeom>
        </p:spPr>
      </p:pic>
    </p:spTree>
    <p:extLst>
      <p:ext uri="{BB962C8B-B14F-4D97-AF65-F5344CB8AC3E}">
        <p14:creationId xmlns:p14="http://schemas.microsoft.com/office/powerpoint/2010/main" val="1307149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fontScale="90000"/>
          </a:bodyPr>
          <a:lstStyle/>
          <a:p>
            <a:r>
              <a:rPr lang="en-US" dirty="0"/>
              <a:t>Extra Examples</a:t>
            </a:r>
            <a:br>
              <a:rPr lang="en-US" dirty="0"/>
            </a:br>
            <a:r>
              <a:rPr lang="en-US" dirty="0"/>
              <a:t>(Strongly Recommended for Exam)</a:t>
            </a:r>
          </a:p>
        </p:txBody>
      </p:sp>
    </p:spTree>
    <p:extLst>
      <p:ext uri="{BB962C8B-B14F-4D97-AF65-F5344CB8AC3E}">
        <p14:creationId xmlns:p14="http://schemas.microsoft.com/office/powerpoint/2010/main" val="1653244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8E164-E4FB-4404-B265-7E62A777D8D0}"/>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2054" name="Rectangle 23">
                <a:extLst>
                  <a:ext uri="{FF2B5EF4-FFF2-40B4-BE49-F238E27FC236}">
                    <a16:creationId xmlns:a16="http://schemas.microsoft.com/office/drawing/2014/main" id="{02AC104C-DD7C-49F1-9667-A9C7345F9C59}"/>
                  </a:ext>
                </a:extLst>
              </p:cNvPr>
              <p:cNvSpPr>
                <a:spLocks noGrp="1" noChangeArrowheads="1"/>
              </p:cNvSpPr>
              <p:nvPr>
                <p:ph idx="1"/>
              </p:nvPr>
            </p:nvSpPr>
            <p:spPr>
              <a:xfrm>
                <a:off x="628650" y="1096916"/>
                <a:ext cx="7886700" cy="1093452"/>
              </a:xfrm>
              <a:noFill/>
            </p:spPr>
            <p:txBody>
              <a:bodyPr>
                <a:normAutofit/>
              </a:bodyPr>
              <a:lstStyle/>
              <a:p>
                <a:pPr marL="0" indent="0">
                  <a:lnSpc>
                    <a:spcPct val="100000"/>
                  </a:lnSpc>
                  <a:buNone/>
                </a:pPr>
                <a:r>
                  <a:rPr lang="en-US" altLang="en-US" sz="1200" dirty="0">
                    <a:solidFill>
                      <a:schemeClr val="tx1"/>
                    </a:solidFill>
                  </a:rPr>
                  <a:t>Find</a:t>
                </a:r>
                <a:r>
                  <a:rPr lang="en-US" altLang="en-US" sz="1200" dirty="0"/>
                  <a:t> </a:t>
                </a:r>
                <a14:m>
                  <m:oMath xmlns:m="http://schemas.openxmlformats.org/officeDocument/2006/math">
                    <m:f>
                      <m:fPr>
                        <m:ctrlPr>
                          <a:rPr lang="en-US" sz="1200" i="1" smtClean="0">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𝑑</m:t>
                        </m:r>
                      </m:num>
                      <m:den>
                        <m:r>
                          <a:rPr lang="en-US" sz="1200" b="0" i="1">
                            <a:solidFill>
                              <a:srgbClr val="006600"/>
                            </a:solidFill>
                            <a:latin typeface="Cambria Math" panose="02040503050406030204" pitchFamily="18" charset="0"/>
                          </a:rPr>
                          <m:t>𝑑𝑥</m:t>
                        </m:r>
                      </m:den>
                    </m:f>
                    <m:d>
                      <m:dPr>
                        <m:ctrlPr>
                          <a:rPr lang="en-US" sz="1200" i="1">
                            <a:solidFill>
                              <a:srgbClr val="006600"/>
                            </a:solidFill>
                            <a:latin typeface="Cambria Math" panose="02040503050406030204" pitchFamily="18" charset="0"/>
                          </a:rPr>
                        </m:ctrlPr>
                      </m:dPr>
                      <m:e>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e>
                        </m:rad>
                      </m:e>
                    </m:d>
                  </m:oMath>
                </a14:m>
                <a:r>
                  <a:rPr lang="en-US" altLang="en-US" sz="1200" dirty="0"/>
                  <a:t>.</a:t>
                </a:r>
              </a:p>
              <a:p>
                <a:endParaRPr lang="en-US" altLang="en-US" dirty="0"/>
              </a:p>
            </p:txBody>
          </p:sp>
        </mc:Choice>
        <mc:Fallback xmlns="">
          <p:sp>
            <p:nvSpPr>
              <p:cNvPr id="2054" name="Rectangle 23">
                <a:extLst>
                  <a:ext uri="{FF2B5EF4-FFF2-40B4-BE49-F238E27FC236}">
                    <a16:creationId xmlns:a16="http://schemas.microsoft.com/office/drawing/2014/main" id="{02AC104C-DD7C-49F1-9667-A9C7345F9C59}"/>
                  </a:ext>
                </a:extLst>
              </p:cNvPr>
              <p:cNvSpPr>
                <a:spLocks noGrp="1" noRot="1" noChangeAspect="1" noMove="1" noResize="1" noEditPoints="1" noAdjustHandles="1" noChangeArrowheads="1" noChangeShapeType="1" noTextEdit="1"/>
              </p:cNvSpPr>
              <p:nvPr>
                <p:ph idx="1"/>
              </p:nvPr>
            </p:nvSpPr>
            <p:spPr>
              <a:xfrm>
                <a:off x="628650" y="1096916"/>
                <a:ext cx="7886700" cy="109345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8997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0" name="Object 2">
                <a:extLst>
                  <a:ext uri="{FF2B5EF4-FFF2-40B4-BE49-F238E27FC236}">
                    <a16:creationId xmlns:a16="http://schemas.microsoft.com/office/drawing/2014/main" id="{F277C2C2-60D7-47CA-B3BD-469A77360382}"/>
                  </a:ext>
                </a:extLst>
              </p:cNvPr>
              <p:cNvSpPr txBox="1"/>
              <p:nvPr/>
            </p:nvSpPr>
            <p:spPr bwMode="auto">
              <a:xfrm>
                <a:off x="685857" y="1097429"/>
                <a:ext cx="6941400" cy="1757722"/>
              </a:xfrm>
              <a:prstGeom prst="rect">
                <a:avLst/>
              </a:prstGeom>
              <a:noFill/>
              <a:ln>
                <a:noFill/>
              </a:ln>
              <a:effectLst/>
            </p:spPr>
            <p:txBody>
              <a:bodyPr>
                <a:noAutofit/>
              </a:bodyPr>
              <a:lstStyle/>
              <a:p>
                <a:pPr>
                  <a:lnSpc>
                    <a:spcPct val="150000"/>
                  </a:lnSpc>
                </a:pPr>
                <a14:m>
                  <m:oMathPara xmlns:m="http://schemas.openxmlformats.org/officeDocument/2006/math">
                    <m:oMathParaPr>
                      <m:jc m:val="left"/>
                    </m:oMathParaPr>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𝑓</m:t>
                          </m:r>
                        </m:e>
                        <m:sup>
                          <m:r>
                            <a:rPr lang="en-US" sz="1200" b="0" i="1" smtClean="0">
                              <a:solidFill>
                                <a:srgbClr val="006600"/>
                              </a:solidFill>
                              <a:latin typeface="Cambria Math" panose="02040503050406030204" pitchFamily="18" charset="0"/>
                            </a:rPr>
                            <m:t>′</m:t>
                          </m:r>
                        </m:sup>
                      </m:sSup>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𝑥</m:t>
                          </m:r>
                        </m:e>
                      </m:d>
                      <m:r>
                        <a:rPr lang="en-US" sz="1200" b="0" i="1">
                          <a:solidFill>
                            <a:srgbClr val="006600"/>
                          </a:solidFill>
                          <a:latin typeface="Cambria Math" panose="02040503050406030204" pitchFamily="18" charset="0"/>
                        </a:rPr>
                        <m:t>=</m:t>
                      </m:r>
                      <m:func>
                        <m:funcPr>
                          <m:ctrlPr>
                            <a:rPr lang="en-US" sz="1200" i="1">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b="0" i="0">
                                  <a:solidFill>
                                    <a:srgbClr val="006600"/>
                                  </a:solidFill>
                                  <a:latin typeface="Cambria Math" panose="02040503050406030204" pitchFamily="18" charset="0"/>
                                </a:rPr>
                                <m:t>lim</m:t>
                              </m:r>
                            </m:e>
                            <m:lim>
                              <m:r>
                                <a:rPr lang="en-US" sz="1200" b="0" i="1">
                                  <a:solidFill>
                                    <a:srgbClr val="006600"/>
                                  </a:solidFill>
                                  <a:latin typeface="Cambria Math" panose="02040503050406030204" pitchFamily="18" charset="0"/>
                                </a:rPr>
                                <m:t>h</m:t>
                              </m:r>
                              <m:r>
                                <a:rPr lang="en-US" sz="1200" b="0" i="1">
                                  <a:solidFill>
                                    <a:srgbClr val="006600"/>
                                  </a:solidFill>
                                  <a:latin typeface="Cambria Math" panose="02040503050406030204" pitchFamily="18" charset="0"/>
                                </a:rPr>
                                <m:t>→0</m:t>
                              </m:r>
                            </m:lim>
                          </m:limLow>
                        </m:fName>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𝑓</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h</m:t>
                                  </m:r>
                                </m:e>
                              </m:d>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𝑓</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𝑥</m:t>
                                  </m:r>
                                </m:e>
                              </m:d>
                            </m:num>
                            <m:den>
                              <m:r>
                                <a:rPr lang="en-US" sz="1200" b="0" i="1">
                                  <a:solidFill>
                                    <a:srgbClr val="006600"/>
                                  </a:solidFill>
                                  <a:latin typeface="Cambria Math" panose="02040503050406030204" pitchFamily="18" charset="0"/>
                                </a:rPr>
                                <m:t>h</m:t>
                              </m:r>
                            </m:den>
                          </m:f>
                        </m:e>
                      </m:func>
                      <m:r>
                        <a:rPr lang="en-US" sz="1200" b="0" i="1">
                          <a:solidFill>
                            <a:srgbClr val="006600"/>
                          </a:solidFill>
                          <a:latin typeface="Cambria Math" panose="02040503050406030204" pitchFamily="18" charset="0"/>
                        </a:rPr>
                        <m:t>=</m:t>
                      </m:r>
                      <m:func>
                        <m:funcPr>
                          <m:ctrlPr>
                            <a:rPr lang="en-US" sz="1200" i="1">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a:solidFill>
                                    <a:srgbClr val="006600"/>
                                  </a:solidFill>
                                  <a:latin typeface="Cambria Math" panose="02040503050406030204" pitchFamily="18" charset="0"/>
                                </a:rPr>
                                <m:t>lim</m:t>
                              </m:r>
                            </m:e>
                            <m:lim>
                              <m:r>
                                <a:rPr lang="en-US" sz="1200" b="0" i="1">
                                  <a:solidFill>
                                    <a:srgbClr val="006600"/>
                                  </a:solidFill>
                                  <a:latin typeface="Cambria Math" panose="02040503050406030204" pitchFamily="18" charset="0"/>
                                </a:rPr>
                                <m:t>h</m:t>
                              </m:r>
                              <m:r>
                                <a:rPr lang="en-US" sz="1200" b="0" i="1">
                                  <a:solidFill>
                                    <a:srgbClr val="006600"/>
                                  </a:solidFill>
                                  <a:latin typeface="Cambria Math" panose="02040503050406030204" pitchFamily="18" charset="0"/>
                                </a:rPr>
                                <m:t>→0</m:t>
                              </m:r>
                            </m:lim>
                          </m:limLow>
                        </m:fName>
                        <m:e>
                          <m:f>
                            <m:fPr>
                              <m:ctrlPr>
                                <a:rPr lang="en-US" sz="1200" i="1">
                                  <a:solidFill>
                                    <a:srgbClr val="006600"/>
                                  </a:solidFill>
                                  <a:latin typeface="Cambria Math" panose="02040503050406030204" pitchFamily="18" charset="0"/>
                                </a:rPr>
                              </m:ctrlPr>
                            </m:fPr>
                            <m:num>
                              <m:rad>
                                <m:radPr>
                                  <m:degHide m:val="on"/>
                                  <m:ctrlPr>
                                    <a:rPr lang="en-US" sz="1200" i="1" smtClean="0">
                                      <a:solidFill>
                                        <a:srgbClr val="006600"/>
                                      </a:solidFill>
                                      <a:latin typeface="Cambria Math" panose="02040503050406030204" pitchFamily="18" charset="0"/>
                                    </a:rPr>
                                  </m:ctrlPr>
                                </m:radPr>
                                <m:deg/>
                                <m:e>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h</m:t>
                                  </m:r>
                                </m:e>
                              </m:rad>
                              <m:r>
                                <a:rPr lang="en-US" sz="1200" b="0" i="1" smtClean="0">
                                  <a:solidFill>
                                    <a:srgbClr val="006600"/>
                                  </a:solidFill>
                                  <a:latin typeface="Cambria Math" panose="02040503050406030204" pitchFamily="18" charset="0"/>
                                </a:rPr>
                                <m:t>−</m:t>
                              </m:r>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e>
                              </m:rad>
                            </m:num>
                            <m:den>
                              <m:r>
                                <a:rPr lang="en-US" sz="1200" b="0" i="1">
                                  <a:solidFill>
                                    <a:srgbClr val="006600"/>
                                  </a:solidFill>
                                  <a:latin typeface="Cambria Math" panose="02040503050406030204" pitchFamily="18" charset="0"/>
                                </a:rPr>
                                <m:t>h</m:t>
                              </m:r>
                            </m:den>
                          </m:f>
                        </m:e>
                      </m:func>
                      <m:r>
                        <a:rPr lang="en-US" sz="1200" b="0" i="1">
                          <a:solidFill>
                            <a:srgbClr val="006600"/>
                          </a:solidFill>
                          <a:latin typeface="Cambria Math" panose="02040503050406030204" pitchFamily="18" charset="0"/>
                        </a:rPr>
                        <m:t>=</m:t>
                      </m:r>
                      <m:func>
                        <m:funcPr>
                          <m:ctrlPr>
                            <a:rPr lang="en-US" sz="1200" i="1">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a:solidFill>
                                    <a:srgbClr val="006600"/>
                                  </a:solidFill>
                                  <a:latin typeface="Cambria Math" panose="02040503050406030204" pitchFamily="18" charset="0"/>
                                </a:rPr>
                                <m:t>lim</m:t>
                              </m:r>
                            </m:e>
                            <m:lim>
                              <m:r>
                                <a:rPr lang="en-US" sz="1200" b="0" i="1">
                                  <a:solidFill>
                                    <a:srgbClr val="006600"/>
                                  </a:solidFill>
                                  <a:latin typeface="Cambria Math" panose="02040503050406030204" pitchFamily="18" charset="0"/>
                                </a:rPr>
                                <m:t>h</m:t>
                              </m:r>
                              <m:r>
                                <a:rPr lang="en-US" sz="1200" b="0" i="1">
                                  <a:solidFill>
                                    <a:srgbClr val="006600"/>
                                  </a:solidFill>
                                  <a:latin typeface="Cambria Math" panose="02040503050406030204" pitchFamily="18" charset="0"/>
                                </a:rPr>
                                <m:t>→0</m:t>
                              </m:r>
                            </m:lim>
                          </m:limLow>
                        </m:fName>
                        <m:e>
                          <m:f>
                            <m:fPr>
                              <m:ctrlPr>
                                <a:rPr lang="en-US" sz="1200" i="1">
                                  <a:solidFill>
                                    <a:srgbClr val="006600"/>
                                  </a:solidFill>
                                  <a:latin typeface="Cambria Math" panose="02040503050406030204" pitchFamily="18" charset="0"/>
                                </a:rPr>
                              </m:ctrlPr>
                            </m:fPr>
                            <m:num>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h</m:t>
                                  </m:r>
                                </m:e>
                              </m:rad>
                              <m:r>
                                <a:rPr lang="en-US" sz="1200" b="0" i="1">
                                  <a:solidFill>
                                    <a:srgbClr val="006600"/>
                                  </a:solidFill>
                                  <a:latin typeface="Cambria Math" panose="02040503050406030204" pitchFamily="18" charset="0"/>
                                </a:rPr>
                                <m:t>−</m:t>
                              </m:r>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e>
                              </m:rad>
                            </m:num>
                            <m:den>
                              <m:r>
                                <a:rPr lang="en-US" sz="1200" b="0" i="1">
                                  <a:solidFill>
                                    <a:srgbClr val="006600"/>
                                  </a:solidFill>
                                  <a:latin typeface="Cambria Math" panose="02040503050406030204" pitchFamily="18" charset="0"/>
                                </a:rPr>
                                <m:t>h</m:t>
                              </m:r>
                            </m:den>
                          </m:f>
                        </m:e>
                      </m:func>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h</m:t>
                              </m:r>
                            </m:e>
                          </m:rad>
                          <m:r>
                            <a:rPr lang="en-US" sz="1200" b="0" i="1" smtClean="0">
                              <a:solidFill>
                                <a:srgbClr val="006600"/>
                              </a:solidFill>
                              <a:latin typeface="Cambria Math" panose="02040503050406030204" pitchFamily="18" charset="0"/>
                            </a:rPr>
                            <m:t>+</m:t>
                          </m:r>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e>
                          </m:rad>
                        </m:num>
                        <m:den>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h</m:t>
                              </m:r>
                            </m:e>
                          </m:rad>
                          <m:r>
                            <a:rPr lang="en-US" sz="1200" b="0" i="1">
                              <a:solidFill>
                                <a:srgbClr val="006600"/>
                              </a:solidFill>
                              <a:latin typeface="Cambria Math" panose="02040503050406030204" pitchFamily="18" charset="0"/>
                            </a:rPr>
                            <m:t>+</m:t>
                          </m:r>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e>
                          </m:rad>
                        </m:den>
                      </m:f>
                    </m:oMath>
                  </m:oMathPara>
                </a14:m>
                <a:endParaRPr lang="en-US" sz="1200" i="1" dirty="0">
                  <a:solidFill>
                    <a:srgbClr val="006600"/>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sz="1200" b="0" i="1" smtClean="0">
                          <a:solidFill>
                            <a:srgbClr val="006600"/>
                          </a:solidFill>
                          <a:latin typeface="Cambria Math" panose="02040503050406030204" pitchFamily="18" charset="0"/>
                        </a:rPr>
                        <m:t>=</m:t>
                      </m:r>
                      <m:func>
                        <m:funcPr>
                          <m:ctrlPr>
                            <a:rPr lang="en-US" sz="1200" i="1">
                              <a:solidFill>
                                <a:srgbClr val="006600"/>
                              </a:solidFill>
                              <a:latin typeface="Cambria Math" panose="02040503050406030204" pitchFamily="18" charset="0"/>
                            </a:rPr>
                          </m:ctrlPr>
                        </m:funcPr>
                        <m:fName>
                          <m:limLow>
                            <m:limLowPr>
                              <m:ctrlPr>
                                <a:rPr lang="en-US" sz="1200" i="1">
                                  <a:solidFill>
                                    <a:srgbClr val="006600"/>
                                  </a:solidFill>
                                  <a:latin typeface="Cambria Math" panose="02040503050406030204" pitchFamily="18" charset="0"/>
                                </a:rPr>
                              </m:ctrlPr>
                            </m:limLowPr>
                            <m:e>
                              <m:r>
                                <m:rPr>
                                  <m:sty m:val="p"/>
                                </m:rPr>
                                <a:rPr lang="en-US" sz="1200">
                                  <a:solidFill>
                                    <a:srgbClr val="006600"/>
                                  </a:solidFill>
                                  <a:latin typeface="Cambria Math" panose="02040503050406030204" pitchFamily="18" charset="0"/>
                                </a:rPr>
                                <m:t>lim</m:t>
                              </m:r>
                            </m:e>
                            <m:lim>
                              <m:r>
                                <a:rPr lang="en-US" sz="1200" b="0" i="1">
                                  <a:solidFill>
                                    <a:srgbClr val="006600"/>
                                  </a:solidFill>
                                  <a:latin typeface="Cambria Math" panose="02040503050406030204" pitchFamily="18" charset="0"/>
                                </a:rPr>
                                <m:t>h</m:t>
                              </m:r>
                              <m:r>
                                <a:rPr lang="en-US" sz="1200" b="0" i="1">
                                  <a:solidFill>
                                    <a:srgbClr val="006600"/>
                                  </a:solidFill>
                                  <a:latin typeface="Cambria Math" panose="02040503050406030204" pitchFamily="18" charset="0"/>
                                </a:rPr>
                                <m:t>→0</m:t>
                              </m:r>
                            </m:lim>
                          </m:limLow>
                        </m:fName>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h</m:t>
                              </m:r>
                            </m:num>
                            <m:den>
                              <m:r>
                                <a:rPr lang="en-US" sz="1200" b="0" i="1">
                                  <a:solidFill>
                                    <a:srgbClr val="006600"/>
                                  </a:solidFill>
                                  <a:latin typeface="Cambria Math" panose="02040503050406030204" pitchFamily="18" charset="0"/>
                                </a:rPr>
                                <m:t>h</m:t>
                              </m:r>
                              <m:r>
                                <a:rPr lang="en-US" sz="1200" b="0" i="1">
                                  <a:solidFill>
                                    <a:srgbClr val="006600"/>
                                  </a:solidFill>
                                  <a:latin typeface="Cambria Math" panose="02040503050406030204" pitchFamily="18" charset="0"/>
                                </a:rPr>
                                <m:t>(</m:t>
                              </m:r>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h</m:t>
                                  </m:r>
                                </m:e>
                              </m:rad>
                              <m:r>
                                <a:rPr lang="en-US" sz="1200" b="0" i="1">
                                  <a:solidFill>
                                    <a:srgbClr val="006600"/>
                                  </a:solidFill>
                                  <a:latin typeface="Cambria Math" panose="02040503050406030204" pitchFamily="18" charset="0"/>
                                </a:rPr>
                                <m:t>+</m:t>
                              </m:r>
                              <m:rad>
                                <m:radPr>
                                  <m:degHide m:val="on"/>
                                  <m:ctrlPr>
                                    <a:rPr lang="en-US" sz="1200" i="1">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e>
                              </m:rad>
                              <m:r>
                                <a:rPr lang="en-US" sz="1200" b="0" i="1">
                                  <a:solidFill>
                                    <a:srgbClr val="006600"/>
                                  </a:solidFill>
                                  <a:latin typeface="Cambria Math" panose="02040503050406030204" pitchFamily="18" charset="0"/>
                                </a:rPr>
                                <m:t>)</m:t>
                              </m:r>
                            </m:den>
                          </m:f>
                        </m:e>
                      </m:func>
                      <m:r>
                        <a:rPr lang="en-US" sz="1200" b="0" i="1" smtClean="0">
                          <a:solidFill>
                            <a:srgbClr val="006600"/>
                          </a:solidFill>
                          <a:latin typeface="Cambria Math" panose="02040503050406030204" pitchFamily="18" charset="0"/>
                        </a:rPr>
                        <m:t>=</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ad>
                            <m:radPr>
                              <m:degHide m:val="on"/>
                              <m:ctrlPr>
                                <a:rPr lang="en-US" sz="1200" i="1">
                                  <a:solidFill>
                                    <a:srgbClr val="006600"/>
                                  </a:solidFill>
                                  <a:latin typeface="Cambria Math" panose="02040503050406030204" pitchFamily="18" charset="0"/>
                                </a:rPr>
                              </m:ctrlPr>
                            </m:radPr>
                            <m:deg/>
                            <m:e>
                              <m:r>
                                <a:rPr lang="en-US" sz="1200" b="0" i="1" smtClean="0">
                                  <a:solidFill>
                                    <a:srgbClr val="006600"/>
                                  </a:solidFill>
                                  <a:latin typeface="Cambria Math" panose="02040503050406030204" pitchFamily="18" charset="0"/>
                                </a:rPr>
                                <m:t>2</m:t>
                              </m:r>
                              <m:r>
                                <a:rPr lang="en-US" sz="1200" b="0" i="1">
                                  <a:solidFill>
                                    <a:srgbClr val="006600"/>
                                  </a:solidFill>
                                  <a:latin typeface="Cambria Math" panose="02040503050406030204" pitchFamily="18" charset="0"/>
                                </a:rPr>
                                <m:t>𝑥</m:t>
                              </m:r>
                            </m:e>
                          </m:rad>
                        </m:den>
                      </m:f>
                    </m:oMath>
                  </m:oMathPara>
                </a14:m>
                <a:endParaRPr lang="en-US" sz="1200" dirty="0">
                  <a:solidFill>
                    <a:srgbClr val="006600"/>
                  </a:solidFill>
                </a:endParaRPr>
              </a:p>
            </p:txBody>
          </p:sp>
        </mc:Choice>
        <mc:Fallback xmlns="">
          <p:sp>
            <p:nvSpPr>
              <p:cNvPr id="2050" name="Object 2">
                <a:extLst>
                  <a:ext uri="{FF2B5EF4-FFF2-40B4-BE49-F238E27FC236}">
                    <a16:creationId xmlns:a16="http://schemas.microsoft.com/office/drawing/2014/main" id="{F277C2C2-60D7-47CA-B3BD-469A77360382}"/>
                  </a:ext>
                </a:extLst>
              </p:cNvPr>
              <p:cNvSpPr txBox="1">
                <a:spLocks noRot="1" noChangeAspect="1" noMove="1" noResize="1" noEditPoints="1" noAdjustHandles="1" noChangeArrowheads="1" noChangeShapeType="1" noTextEdit="1"/>
              </p:cNvSpPr>
              <p:nvPr/>
            </p:nvSpPr>
            <p:spPr bwMode="auto">
              <a:xfrm>
                <a:off x="685857" y="1097429"/>
                <a:ext cx="6941400" cy="1757722"/>
              </a:xfrm>
              <a:prstGeom prst="rect">
                <a:avLst/>
              </a:prstGeom>
              <a:blipFill>
                <a:blip r:embed="rId2"/>
                <a:stretch>
                  <a:fillRect/>
                </a:stretch>
              </a:blipFill>
              <a:ln>
                <a:noFill/>
              </a:ln>
              <a:effectLst/>
            </p:spPr>
            <p:txBody>
              <a:bodyPr/>
              <a:lstStyle/>
              <a:p>
                <a:r>
                  <a:rPr lang="en-US">
                    <a:noFill/>
                  </a:rPr>
                  <a:t> </a:t>
                </a:r>
              </a:p>
            </p:txBody>
          </p:sp>
        </mc:Fallback>
      </mc:AlternateContent>
      <p:sp>
        <p:nvSpPr>
          <p:cNvPr id="2" name="Title 1">
            <a:extLst>
              <a:ext uri="{FF2B5EF4-FFF2-40B4-BE49-F238E27FC236}">
                <a16:creationId xmlns:a16="http://schemas.microsoft.com/office/drawing/2014/main" id="{B768E164-E4FB-4404-B265-7E62A777D8D0}"/>
              </a:ext>
            </a:extLst>
          </p:cNvPr>
          <p:cNvSpPr>
            <a:spLocks noGrp="1"/>
          </p:cNvSpPr>
          <p:nvPr>
            <p:ph type="title"/>
          </p:nvPr>
        </p:nvSpPr>
        <p:spPr/>
        <p:txBody>
          <a:bodyPr/>
          <a:lstStyle/>
          <a:p>
            <a:r>
              <a:rPr lang="en-US" dirty="0"/>
              <a:t>Solution</a:t>
            </a:r>
          </a:p>
        </p:txBody>
      </p:sp>
      <p:pic>
        <p:nvPicPr>
          <p:cNvPr id="37" name="Picture 36" descr="tangent line at (0,0) for y= sqrt(x)">
            <a:extLst>
              <a:ext uri="{FF2B5EF4-FFF2-40B4-BE49-F238E27FC236}">
                <a16:creationId xmlns:a16="http://schemas.microsoft.com/office/drawing/2014/main" id="{62E3D350-4B70-48E2-87B4-823164F770C1}"/>
              </a:ext>
            </a:extLst>
          </p:cNvPr>
          <p:cNvPicPr>
            <a:picLocks noChangeAspect="1"/>
          </p:cNvPicPr>
          <p:nvPr/>
        </p:nvPicPr>
        <p:blipFill>
          <a:blip r:embed="rId3"/>
          <a:stretch>
            <a:fillRect/>
          </a:stretch>
        </p:blipFill>
        <p:spPr>
          <a:xfrm>
            <a:off x="5858933" y="3007618"/>
            <a:ext cx="2801560" cy="1761964"/>
          </a:xfrm>
          <a:prstGeom prst="rect">
            <a:avLst/>
          </a:prstGeom>
        </p:spPr>
      </p:pic>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FF7BE6CE-D4B1-4283-A3EC-BE47739C2B29}"/>
                  </a:ext>
                </a:extLst>
              </p:cNvPr>
              <p:cNvSpPr txBox="1"/>
              <p:nvPr/>
            </p:nvSpPr>
            <p:spPr>
              <a:xfrm>
                <a:off x="628650" y="2837478"/>
                <a:ext cx="5722483" cy="375231"/>
              </a:xfrm>
              <a:prstGeom prst="rect">
                <a:avLst/>
              </a:prstGeom>
              <a:noFill/>
            </p:spPr>
            <p:txBody>
              <a:bodyPr wrap="square">
                <a:spAutoFit/>
              </a:bodyPr>
              <a:lstStyle/>
              <a:p>
                <a:pPr>
                  <a:lnSpc>
                    <a:spcPct val="150000"/>
                  </a:lnSpc>
                </a:pPr>
                <a:r>
                  <a:rPr lang="en-US" altLang="en-US" sz="1200" dirty="0">
                    <a:solidFill>
                      <a:srgbClr val="0000FF"/>
                    </a:solidFill>
                    <a:latin typeface="Helvetica Light" panose="020B0403020202020204"/>
                  </a:rPr>
                  <a:t>Remark:</a:t>
                </a:r>
                <a:r>
                  <a:rPr lang="en-US" altLang="en-US" sz="1200" dirty="0">
                    <a:latin typeface="Helvetica Light" panose="020B0403020202020204"/>
                  </a:rPr>
                  <a:t> </a:t>
                </a:r>
                <a14:m>
                  <m:oMath xmlns:m="http://schemas.openxmlformats.org/officeDocument/2006/math">
                    <m:rad>
                      <m:radPr>
                        <m:degHide m:val="on"/>
                        <m:ctrlPr>
                          <a:rPr lang="en-US" sz="1200" i="1" smtClean="0">
                            <a:solidFill>
                              <a:srgbClr val="006600"/>
                            </a:solidFill>
                            <a:latin typeface="Cambria Math" panose="02040503050406030204" pitchFamily="18" charset="0"/>
                          </a:rPr>
                        </m:ctrlPr>
                      </m:radPr>
                      <m:deg/>
                      <m:e>
                        <m:r>
                          <a:rPr lang="en-US" sz="1200" b="0" i="1">
                            <a:solidFill>
                              <a:srgbClr val="006600"/>
                            </a:solidFill>
                            <a:latin typeface="Cambria Math" panose="02040503050406030204" pitchFamily="18" charset="0"/>
                          </a:rPr>
                          <m:t>𝑥</m:t>
                        </m:r>
                      </m:e>
                    </m:rad>
                  </m:oMath>
                </a14:m>
                <a:r>
                  <a:rPr lang="en-US" altLang="en-US" sz="1200" dirty="0">
                    <a:latin typeface="Helvetica Light" panose="020B0403020202020204"/>
                  </a:rPr>
                  <a:t> is not differentiable at (0,0). It is defined only when </a:t>
                </a:r>
                <a14:m>
                  <m:oMath xmlns:m="http://schemas.openxmlformats.org/officeDocument/2006/math">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&gt;0.</m:t>
                    </m:r>
                  </m:oMath>
                </a14:m>
                <a:r>
                  <a:rPr lang="en-US" altLang="en-US" sz="1400" dirty="0">
                    <a:latin typeface="Helvetica Light" panose="020B0403020202020204"/>
                  </a:rPr>
                  <a:t> </a:t>
                </a:r>
              </a:p>
            </p:txBody>
          </p:sp>
        </mc:Choice>
        <mc:Fallback xmlns="">
          <p:sp>
            <p:nvSpPr>
              <p:cNvPr id="116" name="TextBox 115">
                <a:extLst>
                  <a:ext uri="{FF2B5EF4-FFF2-40B4-BE49-F238E27FC236}">
                    <a16:creationId xmlns:a16="http://schemas.microsoft.com/office/drawing/2014/main" id="{FF7BE6CE-D4B1-4283-A3EC-BE47739C2B29}"/>
                  </a:ext>
                </a:extLst>
              </p:cNvPr>
              <p:cNvSpPr txBox="1">
                <a:spLocks noRot="1" noChangeAspect="1" noMove="1" noResize="1" noEditPoints="1" noAdjustHandles="1" noChangeArrowheads="1" noChangeShapeType="1" noTextEdit="1"/>
              </p:cNvSpPr>
              <p:nvPr/>
            </p:nvSpPr>
            <p:spPr>
              <a:xfrm>
                <a:off x="628650" y="2837478"/>
                <a:ext cx="5722483" cy="375231"/>
              </a:xfrm>
              <a:prstGeom prst="rect">
                <a:avLst/>
              </a:prstGeom>
              <a:blipFill>
                <a:blip r:embed="rId4"/>
                <a:stretch>
                  <a:fillRect b="-9677"/>
                </a:stretch>
              </a:blipFill>
            </p:spPr>
            <p:txBody>
              <a:bodyPr/>
              <a:lstStyle/>
              <a:p>
                <a:r>
                  <a:rPr lang="en-US">
                    <a:noFill/>
                  </a:rPr>
                  <a:t> </a:t>
                </a:r>
              </a:p>
            </p:txBody>
          </p:sp>
        </mc:Fallback>
      </mc:AlternateContent>
    </p:spTree>
    <p:extLst>
      <p:ext uri="{BB962C8B-B14F-4D97-AF65-F5344CB8AC3E}">
        <p14:creationId xmlns:p14="http://schemas.microsoft.com/office/powerpoint/2010/main" val="293430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B7F4-B2D9-4B12-9FCB-5EE797CF57D8}"/>
              </a:ext>
            </a:extLst>
          </p:cNvPr>
          <p:cNvSpPr>
            <a:spLocks noGrp="1"/>
          </p:cNvSpPr>
          <p:nvPr>
            <p:ph type="title"/>
          </p:nvPr>
        </p:nvSpPr>
        <p:spPr/>
        <p:txBody>
          <a:bodyPr>
            <a:normAutofit/>
          </a:bodyPr>
          <a:lstStyle/>
          <a:p>
            <a:r>
              <a:rPr lang="en-US" altLang="en-US" dirty="0"/>
              <a:t>Example</a:t>
            </a:r>
            <a:endParaRPr lang="en-US" dirty="0"/>
          </a:p>
        </p:txBody>
      </p:sp>
      <mc:AlternateContent xmlns:mc="http://schemas.openxmlformats.org/markup-compatibility/2006" xmlns:a14="http://schemas.microsoft.com/office/drawing/2010/main">
        <mc:Choice Requires="a14">
          <p:sp>
            <p:nvSpPr>
              <p:cNvPr id="3076" name="Rectangle 12">
                <a:extLst>
                  <a:ext uri="{FF2B5EF4-FFF2-40B4-BE49-F238E27FC236}">
                    <a16:creationId xmlns:a16="http://schemas.microsoft.com/office/drawing/2014/main" id="{A3800D2B-E032-4D5E-9AE3-298DD6DD84B5}"/>
                  </a:ext>
                </a:extLst>
              </p:cNvPr>
              <p:cNvSpPr>
                <a:spLocks noGrp="1" noChangeArrowheads="1"/>
              </p:cNvSpPr>
              <p:nvPr>
                <p:ph idx="1"/>
              </p:nvPr>
            </p:nvSpPr>
            <p:spPr>
              <a:xfrm>
                <a:off x="628650" y="1179094"/>
                <a:ext cx="7886700" cy="3494505"/>
              </a:xfrm>
              <a:noFill/>
            </p:spPr>
            <p:txBody>
              <a:bodyPr>
                <a:normAutofit/>
              </a:bodyPr>
              <a:lstStyle/>
              <a:p>
                <a:pPr marL="0" indent="0">
                  <a:lnSpc>
                    <a:spcPct val="150000"/>
                  </a:lnSpc>
                  <a:buNone/>
                </a:pPr>
                <a:r>
                  <a:rPr lang="en-US" altLang="en-US" sz="1200" dirty="0">
                    <a:solidFill>
                      <a:schemeClr val="tx1"/>
                    </a:solidFill>
                    <a:latin typeface="Helvetica Light" panose="020B0403020202020204"/>
                  </a:rPr>
                  <a:t>Suppose that </a:t>
                </a:r>
                <a14:m>
                  <m:oMath xmlns:m="http://schemas.openxmlformats.org/officeDocument/2006/math">
                    <m:r>
                      <a:rPr lang="en-US" sz="1200" b="0" i="1" smtClean="0">
                        <a:solidFill>
                          <a:srgbClr val="006600"/>
                        </a:solidFill>
                        <a:latin typeface="Cambria Math" panose="02040503050406030204" pitchFamily="18" charset="0"/>
                      </a:rPr>
                      <m:t>$500 </m:t>
                    </m:r>
                  </m:oMath>
                </a14:m>
                <a:r>
                  <a:rPr lang="en-US" altLang="en-US" sz="1200" dirty="0">
                    <a:solidFill>
                      <a:schemeClr val="tx1"/>
                    </a:solidFill>
                    <a:latin typeface="Helvetica Light" panose="020B0403020202020204"/>
                  </a:rPr>
                  <a:t>amounted to </a:t>
                </a:r>
                <a14:m>
                  <m:oMath xmlns:m="http://schemas.openxmlformats.org/officeDocument/2006/math">
                    <m:r>
                      <a:rPr lang="en-US" sz="1200" b="0" i="1" smtClean="0">
                        <a:solidFill>
                          <a:srgbClr val="006600"/>
                        </a:solidFill>
                        <a:latin typeface="Cambria Math" panose="02040503050406030204" pitchFamily="18" charset="0"/>
                      </a:rPr>
                      <m:t>$588.38</m:t>
                    </m:r>
                    <m:r>
                      <a:rPr lang="en-US" sz="1200" i="1">
                        <a:solidFill>
                          <a:srgbClr val="006600"/>
                        </a:solidFill>
                        <a:latin typeface="Cambria Math" panose="02040503050406030204" pitchFamily="18" charset="0"/>
                      </a:rPr>
                      <m:t> </m:t>
                    </m:r>
                  </m:oMath>
                </a14:m>
                <a:r>
                  <a:rPr lang="en-US" altLang="en-US" sz="1200" dirty="0">
                    <a:solidFill>
                      <a:schemeClr val="tx1"/>
                    </a:solidFill>
                    <a:latin typeface="Helvetica Light" panose="020B0403020202020204"/>
                  </a:rPr>
                  <a:t>in a savings account after three years. If interest was compounded semiannually, find the nominal rate of interest, compounded semiannually, that was earned by the money.</a:t>
                </a:r>
              </a:p>
              <a:p>
                <a:pPr marL="0" indent="0">
                  <a:lnSpc>
                    <a:spcPct val="150000"/>
                  </a:lnSpc>
                  <a:buNone/>
                </a:pPr>
                <a:endParaRPr lang="en-US" altLang="en-US" sz="1200" dirty="0">
                  <a:solidFill>
                    <a:schemeClr val="tx1"/>
                  </a:solidFill>
                  <a:latin typeface="Helvetica Light" panose="020B0403020202020204"/>
                </a:endParaRPr>
              </a:p>
              <a:p>
                <a:pPr marL="0" indent="0">
                  <a:lnSpc>
                    <a:spcPct val="150000"/>
                  </a:lnSpc>
                  <a:buNone/>
                </a:pPr>
                <a:r>
                  <a:rPr lang="en-US" altLang="en-US" sz="1200" b="1" dirty="0">
                    <a:solidFill>
                      <a:schemeClr val="tx1"/>
                    </a:solidFill>
                    <a:latin typeface="Helvetica Light" panose="020B0403020202020204"/>
                  </a:rPr>
                  <a:t>Solution:</a:t>
                </a:r>
              </a:p>
              <a:p>
                <a:pPr marL="0" indent="0">
                  <a:lnSpc>
                    <a:spcPct val="150000"/>
                  </a:lnSpc>
                  <a:buNone/>
                </a:pPr>
                <a:r>
                  <a:rPr lang="en-US" altLang="en-US" sz="1200" dirty="0">
                    <a:solidFill>
                      <a:schemeClr val="tx1"/>
                    </a:solidFill>
                    <a:latin typeface="Helvetica Light" panose="020B0403020202020204"/>
                  </a:rPr>
                  <a:t>The semiannual rate was </a:t>
                </a:r>
                <a14:m>
                  <m:oMath xmlns:m="http://schemas.openxmlformats.org/officeDocument/2006/math">
                    <m:r>
                      <a:rPr lang="en-US" sz="1200" b="0" i="1" smtClean="0">
                        <a:solidFill>
                          <a:srgbClr val="006600"/>
                        </a:solidFill>
                        <a:latin typeface="Cambria Math" panose="02040503050406030204" pitchFamily="18" charset="0"/>
                      </a:rPr>
                      <m:t>2.75%</m:t>
                    </m:r>
                  </m:oMath>
                </a14:m>
                <a:r>
                  <a:rPr lang="en-US" altLang="en-US" sz="1200" dirty="0">
                    <a:solidFill>
                      <a:schemeClr val="tx1"/>
                    </a:solidFill>
                    <a:latin typeface="Helvetica Light" panose="020B0403020202020204"/>
                  </a:rPr>
                  <a:t>, so the nominal rate was </a:t>
                </a:r>
                <a14:m>
                  <m:oMath xmlns:m="http://schemas.openxmlformats.org/officeDocument/2006/math">
                    <m:r>
                      <a:rPr lang="en-US" sz="1200" b="0" i="1" smtClean="0">
                        <a:solidFill>
                          <a:srgbClr val="006600"/>
                        </a:solidFill>
                        <a:latin typeface="Cambria Math" panose="02040503050406030204" pitchFamily="18" charset="0"/>
                      </a:rPr>
                      <m:t>5.5</m:t>
                    </m:r>
                    <m:r>
                      <a:rPr lang="en-US" sz="1200" i="1">
                        <a:solidFill>
                          <a:srgbClr val="006600"/>
                        </a:solidFill>
                        <a:latin typeface="Cambria Math" panose="02040503050406030204" pitchFamily="18" charset="0"/>
                      </a:rPr>
                      <m:t>%</m:t>
                    </m:r>
                  </m:oMath>
                </a14:m>
                <a:r>
                  <a:rPr lang="en-US" altLang="en-US" sz="1200" dirty="0">
                    <a:solidFill>
                      <a:schemeClr val="tx1"/>
                    </a:solidFill>
                    <a:latin typeface="Helvetica Light" panose="020B0403020202020204"/>
                  </a:rPr>
                  <a:t> compounded semiannually. </a:t>
                </a:r>
                <a:endParaRPr lang="en-US" altLang="en-US" sz="1200" b="1" dirty="0">
                  <a:solidFill>
                    <a:schemeClr val="tx1"/>
                  </a:solidFill>
                  <a:latin typeface="Helvetica Light" panose="020B0403020202020204"/>
                </a:endParaRPr>
              </a:p>
              <a:p>
                <a:pPr marL="0" indent="0">
                  <a:lnSpc>
                    <a:spcPct val="150000"/>
                  </a:lnSpc>
                  <a:buNone/>
                </a:pPr>
                <a:endParaRPr lang="en-US" altLang="en-US" sz="1200" dirty="0">
                  <a:solidFill>
                    <a:schemeClr val="tx1"/>
                  </a:solidFill>
                  <a:latin typeface="Franklin Gothic Book" panose="020B0503020102020204" pitchFamily="34" charset="0"/>
                </a:endParaRPr>
              </a:p>
              <a:p>
                <a:pPr marL="0" indent="0">
                  <a:buNone/>
                </a:pPr>
                <a:endParaRPr lang="en-US" altLang="en-US" sz="1400" dirty="0">
                  <a:latin typeface="Franklin Gothic Book" panose="020B0503020102020204" pitchFamily="34" charset="0"/>
                </a:endParaRPr>
              </a:p>
            </p:txBody>
          </p:sp>
        </mc:Choice>
        <mc:Fallback xmlns="">
          <p:sp>
            <p:nvSpPr>
              <p:cNvPr id="3076" name="Rectangle 12">
                <a:extLst>
                  <a:ext uri="{FF2B5EF4-FFF2-40B4-BE49-F238E27FC236}">
                    <a16:creationId xmlns:a16="http://schemas.microsoft.com/office/drawing/2014/main" id="{A3800D2B-E032-4D5E-9AE3-298DD6DD84B5}"/>
                  </a:ext>
                </a:extLst>
              </p:cNvPr>
              <p:cNvSpPr>
                <a:spLocks noGrp="1" noRot="1" noChangeAspect="1" noMove="1" noResize="1" noEditPoints="1" noAdjustHandles="1" noChangeArrowheads="1" noChangeShapeType="1" noTextEdit="1"/>
              </p:cNvSpPr>
              <p:nvPr>
                <p:ph idx="1"/>
              </p:nvPr>
            </p:nvSpPr>
            <p:spPr>
              <a:xfrm>
                <a:off x="628650" y="1179094"/>
                <a:ext cx="7886700" cy="349450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38" name="Rectangle 3137">
                <a:extLst>
                  <a:ext uri="{FF2B5EF4-FFF2-40B4-BE49-F238E27FC236}">
                    <a16:creationId xmlns:a16="http://schemas.microsoft.com/office/drawing/2014/main" id="{107F803C-B8F9-489A-B9A5-A383E6A7C7CC}"/>
                  </a:ext>
                </a:extLst>
              </p:cNvPr>
              <p:cNvSpPr/>
              <p:nvPr/>
            </p:nvSpPr>
            <p:spPr>
              <a:xfrm>
                <a:off x="671466" y="3236038"/>
                <a:ext cx="4880760" cy="63799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1200" b="0" i="1" smtClean="0">
                          <a:solidFill>
                            <a:srgbClr val="006600"/>
                          </a:solidFill>
                          <a:latin typeface="Cambria Math" panose="02040503050406030204" pitchFamily="18" charset="0"/>
                        </a:rPr>
                        <m:t>588.38=500</m:t>
                      </m:r>
                      <m:r>
                        <a:rPr lang="en-US" sz="1200" b="0" i="1">
                          <a:solidFill>
                            <a:srgbClr val="006600"/>
                          </a:solidFill>
                          <a:latin typeface="Cambria Math" panose="02040503050406030204" pitchFamily="18" charset="0"/>
                        </a:rPr>
                        <m:t>(1+</m:t>
                      </m:r>
                      <m:f>
                        <m:fPr>
                          <m:ctrlPr>
                            <a:rPr lang="en-US" sz="1200" i="1" smtClean="0">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𝑟</m:t>
                          </m:r>
                        </m:num>
                        <m:den>
                          <m:r>
                            <a:rPr lang="en-US" sz="1200" b="0" i="1" smtClean="0">
                              <a:solidFill>
                                <a:srgbClr val="006600"/>
                              </a:solidFill>
                              <a:latin typeface="Cambria Math" panose="02040503050406030204" pitchFamily="18" charset="0"/>
                            </a:rPr>
                            <m:t>2</m:t>
                          </m:r>
                        </m:den>
                      </m:f>
                      <m:sSup>
                        <m:sSupPr>
                          <m:ctrlPr>
                            <a:rPr lang="en-US" sz="1200" i="1">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m:t>
                          </m:r>
                        </m:e>
                        <m:sup>
                          <m:r>
                            <a:rPr lang="en-US" sz="1200" b="0" i="1" smtClean="0">
                              <a:solidFill>
                                <a:srgbClr val="006600"/>
                              </a:solidFill>
                              <a:latin typeface="Cambria Math" panose="02040503050406030204" pitchFamily="18" charset="0"/>
                            </a:rPr>
                            <m:t>6</m:t>
                          </m:r>
                        </m:sup>
                      </m:sSup>
                      <m:r>
                        <a:rPr lang="en-US" sz="1200" b="0" i="1" smtClean="0">
                          <a:solidFill>
                            <a:srgbClr val="006600"/>
                          </a:solidFill>
                          <a:latin typeface="Cambria Math" panose="02040503050406030204" pitchFamily="18" charset="0"/>
                        </a:rPr>
                        <m:t>⇒</m:t>
                      </m:r>
                      <m:f>
                        <m:fPr>
                          <m:ctrlPr>
                            <a:rPr lang="en-US" sz="1200" i="1" smtClean="0">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𝑟</m:t>
                          </m:r>
                        </m:num>
                        <m:den>
                          <m:r>
                            <a:rPr lang="en-US" sz="1200" b="0" i="1" smtClean="0">
                              <a:solidFill>
                                <a:srgbClr val="006600"/>
                              </a:solidFill>
                              <a:latin typeface="Cambria Math" panose="02040503050406030204" pitchFamily="18" charset="0"/>
                            </a:rPr>
                            <m:t>2</m:t>
                          </m:r>
                        </m:den>
                      </m:f>
                      <m:r>
                        <a:rPr lang="en-US" sz="1200" b="0" i="0" smtClean="0">
                          <a:solidFill>
                            <a:srgbClr val="006600"/>
                          </a:solidFill>
                          <a:latin typeface="Cambria Math" panose="02040503050406030204" pitchFamily="18" charset="0"/>
                        </a:rPr>
                        <m:t>=</m:t>
                      </m:r>
                      <m:rad>
                        <m:radPr>
                          <m:ctrlPr>
                            <a:rPr lang="en-US" sz="1200" i="1" smtClean="0">
                              <a:solidFill>
                                <a:srgbClr val="006600"/>
                              </a:solidFill>
                              <a:latin typeface="Cambria Math" panose="02040503050406030204" pitchFamily="18" charset="0"/>
                            </a:rPr>
                          </m:ctrlPr>
                        </m:radPr>
                        <m:deg>
                          <m:r>
                            <m:rPr>
                              <m:brk m:alnAt="7"/>
                            </m:rPr>
                            <a:rPr lang="en-US" sz="1200" b="0" i="1" smtClean="0">
                              <a:solidFill>
                                <a:srgbClr val="006600"/>
                              </a:solidFill>
                              <a:latin typeface="Cambria Math" panose="02040503050406030204" pitchFamily="18" charset="0"/>
                            </a:rPr>
                            <m:t>6</m:t>
                          </m:r>
                        </m:deg>
                        <m:e>
                          <m:f>
                            <m:fPr>
                              <m:ctrlPr>
                                <a:rPr lang="en-US" sz="1200" i="1" smtClean="0">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588.</m:t>
                              </m:r>
                              <m:r>
                                <a:rPr lang="en-US" sz="1200" b="0" i="1" smtClean="0">
                                  <a:solidFill>
                                    <a:srgbClr val="006600"/>
                                  </a:solidFill>
                                  <a:latin typeface="Cambria Math" panose="02040503050406030204" pitchFamily="18" charset="0"/>
                                </a:rPr>
                                <m:t>38</m:t>
                              </m:r>
                            </m:num>
                            <m:den>
                              <m:r>
                                <a:rPr lang="en-US" sz="1200" b="0" i="1" smtClean="0">
                                  <a:solidFill>
                                    <a:srgbClr val="006600"/>
                                  </a:solidFill>
                                  <a:latin typeface="Cambria Math" panose="02040503050406030204" pitchFamily="18" charset="0"/>
                                </a:rPr>
                                <m:t>500</m:t>
                              </m:r>
                            </m:den>
                          </m:f>
                        </m:e>
                      </m:rad>
                      <m:r>
                        <a:rPr lang="en-US" sz="1200" b="0" i="1" smtClean="0">
                          <a:solidFill>
                            <a:srgbClr val="006600"/>
                          </a:solidFill>
                          <a:latin typeface="Cambria Math" panose="02040503050406030204" pitchFamily="18" charset="0"/>
                        </a:rPr>
                        <m:t>−1⇒</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𝑟</m:t>
                          </m:r>
                        </m:num>
                        <m:den>
                          <m:r>
                            <a:rPr lang="en-US" sz="1200" b="0" i="1" smtClean="0">
                              <a:solidFill>
                                <a:srgbClr val="006600"/>
                              </a:solidFill>
                              <a:latin typeface="Cambria Math" panose="02040503050406030204" pitchFamily="18" charset="0"/>
                            </a:rPr>
                            <m:t>2</m:t>
                          </m:r>
                        </m:den>
                      </m:f>
                      <m:r>
                        <a:rPr lang="en-US" sz="1200" b="0" i="1" smtClean="0">
                          <a:solidFill>
                            <a:srgbClr val="006600"/>
                          </a:solidFill>
                          <a:latin typeface="Cambria Math" panose="02040503050406030204" pitchFamily="18" charset="0"/>
                        </a:rPr>
                        <m:t>=0.0275⇒</m:t>
                      </m:r>
                      <m:r>
                        <a:rPr lang="en-US" sz="1200" b="0" i="1" smtClean="0">
                          <a:solidFill>
                            <a:srgbClr val="006600"/>
                          </a:solidFill>
                          <a:latin typeface="Cambria Math" panose="02040503050406030204" pitchFamily="18" charset="0"/>
                        </a:rPr>
                        <m:t>𝑟</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0.055</m:t>
                      </m:r>
                    </m:oMath>
                  </m:oMathPara>
                </a14:m>
                <a:endParaRPr lang="en-US" sz="1200" dirty="0">
                  <a:solidFill>
                    <a:srgbClr val="006600"/>
                  </a:solidFill>
                </a:endParaRPr>
              </a:p>
            </p:txBody>
          </p:sp>
        </mc:Choice>
        <mc:Fallback xmlns="">
          <p:sp>
            <p:nvSpPr>
              <p:cNvPr id="3138" name="Rectangle 3137">
                <a:extLst>
                  <a:ext uri="{FF2B5EF4-FFF2-40B4-BE49-F238E27FC236}">
                    <a16:creationId xmlns:a16="http://schemas.microsoft.com/office/drawing/2014/main" id="{107F803C-B8F9-489A-B9A5-A383E6A7C7CC}"/>
                  </a:ext>
                </a:extLst>
              </p:cNvPr>
              <p:cNvSpPr>
                <a:spLocks noRot="1" noChangeAspect="1" noMove="1" noResize="1" noEditPoints="1" noAdjustHandles="1" noChangeArrowheads="1" noChangeShapeType="1" noTextEdit="1"/>
              </p:cNvSpPr>
              <p:nvPr/>
            </p:nvSpPr>
            <p:spPr>
              <a:xfrm>
                <a:off x="671466" y="3236038"/>
                <a:ext cx="4880760" cy="63799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53542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F787-A869-4C91-B623-D187E357A20C}"/>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8C1604-C7DC-4206-A520-CFD92B37DB24}"/>
                  </a:ext>
                </a:extLst>
              </p:cNvPr>
              <p:cNvSpPr>
                <a:spLocks noGrp="1"/>
              </p:cNvSpPr>
              <p:nvPr>
                <p:ph idx="1"/>
              </p:nvPr>
            </p:nvSpPr>
            <p:spPr/>
            <p:txBody>
              <a:bodyPr>
                <a:normAutofit/>
              </a:bodyPr>
              <a:lstStyle/>
              <a:p>
                <a:pPr marL="0" indent="0">
                  <a:lnSpc>
                    <a:spcPct val="100000"/>
                  </a:lnSpc>
                  <a:buNone/>
                </a:pPr>
                <a:r>
                  <a:rPr lang="en-US" altLang="en-US" sz="1200" dirty="0">
                    <a:solidFill>
                      <a:schemeClr val="tx1"/>
                    </a:solidFill>
                    <a:latin typeface="Helvetica Light" panose="020B0403020202020204"/>
                  </a:rPr>
                  <a:t>How long will it take for </a:t>
                </a:r>
                <a14:m>
                  <m:oMath xmlns:m="http://schemas.openxmlformats.org/officeDocument/2006/math">
                    <m:r>
                      <a:rPr lang="en-US" sz="1200" b="0" i="1" smtClean="0">
                        <a:solidFill>
                          <a:srgbClr val="006600"/>
                        </a:solidFill>
                        <a:latin typeface="Cambria Math" panose="02040503050406030204" pitchFamily="18" charset="0"/>
                      </a:rPr>
                      <m:t>$600</m:t>
                    </m:r>
                  </m:oMath>
                </a14:m>
                <a:r>
                  <a:rPr lang="en-US" altLang="en-US" sz="1200" dirty="0">
                    <a:solidFill>
                      <a:schemeClr val="tx1"/>
                    </a:solidFill>
                    <a:latin typeface="Helvetica Light" panose="020B0403020202020204"/>
                  </a:rPr>
                  <a:t> to amount to </a:t>
                </a:r>
                <a14:m>
                  <m:oMath xmlns:m="http://schemas.openxmlformats.org/officeDocument/2006/math">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9</m:t>
                    </m:r>
                    <m:r>
                      <a:rPr lang="en-US" sz="1200" i="1">
                        <a:solidFill>
                          <a:srgbClr val="006600"/>
                        </a:solidFill>
                        <a:latin typeface="Cambria Math" panose="02040503050406030204" pitchFamily="18" charset="0"/>
                      </a:rPr>
                      <m:t>00</m:t>
                    </m:r>
                  </m:oMath>
                </a14:m>
                <a:r>
                  <a:rPr lang="en-US" altLang="en-US" sz="1200" dirty="0">
                    <a:solidFill>
                      <a:schemeClr val="tx1"/>
                    </a:solidFill>
                    <a:latin typeface="Helvetica Light" panose="020B0403020202020204"/>
                  </a:rPr>
                  <a:t> at an annual rate of </a:t>
                </a:r>
                <a14:m>
                  <m:oMath xmlns:m="http://schemas.openxmlformats.org/officeDocument/2006/math">
                    <m:r>
                      <a:rPr lang="en-US" sz="1200" i="1">
                        <a:solidFill>
                          <a:srgbClr val="006600"/>
                        </a:solidFill>
                        <a:latin typeface="Cambria Math" panose="02040503050406030204" pitchFamily="18" charset="0"/>
                      </a:rPr>
                      <m:t>6</m:t>
                    </m:r>
                    <m:r>
                      <a:rPr lang="en-US" sz="1200" b="0" i="1" smtClean="0">
                        <a:solidFill>
                          <a:srgbClr val="006600"/>
                        </a:solidFill>
                        <a:latin typeface="Cambria Math" panose="02040503050406030204" pitchFamily="18" charset="0"/>
                      </a:rPr>
                      <m:t>%</m:t>
                    </m:r>
                  </m:oMath>
                </a14:m>
                <a:r>
                  <a:rPr lang="en-US" altLang="en-US" sz="1200" dirty="0">
                    <a:solidFill>
                      <a:schemeClr val="tx1"/>
                    </a:solidFill>
                    <a:latin typeface="Helvetica Light" panose="020B0403020202020204"/>
                  </a:rPr>
                  <a:t> compounded quarterly?</a:t>
                </a:r>
              </a:p>
              <a:p>
                <a:endParaRPr lang="en-US" dirty="0">
                  <a:solidFill>
                    <a:schemeClr val="tx1"/>
                  </a:solidFill>
                  <a:latin typeface="Helvetica Light" panose="020B0403020202020204"/>
                </a:endParaRPr>
              </a:p>
            </p:txBody>
          </p:sp>
        </mc:Choice>
        <mc:Fallback xmlns="">
          <p:sp>
            <p:nvSpPr>
              <p:cNvPr id="3" name="Content Placeholder 2">
                <a:extLst>
                  <a:ext uri="{FF2B5EF4-FFF2-40B4-BE49-F238E27FC236}">
                    <a16:creationId xmlns:a16="http://schemas.microsoft.com/office/drawing/2014/main" id="{7F8C1604-C7DC-4206-A520-CFD92B37DB2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976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74" name="Object 2">
                <a:extLst>
                  <a:ext uri="{FF2B5EF4-FFF2-40B4-BE49-F238E27FC236}">
                    <a16:creationId xmlns:a16="http://schemas.microsoft.com/office/drawing/2014/main" id="{4304CEC1-9424-4468-829E-203D8E2A6CF3}"/>
                  </a:ext>
                </a:extLst>
              </p:cNvPr>
              <p:cNvSpPr txBox="1"/>
              <p:nvPr/>
            </p:nvSpPr>
            <p:spPr bwMode="auto">
              <a:xfrm>
                <a:off x="628650" y="1013336"/>
                <a:ext cx="4978517" cy="3409702"/>
              </a:xfrm>
              <a:prstGeom prst="rect">
                <a:avLst/>
              </a:prstGeom>
              <a:noFill/>
              <a:ln>
                <a:noFill/>
              </a:ln>
              <a:effectLst/>
            </p:spPr>
            <p:txBody>
              <a:bodyPr>
                <a:noAutofit/>
              </a:bodyPr>
              <a:lstStyle/>
              <a:p>
                <a:pPr>
                  <a:lnSpc>
                    <a:spcPct val="200000"/>
                  </a:lnSpc>
                </a:pPr>
                <a14:m>
                  <m:oMathPara xmlns:m="http://schemas.openxmlformats.org/officeDocument/2006/math">
                    <m:oMathParaPr>
                      <m:jc m:val="left"/>
                    </m:oMathParaPr>
                    <m:oMath xmlns:m="http://schemas.openxmlformats.org/officeDocument/2006/math">
                      <m:r>
                        <a:rPr lang="en-US" sz="1200" b="0" i="1" smtClean="0">
                          <a:solidFill>
                            <a:srgbClr val="006600"/>
                          </a:solidFill>
                          <a:latin typeface="Cambria Math" panose="02040503050406030204" pitchFamily="18" charset="0"/>
                        </a:rPr>
                        <m:t>𝑆</m:t>
                      </m:r>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𝑃</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i="1">
                                  <a:solidFill>
                                    <a:srgbClr val="006600"/>
                                  </a:solidFill>
                                  <a:latin typeface="Cambria Math" panose="02040503050406030204" pitchFamily="18" charset="0"/>
                                </a:rPr>
                                <m:t>1+</m:t>
                              </m:r>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𝑟</m:t>
                                  </m:r>
                                </m:num>
                                <m:den>
                                  <m:r>
                                    <a:rPr lang="en-US" sz="1200" i="1">
                                      <a:solidFill>
                                        <a:srgbClr val="006600"/>
                                      </a:solidFill>
                                      <a:latin typeface="Cambria Math" panose="02040503050406030204" pitchFamily="18" charset="0"/>
                                    </a:rPr>
                                    <m:t>𝑘</m:t>
                                  </m:r>
                                </m:den>
                              </m:f>
                            </m:e>
                          </m:d>
                        </m:e>
                        <m:sup>
                          <m:r>
                            <a:rPr lang="en-US" sz="1200" i="1">
                              <a:solidFill>
                                <a:srgbClr val="006600"/>
                              </a:solidFill>
                              <a:latin typeface="Cambria Math" panose="02040503050406030204" pitchFamily="18" charset="0"/>
                            </a:rPr>
                            <m:t>𝑘𝑦</m:t>
                          </m:r>
                        </m:sup>
                      </m:sSup>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900=600</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i="1">
                                  <a:solidFill>
                                    <a:srgbClr val="006600"/>
                                  </a:solidFill>
                                  <a:latin typeface="Cambria Math" panose="02040503050406030204" pitchFamily="18" charset="0"/>
                                </a:rPr>
                                <m:t>1+</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0.06</m:t>
                                  </m:r>
                                </m:num>
                                <m:den>
                                  <m:r>
                                    <a:rPr lang="en-US" sz="1200" b="0" i="1" smtClean="0">
                                      <a:solidFill>
                                        <a:srgbClr val="006600"/>
                                      </a:solidFill>
                                      <a:latin typeface="Cambria Math" panose="02040503050406030204" pitchFamily="18" charset="0"/>
                                    </a:rPr>
                                    <m:t>4</m:t>
                                  </m:r>
                                </m:den>
                              </m:f>
                            </m:e>
                          </m:d>
                        </m:e>
                        <m:sup>
                          <m:r>
                            <a:rPr lang="en-US" sz="1200" b="0" i="1" smtClean="0">
                              <a:solidFill>
                                <a:srgbClr val="006600"/>
                              </a:solidFill>
                              <a:latin typeface="Cambria Math" panose="02040503050406030204" pitchFamily="18" charset="0"/>
                            </a:rPr>
                            <m:t>4</m:t>
                          </m:r>
                          <m:r>
                            <a:rPr lang="en-US" sz="1200" i="1">
                              <a:solidFill>
                                <a:srgbClr val="006600"/>
                              </a:solidFill>
                              <a:latin typeface="Cambria Math" panose="02040503050406030204" pitchFamily="18" charset="0"/>
                            </a:rPr>
                            <m:t>𝑦</m:t>
                          </m:r>
                        </m:sup>
                      </m:sSup>
                    </m:oMath>
                  </m:oMathPara>
                </a14:m>
                <a:endParaRPr lang="en-US" sz="1200" i="1" dirty="0">
                  <a:solidFill>
                    <a:srgbClr val="006600"/>
                  </a:solidFill>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1.015</m:t>
                              </m:r>
                            </m:e>
                          </m:d>
                        </m:e>
                        <m:sup>
                          <m:r>
                            <a:rPr lang="en-US" sz="1200" b="0" i="1" smtClean="0">
                              <a:solidFill>
                                <a:srgbClr val="006600"/>
                              </a:solidFill>
                              <a:latin typeface="Cambria Math" panose="02040503050406030204" pitchFamily="18" charset="0"/>
                            </a:rPr>
                            <m:t>4</m:t>
                          </m:r>
                          <m:r>
                            <a:rPr lang="en-US" sz="1200" b="0" i="1" smtClean="0">
                              <a:solidFill>
                                <a:srgbClr val="006600"/>
                              </a:solidFill>
                              <a:latin typeface="Cambria Math" panose="02040503050406030204" pitchFamily="18" charset="0"/>
                            </a:rPr>
                            <m:t>𝑦</m:t>
                          </m:r>
                        </m:sup>
                      </m:sSup>
                      <m:r>
                        <a:rPr lang="en-US" sz="1200" b="0" i="1">
                          <a:solidFill>
                            <a:srgbClr val="006600"/>
                          </a:solidFill>
                          <a:latin typeface="Cambria Math" panose="02040503050406030204" pitchFamily="18" charset="0"/>
                        </a:rPr>
                        <m:t>=1.5</m:t>
                      </m:r>
                    </m:oMath>
                  </m:oMathPara>
                </a14:m>
                <a:endParaRPr lang="en-US" sz="1200" i="1" dirty="0">
                  <a:solidFill>
                    <a:srgbClr val="006600"/>
                  </a:solidFill>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sSup>
                        <m:sSupPr>
                          <m:ctrlPr>
                            <a:rPr lang="en-US" sz="1200" i="1">
                              <a:solidFill>
                                <a:srgbClr val="006600"/>
                              </a:solidFill>
                              <a:latin typeface="Cambria Math" panose="02040503050406030204" pitchFamily="18" charset="0"/>
                            </a:rPr>
                          </m:ctrlPr>
                        </m:sSupPr>
                        <m:e>
                          <m:func>
                            <m:funcPr>
                              <m:ctrlPr>
                                <a:rPr lang="en-US" sz="1200" i="1">
                                  <a:solidFill>
                                    <a:srgbClr val="006600"/>
                                  </a:solidFill>
                                  <a:latin typeface="Cambria Math" panose="02040503050406030204" pitchFamily="18" charset="0"/>
                                </a:rPr>
                              </m:ctrlPr>
                            </m:funcPr>
                            <m:fName>
                              <m:r>
                                <a:rPr lang="en-US" sz="1200" b="0" i="1">
                                  <a:solidFill>
                                    <a:srgbClr val="006600"/>
                                  </a:solidFill>
                                  <a:latin typeface="Cambria Math" panose="02040503050406030204" pitchFamily="18" charset="0"/>
                                </a:rPr>
                                <m:t>⇒</m:t>
                              </m:r>
                              <m:r>
                                <m:rPr>
                                  <m:sty m:val="p"/>
                                </m:rPr>
                                <a:rPr lang="en-US" sz="1200" b="0" i="0">
                                  <a:solidFill>
                                    <a:srgbClr val="006600"/>
                                  </a:solidFill>
                                  <a:latin typeface="Cambria Math" panose="02040503050406030204" pitchFamily="18" charset="0"/>
                                </a:rPr>
                                <m:t>ln</m:t>
                              </m:r>
                            </m:fName>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1.015</m:t>
                                  </m:r>
                                </m:e>
                              </m:d>
                            </m:e>
                          </m:func>
                        </m:e>
                        <m:sup>
                          <m:r>
                            <a:rPr lang="en-US" sz="1200" b="0" i="1" smtClean="0">
                              <a:solidFill>
                                <a:srgbClr val="006600"/>
                              </a:solidFill>
                              <a:latin typeface="Cambria Math" panose="02040503050406030204" pitchFamily="18" charset="0"/>
                            </a:rPr>
                            <m:t>4</m:t>
                          </m:r>
                          <m:r>
                            <a:rPr lang="en-US" sz="1200" b="0" i="1" smtClean="0">
                              <a:solidFill>
                                <a:srgbClr val="006600"/>
                              </a:solidFill>
                              <a:latin typeface="Cambria Math" panose="02040503050406030204" pitchFamily="18" charset="0"/>
                            </a:rPr>
                            <m:t>𝑦</m:t>
                          </m:r>
                        </m:sup>
                      </m:sSup>
                      <m:r>
                        <a:rPr lang="en-US" sz="1200" b="0" i="1">
                          <a:solidFill>
                            <a:srgbClr val="006600"/>
                          </a:solidFill>
                          <a:latin typeface="Cambria Math" panose="02040503050406030204" pitchFamily="18" charset="0"/>
                        </a:rPr>
                        <m:t>=</m:t>
                      </m:r>
                      <m:func>
                        <m:funcPr>
                          <m:ctrlPr>
                            <a:rPr lang="en-US" sz="1200" i="1">
                              <a:solidFill>
                                <a:srgbClr val="006600"/>
                              </a:solidFill>
                              <a:latin typeface="Cambria Math" panose="02040503050406030204" pitchFamily="18" charset="0"/>
                            </a:rPr>
                          </m:ctrlPr>
                        </m:funcPr>
                        <m:fName>
                          <m:r>
                            <m:rPr>
                              <m:sty m:val="p"/>
                            </m:rPr>
                            <a:rPr lang="en-US" sz="1200" b="0" i="0">
                              <a:solidFill>
                                <a:srgbClr val="006600"/>
                              </a:solidFill>
                              <a:latin typeface="Cambria Math" panose="02040503050406030204" pitchFamily="18" charset="0"/>
                            </a:rPr>
                            <m:t>ln</m:t>
                          </m:r>
                        </m:fName>
                        <m:e>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1</m:t>
                          </m:r>
                        </m:e>
                      </m:func>
                      <m:r>
                        <a:rPr lang="en-US" sz="1200" b="0" i="1">
                          <a:solidFill>
                            <a:srgbClr val="006600"/>
                          </a:solidFill>
                          <a:latin typeface="Cambria Math" panose="02040503050406030204" pitchFamily="18" charset="0"/>
                        </a:rPr>
                        <m:t>.5</m:t>
                      </m:r>
                      <m:r>
                        <a:rPr lang="en-US" sz="1200" b="0" i="1" smtClean="0">
                          <a:solidFill>
                            <a:srgbClr val="006600"/>
                          </a:solidFill>
                          <a:latin typeface="Cambria Math" panose="02040503050406030204" pitchFamily="18" charset="0"/>
                        </a:rPr>
                        <m:t>)</m:t>
                      </m:r>
                    </m:oMath>
                    <m:oMath xmlns:m="http://schemas.openxmlformats.org/officeDocument/2006/math">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(4</m:t>
                      </m:r>
                      <m:r>
                        <a:rPr lang="en-US" sz="1200" b="0" i="1" smtClean="0">
                          <a:solidFill>
                            <a:srgbClr val="006600"/>
                          </a:solidFill>
                          <a:latin typeface="Cambria Math" panose="02040503050406030204" pitchFamily="18" charset="0"/>
                        </a:rPr>
                        <m:t>𝑦</m:t>
                      </m:r>
                      <m:r>
                        <a:rPr lang="en-US" sz="1200" b="0" i="1" smtClean="0">
                          <a:solidFill>
                            <a:srgbClr val="006600"/>
                          </a:solidFill>
                          <a:latin typeface="Cambria Math" panose="02040503050406030204" pitchFamily="18" charset="0"/>
                        </a:rPr>
                        <m:t>)</m:t>
                      </m:r>
                      <m:func>
                        <m:funcPr>
                          <m:ctrlPr>
                            <a:rPr lang="en-US" sz="1200" i="1">
                              <a:solidFill>
                                <a:srgbClr val="006600"/>
                              </a:solidFill>
                              <a:latin typeface="Cambria Math" panose="02040503050406030204" pitchFamily="18" charset="0"/>
                            </a:rPr>
                          </m:ctrlPr>
                        </m:funcPr>
                        <m:fName>
                          <m:r>
                            <m:rPr>
                              <m:sty m:val="p"/>
                            </m:rPr>
                            <a:rPr lang="en-US" sz="1200" b="0" i="0">
                              <a:solidFill>
                                <a:srgbClr val="006600"/>
                              </a:solidFill>
                              <a:latin typeface="Cambria Math" panose="02040503050406030204" pitchFamily="18" charset="0"/>
                            </a:rPr>
                            <m:t>ln</m:t>
                          </m:r>
                        </m:fName>
                        <m:e>
                          <m:r>
                            <a:rPr lang="en-US" sz="1200" b="0" i="1">
                              <a:solidFill>
                                <a:srgbClr val="006600"/>
                              </a:solidFill>
                              <a:latin typeface="Cambria Math" panose="02040503050406030204" pitchFamily="18" charset="0"/>
                            </a:rPr>
                            <m:t>1</m:t>
                          </m:r>
                        </m:e>
                      </m:func>
                      <m:r>
                        <a:rPr lang="en-US" sz="1200" b="0" i="1">
                          <a:solidFill>
                            <a:srgbClr val="006600"/>
                          </a:solidFill>
                          <a:latin typeface="Cambria Math" panose="02040503050406030204" pitchFamily="18" charset="0"/>
                        </a:rPr>
                        <m:t>.015=</m:t>
                      </m:r>
                      <m:func>
                        <m:funcPr>
                          <m:ctrlPr>
                            <a:rPr lang="en-US" sz="1200" i="1">
                              <a:solidFill>
                                <a:srgbClr val="006600"/>
                              </a:solidFill>
                              <a:latin typeface="Cambria Math" panose="02040503050406030204" pitchFamily="18" charset="0"/>
                            </a:rPr>
                          </m:ctrlPr>
                        </m:funcPr>
                        <m:fName>
                          <m:r>
                            <m:rPr>
                              <m:sty m:val="p"/>
                            </m:rPr>
                            <a:rPr lang="en-US" sz="1200" b="0" i="0">
                              <a:solidFill>
                                <a:srgbClr val="006600"/>
                              </a:solidFill>
                              <a:latin typeface="Cambria Math" panose="02040503050406030204" pitchFamily="18" charset="0"/>
                            </a:rPr>
                            <m:t>ln</m:t>
                          </m:r>
                        </m:fName>
                        <m:e>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1</m:t>
                          </m:r>
                        </m:e>
                      </m:func>
                      <m:r>
                        <a:rPr lang="en-US" sz="1200" b="0" i="1">
                          <a:solidFill>
                            <a:srgbClr val="006600"/>
                          </a:solidFill>
                          <a:latin typeface="Cambria Math" panose="02040503050406030204" pitchFamily="18" charset="0"/>
                        </a:rPr>
                        <m:t>.5</m:t>
                      </m:r>
                      <m:r>
                        <a:rPr lang="en-US" sz="1200" b="0" i="1" smtClean="0">
                          <a:solidFill>
                            <a:srgbClr val="006600"/>
                          </a:solidFill>
                          <a:latin typeface="Cambria Math" panose="02040503050406030204" pitchFamily="18" charset="0"/>
                        </a:rPr>
                        <m:t>)</m:t>
                      </m:r>
                    </m:oMath>
                    <m:oMath xmlns:m="http://schemas.openxmlformats.org/officeDocument/2006/math">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𝑦</m:t>
                      </m:r>
                      <m:r>
                        <a:rPr lang="en-US" sz="1200" b="0" i="1">
                          <a:solidFill>
                            <a:srgbClr val="006600"/>
                          </a:solidFill>
                          <a:latin typeface="Cambria Math" panose="02040503050406030204" pitchFamily="18" charset="0"/>
                        </a:rPr>
                        <m:t>=</m:t>
                      </m:r>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4</m:t>
                          </m:r>
                        </m:den>
                      </m:f>
                      <m:f>
                        <m:fPr>
                          <m:ctrlPr>
                            <a:rPr lang="en-US" sz="1200" i="1">
                              <a:solidFill>
                                <a:srgbClr val="006600"/>
                              </a:solidFill>
                              <a:latin typeface="Cambria Math" panose="02040503050406030204" pitchFamily="18" charset="0"/>
                            </a:rPr>
                          </m:ctrlPr>
                        </m:fPr>
                        <m:num>
                          <m:func>
                            <m:funcPr>
                              <m:ctrlPr>
                                <a:rPr lang="en-US" sz="1200" i="1">
                                  <a:solidFill>
                                    <a:srgbClr val="006600"/>
                                  </a:solidFill>
                                  <a:latin typeface="Cambria Math" panose="02040503050406030204" pitchFamily="18" charset="0"/>
                                </a:rPr>
                              </m:ctrlPr>
                            </m:funcPr>
                            <m:fName>
                              <m:r>
                                <m:rPr>
                                  <m:sty m:val="p"/>
                                </m:rPr>
                                <a:rPr lang="en-US" sz="1200" b="0" i="0">
                                  <a:solidFill>
                                    <a:srgbClr val="006600"/>
                                  </a:solidFill>
                                  <a:latin typeface="Cambria Math" panose="02040503050406030204" pitchFamily="18" charset="0"/>
                                </a:rPr>
                                <m:t>ln</m:t>
                              </m:r>
                            </m:fName>
                            <m:e>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1</m:t>
                              </m:r>
                            </m:e>
                          </m:func>
                          <m:r>
                            <a:rPr lang="en-US" sz="1200" b="0" i="1">
                              <a:solidFill>
                                <a:srgbClr val="006600"/>
                              </a:solidFill>
                              <a:latin typeface="Cambria Math" panose="02040503050406030204" pitchFamily="18" charset="0"/>
                            </a:rPr>
                            <m:t>.5</m:t>
                          </m:r>
                          <m:r>
                            <a:rPr lang="en-US" sz="1200" b="0" i="1" smtClean="0">
                              <a:solidFill>
                                <a:srgbClr val="006600"/>
                              </a:solidFill>
                              <a:latin typeface="Cambria Math" panose="02040503050406030204" pitchFamily="18" charset="0"/>
                            </a:rPr>
                            <m:t>)</m:t>
                          </m:r>
                        </m:num>
                        <m:den>
                          <m:func>
                            <m:funcPr>
                              <m:ctrlPr>
                                <a:rPr lang="en-US" sz="1200" i="1">
                                  <a:solidFill>
                                    <a:srgbClr val="006600"/>
                                  </a:solidFill>
                                  <a:latin typeface="Cambria Math" panose="02040503050406030204" pitchFamily="18" charset="0"/>
                                </a:rPr>
                              </m:ctrlPr>
                            </m:funcPr>
                            <m:fName>
                              <m:r>
                                <m:rPr>
                                  <m:sty m:val="p"/>
                                </m:rPr>
                                <a:rPr lang="en-US" sz="1200" b="0" i="0">
                                  <a:solidFill>
                                    <a:srgbClr val="006600"/>
                                  </a:solidFill>
                                  <a:latin typeface="Cambria Math" panose="02040503050406030204" pitchFamily="18" charset="0"/>
                                </a:rPr>
                                <m:t>ln</m:t>
                              </m:r>
                            </m:fName>
                            <m:e>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1</m:t>
                              </m:r>
                            </m:e>
                          </m:func>
                          <m:r>
                            <a:rPr lang="en-US" sz="1200" b="0" i="1">
                              <a:solidFill>
                                <a:srgbClr val="006600"/>
                              </a:solidFill>
                              <a:latin typeface="Cambria Math" panose="02040503050406030204" pitchFamily="18" charset="0"/>
                            </a:rPr>
                            <m:t>.015</m:t>
                          </m:r>
                          <m:r>
                            <a:rPr lang="en-US" sz="1200" b="0" i="1" smtClean="0">
                              <a:solidFill>
                                <a:srgbClr val="006600"/>
                              </a:solidFill>
                              <a:latin typeface="Cambria Math" panose="02040503050406030204" pitchFamily="18" charset="0"/>
                            </a:rPr>
                            <m:t>)</m:t>
                          </m:r>
                        </m:den>
                      </m:f>
                      <m:r>
                        <a:rPr lang="en-US" sz="1200" b="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6.8083</m:t>
                      </m:r>
                      <m:r>
                        <a:rPr lang="en-US" sz="1200" b="0" i="1" smtClean="0">
                          <a:solidFill>
                            <a:srgbClr val="006600"/>
                          </a:solidFill>
                          <a:latin typeface="Cambria Math" panose="02040503050406030204" pitchFamily="18" charset="0"/>
                        </a:rPr>
                        <m:t> </m:t>
                      </m:r>
                      <m:r>
                        <m:rPr>
                          <m:sty m:val="p"/>
                        </m:rPr>
                        <a:rPr lang="en-US" sz="1200" b="0" i="0" smtClean="0">
                          <a:solidFill>
                            <a:srgbClr val="006600"/>
                          </a:solidFill>
                          <a:latin typeface="Cambria Math" panose="02040503050406030204" pitchFamily="18" charset="0"/>
                        </a:rPr>
                        <m:t>years</m:t>
                      </m:r>
                      <m:r>
                        <a:rPr lang="en-US" sz="1200" b="0" i="1" smtClean="0">
                          <a:solidFill>
                            <a:srgbClr val="006600"/>
                          </a:solidFill>
                          <a:latin typeface="Cambria Math" panose="02040503050406030204" pitchFamily="18" charset="0"/>
                        </a:rPr>
                        <m:t> </m:t>
                      </m:r>
                    </m:oMath>
                  </m:oMathPara>
                </a14:m>
                <a:endParaRPr lang="en-US" sz="1200" b="0" i="1" dirty="0">
                  <a:solidFill>
                    <a:srgbClr val="006600"/>
                  </a:solidFill>
                  <a:latin typeface="Cambria Math" panose="02040503050406030204" pitchFamily="18" charset="0"/>
                </a:endParaRPr>
              </a:p>
              <a:p>
                <a:pPr>
                  <a:lnSpc>
                    <a:spcPct val="200000"/>
                  </a:lnSpc>
                </a:pPr>
                <a14:m>
                  <m:oMathPara xmlns:m="http://schemas.openxmlformats.org/officeDocument/2006/math">
                    <m:oMathParaPr>
                      <m:jc m:val="left"/>
                    </m:oMathParaPr>
                    <m:oMath xmlns:m="http://schemas.openxmlformats.org/officeDocument/2006/math">
                      <m:r>
                        <a:rPr lang="en-US" sz="1200" i="1">
                          <a:solidFill>
                            <a:srgbClr val="006600"/>
                          </a:solidFill>
                          <a:latin typeface="Cambria Math" panose="02040503050406030204" pitchFamily="18" charset="0"/>
                        </a:rPr>
                        <m:t>=6 </m:t>
                      </m:r>
                      <m:r>
                        <m:rPr>
                          <m:sty m:val="p"/>
                        </m:rPr>
                        <a:rPr lang="en-US" sz="1200" i="0">
                          <a:solidFill>
                            <a:srgbClr val="006600"/>
                          </a:solidFill>
                          <a:latin typeface="Cambria Math" panose="02040503050406030204" pitchFamily="18" charset="0"/>
                        </a:rPr>
                        <m:t>year</m:t>
                      </m:r>
                      <m:r>
                        <a:rPr lang="en-US" sz="1200" b="0" i="1" smtClean="0">
                          <a:solidFill>
                            <a:srgbClr val="006600"/>
                          </a:solidFill>
                          <a:latin typeface="Cambria Math" panose="02040503050406030204" pitchFamily="18" charset="0"/>
                        </a:rPr>
                        <m:t>𝑠</m:t>
                      </m:r>
                      <m:r>
                        <a:rPr lang="en-US" sz="1200" b="0" i="1" smtClean="0">
                          <a:solidFill>
                            <a:srgbClr val="006600"/>
                          </a:solidFill>
                          <a:latin typeface="Cambria Math" panose="02040503050406030204" pitchFamily="18" charset="0"/>
                        </a:rPr>
                        <m:t>, 9</m:t>
                      </m:r>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2</m:t>
                          </m:r>
                        </m:den>
                      </m:f>
                      <m:r>
                        <a:rPr lang="en-US" sz="1200" b="0" i="1" smtClean="0">
                          <a:solidFill>
                            <a:srgbClr val="006600"/>
                          </a:solidFill>
                          <a:latin typeface="Cambria Math" panose="02040503050406030204" pitchFamily="18" charset="0"/>
                        </a:rPr>
                        <m:t> </m:t>
                      </m:r>
                      <m:r>
                        <m:rPr>
                          <m:sty m:val="p"/>
                        </m:rPr>
                        <a:rPr lang="en-US" sz="1200" i="0">
                          <a:solidFill>
                            <a:srgbClr val="006600"/>
                          </a:solidFill>
                          <a:latin typeface="Cambria Math" panose="02040503050406030204" pitchFamily="18" charset="0"/>
                        </a:rPr>
                        <m:t>months</m:t>
                      </m:r>
                    </m:oMath>
                  </m:oMathPara>
                </a14:m>
                <a:endParaRPr lang="en-US" sz="1200" dirty="0">
                  <a:solidFill>
                    <a:srgbClr val="006600"/>
                  </a:solidFill>
                </a:endParaRPr>
              </a:p>
              <a:p>
                <a:pPr>
                  <a:lnSpc>
                    <a:spcPct val="150000"/>
                  </a:lnSpc>
                </a:pPr>
                <a:endParaRPr lang="en-US" sz="1200" b="1" dirty="0">
                  <a:solidFill>
                    <a:srgbClr val="006600"/>
                  </a:solidFill>
                </a:endParaRPr>
              </a:p>
            </p:txBody>
          </p:sp>
        </mc:Choice>
        <mc:Fallback xmlns="">
          <p:sp>
            <p:nvSpPr>
              <p:cNvPr id="3074" name="Object 2">
                <a:extLst>
                  <a:ext uri="{FF2B5EF4-FFF2-40B4-BE49-F238E27FC236}">
                    <a16:creationId xmlns:a16="http://schemas.microsoft.com/office/drawing/2014/main" id="{4304CEC1-9424-4468-829E-203D8E2A6CF3}"/>
                  </a:ext>
                </a:extLst>
              </p:cNvPr>
              <p:cNvSpPr txBox="1">
                <a:spLocks noRot="1" noChangeAspect="1" noMove="1" noResize="1" noEditPoints="1" noAdjustHandles="1" noChangeArrowheads="1" noChangeShapeType="1" noTextEdit="1"/>
              </p:cNvSpPr>
              <p:nvPr/>
            </p:nvSpPr>
            <p:spPr bwMode="auto">
              <a:xfrm>
                <a:off x="628650" y="1013336"/>
                <a:ext cx="4978517" cy="3409702"/>
              </a:xfrm>
              <a:prstGeom prst="rect">
                <a:avLst/>
              </a:prstGeom>
              <a:blipFill>
                <a:blip r:embed="rId2"/>
                <a:stretch>
                  <a:fillRect/>
                </a:stretch>
              </a:blipFill>
              <a:ln>
                <a:noFill/>
              </a:ln>
              <a:effectLst/>
            </p:spPr>
            <p:txBody>
              <a:bodyPr/>
              <a:lstStyle/>
              <a:p>
                <a:r>
                  <a:rPr lang="en-US">
                    <a:noFill/>
                  </a:rPr>
                  <a:t> </a:t>
                </a:r>
              </a:p>
            </p:txBody>
          </p:sp>
        </mc:Fallback>
      </mc:AlternateContent>
      <p:sp>
        <p:nvSpPr>
          <p:cNvPr id="2" name="Title 1">
            <a:extLst>
              <a:ext uri="{FF2B5EF4-FFF2-40B4-BE49-F238E27FC236}">
                <a16:creationId xmlns:a16="http://schemas.microsoft.com/office/drawing/2014/main" id="{1983F787-A869-4C91-B623-D187E357A20C}"/>
              </a:ext>
            </a:extLst>
          </p:cNvPr>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343436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9" name="Rectangle 11"/>
              <p:cNvSpPr>
                <a:spLocks noGrp="1" noChangeArrowheads="1"/>
              </p:cNvSpPr>
              <p:nvPr>
                <p:ph type="ctrTitle"/>
              </p:nvPr>
            </p:nvSpPr>
            <p:spPr/>
            <p:txBody>
              <a:bodyPr anchor="ctr">
                <a:normAutofit fontScale="90000"/>
              </a:bodyPr>
              <a:lstStyle/>
              <a:p>
                <a:r>
                  <a:rPr lang="en-US" dirty="0"/>
                  <a:t>Proof of The Convergence of </a:t>
                </a:r>
                <a14:m>
                  <m:oMath xmlns:m="http://schemas.openxmlformats.org/officeDocument/2006/math">
                    <m:sSup>
                      <m:sSupPr>
                        <m:ctrlPr>
                          <a:rPr lang="en-US" sz="2800" i="1" smtClean="0">
                            <a:solidFill>
                              <a:srgbClr val="006600"/>
                            </a:solidFill>
                            <a:latin typeface="Cambria Math" panose="02040503050406030204" pitchFamily="18" charset="0"/>
                          </a:rPr>
                        </m:ctrlPr>
                      </m:sSupPr>
                      <m:e>
                        <m:sSub>
                          <m:sSubPr>
                            <m:ctrlPr>
                              <a:rPr lang="en-US" sz="2800" i="1" smtClean="0">
                                <a:solidFill>
                                  <a:srgbClr val="006600"/>
                                </a:solidFill>
                                <a:latin typeface="Cambria Math" panose="02040503050406030204" pitchFamily="18" charset="0"/>
                              </a:rPr>
                            </m:ctrlPr>
                          </m:sSubPr>
                          <m:e>
                            <m:r>
                              <a:rPr lang="en-US" sz="2800" b="0" i="1" smtClean="0">
                                <a:solidFill>
                                  <a:srgbClr val="006600"/>
                                </a:solidFill>
                                <a:latin typeface="Cambria Math" panose="02040503050406030204" pitchFamily="18" charset="0"/>
                              </a:rPr>
                              <m:t>𝑎</m:t>
                            </m:r>
                          </m:e>
                          <m:sub>
                            <m:r>
                              <a:rPr lang="en-US" sz="2800" b="0" i="1" smtClean="0">
                                <a:solidFill>
                                  <a:srgbClr val="006600"/>
                                </a:solidFill>
                                <a:latin typeface="Cambria Math" panose="02040503050406030204" pitchFamily="18" charset="0"/>
                              </a:rPr>
                              <m:t>𝑛</m:t>
                            </m:r>
                          </m:sub>
                        </m:sSub>
                        <m:r>
                          <a:rPr lang="en-US" sz="2800" b="0" i="1" smtClean="0">
                            <a:solidFill>
                              <a:srgbClr val="006600"/>
                            </a:solidFill>
                            <a:latin typeface="Cambria Math" panose="02040503050406030204" pitchFamily="18" charset="0"/>
                          </a:rPr>
                          <m:t>=</m:t>
                        </m:r>
                        <m:d>
                          <m:dPr>
                            <m:ctrlPr>
                              <a:rPr lang="en-US" sz="2800" i="1" smtClean="0">
                                <a:solidFill>
                                  <a:srgbClr val="006600"/>
                                </a:solidFill>
                                <a:latin typeface="Cambria Math" panose="02040503050406030204" pitchFamily="18" charset="0"/>
                              </a:rPr>
                            </m:ctrlPr>
                          </m:dPr>
                          <m:e>
                            <m:r>
                              <a:rPr lang="en-US" sz="2800" b="0" i="1" smtClean="0">
                                <a:solidFill>
                                  <a:srgbClr val="006600"/>
                                </a:solidFill>
                                <a:latin typeface="Cambria Math" panose="02040503050406030204" pitchFamily="18" charset="0"/>
                              </a:rPr>
                              <m:t>1+</m:t>
                            </m:r>
                            <m:f>
                              <m:fPr>
                                <m:ctrlPr>
                                  <a:rPr lang="en-US" sz="2800" i="1" smtClean="0">
                                    <a:solidFill>
                                      <a:srgbClr val="006600"/>
                                    </a:solidFill>
                                    <a:latin typeface="Cambria Math" panose="02040503050406030204" pitchFamily="18" charset="0"/>
                                  </a:rPr>
                                </m:ctrlPr>
                              </m:fPr>
                              <m:num>
                                <m:r>
                                  <a:rPr lang="en-US" sz="2800" b="0" i="1" smtClean="0">
                                    <a:solidFill>
                                      <a:srgbClr val="006600"/>
                                    </a:solidFill>
                                    <a:latin typeface="Cambria Math" panose="02040503050406030204" pitchFamily="18" charset="0"/>
                                  </a:rPr>
                                  <m:t>1</m:t>
                                </m:r>
                              </m:num>
                              <m:den>
                                <m:r>
                                  <a:rPr lang="en-US" sz="2800" b="0" i="1" smtClean="0">
                                    <a:solidFill>
                                      <a:srgbClr val="006600"/>
                                    </a:solidFill>
                                    <a:latin typeface="Cambria Math" panose="02040503050406030204" pitchFamily="18" charset="0"/>
                                  </a:rPr>
                                  <m:t>𝑛</m:t>
                                </m:r>
                              </m:den>
                            </m:f>
                          </m:e>
                        </m:d>
                      </m:e>
                      <m:sup>
                        <m:r>
                          <a:rPr lang="en-US" sz="2800" b="0" i="1" smtClean="0">
                            <a:solidFill>
                              <a:srgbClr val="006600"/>
                            </a:solidFill>
                            <a:latin typeface="Cambria Math" panose="02040503050406030204" pitchFamily="18" charset="0"/>
                          </a:rPr>
                          <m:t>𝑛</m:t>
                        </m:r>
                      </m:sup>
                    </m:sSup>
                  </m:oMath>
                </a14:m>
                <a:endParaRPr lang="en-US" dirty="0"/>
              </a:p>
            </p:txBody>
          </p:sp>
        </mc:Choice>
        <mc:Fallback xmlns="">
          <p:sp>
            <p:nvSpPr>
              <p:cNvPr id="2059" name="Rectangle 11"/>
              <p:cNvSpPr>
                <a:spLocks noGrp="1" noRot="1" noChangeAspect="1" noMove="1" noResize="1" noEditPoints="1" noAdjustHandles="1" noChangeArrowheads="1" noChangeShapeType="1" noTextEdit="1"/>
              </p:cNvSpPr>
              <p:nvPr>
                <p:ph type="ctrTitle"/>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5376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BE90-CF18-4A77-AC9A-E526D52D9745}"/>
              </a:ext>
            </a:extLst>
          </p:cNvPr>
          <p:cNvSpPr>
            <a:spLocks noGrp="1"/>
          </p:cNvSpPr>
          <p:nvPr>
            <p:ph type="title"/>
          </p:nvPr>
        </p:nvSpPr>
        <p:spPr/>
        <p:txBody>
          <a:bodyPr/>
          <a:lstStyle/>
          <a:p>
            <a:r>
              <a:rPr lang="en-US" dirty="0"/>
              <a:t>Second Derivative Tests</a:t>
            </a:r>
          </a:p>
        </p:txBody>
      </p:sp>
      <mc:AlternateContent xmlns:mc="http://schemas.openxmlformats.org/markup-compatibility/2006" xmlns:a14="http://schemas.microsoft.com/office/drawing/2010/main">
        <mc:Choice Requires="a14">
          <p:sp>
            <p:nvSpPr>
              <p:cNvPr id="38915" name="Rectangle 3">
                <a:extLst>
                  <a:ext uri="{FF2B5EF4-FFF2-40B4-BE49-F238E27FC236}">
                    <a16:creationId xmlns:a16="http://schemas.microsoft.com/office/drawing/2014/main" id="{F60AA2E6-FF2C-4228-8F03-3EE74F64F8B7}"/>
                  </a:ext>
                </a:extLst>
              </p:cNvPr>
              <p:cNvSpPr>
                <a:spLocks noGrp="1" noChangeArrowheads="1"/>
              </p:cNvSpPr>
              <p:nvPr>
                <p:ph idx="1"/>
              </p:nvPr>
            </p:nvSpPr>
            <p:spPr>
              <a:xfrm>
                <a:off x="628650" y="1026695"/>
                <a:ext cx="7886700" cy="3453628"/>
              </a:xfrm>
            </p:spPr>
            <p:txBody>
              <a:bodyPr>
                <a:normAutofit/>
              </a:bodyPr>
              <a:lstStyle/>
              <a:p>
                <a:pPr>
                  <a:lnSpc>
                    <a:spcPct val="150000"/>
                  </a:lnSpc>
                  <a:buNone/>
                </a:pPr>
                <a:r>
                  <a:rPr lang="en-US" altLang="en-US" sz="1200" b="1" dirty="0">
                    <a:latin typeface="Helvetica Light" panose="020B0403020202020204"/>
                  </a:rPr>
                  <a:t>Example:</a:t>
                </a:r>
                <a:r>
                  <a:rPr lang="en-US" altLang="en-US" sz="1200" dirty="0">
                    <a:latin typeface="Helvetica Light" panose="020B0403020202020204"/>
                  </a:rPr>
                  <a:t> Test the following for relative maxima and minima for: </a:t>
                </a:r>
                <a14:m>
                  <m:oMath xmlns:m="http://schemas.openxmlformats.org/officeDocument/2006/math">
                    <m:r>
                      <a:rPr lang="en-US" sz="1200" b="0" i="1" smtClean="0">
                        <a:solidFill>
                          <a:srgbClr val="006600"/>
                        </a:solidFill>
                        <a:latin typeface="Cambria Math" panose="02040503050406030204" pitchFamily="18" charset="0"/>
                      </a:rPr>
                      <m:t>𝑦</m:t>
                    </m:r>
                    <m:r>
                      <a:rPr lang="en-US" sz="1200" b="0" i="1" smtClean="0">
                        <a:solidFill>
                          <a:srgbClr val="006600"/>
                        </a:solidFill>
                        <a:latin typeface="Cambria Math" panose="02040503050406030204" pitchFamily="18" charset="0"/>
                      </a:rPr>
                      <m:t>=18</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3</m:t>
                        </m:r>
                      </m:den>
                    </m:f>
                    <m:sSup>
                      <m:sSupPr>
                        <m:ctrlPr>
                          <a:rPr lang="en-US" sz="1200" i="1">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𝑥</m:t>
                        </m:r>
                      </m:e>
                      <m:sup>
                        <m:r>
                          <a:rPr lang="en-US" sz="1200" b="0" i="1">
                            <a:solidFill>
                              <a:srgbClr val="006600"/>
                            </a:solidFill>
                            <a:latin typeface="Cambria Math" panose="02040503050406030204" pitchFamily="18" charset="0"/>
                          </a:rPr>
                          <m:t>3</m:t>
                        </m:r>
                      </m:sup>
                    </m:sSup>
                  </m:oMath>
                </a14:m>
                <a:r>
                  <a:rPr lang="en-US" sz="1200" dirty="0">
                    <a:solidFill>
                      <a:srgbClr val="006600"/>
                    </a:solidFill>
                    <a:latin typeface="Helvetica Light" panose="020B0403020202020204"/>
                  </a:rPr>
                  <a:t>.</a:t>
                </a:r>
              </a:p>
              <a:p>
                <a:pPr>
                  <a:lnSpc>
                    <a:spcPct val="150000"/>
                  </a:lnSpc>
                  <a:buFontTx/>
                  <a:buNone/>
                </a:pPr>
                <a:endParaRPr lang="en-US" altLang="en-US" sz="1100" dirty="0">
                  <a:solidFill>
                    <a:schemeClr val="tx1"/>
                  </a:solidFill>
                </a:endParaRPr>
              </a:p>
            </p:txBody>
          </p:sp>
        </mc:Choice>
        <mc:Fallback xmlns="">
          <p:sp>
            <p:nvSpPr>
              <p:cNvPr id="38915" name="Rectangle 3">
                <a:extLst>
                  <a:ext uri="{FF2B5EF4-FFF2-40B4-BE49-F238E27FC236}">
                    <a16:creationId xmlns:a16="http://schemas.microsoft.com/office/drawing/2014/main" id="{F60AA2E6-FF2C-4228-8F03-3EE74F64F8B7}"/>
                  </a:ext>
                </a:extLst>
              </p:cNvPr>
              <p:cNvSpPr>
                <a:spLocks noGrp="1" noRot="1" noChangeAspect="1" noMove="1" noResize="1" noEditPoints="1" noAdjustHandles="1" noChangeArrowheads="1" noChangeShapeType="1" noTextEdit="1"/>
              </p:cNvSpPr>
              <p:nvPr>
                <p:ph idx="1"/>
              </p:nvPr>
            </p:nvSpPr>
            <p:spPr>
              <a:xfrm>
                <a:off x="628650" y="1026695"/>
                <a:ext cx="7886700" cy="3453628"/>
              </a:xfrm>
              <a:blipFill>
                <a:blip r:embed="rId2"/>
                <a:stretch>
                  <a:fillRect/>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9" name="Rectangle 6">
                <a:extLst>
                  <a:ext uri="{FF2B5EF4-FFF2-40B4-BE49-F238E27FC236}">
                    <a16:creationId xmlns:a16="http://schemas.microsoft.com/office/drawing/2014/main" id="{A525384B-1F87-4AD1-A494-508C0A9E7E02}"/>
                  </a:ext>
                </a:extLst>
              </p:cNvPr>
              <p:cNvSpPr>
                <a:spLocks noChangeArrowheads="1"/>
              </p:cNvSpPr>
              <p:nvPr/>
            </p:nvSpPr>
            <p:spPr bwMode="auto">
              <a:xfrm>
                <a:off x="522518" y="1105077"/>
                <a:ext cx="7351482" cy="2550827"/>
              </a:xfrm>
              <a:prstGeom prst="rect">
                <a:avLst/>
              </a:prstGeom>
              <a:noFill/>
              <a:ln>
                <a:noFill/>
              </a:ln>
              <a:extLst>
                <a:ext uri="{909E8E84-426E-40DD-AFC4-6F175D3DCCD1}">
                  <a14:hiddenFill>
                    <a:solidFill>
                      <a:srgbClr val="FFFFFF"/>
                    </a:solidFill>
                  </a14:hiddenFill>
                </a:ext>
                <a:ext uri="{91240B29-F687-4F45-9708-019B960494DF}">
                  <a14:hiddenLine w="28575" algn="ctr">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defRPr>
                </a:lvl1pPr>
                <a:lvl2pPr marL="742950" indent="-285750" eaLnBrk="0" hangingPunct="0">
                  <a:defRPr sz="2800">
                    <a:solidFill>
                      <a:schemeClr val="tx1"/>
                    </a:solidFill>
                    <a:latin typeface="Arial" panose="020B0604020202020204" pitchFamily="34" charset="0"/>
                  </a:defRPr>
                </a:lvl2pPr>
                <a:lvl3pPr marL="1143000" indent="-228600" eaLnBrk="0" hangingPunct="0">
                  <a:defRPr sz="2800">
                    <a:solidFill>
                      <a:schemeClr val="tx1"/>
                    </a:solidFill>
                    <a:latin typeface="Arial" panose="020B0604020202020204" pitchFamily="34" charset="0"/>
                  </a:defRPr>
                </a:lvl3pPr>
                <a:lvl4pPr marL="1600200" indent="-228600" eaLnBrk="0" hangingPunct="0">
                  <a:defRPr sz="2800">
                    <a:solidFill>
                      <a:schemeClr val="tx1"/>
                    </a:solidFill>
                    <a:latin typeface="Arial" panose="020B0604020202020204" pitchFamily="34" charset="0"/>
                  </a:defRPr>
                </a:lvl4pPr>
                <a:lvl5pPr marL="2057400" indent="-228600" eaLnBrk="0" hangingPunct="0">
                  <a:defRPr sz="2800">
                    <a:solidFill>
                      <a:schemeClr val="tx1"/>
                    </a:solidFill>
                    <a:latin typeface="Arial" panose="020B0604020202020204" pitchFamily="34" charset="0"/>
                  </a:defRPr>
                </a:lvl5pPr>
                <a:lvl6pPr marL="2514600" indent="-228600" eaLnBrk="0" fontAlgn="base" hangingPunct="0">
                  <a:lnSpc>
                    <a:spcPct val="80000"/>
                  </a:lnSpc>
                  <a:spcBef>
                    <a:spcPct val="20000"/>
                  </a:spcBef>
                  <a:spcAft>
                    <a:spcPct val="0"/>
                  </a:spcAft>
                  <a:defRPr sz="2800">
                    <a:solidFill>
                      <a:schemeClr val="tx1"/>
                    </a:solidFill>
                    <a:latin typeface="Arial" panose="020B0604020202020204" pitchFamily="34" charset="0"/>
                  </a:defRPr>
                </a:lvl6pPr>
                <a:lvl7pPr marL="2971800" indent="-228600" eaLnBrk="0" fontAlgn="base" hangingPunct="0">
                  <a:lnSpc>
                    <a:spcPct val="80000"/>
                  </a:lnSpc>
                  <a:spcBef>
                    <a:spcPct val="20000"/>
                  </a:spcBef>
                  <a:spcAft>
                    <a:spcPct val="0"/>
                  </a:spcAft>
                  <a:defRPr sz="2800">
                    <a:solidFill>
                      <a:schemeClr val="tx1"/>
                    </a:solidFill>
                    <a:latin typeface="Arial" panose="020B0604020202020204" pitchFamily="34" charset="0"/>
                  </a:defRPr>
                </a:lvl7pPr>
                <a:lvl8pPr marL="3429000" indent="-228600" eaLnBrk="0" fontAlgn="base" hangingPunct="0">
                  <a:lnSpc>
                    <a:spcPct val="80000"/>
                  </a:lnSpc>
                  <a:spcBef>
                    <a:spcPct val="20000"/>
                  </a:spcBef>
                  <a:spcAft>
                    <a:spcPct val="0"/>
                  </a:spcAft>
                  <a:defRPr sz="2800">
                    <a:solidFill>
                      <a:schemeClr val="tx1"/>
                    </a:solidFill>
                    <a:latin typeface="Arial" panose="020B0604020202020204" pitchFamily="34" charset="0"/>
                  </a:defRPr>
                </a:lvl8pPr>
                <a:lvl9pPr marL="3886200" indent="-228600" eaLnBrk="0" fontAlgn="base" hangingPunct="0">
                  <a:lnSpc>
                    <a:spcPct val="80000"/>
                  </a:lnSpc>
                  <a:spcBef>
                    <a:spcPct val="20000"/>
                  </a:spcBef>
                  <a:spcAft>
                    <a:spcPct val="0"/>
                  </a:spcAft>
                  <a:defRPr sz="2800">
                    <a:solidFill>
                      <a:schemeClr val="tx1"/>
                    </a:solidFill>
                    <a:latin typeface="Arial" panose="020B0604020202020204" pitchFamily="34" charset="0"/>
                  </a:defRPr>
                </a:lvl9pPr>
              </a:lstStyle>
              <a:p>
                <a:pPr eaLnBrk="1" hangingPunct="1">
                  <a:lnSpc>
                    <a:spcPct val="150000"/>
                  </a:lnSpc>
                </a:pPr>
                <a14:m>
                  <m:oMathPara xmlns:m="http://schemas.openxmlformats.org/officeDocument/2006/math">
                    <m:oMathParaPr>
                      <m:jc m:val="left"/>
                    </m:oMathParaPr>
                    <m:oMath xmlns:m="http://schemas.openxmlformats.org/officeDocument/2006/math">
                      <m:r>
                        <a:rPr lang="en-US" sz="1200" b="0" i="1" smtClean="0">
                          <a:solidFill>
                            <a:srgbClr val="006600"/>
                          </a:solidFill>
                          <a:latin typeface="Cambria Math" panose="02040503050406030204" pitchFamily="18" charset="0"/>
                        </a:rPr>
                        <m:t>𝑦</m:t>
                      </m:r>
                      <m:r>
                        <a:rPr lang="en-US" sz="1200" b="0" i="1" smtClean="0">
                          <a:solidFill>
                            <a:srgbClr val="006600"/>
                          </a:solidFill>
                          <a:latin typeface="Cambria Math" panose="02040503050406030204" pitchFamily="18" charset="0"/>
                        </a:rPr>
                        <m:t>′=2</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3+</m:t>
                          </m:r>
                          <m:r>
                            <a:rPr lang="en-US" sz="1200" b="0" i="1">
                              <a:solidFill>
                                <a:srgbClr val="006600"/>
                              </a:solidFill>
                              <a:latin typeface="Cambria Math" panose="02040503050406030204" pitchFamily="18" charset="0"/>
                            </a:rPr>
                            <m:t>𝑥</m:t>
                          </m:r>
                        </m:e>
                      </m:d>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3−</m:t>
                          </m:r>
                          <m:r>
                            <a:rPr lang="en-US" sz="1200" b="0" i="1">
                              <a:solidFill>
                                <a:srgbClr val="006600"/>
                              </a:solidFill>
                              <a:latin typeface="Cambria Math" panose="02040503050406030204" pitchFamily="18" charset="0"/>
                            </a:rPr>
                            <m:t>𝑥</m:t>
                          </m:r>
                        </m:e>
                      </m:d>
                    </m:oMath>
                    <m:oMath xmlns:m="http://schemas.openxmlformats.org/officeDocument/2006/math">
                      <m:r>
                        <a:rPr lang="en-US" sz="1200" b="0" i="1">
                          <a:solidFill>
                            <a:srgbClr val="006600"/>
                          </a:solidFill>
                          <a:latin typeface="Cambria Math" panose="02040503050406030204" pitchFamily="18" charset="0"/>
                        </a:rPr>
                        <m:t>𝑦</m:t>
                      </m:r>
                      <m:r>
                        <a:rPr lang="en-US" sz="1200" b="0" i="1">
                          <a:solidFill>
                            <a:srgbClr val="006600"/>
                          </a:solidFill>
                          <a:latin typeface="Cambria Math" panose="02040503050406030204" pitchFamily="18" charset="0"/>
                        </a:rPr>
                        <m:t>′′=−4</m:t>
                      </m:r>
                      <m:r>
                        <a:rPr lang="en-US" sz="1200" b="0" i="1">
                          <a:solidFill>
                            <a:srgbClr val="006600"/>
                          </a:solidFill>
                          <a:latin typeface="Cambria Math" panose="02040503050406030204" pitchFamily="18" charset="0"/>
                        </a:rPr>
                        <m:t>𝑥</m:t>
                      </m:r>
                    </m:oMath>
                  </m:oMathPara>
                </a14:m>
                <a:endParaRPr lang="en-US" sz="1200" dirty="0">
                  <a:solidFill>
                    <a:srgbClr val="006600"/>
                  </a:solidFill>
                  <a:latin typeface="Helvetica Light" panose="020B0403020202020204"/>
                </a:endParaRPr>
              </a:p>
              <a:p>
                <a:pPr eaLnBrk="1" hangingPunct="1">
                  <a:lnSpc>
                    <a:spcPct val="150000"/>
                  </a:lnSpc>
                </a:pPr>
                <a:endParaRPr lang="en-US" altLang="en-US" sz="1200" dirty="0">
                  <a:latin typeface="Helvetica Light" panose="020B0403020202020204"/>
                </a:endParaRPr>
              </a:p>
              <a:p>
                <a:pPr eaLnBrk="1" hangingPunct="1">
                  <a:lnSpc>
                    <a:spcPct val="150000"/>
                  </a:lnSpc>
                </a:pPr>
                <a14:m>
                  <m:oMathPara xmlns:m="http://schemas.openxmlformats.org/officeDocument/2006/math">
                    <m:oMathParaPr>
                      <m:jc m:val="left"/>
                    </m:oMathParaPr>
                    <m:oMath xmlns:m="http://schemas.openxmlformats.org/officeDocument/2006/math">
                      <m:r>
                        <m:rPr>
                          <m:nor/>
                        </m:rPr>
                        <a:rPr lang="en-US" sz="1200" smtClean="0">
                          <a:solidFill>
                            <a:srgbClr val="000000"/>
                          </a:solidFill>
                          <a:latin typeface="Helvetica Light" panose="020B0403020202020204"/>
                        </a:rPr>
                        <m:t>When</m:t>
                      </m:r>
                      <m:r>
                        <m:rPr>
                          <m:nor/>
                        </m:rPr>
                        <a:rPr lang="en-US" sz="1200" i="0" smtClean="0">
                          <a:solidFill>
                            <a:srgbClr val="000000"/>
                          </a:solidFill>
                          <a:latin typeface="Helvetica Light" panose="020B0403020202020204"/>
                        </a:rPr>
                        <m:t> </m:t>
                      </m:r>
                      <m:r>
                        <a:rPr lang="en-US" sz="1200" b="0" i="1">
                          <a:solidFill>
                            <a:srgbClr val="006600"/>
                          </a:solidFill>
                          <a:latin typeface="Cambria Math" panose="02040503050406030204" pitchFamily="18" charset="0"/>
                        </a:rPr>
                        <m:t>𝑦</m:t>
                      </m:r>
                      <m:r>
                        <a:rPr lang="en-US" sz="1200" b="0" i="1">
                          <a:solidFill>
                            <a:srgbClr val="006600"/>
                          </a:solidFill>
                          <a:latin typeface="Cambria Math" panose="02040503050406030204" pitchFamily="18" charset="0"/>
                        </a:rPr>
                        <m:t>′=0,</m:t>
                      </m:r>
                      <m:r>
                        <m:rPr>
                          <m:nor/>
                        </m:rPr>
                        <a:rPr lang="en-US" sz="1200">
                          <a:solidFill>
                            <a:srgbClr val="000000"/>
                          </a:solidFill>
                          <a:latin typeface="Helvetica Light" panose="020B0403020202020204"/>
                        </a:rPr>
                        <m:t> </m:t>
                      </m:r>
                      <m:r>
                        <m:rPr>
                          <m:nor/>
                        </m:rPr>
                        <a:rPr lang="en-US" sz="1200">
                          <a:solidFill>
                            <a:srgbClr val="000000"/>
                          </a:solidFill>
                          <a:latin typeface="Helvetica Light" panose="020B0403020202020204"/>
                        </a:rPr>
                        <m:t>we</m:t>
                      </m:r>
                      <m:r>
                        <m:rPr>
                          <m:nor/>
                        </m:rPr>
                        <a:rPr lang="en-US" sz="1200">
                          <a:solidFill>
                            <a:srgbClr val="000000"/>
                          </a:solidFill>
                          <a:latin typeface="Helvetica Light" panose="020B0403020202020204"/>
                        </a:rPr>
                        <m:t> </m:t>
                      </m:r>
                      <m:r>
                        <m:rPr>
                          <m:nor/>
                        </m:rPr>
                        <a:rPr lang="en-US" sz="1200">
                          <a:solidFill>
                            <a:srgbClr val="000000"/>
                          </a:solidFill>
                          <a:latin typeface="Helvetica Light" panose="020B0403020202020204"/>
                        </a:rPr>
                        <m:t>have</m:t>
                      </m:r>
                      <m:r>
                        <m:rPr>
                          <m:nor/>
                        </m:rPr>
                        <a:rPr lang="en-US" sz="1200">
                          <a:solidFill>
                            <a:srgbClr val="000000"/>
                          </a:solidFill>
                          <a:latin typeface="Helvetica Light" panose="020B0403020202020204"/>
                        </a:rPr>
                        <m:t> </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=±3</m:t>
                      </m:r>
                    </m:oMath>
                  </m:oMathPara>
                </a14:m>
                <a:endParaRPr lang="en-US" sz="1200" dirty="0">
                  <a:solidFill>
                    <a:srgbClr val="006600"/>
                  </a:solidFill>
                  <a:latin typeface="Helvetica Light" panose="020B0403020202020204"/>
                </a:endParaRPr>
              </a:p>
              <a:p>
                <a:pPr eaLnBrk="1" hangingPunct="1">
                  <a:lnSpc>
                    <a:spcPct val="150000"/>
                  </a:lnSpc>
                </a:pPr>
                <a14:m>
                  <m:oMathPara xmlns:m="http://schemas.openxmlformats.org/officeDocument/2006/math">
                    <m:oMathParaPr>
                      <m:jc m:val="left"/>
                    </m:oMathParaPr>
                    <m:oMath xmlns:m="http://schemas.openxmlformats.org/officeDocument/2006/math">
                      <m:r>
                        <m:rPr>
                          <m:nor/>
                        </m:rPr>
                        <a:rPr lang="en-US" sz="1200">
                          <a:solidFill>
                            <a:srgbClr val="000000"/>
                          </a:solidFill>
                          <a:latin typeface="Helvetica Light" panose="020B0403020202020204"/>
                        </a:rPr>
                        <m:t>When</m:t>
                      </m:r>
                      <m:r>
                        <m:rPr>
                          <m:nor/>
                        </m:rPr>
                        <a:rPr lang="en-US" sz="1200">
                          <a:solidFill>
                            <a:srgbClr val="000000"/>
                          </a:solidFill>
                          <a:latin typeface="Helvetica Light" panose="020B0403020202020204"/>
                        </a:rPr>
                        <m:t> </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=+3,</m:t>
                      </m:r>
                      <m:r>
                        <m:rPr>
                          <m:nor/>
                        </m:rPr>
                        <a:rPr lang="en-US" sz="1200">
                          <a:solidFill>
                            <a:srgbClr val="000000"/>
                          </a:solidFill>
                          <a:latin typeface="Helvetica Light" panose="020B0403020202020204"/>
                        </a:rPr>
                        <m:t>  </m:t>
                      </m:r>
                      <m:r>
                        <a:rPr lang="en-US" sz="1200" b="0" i="1" smtClean="0">
                          <a:solidFill>
                            <a:srgbClr val="006600"/>
                          </a:solidFill>
                          <a:latin typeface="Cambria Math" panose="02040503050406030204" pitchFamily="18" charset="0"/>
                        </a:rPr>
                        <m:t>𝑦</m:t>
                      </m:r>
                      <m:r>
                        <a:rPr lang="en-US" sz="1200" b="0" i="1" smtClean="0">
                          <a:solidFill>
                            <a:srgbClr val="006600"/>
                          </a:solidFill>
                          <a:latin typeface="Cambria Math" panose="02040503050406030204" pitchFamily="18" charset="0"/>
                        </a:rPr>
                        <m:t>′′=−4</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3</m:t>
                          </m:r>
                        </m:e>
                      </m:d>
                      <m:r>
                        <a:rPr lang="en-US" sz="1200" b="0" i="1">
                          <a:solidFill>
                            <a:srgbClr val="006600"/>
                          </a:solidFill>
                          <a:latin typeface="Cambria Math" panose="02040503050406030204" pitchFamily="18" charset="0"/>
                        </a:rPr>
                        <m:t>=−12&lt;0</m:t>
                      </m:r>
                    </m:oMath>
                    <m:oMath xmlns:m="http://schemas.openxmlformats.org/officeDocument/2006/math">
                      <m:r>
                        <m:rPr>
                          <m:nor/>
                        </m:rPr>
                        <a:rPr lang="en-US" sz="1200">
                          <a:solidFill>
                            <a:srgbClr val="000000"/>
                          </a:solidFill>
                          <a:latin typeface="Helvetica Light" panose="020B0403020202020204"/>
                        </a:rPr>
                        <m:t>When</m:t>
                      </m:r>
                      <m:r>
                        <m:rPr>
                          <m:nor/>
                        </m:rPr>
                        <a:rPr lang="en-US" sz="1200">
                          <a:solidFill>
                            <a:srgbClr val="000000"/>
                          </a:solidFill>
                          <a:latin typeface="Helvetica Light" panose="020B0403020202020204"/>
                        </a:rPr>
                        <m:t> </m:t>
                      </m:r>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=−3,</m:t>
                      </m:r>
                      <m:r>
                        <m:rPr>
                          <m:nor/>
                        </m:rPr>
                        <a:rPr lang="en-US" sz="1200">
                          <a:solidFill>
                            <a:srgbClr val="000000"/>
                          </a:solidFill>
                          <a:latin typeface="Helvetica Light" panose="020B0403020202020204"/>
                        </a:rPr>
                        <m:t>  </m:t>
                      </m:r>
                      <m:r>
                        <a:rPr lang="en-US" sz="1200" b="0" i="1" smtClean="0">
                          <a:solidFill>
                            <a:srgbClr val="006600"/>
                          </a:solidFill>
                          <a:latin typeface="Cambria Math" panose="02040503050406030204" pitchFamily="18" charset="0"/>
                        </a:rPr>
                        <m:t>𝑦</m:t>
                      </m:r>
                      <m:r>
                        <a:rPr lang="en-US" sz="1200" b="0" i="1" smtClean="0">
                          <a:solidFill>
                            <a:srgbClr val="006600"/>
                          </a:solidFill>
                          <a:latin typeface="Cambria Math" panose="02040503050406030204" pitchFamily="18" charset="0"/>
                        </a:rPr>
                        <m:t>′′=−4</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−3</m:t>
                          </m:r>
                        </m:e>
                      </m:d>
                      <m:r>
                        <a:rPr lang="en-US" sz="1200" b="0" i="1">
                          <a:solidFill>
                            <a:srgbClr val="006600"/>
                          </a:solidFill>
                          <a:latin typeface="Cambria Math" panose="02040503050406030204" pitchFamily="18" charset="0"/>
                        </a:rPr>
                        <m:t>=12&gt;0</m:t>
                      </m:r>
                    </m:oMath>
                  </m:oMathPara>
                </a14:m>
                <a:endParaRPr lang="en-US" sz="1200" dirty="0">
                  <a:solidFill>
                    <a:srgbClr val="006600"/>
                  </a:solidFill>
                  <a:latin typeface="Helvetica Light" panose="020B0403020202020204"/>
                </a:endParaRPr>
              </a:p>
              <a:p>
                <a:pPr eaLnBrk="1" hangingPunct="1">
                  <a:lnSpc>
                    <a:spcPct val="150000"/>
                  </a:lnSpc>
                </a:pPr>
                <a:endParaRPr lang="en-US" sz="1200" dirty="0">
                  <a:latin typeface="Helvetica Light" panose="020B0403020202020204"/>
                </a:endParaRPr>
              </a:p>
              <a:p>
                <a:pPr eaLnBrk="1" hangingPunct="1">
                  <a:lnSpc>
                    <a:spcPct val="150000"/>
                  </a:lnSpc>
                </a:pPr>
                <a:endParaRPr lang="en-US" altLang="en-US" sz="1200" dirty="0">
                  <a:latin typeface="Helvetica Light" panose="020B0403020202020204"/>
                </a:endParaRPr>
              </a:p>
              <a:p>
                <a:pPr eaLnBrk="1" hangingPunct="1">
                  <a:lnSpc>
                    <a:spcPct val="150000"/>
                  </a:lnSpc>
                </a:pPr>
                <a:r>
                  <a:rPr lang="en-US" altLang="en-US" sz="1200" dirty="0">
                    <a:latin typeface="Helvetica Light" panose="020B0403020202020204"/>
                  </a:rPr>
                  <a:t>Relative minimum when </a:t>
                </a:r>
                <a14:m>
                  <m:oMath xmlns:m="http://schemas.openxmlformats.org/officeDocument/2006/math">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=−3</m:t>
                    </m:r>
                  </m:oMath>
                </a14:m>
                <a:r>
                  <a:rPr lang="en-US" altLang="en-US" sz="1200" dirty="0">
                    <a:latin typeface="Helvetica Light" panose="020B0403020202020204"/>
                  </a:rPr>
                  <a:t>.</a:t>
                </a:r>
                <a:endParaRPr lang="en-US" altLang="en-US" sz="1400" dirty="0">
                  <a:latin typeface="Helvetica Light" panose="020B0403020202020204"/>
                </a:endParaRPr>
              </a:p>
            </p:txBody>
          </p:sp>
        </mc:Choice>
        <mc:Fallback xmlns="">
          <p:sp>
            <p:nvSpPr>
              <p:cNvPr id="8199" name="Rectangle 6">
                <a:extLst>
                  <a:ext uri="{FF2B5EF4-FFF2-40B4-BE49-F238E27FC236}">
                    <a16:creationId xmlns:a16="http://schemas.microsoft.com/office/drawing/2014/main" id="{A525384B-1F87-4AD1-A494-508C0A9E7E02}"/>
                  </a:ext>
                </a:extLst>
              </p:cNvPr>
              <p:cNvSpPr>
                <a:spLocks noRot="1" noChangeAspect="1" noMove="1" noResize="1" noEditPoints="1" noAdjustHandles="1" noChangeArrowheads="1" noChangeShapeType="1" noTextEdit="1"/>
              </p:cNvSpPr>
              <p:nvPr/>
            </p:nvSpPr>
            <p:spPr bwMode="auto">
              <a:xfrm>
                <a:off x="522518" y="1105077"/>
                <a:ext cx="7351482" cy="2550827"/>
              </a:xfrm>
              <a:prstGeom prst="rect">
                <a:avLst/>
              </a:prstGeom>
              <a:blipFill>
                <a:blip r:embed="rId2"/>
                <a:stretch>
                  <a:fillRect l="-83" b="-9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lstStyle/>
              <a:p>
                <a:r>
                  <a:rPr lang="en-US">
                    <a:noFill/>
                  </a:rPr>
                  <a:t> </a:t>
                </a:r>
              </a:p>
            </p:txBody>
          </p:sp>
        </mc:Fallback>
      </mc:AlternateContent>
      <p:pic>
        <p:nvPicPr>
          <p:cNvPr id="8200" name="Picture 14">
            <a:extLst>
              <a:ext uri="{FF2B5EF4-FFF2-40B4-BE49-F238E27FC236}">
                <a16:creationId xmlns:a16="http://schemas.microsoft.com/office/drawing/2014/main" id="{C4F4DBA4-ED50-494D-9882-DC3C510D7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4052" y="949332"/>
            <a:ext cx="2374951" cy="272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15" name="Title 14">
            <a:extLst>
              <a:ext uri="{FF2B5EF4-FFF2-40B4-BE49-F238E27FC236}">
                <a16:creationId xmlns:a16="http://schemas.microsoft.com/office/drawing/2014/main" id="{D4BCE372-9F03-4000-B398-62323F702C5C}"/>
              </a:ext>
            </a:extLst>
          </p:cNvPr>
          <p:cNvSpPr>
            <a:spLocks noGrp="1"/>
          </p:cNvSpPr>
          <p:nvPr>
            <p:ph type="title"/>
          </p:nvPr>
        </p:nvSpPr>
        <p:spPr/>
        <p:txBody>
          <a:bodyPr/>
          <a:lstStyle/>
          <a:p>
            <a:r>
              <a:rPr lang="en-US" dirty="0"/>
              <a:t>Solution</a:t>
            </a:r>
          </a:p>
        </p:txBody>
      </p:sp>
    </p:spTree>
    <p:extLst>
      <p:ext uri="{BB962C8B-B14F-4D97-AF65-F5344CB8AC3E}">
        <p14:creationId xmlns:p14="http://schemas.microsoft.com/office/powerpoint/2010/main" val="19207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E2EA-A530-41DE-B3EC-B8821255A2C6}"/>
              </a:ext>
            </a:extLst>
          </p:cNvPr>
          <p:cNvSpPr>
            <a:spLocks noGrp="1"/>
          </p:cNvSpPr>
          <p:nvPr>
            <p:ph type="title"/>
          </p:nvPr>
        </p:nvSpPr>
        <p:spPr/>
        <p:txBody>
          <a:bodyPr>
            <a:normAutofit/>
          </a:bodyPr>
          <a:lstStyle/>
          <a:p>
            <a:r>
              <a:rPr lang="en-US" dirty="0"/>
              <a:t>Example: Minimizing Average Costs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B3A3FA-6F2C-4C17-A329-9AF59B3F7EDB}"/>
                  </a:ext>
                </a:extLst>
              </p:cNvPr>
              <p:cNvSpPr>
                <a:spLocks noGrp="1"/>
              </p:cNvSpPr>
              <p:nvPr>
                <p:ph idx="1"/>
              </p:nvPr>
            </p:nvSpPr>
            <p:spPr>
              <a:xfrm>
                <a:off x="628650" y="1179095"/>
                <a:ext cx="8159750" cy="3453628"/>
              </a:xfrm>
            </p:spPr>
            <p:txBody>
              <a:bodyPr/>
              <a:lstStyle/>
              <a:p>
                <a:pPr marL="0" indent="0">
                  <a:lnSpc>
                    <a:spcPct val="150000"/>
                  </a:lnSpc>
                  <a:buNone/>
                </a:pPr>
                <a:r>
                  <a:rPr lang="en-US" altLang="en-US" sz="1200" dirty="0">
                    <a:solidFill>
                      <a:schemeClr val="tx2"/>
                    </a:solidFill>
                  </a:rPr>
                  <a:t>A manufacturer’s total-cost function is given by </a:t>
                </a:r>
                <a14:m>
                  <m:oMath xmlns:m="http://schemas.openxmlformats.org/officeDocument/2006/math">
                    <m:r>
                      <a:rPr lang="en-US" sz="1200" b="0" i="1" smtClean="0">
                        <a:solidFill>
                          <a:srgbClr val="006600"/>
                        </a:solidFill>
                        <a:latin typeface="Cambria Math" panose="02040503050406030204" pitchFamily="18" charset="0"/>
                      </a:rPr>
                      <m:t>𝑐</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𝑐</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𝑞</m:t>
                        </m:r>
                      </m:e>
                    </m:d>
                    <m:r>
                      <a:rPr lang="en-US" sz="1200" b="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𝑞</m:t>
                            </m:r>
                          </m:e>
                          <m:sup>
                            <m:r>
                              <a:rPr lang="en-US" sz="1200" b="0" i="1">
                                <a:solidFill>
                                  <a:srgbClr val="006600"/>
                                </a:solidFill>
                                <a:latin typeface="Cambria Math" panose="02040503050406030204" pitchFamily="18" charset="0"/>
                              </a:rPr>
                              <m:t>2</m:t>
                            </m:r>
                          </m:sup>
                        </m:sSup>
                      </m:num>
                      <m:den>
                        <m:r>
                          <a:rPr lang="en-US" sz="1200" b="0" i="1">
                            <a:solidFill>
                              <a:srgbClr val="006600"/>
                            </a:solidFill>
                            <a:latin typeface="Cambria Math" panose="02040503050406030204" pitchFamily="18" charset="0"/>
                          </a:rPr>
                          <m:t>4</m:t>
                        </m:r>
                      </m:den>
                    </m:f>
                    <m:r>
                      <a:rPr lang="en-US" sz="1200" b="0" i="1">
                        <a:solidFill>
                          <a:srgbClr val="006600"/>
                        </a:solidFill>
                        <a:latin typeface="Cambria Math" panose="02040503050406030204" pitchFamily="18" charset="0"/>
                      </a:rPr>
                      <m:t>+3</m:t>
                    </m:r>
                    <m:r>
                      <a:rPr lang="en-US" sz="1200" b="0" i="1">
                        <a:solidFill>
                          <a:srgbClr val="006600"/>
                        </a:solidFill>
                        <a:latin typeface="Cambria Math" panose="02040503050406030204" pitchFamily="18" charset="0"/>
                      </a:rPr>
                      <m:t>𝑞</m:t>
                    </m:r>
                    <m:r>
                      <a:rPr lang="en-US" sz="1200" b="0" i="1">
                        <a:solidFill>
                          <a:srgbClr val="006600"/>
                        </a:solidFill>
                        <a:latin typeface="Cambria Math" panose="02040503050406030204" pitchFamily="18" charset="0"/>
                      </a:rPr>
                      <m:t>+400</m:t>
                    </m:r>
                  </m:oMath>
                </a14:m>
                <a:r>
                  <a:rPr lang="en-US" altLang="en-US" sz="1200" i="1" dirty="0">
                    <a:solidFill>
                      <a:srgbClr val="006600"/>
                    </a:solidFill>
                  </a:rPr>
                  <a:t> </a:t>
                </a:r>
                <a:r>
                  <a:rPr lang="en-US" altLang="en-US" sz="1200" dirty="0">
                    <a:solidFill>
                      <a:schemeClr val="tx1"/>
                    </a:solidFill>
                  </a:rPr>
                  <a:t>where </a:t>
                </a:r>
                <a14:m>
                  <m:oMath xmlns:m="http://schemas.openxmlformats.org/officeDocument/2006/math">
                    <m:r>
                      <a:rPr lang="en-US" sz="1200" b="0" i="1">
                        <a:solidFill>
                          <a:srgbClr val="006600"/>
                        </a:solidFill>
                        <a:latin typeface="Cambria Math" panose="02040503050406030204" pitchFamily="18" charset="0"/>
                      </a:rPr>
                      <m:t>𝑐</m:t>
                    </m:r>
                  </m:oMath>
                </a14:m>
                <a:r>
                  <a:rPr lang="en-US" altLang="en-US" sz="1200" dirty="0">
                    <a:solidFill>
                      <a:schemeClr val="tx1"/>
                    </a:solidFill>
                  </a:rPr>
                  <a:t> is the total cost of producing q units. At what level of output will average cost per unit be a minimum? What is this minimum?</a:t>
                </a:r>
              </a:p>
              <a:p>
                <a:endParaRPr lang="en-US" dirty="0"/>
              </a:p>
            </p:txBody>
          </p:sp>
        </mc:Choice>
        <mc:Fallback xmlns="">
          <p:sp>
            <p:nvSpPr>
              <p:cNvPr id="3" name="Content Placeholder 2">
                <a:extLst>
                  <a:ext uri="{FF2B5EF4-FFF2-40B4-BE49-F238E27FC236}">
                    <a16:creationId xmlns:a16="http://schemas.microsoft.com/office/drawing/2014/main" id="{3EB3A3FA-6F2C-4C17-A329-9AF59B3F7EDB}"/>
                  </a:ext>
                </a:extLst>
              </p:cNvPr>
              <p:cNvSpPr>
                <a:spLocks noGrp="1" noRot="1" noChangeAspect="1" noMove="1" noResize="1" noEditPoints="1" noAdjustHandles="1" noChangeArrowheads="1" noChangeShapeType="1" noTextEdit="1"/>
              </p:cNvSpPr>
              <p:nvPr>
                <p:ph idx="1"/>
              </p:nvPr>
            </p:nvSpPr>
            <p:spPr>
              <a:xfrm>
                <a:off x="628650" y="1179095"/>
                <a:ext cx="8159750" cy="345362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6387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5AC4-F410-4D69-8A43-981A2560D5FB}"/>
              </a:ext>
            </a:extLst>
          </p:cNvPr>
          <p:cNvSpPr>
            <a:spLocks noGrp="1"/>
          </p:cNvSpPr>
          <p:nvPr>
            <p:ph type="title"/>
          </p:nvPr>
        </p:nvSpPr>
        <p:spPr/>
        <p:txBody>
          <a:bodyPr/>
          <a:lstStyle/>
          <a:p>
            <a:r>
              <a:rPr lang="en-US" dirty="0"/>
              <a:t>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63C99D-3FCA-401D-8826-4B98973E6474}"/>
                  </a:ext>
                </a:extLst>
              </p:cNvPr>
              <p:cNvSpPr>
                <a:spLocks noGrp="1"/>
              </p:cNvSpPr>
              <p:nvPr>
                <p:ph idx="1"/>
              </p:nvPr>
            </p:nvSpPr>
            <p:spPr>
              <a:xfrm>
                <a:off x="628650" y="1179095"/>
                <a:ext cx="7886700" cy="3806562"/>
              </a:xfrm>
            </p:spPr>
            <p:txBody>
              <a:bodyPr>
                <a:normAutofit/>
              </a:bodyPr>
              <a:lstStyle/>
              <a:p>
                <a:pPr marL="0" indent="0">
                  <a:buNone/>
                </a:pPr>
                <a:r>
                  <a:rPr lang="en-US" altLang="en-US" sz="1200" dirty="0">
                    <a:solidFill>
                      <a:schemeClr val="tx1"/>
                    </a:solidFill>
                  </a:rPr>
                  <a:t>Average-cost function is </a:t>
                </a:r>
              </a:p>
              <a:p>
                <a:pPr marL="0" indent="0">
                  <a:buNone/>
                </a:pPr>
                <a14:m>
                  <m:oMathPara xmlns:m="http://schemas.openxmlformats.org/officeDocument/2006/math">
                    <m:oMathParaPr>
                      <m:jc m:val="centerGroup"/>
                    </m:oMathParaPr>
                    <m:oMath xmlns:m="http://schemas.openxmlformats.org/officeDocument/2006/math">
                      <m:acc>
                        <m:accPr>
                          <m:chr m:val="̄"/>
                          <m:ctrlPr>
                            <a:rPr lang="en-US" sz="1200" i="1" smtClean="0">
                              <a:solidFill>
                                <a:srgbClr val="006600"/>
                              </a:solidFill>
                              <a:latin typeface="Cambria Math" panose="02040503050406030204" pitchFamily="18" charset="0"/>
                            </a:rPr>
                          </m:ctrlPr>
                        </m:accPr>
                        <m:e>
                          <m:r>
                            <a:rPr lang="en-US" sz="1200" b="0" i="1" smtClean="0">
                              <a:solidFill>
                                <a:srgbClr val="006600"/>
                              </a:solidFill>
                              <a:latin typeface="Cambria Math" panose="02040503050406030204" pitchFamily="18" charset="0"/>
                            </a:rPr>
                            <m:t>𝑐</m:t>
                          </m:r>
                        </m:e>
                      </m:acc>
                      <m:r>
                        <a:rPr lang="en-US" sz="1200" b="0" i="1" smtClean="0">
                          <a:solidFill>
                            <a:srgbClr val="006600"/>
                          </a:solidFill>
                          <a:latin typeface="Cambria Math" panose="02040503050406030204" pitchFamily="18" charset="0"/>
                        </a:rPr>
                        <m:t>=</m:t>
                      </m:r>
                      <m:acc>
                        <m:accPr>
                          <m:chr m:val="̄"/>
                          <m:ctrlPr>
                            <a:rPr lang="en-US" sz="1200" i="1">
                              <a:solidFill>
                                <a:srgbClr val="006600"/>
                              </a:solidFill>
                              <a:latin typeface="Cambria Math" panose="02040503050406030204" pitchFamily="18" charset="0"/>
                            </a:rPr>
                          </m:ctrlPr>
                        </m:accPr>
                        <m:e>
                          <m:r>
                            <a:rPr lang="en-US" sz="1200" b="0" i="1" smtClean="0">
                              <a:solidFill>
                                <a:srgbClr val="006600"/>
                              </a:solidFill>
                              <a:latin typeface="Cambria Math" panose="02040503050406030204" pitchFamily="18" charset="0"/>
                            </a:rPr>
                            <m:t>𝑐</m:t>
                          </m:r>
                        </m:e>
                      </m:acc>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𝑞</m:t>
                          </m:r>
                        </m:e>
                      </m:d>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𝑐</m:t>
                          </m:r>
                        </m:num>
                        <m:den>
                          <m:r>
                            <a:rPr lang="en-US" sz="1200" b="0" i="1" smtClean="0">
                              <a:solidFill>
                                <a:srgbClr val="006600"/>
                              </a:solidFill>
                              <a:latin typeface="Cambria Math" panose="02040503050406030204" pitchFamily="18" charset="0"/>
                            </a:rPr>
                            <m:t>𝑞</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f>
                            <m:fPr>
                              <m:ctrlPr>
                                <a:rPr lang="en-US" sz="1200" i="1">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𝑞</m:t>
                                  </m:r>
                                </m:e>
                                <m:sup>
                                  <m:r>
                                    <a:rPr lang="en-US" sz="1200" b="0" i="1" smtClean="0">
                                      <a:solidFill>
                                        <a:srgbClr val="006600"/>
                                      </a:solidFill>
                                      <a:latin typeface="Cambria Math" panose="02040503050406030204" pitchFamily="18" charset="0"/>
                                    </a:rPr>
                                    <m:t>2</m:t>
                                  </m:r>
                                </m:sup>
                              </m:sSup>
                            </m:num>
                            <m:den>
                              <m:r>
                                <a:rPr lang="en-US" sz="1200" b="0" i="1" smtClean="0">
                                  <a:solidFill>
                                    <a:srgbClr val="006600"/>
                                  </a:solidFill>
                                  <a:latin typeface="Cambria Math" panose="02040503050406030204" pitchFamily="18" charset="0"/>
                                </a:rPr>
                                <m:t>4</m:t>
                              </m:r>
                            </m:den>
                          </m:f>
                          <m:r>
                            <a:rPr lang="en-US" sz="1200" b="0" i="1" smtClean="0">
                              <a:solidFill>
                                <a:srgbClr val="006600"/>
                              </a:solidFill>
                              <a:latin typeface="Cambria Math" panose="02040503050406030204" pitchFamily="18" charset="0"/>
                            </a:rPr>
                            <m:t>+3</m:t>
                          </m:r>
                          <m:r>
                            <a:rPr lang="en-US" sz="1200" b="0" i="1" smtClean="0">
                              <a:solidFill>
                                <a:srgbClr val="006600"/>
                              </a:solidFill>
                              <a:latin typeface="Cambria Math" panose="02040503050406030204" pitchFamily="18" charset="0"/>
                            </a:rPr>
                            <m:t>𝑞</m:t>
                          </m:r>
                          <m:r>
                            <a:rPr lang="en-US" sz="1200" b="0" i="1" smtClean="0">
                              <a:solidFill>
                                <a:srgbClr val="006600"/>
                              </a:solidFill>
                              <a:latin typeface="Cambria Math" panose="02040503050406030204" pitchFamily="18" charset="0"/>
                            </a:rPr>
                            <m:t>+400</m:t>
                          </m:r>
                        </m:num>
                        <m:den>
                          <m:r>
                            <a:rPr lang="en-US" sz="1200" b="0" i="1" smtClean="0">
                              <a:solidFill>
                                <a:srgbClr val="006600"/>
                              </a:solidFill>
                              <a:latin typeface="Cambria Math" panose="02040503050406030204" pitchFamily="18" charset="0"/>
                            </a:rPr>
                            <m:t>𝑞</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𝑞</m:t>
                          </m:r>
                        </m:num>
                        <m:den>
                          <m:r>
                            <a:rPr lang="en-US" sz="1200" b="0" i="1" smtClean="0">
                              <a:solidFill>
                                <a:srgbClr val="006600"/>
                              </a:solidFill>
                              <a:latin typeface="Cambria Math" panose="02040503050406030204" pitchFamily="18" charset="0"/>
                            </a:rPr>
                            <m:t>4</m:t>
                          </m:r>
                        </m:den>
                      </m:f>
                      <m:r>
                        <a:rPr lang="en-US" sz="1200" b="0" i="1" smtClean="0">
                          <a:solidFill>
                            <a:srgbClr val="006600"/>
                          </a:solidFill>
                          <a:latin typeface="Cambria Math" panose="02040503050406030204" pitchFamily="18" charset="0"/>
                        </a:rPr>
                        <m:t>+3+</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400</m:t>
                          </m:r>
                        </m:num>
                        <m:den>
                          <m:r>
                            <a:rPr lang="en-US" sz="1200" b="0" i="1" smtClean="0">
                              <a:solidFill>
                                <a:srgbClr val="006600"/>
                              </a:solidFill>
                              <a:latin typeface="Cambria Math" panose="02040503050406030204" pitchFamily="18" charset="0"/>
                            </a:rPr>
                            <m:t>𝑞</m:t>
                          </m:r>
                        </m:den>
                      </m:f>
                    </m:oMath>
                  </m:oMathPara>
                </a14:m>
                <a:endParaRPr lang="en-US" altLang="en-US" sz="1200" dirty="0"/>
              </a:p>
              <a:p>
                <a:pPr marL="0" indent="0">
                  <a:buNone/>
                </a:pPr>
                <a:r>
                  <a:rPr lang="en-US" altLang="en-US" sz="1200" dirty="0">
                    <a:solidFill>
                      <a:schemeClr val="tx1"/>
                    </a:solidFill>
                  </a:rPr>
                  <a:t>To find critical values, we set</a:t>
                </a:r>
              </a:p>
              <a:p>
                <a:pPr marL="0" indent="0">
                  <a:buNone/>
                </a:pPr>
                <a:endParaRPr lang="en-US" altLang="en-US" sz="1200" dirty="0"/>
              </a:p>
              <a:p>
                <a:pPr marL="0" indent="0">
                  <a:buNone/>
                </a:pPr>
                <a14:m>
                  <m:oMathPara xmlns:m="http://schemas.openxmlformats.org/officeDocument/2006/math">
                    <m:oMathParaPr>
                      <m:jc m:val="centerGroup"/>
                    </m:oMathParaPr>
                    <m:oMath xmlns:m="http://schemas.openxmlformats.org/officeDocument/2006/math">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𝑑</m:t>
                          </m:r>
                          <m:acc>
                            <m:accPr>
                              <m:chr m:val="̄"/>
                              <m:ctrlPr>
                                <a:rPr lang="en-US" sz="1200" i="1">
                                  <a:solidFill>
                                    <a:srgbClr val="006600"/>
                                  </a:solidFill>
                                  <a:latin typeface="Cambria Math" panose="02040503050406030204" pitchFamily="18" charset="0"/>
                                </a:rPr>
                              </m:ctrlPr>
                            </m:accPr>
                            <m:e>
                              <m:r>
                                <a:rPr lang="en-US" sz="1200" b="0" i="1" smtClean="0">
                                  <a:solidFill>
                                    <a:srgbClr val="006600"/>
                                  </a:solidFill>
                                  <a:latin typeface="Cambria Math" panose="02040503050406030204" pitchFamily="18" charset="0"/>
                                </a:rPr>
                                <m:t>𝑐</m:t>
                              </m:r>
                            </m:e>
                          </m:acc>
                        </m:num>
                        <m:den>
                          <m:r>
                            <a:rPr lang="en-US" sz="1200" b="0" i="1" smtClean="0">
                              <a:solidFill>
                                <a:srgbClr val="006600"/>
                              </a:solidFill>
                              <a:latin typeface="Cambria Math" panose="02040503050406030204" pitchFamily="18" charset="0"/>
                            </a:rPr>
                            <m:t>𝑑𝑞</m:t>
                          </m:r>
                        </m:den>
                      </m:f>
                      <m:r>
                        <a:rPr lang="en-US" sz="1200" b="0" i="1" smtClean="0">
                          <a:solidFill>
                            <a:srgbClr val="006600"/>
                          </a:solidFill>
                          <a:latin typeface="Cambria Math" panose="02040503050406030204" pitchFamily="18" charset="0"/>
                        </a:rPr>
                        <m:t>=0=</m:t>
                      </m:r>
                      <m:f>
                        <m:fPr>
                          <m:ctrlPr>
                            <a:rPr lang="en-US" sz="1200" i="1">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𝑞</m:t>
                              </m:r>
                            </m:e>
                            <m:sup>
                              <m:r>
                                <a:rPr lang="en-US" sz="1200" b="0" i="1" smtClean="0">
                                  <a:solidFill>
                                    <a:srgbClr val="006600"/>
                                  </a:solidFill>
                                  <a:latin typeface="Cambria Math" panose="02040503050406030204" pitchFamily="18" charset="0"/>
                                </a:rPr>
                                <m:t>2</m:t>
                              </m:r>
                            </m:sup>
                          </m:sSup>
                          <m:r>
                            <a:rPr lang="en-US" sz="1200" b="0" i="1" smtClean="0">
                              <a:solidFill>
                                <a:srgbClr val="006600"/>
                              </a:solidFill>
                              <a:latin typeface="Cambria Math" panose="02040503050406030204" pitchFamily="18" charset="0"/>
                            </a:rPr>
                            <m:t>−1600</m:t>
                          </m:r>
                        </m:num>
                        <m:den>
                          <m:r>
                            <a:rPr lang="en-US" sz="1200" b="0" i="1" smtClean="0">
                              <a:solidFill>
                                <a:srgbClr val="006600"/>
                              </a:solidFill>
                              <a:latin typeface="Cambria Math" panose="02040503050406030204" pitchFamily="18" charset="0"/>
                            </a:rPr>
                            <m:t>4</m:t>
                          </m:r>
                          <m:sSup>
                            <m:sSupPr>
                              <m:ctrlPr>
                                <a:rPr lang="en-US" sz="1200" i="1">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𝑞</m:t>
                              </m:r>
                            </m:e>
                            <m:sup>
                              <m:r>
                                <a:rPr lang="en-US" sz="1200" b="0" i="1" smtClean="0">
                                  <a:solidFill>
                                    <a:srgbClr val="006600"/>
                                  </a:solidFill>
                                  <a:latin typeface="Cambria Math" panose="02040503050406030204" pitchFamily="18" charset="0"/>
                                </a:rPr>
                                <m:t>2</m:t>
                              </m:r>
                            </m:sup>
                          </m:sSup>
                        </m:den>
                      </m:f>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𝑞</m:t>
                      </m:r>
                      <m:r>
                        <a:rPr lang="en-US" sz="1200" b="0" i="1" smtClean="0">
                          <a:solidFill>
                            <a:srgbClr val="006600"/>
                          </a:solidFill>
                          <a:latin typeface="Cambria Math" panose="02040503050406030204" pitchFamily="18" charset="0"/>
                        </a:rPr>
                        <m:t>=40</m:t>
                      </m:r>
                      <m:r>
                        <m:rPr>
                          <m:nor/>
                        </m:rPr>
                        <a:rPr lang="en-US" sz="1200">
                          <a:solidFill>
                            <a:srgbClr val="006600"/>
                          </a:solidFill>
                          <a:latin typeface="Cambria Math" panose="02040503050406030204" pitchFamily="18" charset="0"/>
                        </a:rPr>
                        <m:t>  </m:t>
                      </m:r>
                      <m:r>
                        <m:rPr>
                          <m:nor/>
                        </m:rPr>
                        <a:rPr lang="en-US" sz="1200" smtClean="0">
                          <a:solidFill>
                            <a:schemeClr val="tx1"/>
                          </a:solidFill>
                          <a:latin typeface="Helvetica Light" panose="020B0403020202020204"/>
                        </a:rPr>
                        <m:t>since</m:t>
                      </m:r>
                      <m:r>
                        <m:rPr>
                          <m:nor/>
                        </m:rPr>
                        <a:rPr lang="en-US" sz="1200">
                          <a:solidFill>
                            <a:srgbClr val="006600"/>
                          </a:solidFill>
                          <a:latin typeface="Cambria Math" panose="02040503050406030204" pitchFamily="18" charset="0"/>
                        </a:rPr>
                        <m:t> </m:t>
                      </m:r>
                      <m:r>
                        <a:rPr lang="en-US" sz="1200" b="0" i="1" smtClean="0">
                          <a:solidFill>
                            <a:srgbClr val="006600"/>
                          </a:solidFill>
                          <a:latin typeface="Cambria Math" panose="02040503050406030204" pitchFamily="18" charset="0"/>
                        </a:rPr>
                        <m:t>𝑞</m:t>
                      </m:r>
                      <m:r>
                        <a:rPr lang="en-US" sz="1200" b="0" i="1" smtClean="0">
                          <a:solidFill>
                            <a:srgbClr val="006600"/>
                          </a:solidFill>
                          <a:latin typeface="Cambria Math" panose="02040503050406030204" pitchFamily="18" charset="0"/>
                        </a:rPr>
                        <m:t>&gt;0</m:t>
                      </m:r>
                    </m:oMath>
                  </m:oMathPara>
                </a14:m>
                <a:endParaRPr lang="en-US" altLang="en-US" sz="1200" dirty="0">
                  <a:solidFill>
                    <a:srgbClr val="006600"/>
                  </a:solidFill>
                </a:endParaRPr>
              </a:p>
              <a:p>
                <a:pPr marL="0" indent="0">
                  <a:lnSpc>
                    <a:spcPct val="100000"/>
                  </a:lnSpc>
                  <a:spcBef>
                    <a:spcPct val="40000"/>
                  </a:spcBef>
                  <a:buNone/>
                </a:pPr>
                <a14:m>
                  <m:oMath xmlns:m="http://schemas.openxmlformats.org/officeDocument/2006/math">
                    <m:f>
                      <m:fPr>
                        <m:ctrlPr>
                          <a:rPr lang="en-US" sz="1200" i="1" smtClean="0">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𝑑</m:t>
                            </m:r>
                          </m:e>
                          <m:sup>
                            <m:r>
                              <a:rPr lang="en-US" sz="1200" b="0" i="1" smtClean="0">
                                <a:solidFill>
                                  <a:srgbClr val="006600"/>
                                </a:solidFill>
                                <a:latin typeface="Cambria Math" panose="02040503050406030204" pitchFamily="18" charset="0"/>
                              </a:rPr>
                              <m:t>2</m:t>
                            </m:r>
                          </m:sup>
                        </m:sSup>
                        <m:acc>
                          <m:accPr>
                            <m:chr m:val="̄"/>
                            <m:ctrlPr>
                              <a:rPr lang="en-US" sz="1200" i="1">
                                <a:solidFill>
                                  <a:srgbClr val="006600"/>
                                </a:solidFill>
                                <a:latin typeface="Cambria Math" panose="02040503050406030204" pitchFamily="18" charset="0"/>
                              </a:rPr>
                            </m:ctrlPr>
                          </m:accPr>
                          <m:e>
                            <m:r>
                              <a:rPr lang="en-US" sz="1200" b="0" i="1" smtClean="0">
                                <a:solidFill>
                                  <a:srgbClr val="006600"/>
                                </a:solidFill>
                                <a:latin typeface="Cambria Math" panose="02040503050406030204" pitchFamily="18" charset="0"/>
                              </a:rPr>
                              <m:t>𝑐</m:t>
                            </m:r>
                          </m:e>
                        </m:acc>
                      </m:num>
                      <m:den>
                        <m:r>
                          <a:rPr lang="en-US" sz="1200" b="0" i="1" smtClean="0">
                            <a:solidFill>
                              <a:srgbClr val="006600"/>
                            </a:solidFill>
                            <a:latin typeface="Cambria Math" panose="02040503050406030204" pitchFamily="18" charset="0"/>
                          </a:rPr>
                          <m:t>𝑑</m:t>
                        </m:r>
                        <m:sSup>
                          <m:sSupPr>
                            <m:ctrlPr>
                              <a:rPr lang="en-US" sz="1200" i="1">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𝑞</m:t>
                            </m:r>
                          </m:e>
                          <m:sup>
                            <m:r>
                              <a:rPr lang="en-US" sz="1200" b="0" i="1" smtClean="0">
                                <a:solidFill>
                                  <a:srgbClr val="006600"/>
                                </a:solidFill>
                                <a:latin typeface="Cambria Math" panose="02040503050406030204" pitchFamily="18" charset="0"/>
                              </a:rPr>
                              <m:t>2</m:t>
                            </m:r>
                          </m:sup>
                        </m:sSup>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800</m:t>
                        </m:r>
                      </m:num>
                      <m:den>
                        <m:sSup>
                          <m:sSupPr>
                            <m:ctrlPr>
                              <a:rPr lang="en-US" sz="1200" i="1">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𝑞</m:t>
                            </m:r>
                          </m:e>
                          <m:sup>
                            <m:r>
                              <a:rPr lang="en-US" sz="1200" b="0" i="1" smtClean="0">
                                <a:solidFill>
                                  <a:srgbClr val="006600"/>
                                </a:solidFill>
                                <a:latin typeface="Cambria Math" panose="02040503050406030204" pitchFamily="18" charset="0"/>
                              </a:rPr>
                              <m:t>3</m:t>
                            </m:r>
                          </m:sup>
                        </m:sSup>
                      </m:den>
                    </m:f>
                  </m:oMath>
                </a14:m>
                <a:r>
                  <a:rPr lang="en-US" altLang="en-US" sz="1200" dirty="0"/>
                  <a:t>  </a:t>
                </a:r>
                <a:r>
                  <a:rPr lang="en-US" altLang="en-US" sz="1200" dirty="0">
                    <a:solidFill>
                      <a:schemeClr val="tx1"/>
                    </a:solidFill>
                  </a:rPr>
                  <a:t>is positive when </a:t>
                </a:r>
                <a14:m>
                  <m:oMath xmlns:m="http://schemas.openxmlformats.org/officeDocument/2006/math">
                    <m:r>
                      <a:rPr lang="en-US" sz="1200" b="0" i="1" smtClean="0">
                        <a:solidFill>
                          <a:srgbClr val="006600"/>
                        </a:solidFill>
                        <a:latin typeface="Cambria Math" panose="02040503050406030204" pitchFamily="18" charset="0"/>
                      </a:rPr>
                      <m:t>𝑞</m:t>
                    </m:r>
                    <m:r>
                      <a:rPr lang="en-US" sz="1200" b="0" i="1" smtClean="0">
                        <a:solidFill>
                          <a:srgbClr val="006600"/>
                        </a:solidFill>
                        <a:latin typeface="Cambria Math" panose="02040503050406030204" pitchFamily="18" charset="0"/>
                      </a:rPr>
                      <m:t>=40</m:t>
                    </m:r>
                  </m:oMath>
                </a14:m>
                <a:r>
                  <a:rPr lang="en-US" altLang="en-US" sz="1200" dirty="0">
                    <a:solidFill>
                      <a:schemeClr val="tx1"/>
                    </a:solidFill>
                  </a:rPr>
                  <a:t>, which is the only relative extremum. The minimum average cost is</a:t>
                </a:r>
              </a:p>
              <a:p>
                <a:pPr marL="0" indent="0">
                  <a:lnSpc>
                    <a:spcPct val="100000"/>
                  </a:lnSpc>
                  <a:spcBef>
                    <a:spcPct val="40000"/>
                  </a:spcBef>
                  <a:buNone/>
                </a:pPr>
                <a:endParaRPr lang="en-US" altLang="en-US" sz="1200" dirty="0">
                  <a:solidFill>
                    <a:schemeClr val="tx1"/>
                  </a:solidFill>
                </a:endParaRPr>
              </a:p>
              <a:p>
                <a:pPr marL="0" indent="0">
                  <a:lnSpc>
                    <a:spcPct val="100000"/>
                  </a:lnSpc>
                  <a:spcBef>
                    <a:spcPct val="40000"/>
                  </a:spcBef>
                  <a:buNone/>
                </a:pPr>
                <a14:m>
                  <m:oMathPara xmlns:m="http://schemas.openxmlformats.org/officeDocument/2006/math">
                    <m:oMathParaPr>
                      <m:jc m:val="centerGroup"/>
                    </m:oMathParaPr>
                    <m:oMath xmlns:m="http://schemas.openxmlformats.org/officeDocument/2006/math">
                      <m:acc>
                        <m:accPr>
                          <m:chr m:val="̄"/>
                          <m:ctrlPr>
                            <a:rPr lang="en-US" sz="1200" i="1" smtClean="0">
                              <a:solidFill>
                                <a:srgbClr val="006600"/>
                              </a:solidFill>
                              <a:latin typeface="Cambria Math" panose="02040503050406030204" pitchFamily="18" charset="0"/>
                            </a:rPr>
                          </m:ctrlPr>
                        </m:accPr>
                        <m:e>
                          <m:r>
                            <a:rPr lang="en-US" sz="1200" b="0" i="1" smtClean="0">
                              <a:solidFill>
                                <a:srgbClr val="006600"/>
                              </a:solidFill>
                              <a:latin typeface="Cambria Math" panose="02040503050406030204" pitchFamily="18" charset="0"/>
                            </a:rPr>
                            <m:t>𝑐</m:t>
                          </m:r>
                        </m:e>
                      </m:acc>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40</m:t>
                          </m:r>
                        </m:e>
                      </m:d>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40</m:t>
                          </m:r>
                        </m:num>
                        <m:den>
                          <m:r>
                            <a:rPr lang="en-US" sz="1200" b="0" i="1" smtClean="0">
                              <a:solidFill>
                                <a:srgbClr val="006600"/>
                              </a:solidFill>
                              <a:latin typeface="Cambria Math" panose="02040503050406030204" pitchFamily="18" charset="0"/>
                            </a:rPr>
                            <m:t>4</m:t>
                          </m:r>
                        </m:den>
                      </m:f>
                      <m:r>
                        <a:rPr lang="en-US" sz="1200" b="0" i="1" smtClean="0">
                          <a:solidFill>
                            <a:srgbClr val="006600"/>
                          </a:solidFill>
                          <a:latin typeface="Cambria Math" panose="02040503050406030204" pitchFamily="18" charset="0"/>
                        </a:rPr>
                        <m:t>+3+</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400</m:t>
                          </m:r>
                        </m:num>
                        <m:den>
                          <m:r>
                            <a:rPr lang="en-US" sz="1200" b="0" i="1" smtClean="0">
                              <a:solidFill>
                                <a:srgbClr val="006600"/>
                              </a:solidFill>
                              <a:latin typeface="Cambria Math" panose="02040503050406030204" pitchFamily="18" charset="0"/>
                            </a:rPr>
                            <m:t>40</m:t>
                          </m:r>
                        </m:den>
                      </m:f>
                      <m:r>
                        <a:rPr lang="en-US" sz="1200" b="0" i="1" smtClean="0">
                          <a:solidFill>
                            <a:srgbClr val="006600"/>
                          </a:solidFill>
                          <a:latin typeface="Cambria Math" panose="02040503050406030204" pitchFamily="18" charset="0"/>
                        </a:rPr>
                        <m:t>=23</m:t>
                      </m:r>
                    </m:oMath>
                  </m:oMathPara>
                </a14:m>
                <a:endParaRPr lang="en-US" altLang="en-US" sz="1200" dirty="0">
                  <a:solidFill>
                    <a:srgbClr val="115740"/>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263C99D-3FCA-401D-8826-4B98973E6474}"/>
                  </a:ext>
                </a:extLst>
              </p:cNvPr>
              <p:cNvSpPr>
                <a:spLocks noGrp="1" noRot="1" noChangeAspect="1" noMove="1" noResize="1" noEditPoints="1" noAdjustHandles="1" noChangeArrowheads="1" noChangeShapeType="1" noTextEdit="1"/>
              </p:cNvSpPr>
              <p:nvPr>
                <p:ph idx="1"/>
              </p:nvPr>
            </p:nvSpPr>
            <p:spPr>
              <a:xfrm>
                <a:off x="628650" y="1179095"/>
                <a:ext cx="7886700" cy="3806562"/>
              </a:xfrm>
              <a:blipFill>
                <a:blip r:embed="rId2"/>
                <a:stretch>
                  <a:fillRect t="-480"/>
                </a:stretch>
              </a:blipFill>
            </p:spPr>
            <p:txBody>
              <a:bodyPr/>
              <a:lstStyle/>
              <a:p>
                <a:r>
                  <a:rPr lang="en-US">
                    <a:noFill/>
                  </a:rPr>
                  <a:t> </a:t>
                </a:r>
              </a:p>
            </p:txBody>
          </p:sp>
        </mc:Fallback>
      </mc:AlternateContent>
    </p:spTree>
    <p:extLst>
      <p:ext uri="{BB962C8B-B14F-4D97-AF65-F5344CB8AC3E}">
        <p14:creationId xmlns:p14="http://schemas.microsoft.com/office/powerpoint/2010/main" val="409039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infinite) sequence of real numbers may be viewed as a mapping of  natural numbers into real numbers 0 a3a3 a1a1 a2a2 sometimes denotedor  just. - ppt download">
            <a:extLst>
              <a:ext uri="{FF2B5EF4-FFF2-40B4-BE49-F238E27FC236}">
                <a16:creationId xmlns:a16="http://schemas.microsoft.com/office/drawing/2014/main" id="{7C4B868C-F418-4BD1-850E-79F72866E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603" y="1829161"/>
            <a:ext cx="3964673" cy="29735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724785-A182-4B74-8247-B77030559908}"/>
              </a:ext>
            </a:extLst>
          </p:cNvPr>
          <p:cNvSpPr>
            <a:spLocks noGrp="1"/>
          </p:cNvSpPr>
          <p:nvPr>
            <p:ph type="title"/>
          </p:nvPr>
        </p:nvSpPr>
        <p:spPr/>
        <p:txBody>
          <a:bodyPr/>
          <a:lstStyle/>
          <a:p>
            <a:r>
              <a:rPr lang="en-US" dirty="0"/>
              <a:t>Monotone Convergence Theorem (MCT)</a:t>
            </a:r>
          </a:p>
        </p:txBody>
      </p:sp>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EC9D8A13-BCB1-4C5E-B5ED-A72D19961F87}"/>
                  </a:ext>
                </a:extLst>
              </p:cNvPr>
              <p:cNvSpPr txBox="1"/>
              <p:nvPr/>
            </p:nvSpPr>
            <p:spPr>
              <a:xfrm>
                <a:off x="594530" y="1215950"/>
                <a:ext cx="8232160" cy="276999"/>
              </a:xfrm>
              <a:prstGeom prst="rect">
                <a:avLst/>
              </a:prstGeom>
              <a:solidFill>
                <a:srgbClr val="E5F5FF"/>
              </a:solidFill>
              <a:ln>
                <a:solidFill>
                  <a:schemeClr val="tx1"/>
                </a:solidFill>
              </a:ln>
            </p:spPr>
            <p:txBody>
              <a:bodyPr wrap="square">
                <a:spAutoFit/>
              </a:bodyPr>
              <a:lstStyle/>
              <a:p>
                <a:r>
                  <a:rPr lang="en-US" sz="1200" b="1" i="1" dirty="0">
                    <a:solidFill>
                      <a:srgbClr val="C00000"/>
                    </a:solidFill>
                    <a:latin typeface="Helvetica Light"/>
                  </a:rPr>
                  <a:t>Monotone </a:t>
                </a:r>
                <a:r>
                  <a:rPr lang="en-US" sz="1200" i="1" dirty="0">
                    <a:solidFill>
                      <a:srgbClr val="C00000"/>
                    </a:solidFill>
                    <a:latin typeface="Helvetica Light"/>
                  </a:rPr>
                  <a:t>Convergence Theorem (MCT): </a:t>
                </a:r>
                <a:r>
                  <a:rPr lang="en-US" sz="1200" i="1" dirty="0">
                    <a:latin typeface="Helvetica Light"/>
                  </a:rPr>
                  <a:t>If a sequence </a:t>
                </a:r>
                <a14:m>
                  <m:oMath xmlns:m="http://schemas.openxmlformats.org/officeDocument/2006/math">
                    <m:r>
                      <a:rPr lang="en-US" sz="1200" b="0" i="1" smtClean="0">
                        <a:solidFill>
                          <a:srgbClr val="006600"/>
                        </a:solidFill>
                        <a:latin typeface="Cambria Math" panose="02040503050406030204" pitchFamily="18" charset="0"/>
                      </a:rPr>
                      <m:t>{</m:t>
                    </m:r>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𝑎</m:t>
                        </m:r>
                      </m:e>
                      <m:sub>
                        <m:r>
                          <a:rPr lang="en-US" sz="1200" b="0" i="1" smtClean="0">
                            <a:solidFill>
                              <a:srgbClr val="006600"/>
                            </a:solidFill>
                            <a:latin typeface="Cambria Math" panose="02040503050406030204" pitchFamily="18" charset="0"/>
                          </a:rPr>
                          <m:t>𝑛</m:t>
                        </m:r>
                      </m:sub>
                    </m:sSub>
                    <m:r>
                      <a:rPr lang="en-US" sz="1200" b="0" i="1" smtClean="0">
                        <a:solidFill>
                          <a:srgbClr val="006600"/>
                        </a:solidFill>
                        <a:latin typeface="Cambria Math" panose="02040503050406030204" pitchFamily="18" charset="0"/>
                      </a:rPr>
                      <m:t>} </m:t>
                    </m:r>
                  </m:oMath>
                </a14:m>
                <a:r>
                  <a:rPr lang="en-US" sz="1200" i="1" dirty="0">
                    <a:latin typeface="Helvetica Light"/>
                  </a:rPr>
                  <a:t>is monotone and bounded, it is convergent (i.e., it has a limit).</a:t>
                </a:r>
                <a:endParaRPr lang="en-US" sz="1200" i="1" dirty="0">
                  <a:latin typeface="Cambria Math" panose="02040503050406030204" pitchFamily="18" charset="0"/>
                </a:endParaRPr>
              </a:p>
            </p:txBody>
          </p:sp>
        </mc:Choice>
        <mc:Fallback xmlns="">
          <p:sp>
            <p:nvSpPr>
              <p:cNvPr id="149" name="TextBox 148">
                <a:extLst>
                  <a:ext uri="{FF2B5EF4-FFF2-40B4-BE49-F238E27FC236}">
                    <a16:creationId xmlns:a16="http://schemas.microsoft.com/office/drawing/2014/main" id="{EC9D8A13-BCB1-4C5E-B5ED-A72D19961F87}"/>
                  </a:ext>
                </a:extLst>
              </p:cNvPr>
              <p:cNvSpPr txBox="1">
                <a:spLocks noRot="1" noChangeAspect="1" noMove="1" noResize="1" noEditPoints="1" noAdjustHandles="1" noChangeArrowheads="1" noChangeShapeType="1" noTextEdit="1"/>
              </p:cNvSpPr>
              <p:nvPr/>
            </p:nvSpPr>
            <p:spPr>
              <a:xfrm>
                <a:off x="594530" y="1215950"/>
                <a:ext cx="8232160" cy="276999"/>
              </a:xfrm>
              <a:prstGeom prst="rect">
                <a:avLst/>
              </a:prstGeom>
              <a:blipFill>
                <a:blip r:embed="rId3"/>
                <a:stretch>
                  <a:fillRect b="-12500"/>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63658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24785-A182-4B74-8247-B77030559908}"/>
                  </a:ext>
                </a:extLst>
              </p:cNvPr>
              <p:cNvSpPr>
                <a:spLocks noGrp="1"/>
              </p:cNvSpPr>
              <p:nvPr>
                <p:ph type="title"/>
              </p:nvPr>
            </p:nvSpPr>
            <p:spPr/>
            <p:txBody>
              <a:bodyPr/>
              <a:lstStyle/>
              <a:p>
                <a:r>
                  <a:rPr lang="en-US" dirty="0"/>
                  <a:t>Proof of The Convergence of </a:t>
                </a:r>
                <a14:m>
                  <m:oMath xmlns:m="http://schemas.openxmlformats.org/officeDocument/2006/math">
                    <m:sSup>
                      <m:sSupPr>
                        <m:ctrlPr>
                          <a:rPr lang="en-US" sz="2000" i="1" smtClean="0">
                            <a:solidFill>
                              <a:srgbClr val="006600"/>
                            </a:solidFill>
                            <a:latin typeface="Cambria Math" panose="02040503050406030204" pitchFamily="18" charset="0"/>
                          </a:rPr>
                        </m:ctrlPr>
                      </m:sSupPr>
                      <m:e>
                        <m:sSub>
                          <m:sSubPr>
                            <m:ctrlPr>
                              <a:rPr lang="en-US" sz="2000" i="1">
                                <a:solidFill>
                                  <a:srgbClr val="006600"/>
                                </a:solidFill>
                                <a:latin typeface="Cambria Math" panose="02040503050406030204" pitchFamily="18" charset="0"/>
                              </a:rPr>
                            </m:ctrlPr>
                          </m:sSubPr>
                          <m:e>
                            <m:r>
                              <a:rPr lang="en-US" sz="2000" b="0" i="1">
                                <a:solidFill>
                                  <a:srgbClr val="006600"/>
                                </a:solidFill>
                                <a:latin typeface="Cambria Math" panose="02040503050406030204" pitchFamily="18" charset="0"/>
                              </a:rPr>
                              <m:t>𝑎</m:t>
                            </m:r>
                          </m:e>
                          <m:sub>
                            <m:r>
                              <a:rPr lang="en-US" sz="2000" b="0" i="1">
                                <a:solidFill>
                                  <a:srgbClr val="006600"/>
                                </a:solidFill>
                                <a:latin typeface="Cambria Math" panose="02040503050406030204" pitchFamily="18" charset="0"/>
                              </a:rPr>
                              <m:t>𝑛</m:t>
                            </m:r>
                          </m:sub>
                        </m:sSub>
                        <m:r>
                          <a:rPr lang="en-US" sz="2000" b="0" i="1">
                            <a:solidFill>
                              <a:srgbClr val="006600"/>
                            </a:solidFill>
                            <a:latin typeface="Cambria Math" panose="02040503050406030204" pitchFamily="18" charset="0"/>
                          </a:rPr>
                          <m:t>=</m:t>
                        </m:r>
                        <m:d>
                          <m:dPr>
                            <m:ctrlPr>
                              <a:rPr lang="en-US" sz="2000" i="1" smtClean="0">
                                <a:solidFill>
                                  <a:srgbClr val="006600"/>
                                </a:solidFill>
                                <a:latin typeface="Cambria Math" panose="02040503050406030204" pitchFamily="18" charset="0"/>
                              </a:rPr>
                            </m:ctrlPr>
                          </m:dPr>
                          <m:e>
                            <m:r>
                              <a:rPr lang="en-US" sz="2000" b="0" i="1" smtClean="0">
                                <a:solidFill>
                                  <a:srgbClr val="006600"/>
                                </a:solidFill>
                                <a:latin typeface="Cambria Math" panose="02040503050406030204" pitchFamily="18" charset="0"/>
                              </a:rPr>
                              <m:t>1+</m:t>
                            </m:r>
                            <m:f>
                              <m:fPr>
                                <m:ctrlPr>
                                  <a:rPr lang="en-US" sz="2000" i="1" smtClean="0">
                                    <a:solidFill>
                                      <a:srgbClr val="006600"/>
                                    </a:solidFill>
                                    <a:latin typeface="Cambria Math" panose="02040503050406030204" pitchFamily="18" charset="0"/>
                                  </a:rPr>
                                </m:ctrlPr>
                              </m:fPr>
                              <m:num>
                                <m:r>
                                  <a:rPr lang="en-US" sz="2000" b="0" i="1" smtClean="0">
                                    <a:solidFill>
                                      <a:srgbClr val="006600"/>
                                    </a:solidFill>
                                    <a:latin typeface="Cambria Math" panose="02040503050406030204" pitchFamily="18" charset="0"/>
                                  </a:rPr>
                                  <m:t>1</m:t>
                                </m:r>
                              </m:num>
                              <m:den>
                                <m:r>
                                  <a:rPr lang="en-US" sz="2000" b="0" i="1" smtClean="0">
                                    <a:solidFill>
                                      <a:srgbClr val="006600"/>
                                    </a:solidFill>
                                    <a:latin typeface="Cambria Math" panose="02040503050406030204" pitchFamily="18" charset="0"/>
                                  </a:rPr>
                                  <m:t>𝑛</m:t>
                                </m:r>
                              </m:den>
                            </m:f>
                          </m:e>
                        </m:d>
                      </m:e>
                      <m:sup>
                        <m:r>
                          <a:rPr lang="en-US" sz="2000" b="0" i="1" smtClean="0">
                            <a:solidFill>
                              <a:srgbClr val="006600"/>
                            </a:solidFill>
                            <a:latin typeface="Cambria Math" panose="02040503050406030204" pitchFamily="18" charset="0"/>
                          </a:rPr>
                          <m:t>𝑛</m:t>
                        </m:r>
                      </m:sup>
                    </m:sSup>
                  </m:oMath>
                </a14:m>
                <a:endParaRPr lang="en-US" dirty="0"/>
              </a:p>
            </p:txBody>
          </p:sp>
        </mc:Choice>
        <mc:Fallback xmlns="">
          <p:sp>
            <p:nvSpPr>
              <p:cNvPr id="2" name="Title 1">
                <a:extLst>
                  <a:ext uri="{FF2B5EF4-FFF2-40B4-BE49-F238E27FC236}">
                    <a16:creationId xmlns:a16="http://schemas.microsoft.com/office/drawing/2014/main" id="{EF724785-A182-4B74-8247-B77030559908}"/>
                  </a:ext>
                </a:extLst>
              </p:cNvPr>
              <p:cNvSpPr>
                <a:spLocks noGrp="1" noRot="1" noChangeAspect="1" noMove="1" noResize="1" noEditPoints="1" noAdjustHandles="1" noChangeArrowheads="1" noChangeShapeType="1" noTextEdit="1"/>
              </p:cNvSpPr>
              <p:nvPr>
                <p:ph type="title"/>
              </p:nvPr>
            </p:nvSpPr>
            <p:spPr>
              <a:blipFill>
                <a:blip r:embed="rId2"/>
                <a:stretch>
                  <a:fillRect l="-1546" b="-16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6253A35-3DE7-409E-8E36-8FCE5B9FF25B}"/>
                  </a:ext>
                </a:extLst>
              </p:cNvPr>
              <p:cNvSpPr txBox="1"/>
              <p:nvPr/>
            </p:nvSpPr>
            <p:spPr>
              <a:xfrm>
                <a:off x="602692" y="929064"/>
                <a:ext cx="8390909" cy="3429850"/>
              </a:xfrm>
              <a:prstGeom prst="rect">
                <a:avLst/>
              </a:prstGeom>
              <a:noFill/>
            </p:spPr>
            <p:txBody>
              <a:bodyPr wrap="square">
                <a:spAutoFit/>
              </a:bodyPr>
              <a:lstStyle/>
              <a:p>
                <a:pPr>
                  <a:lnSpc>
                    <a:spcPct val="150000"/>
                  </a:lnSpc>
                </a:pPr>
                <a:r>
                  <a:rPr lang="en-US" sz="1200" dirty="0">
                    <a:latin typeface="Helvetica Light" panose="020B0403020202020204"/>
                    <a:cs typeface="Arial" panose="020B0604020202020204" pitchFamily="34" charset="0"/>
                  </a:rPr>
                  <a:t>Consider the sequence </a:t>
                </a:r>
                <a14:m>
                  <m:oMath xmlns:m="http://schemas.openxmlformats.org/officeDocument/2006/math">
                    <m:sSub>
                      <m:sSubPr>
                        <m:ctrlPr>
                          <a:rPr lang="en-US" sz="1200" i="1" smtClean="0">
                            <a:solidFill>
                              <a:srgbClr val="006600"/>
                            </a:solidFill>
                            <a:latin typeface="Cambria Math" panose="02040503050406030204" pitchFamily="18" charset="0"/>
                            <a:cs typeface="Arial" panose="020B0604020202020204" pitchFamily="34" charset="0"/>
                          </a:rPr>
                        </m:ctrlPr>
                      </m:sSubPr>
                      <m:e>
                        <m:d>
                          <m:dPr>
                            <m:begChr m:val="{"/>
                            <m:endChr m:val="}"/>
                            <m:ctrlPr>
                              <a:rPr lang="en-US" sz="1200" i="1" smtClean="0">
                                <a:solidFill>
                                  <a:srgbClr val="006600"/>
                                </a:solidFill>
                                <a:latin typeface="Cambria Math" panose="02040503050406030204" pitchFamily="18" charset="0"/>
                                <a:cs typeface="Arial" panose="020B0604020202020204" pitchFamily="34" charset="0"/>
                              </a:rPr>
                            </m:ctrlPr>
                          </m:dPr>
                          <m:e>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sub>
                            </m:sSub>
                          </m:e>
                        </m:d>
                      </m:e>
                      <m:sub>
                        <m:r>
                          <a:rPr lang="en-US" sz="1200" b="0" i="1" smtClean="0">
                            <a:solidFill>
                              <a:srgbClr val="006600"/>
                            </a:solidFill>
                            <a:latin typeface="Cambria Math" panose="02040503050406030204" pitchFamily="18" charset="0"/>
                            <a:cs typeface="Arial" panose="020B0604020202020204" pitchFamily="34" charset="0"/>
                          </a:rPr>
                          <m:t>𝑛</m:t>
                        </m:r>
                        <m:r>
                          <a:rPr lang="en-US" sz="1200" b="0" i="1" smtClean="0">
                            <a:solidFill>
                              <a:srgbClr val="006600"/>
                            </a:solidFill>
                            <a:latin typeface="Cambria Math" panose="02040503050406030204" pitchFamily="18" charset="0"/>
                            <a:cs typeface="Arial" panose="020B0604020202020204" pitchFamily="34" charset="0"/>
                          </a:rPr>
                          <m:t>≥1</m:t>
                        </m:r>
                      </m:sub>
                    </m:sSub>
                  </m:oMath>
                </a14:m>
                <a:r>
                  <a:rPr lang="en-US" sz="1200" dirty="0">
                    <a:latin typeface="Helvetica Light" panose="020B0403020202020204"/>
                    <a:cs typeface="Arial" panose="020B0604020202020204" pitchFamily="34" charset="0"/>
                  </a:rPr>
                  <a:t> where </a:t>
                </a:r>
                <a14:m>
                  <m:oMath xmlns:m="http://schemas.openxmlformats.org/officeDocument/2006/math">
                    <m:sSup>
                      <m:sSupPr>
                        <m:ctrlPr>
                          <a:rPr lang="en-US" sz="1200" i="1" smtClean="0">
                            <a:solidFill>
                              <a:srgbClr val="006600"/>
                            </a:solidFill>
                            <a:latin typeface="Cambria Math" panose="02040503050406030204" pitchFamily="18" charset="0"/>
                          </a:rPr>
                        </m:ctrlPr>
                      </m:sSupPr>
                      <m:e>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𝑎</m:t>
                            </m:r>
                          </m:e>
                          <m:sub>
                            <m:r>
                              <a:rPr lang="en-US" sz="1200" b="0" i="1" smtClean="0">
                                <a:solidFill>
                                  <a:srgbClr val="006600"/>
                                </a:solidFill>
                                <a:latin typeface="Cambria Math" panose="02040503050406030204" pitchFamily="18" charset="0"/>
                              </a:rPr>
                              <m:t>𝑛</m:t>
                            </m:r>
                          </m:sub>
                        </m:sSub>
                        <m:r>
                          <a:rPr lang="en-US" sz="1200" b="0" i="1" smtClean="0">
                            <a:solidFill>
                              <a:srgbClr val="006600"/>
                            </a:solidFill>
                            <a:latin typeface="Cambria Math" panose="02040503050406030204" pitchFamily="18" charset="0"/>
                          </a:rPr>
                          <m:t>=</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1+</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𝑛</m:t>
                                </m:r>
                              </m:den>
                            </m:f>
                          </m:e>
                        </m:d>
                      </m:e>
                      <m:sup>
                        <m:r>
                          <a:rPr lang="en-US" sz="1200" b="0" i="1" smtClean="0">
                            <a:solidFill>
                              <a:srgbClr val="006600"/>
                            </a:solidFill>
                            <a:latin typeface="Cambria Math" panose="02040503050406030204" pitchFamily="18" charset="0"/>
                          </a:rPr>
                          <m:t>𝑛</m:t>
                        </m:r>
                      </m:sup>
                    </m:sSup>
                  </m:oMath>
                </a14:m>
                <a:r>
                  <a:rPr lang="en-US" sz="1200" dirty="0">
                    <a:solidFill>
                      <a:srgbClr val="006600"/>
                    </a:solidFill>
                    <a:latin typeface="Arial" panose="020B0604020202020204" pitchFamily="34" charset="0"/>
                    <a:cs typeface="Arial" panose="020B0604020202020204" pitchFamily="34" charset="0"/>
                  </a:rPr>
                  <a:t>.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smtClean="0">
                            <a:solidFill>
                              <a:srgbClr val="006600"/>
                            </a:solidFill>
                            <a:latin typeface="Cambria Math" panose="02040503050406030204" pitchFamily="18" charset="0"/>
                          </a:rPr>
                          <m:t>1</m:t>
                        </m:r>
                      </m:sub>
                    </m:sSub>
                    <m:r>
                      <a:rPr lang="en-US" sz="1200" b="0" i="1" smtClean="0">
                        <a:solidFill>
                          <a:srgbClr val="006600"/>
                        </a:solidFill>
                        <a:latin typeface="Cambria Math" panose="02040503050406030204" pitchFamily="18" charset="0"/>
                      </a:rPr>
                      <m:t>=2,</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smtClean="0">
                            <a:solidFill>
                              <a:srgbClr val="006600"/>
                            </a:solidFill>
                            <a:latin typeface="Cambria Math" panose="02040503050406030204" pitchFamily="18" charset="0"/>
                          </a:rPr>
                          <m:t>2</m:t>
                        </m:r>
                      </m:sub>
                    </m:sSub>
                    <m:r>
                      <a:rPr lang="en-US" sz="1200" b="0" i="1" smtClean="0">
                        <a:solidFill>
                          <a:srgbClr val="006600"/>
                        </a:solidFill>
                        <a:latin typeface="Cambria Math" panose="02040503050406030204" pitchFamily="18" charset="0"/>
                      </a:rPr>
                      <m:t>=2.25,</m:t>
                    </m:r>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smtClean="0">
                            <a:solidFill>
                              <a:srgbClr val="006600"/>
                            </a:solidFill>
                            <a:latin typeface="Cambria Math" panose="02040503050406030204" pitchFamily="18" charset="0"/>
                          </a:rPr>
                          <m:t>3</m:t>
                        </m:r>
                      </m:sub>
                    </m:sSub>
                    <m:r>
                      <a:rPr lang="en-US" sz="1200" b="0" i="1">
                        <a:solidFill>
                          <a:srgbClr val="006600"/>
                        </a:solidFill>
                        <a:latin typeface="Cambria Math" panose="02040503050406030204" pitchFamily="18" charset="0"/>
                      </a:rPr>
                      <m:t>=2.</m:t>
                    </m:r>
                    <m:r>
                      <a:rPr lang="en-US" sz="1200" b="0" i="1" smtClean="0">
                        <a:solidFill>
                          <a:srgbClr val="006600"/>
                        </a:solidFill>
                        <a:latin typeface="Cambria Math" panose="02040503050406030204" pitchFamily="18" charset="0"/>
                      </a:rPr>
                      <m:t>3,…</m:t>
                    </m:r>
                  </m:oMath>
                </a14:m>
                <a:r>
                  <a:rPr lang="en-US" sz="1200" dirty="0">
                    <a:latin typeface="Helvetica Light" panose="020B0403020202020204"/>
                    <a:cs typeface="Arial" panose="020B0604020202020204" pitchFamily="34" charset="0"/>
                  </a:rPr>
                  <a:t>. To show that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sub>
                    </m:sSub>
                  </m:oMath>
                </a14:m>
                <a:r>
                  <a:rPr lang="en-US" sz="1200" dirty="0">
                    <a:solidFill>
                      <a:srgbClr val="006600"/>
                    </a:solidFill>
                    <a:latin typeface="Arial" panose="020B0604020202020204" pitchFamily="34" charset="0"/>
                    <a:cs typeface="Arial" panose="020B0604020202020204" pitchFamily="34" charset="0"/>
                  </a:rPr>
                  <a:t> </a:t>
                </a:r>
                <a:r>
                  <a:rPr lang="en-US" sz="1200" dirty="0">
                    <a:latin typeface="Helvetica Light" panose="020B0403020202020204"/>
                    <a:cs typeface="Arial" panose="020B0604020202020204" pitchFamily="34" charset="0"/>
                  </a:rPr>
                  <a:t>is convergent, we use the MTC.  First, we show that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sub>
                    </m:sSub>
                  </m:oMath>
                </a14:m>
                <a:r>
                  <a:rPr lang="en-US" sz="1200" dirty="0">
                    <a:latin typeface="Helvetica Light" panose="020B0403020202020204"/>
                    <a:cs typeface="Arial" panose="020B0604020202020204" pitchFamily="34" charset="0"/>
                  </a:rPr>
                  <a:t> is increasing in </a:t>
                </a:r>
                <a14:m>
                  <m:oMath xmlns:m="http://schemas.openxmlformats.org/officeDocument/2006/math">
                    <m:r>
                      <a:rPr lang="en-US" sz="1200" b="0" i="1" smtClean="0">
                        <a:solidFill>
                          <a:srgbClr val="006600"/>
                        </a:solidFill>
                        <a:latin typeface="Cambria Math" panose="02040503050406030204" pitchFamily="18" charset="0"/>
                      </a:rPr>
                      <m:t>𝑛</m:t>
                    </m:r>
                  </m:oMath>
                </a14:m>
                <a:r>
                  <a:rPr lang="en-US" sz="1200" dirty="0">
                    <a:latin typeface="Helvetica Light" panose="020B0403020202020204"/>
                    <a:cs typeface="Arial" panose="020B0604020202020204" pitchFamily="34" charset="0"/>
                  </a:rPr>
                  <a:t>:</a:t>
                </a:r>
              </a:p>
              <a:p>
                <a:pPr marL="171450" indent="-171450">
                  <a:lnSpc>
                    <a:spcPct val="150000"/>
                  </a:lnSpc>
                  <a:buFont typeface="Arial" panose="020B0604020202020204" pitchFamily="34" charset="0"/>
                  <a:buChar char="•"/>
                </a:pPr>
                <a14:m>
                  <m:oMath xmlns:m="http://schemas.openxmlformats.org/officeDocument/2006/math">
                    <m:f>
                      <m:fPr>
                        <m:ctrlPr>
                          <a:rPr lang="en-US" sz="1200" i="1" smtClean="0">
                            <a:solidFill>
                              <a:srgbClr val="006600"/>
                            </a:solidFill>
                            <a:latin typeface="Cambria Math" panose="02040503050406030204" pitchFamily="18" charset="0"/>
                          </a:rPr>
                        </m:ctrlPr>
                      </m:fPr>
                      <m:num>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sub>
                        </m:sSub>
                      </m:num>
                      <m:den>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sub>
                        </m:sSub>
                      </m:den>
                    </m:f>
                    <m:r>
                      <a:rPr lang="en-US" sz="1200" b="0" i="1">
                        <a:solidFill>
                          <a:srgbClr val="006600"/>
                        </a:solidFill>
                        <a:latin typeface="Cambria Math" panose="02040503050406030204" pitchFamily="18" charset="0"/>
                      </a:rPr>
                      <m:t>=</m:t>
                    </m:r>
                    <m:f>
                      <m:fPr>
                        <m:ctrlPr>
                          <a:rPr lang="en-US" sz="1200" i="1" smtClean="0">
                            <a:solidFill>
                              <a:srgbClr val="006600"/>
                            </a:solidFill>
                            <a:latin typeface="Cambria Math" panose="02040503050406030204" pitchFamily="18" charset="0"/>
                          </a:rPr>
                        </m:ctrlPr>
                      </m:fPr>
                      <m:num>
                        <m:sSup>
                          <m:sSupPr>
                            <m:ctrlPr>
                              <a:rPr lang="en-US" sz="1200" i="1" smtClean="0">
                                <a:solidFill>
                                  <a:srgbClr val="006600"/>
                                </a:solidFill>
                                <a:latin typeface="Cambria Math" panose="02040503050406030204" pitchFamily="18" charset="0"/>
                              </a:rPr>
                            </m:ctrlPr>
                          </m:sSupPr>
                          <m:e>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1+</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+1</m:t>
                                    </m:r>
                                  </m:den>
                                </m:f>
                              </m:e>
                            </m:d>
                          </m:e>
                          <m:sup>
                            <m:r>
                              <a:rPr lang="en-US" sz="1200" b="0" i="1" smtClean="0">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+1</m:t>
                            </m:r>
                          </m:sup>
                        </m:sSup>
                      </m:num>
                      <m:den>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1+</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1</m:t>
                                    </m:r>
                                  </m:num>
                                  <m:den>
                                    <m:r>
                                      <a:rPr lang="en-US" sz="1200" b="0" i="1">
                                        <a:solidFill>
                                          <a:srgbClr val="006600"/>
                                        </a:solidFill>
                                        <a:latin typeface="Cambria Math" panose="02040503050406030204" pitchFamily="18" charset="0"/>
                                      </a:rPr>
                                      <m:t>𝑛</m:t>
                                    </m:r>
                                  </m:den>
                                </m:f>
                              </m:e>
                            </m:d>
                          </m:e>
                          <m:sup>
                            <m:r>
                              <a:rPr lang="en-US" sz="1200" b="0" i="1">
                                <a:solidFill>
                                  <a:srgbClr val="006600"/>
                                </a:solidFill>
                                <a:latin typeface="Cambria Math" panose="02040503050406030204" pitchFamily="18" charset="0"/>
                              </a:rPr>
                              <m:t>𝑛</m:t>
                            </m:r>
                          </m:sup>
                        </m:sSup>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e>
                          <m:sup>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sup>
                        </m:sSup>
                      </m:num>
                      <m:den>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+1</m:t>
                                    </m:r>
                                  </m:num>
                                  <m:den>
                                    <m:r>
                                      <a:rPr lang="en-US" sz="1200" b="0" i="1">
                                        <a:solidFill>
                                          <a:srgbClr val="006600"/>
                                        </a:solidFill>
                                        <a:latin typeface="Cambria Math" panose="02040503050406030204" pitchFamily="18" charset="0"/>
                                      </a:rPr>
                                      <m:t>𝑛</m:t>
                                    </m:r>
                                  </m:den>
                                </m:f>
                              </m:e>
                            </m:d>
                          </m:e>
                          <m:sup>
                            <m:r>
                              <a:rPr lang="en-US" sz="1200" b="0" i="1">
                                <a:solidFill>
                                  <a:srgbClr val="006600"/>
                                </a:solidFill>
                                <a:latin typeface="Cambria Math" panose="02040503050406030204" pitchFamily="18" charset="0"/>
                              </a:rPr>
                              <m:t>𝑛</m:t>
                            </m:r>
                          </m:sup>
                        </m:sSup>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e>
                          <m:sup>
                            <m:r>
                              <a:rPr lang="en-US" sz="1200" b="0" i="1">
                                <a:solidFill>
                                  <a:srgbClr val="006600"/>
                                </a:solidFill>
                                <a:latin typeface="Cambria Math" panose="02040503050406030204" pitchFamily="18" charset="0"/>
                              </a:rPr>
                              <m:t>𝑛</m:t>
                            </m:r>
                          </m:sup>
                        </m:sSup>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num>
                      <m:den>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num>
                                  <m:den>
                                    <m:r>
                                      <a:rPr lang="en-US" sz="1200" b="0" i="1">
                                        <a:solidFill>
                                          <a:srgbClr val="006600"/>
                                        </a:solidFill>
                                        <a:latin typeface="Cambria Math" panose="02040503050406030204" pitchFamily="18" charset="0"/>
                                      </a:rPr>
                                      <m:t>𝑛</m:t>
                                    </m:r>
                                  </m:den>
                                </m:f>
                              </m:e>
                            </m:d>
                          </m:e>
                          <m:sup>
                            <m:r>
                              <a:rPr lang="en-US" sz="1200" b="0" i="1">
                                <a:solidFill>
                                  <a:srgbClr val="006600"/>
                                </a:solidFill>
                                <a:latin typeface="Cambria Math" panose="02040503050406030204" pitchFamily="18" charset="0"/>
                              </a:rPr>
                              <m:t>𝑛</m:t>
                            </m:r>
                          </m:sup>
                        </m:sSup>
                      </m:den>
                    </m:f>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𝑛</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e>
                      <m:sup>
                        <m:r>
                          <a:rPr lang="en-US" sz="1200" b="0" i="1">
                            <a:solidFill>
                              <a:srgbClr val="006600"/>
                            </a:solidFill>
                            <a:latin typeface="Cambria Math" panose="02040503050406030204" pitchFamily="18" charset="0"/>
                          </a:rPr>
                          <m:t>𝑛</m:t>
                        </m:r>
                      </m:sup>
                    </m:sSup>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sSup>
                                  <m:sSupPr>
                                    <m:ctrlPr>
                                      <a:rPr lang="en-US" sz="1200" i="1" smtClean="0">
                                        <a:solidFill>
                                          <a:srgbClr val="006600"/>
                                        </a:solidFill>
                                        <a:latin typeface="Cambria Math" panose="02040503050406030204" pitchFamily="18" charset="0"/>
                                      </a:rPr>
                                    </m:ctrlPr>
                                  </m:sSupPr>
                                  <m:e>
                                    <m:d>
                                      <m:dPr>
                                        <m:ctrlPr>
                                          <a:rPr lang="en-US" sz="1200" i="1" smtClean="0">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smtClean="0">
                                        <a:solidFill>
                                          <a:srgbClr val="006600"/>
                                        </a:solidFill>
                                        <a:latin typeface="Cambria Math" panose="02040503050406030204" pitchFamily="18" charset="0"/>
                                      </a:rPr>
                                      <m:t>2</m:t>
                                    </m:r>
                                  </m:sup>
                                </m:sSup>
                                <m:r>
                                  <a:rPr lang="en-US" sz="1200" b="0" i="1" smtClean="0">
                                    <a:solidFill>
                                      <a:srgbClr val="006600"/>
                                    </a:solidFill>
                                    <a:latin typeface="Cambria Math" panose="02040503050406030204" pitchFamily="18" charset="0"/>
                                  </a:rPr>
                                  <m:t>−1</m:t>
                                </m:r>
                              </m:num>
                              <m:den>
                                <m:sSup>
                                  <m:sSupPr>
                                    <m:ctrlPr>
                                      <a:rPr lang="en-US" sz="1200" i="1" smtClean="0">
                                        <a:solidFill>
                                          <a:srgbClr val="006600"/>
                                        </a:solidFill>
                                        <a:latin typeface="Cambria Math" panose="02040503050406030204" pitchFamily="18" charset="0"/>
                                      </a:rPr>
                                    </m:ctrlPr>
                                  </m:sSupPr>
                                  <m:e>
                                    <m:d>
                                      <m:dPr>
                                        <m:ctrlPr>
                                          <a:rPr lang="en-US" sz="1200" i="1" smtClean="0">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smtClean="0">
                                        <a:solidFill>
                                          <a:srgbClr val="006600"/>
                                        </a:solidFill>
                                        <a:latin typeface="Cambria Math" panose="02040503050406030204" pitchFamily="18" charset="0"/>
                                      </a:rPr>
                                      <m:t>2</m:t>
                                    </m:r>
                                  </m:sup>
                                </m:sSup>
                              </m:den>
                            </m:f>
                          </m:e>
                        </m:d>
                      </m:e>
                      <m:sup>
                        <m:r>
                          <a:rPr lang="en-US" sz="1200" b="0" i="1">
                            <a:solidFill>
                              <a:srgbClr val="006600"/>
                            </a:solidFill>
                            <a:latin typeface="Cambria Math" panose="02040503050406030204" pitchFamily="18" charset="0"/>
                          </a:rPr>
                          <m:t>𝑛</m:t>
                        </m:r>
                      </m:sup>
                    </m:sSup>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1−</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a:solidFill>
                                          <a:srgbClr val="006600"/>
                                        </a:solidFill>
                                        <a:latin typeface="Cambria Math" panose="02040503050406030204" pitchFamily="18" charset="0"/>
                                      </a:rPr>
                                      <m:t>2</m:t>
                                    </m:r>
                                  </m:sup>
                                </m:sSup>
                              </m:den>
                            </m:f>
                          </m:e>
                        </m:d>
                      </m:e>
                      <m:sup>
                        <m:r>
                          <a:rPr lang="en-US" sz="1200" b="0" i="1">
                            <a:solidFill>
                              <a:srgbClr val="006600"/>
                            </a:solidFill>
                            <a:latin typeface="Cambria Math" panose="02040503050406030204" pitchFamily="18" charset="0"/>
                          </a:rPr>
                          <m:t>𝑛</m:t>
                        </m:r>
                      </m:sup>
                    </m:sSup>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r>
                      <a:rPr lang="en-US" sz="1200" b="0" i="1" smtClean="0">
                        <a:solidFill>
                          <a:srgbClr val="006600"/>
                        </a:solidFill>
                        <a:latin typeface="Cambria Math" panose="02040503050406030204" pitchFamily="18" charset="0"/>
                      </a:rPr>
                      <m:t>≥</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1−</m:t>
                        </m:r>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num>
                          <m:den>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a:solidFill>
                                      <a:srgbClr val="006600"/>
                                    </a:solidFill>
                                    <a:latin typeface="Cambria Math" panose="02040503050406030204" pitchFamily="18" charset="0"/>
                                  </a:rPr>
                                  <m:t>2</m:t>
                                </m:r>
                              </m:sup>
                            </m:sSup>
                          </m:den>
                        </m:f>
                      </m:e>
                    </m:d>
                    <m:d>
                      <m:dPr>
                        <m:ctrlPr>
                          <a:rPr lang="en-US" sz="1200" i="1">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den>
                        </m:f>
                      </m:e>
                    </m:d>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m:t>
                            </m:r>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a:solidFill>
                                  <a:srgbClr val="006600"/>
                                </a:solidFill>
                                <a:latin typeface="Cambria Math" panose="02040503050406030204" pitchFamily="18" charset="0"/>
                              </a:rPr>
                              <m:t>2</m:t>
                            </m:r>
                          </m:sup>
                        </m:sSup>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+2)</m:t>
                        </m:r>
                      </m:num>
                      <m:den>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a:solidFill>
                                  <a:srgbClr val="006600"/>
                                </a:solidFill>
                                <a:latin typeface="Cambria Math" panose="02040503050406030204" pitchFamily="18" charset="0"/>
                              </a:rPr>
                              <m:t>3</m:t>
                            </m:r>
                          </m:sup>
                        </m:sSup>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a:solidFill>
                                  <a:srgbClr val="006600"/>
                                </a:solidFill>
                                <a:latin typeface="Cambria Math" panose="02040503050406030204" pitchFamily="18" charset="0"/>
                              </a:rPr>
                              <m:t>2</m:t>
                            </m:r>
                          </m:sup>
                        </m:sSup>
                        <m:r>
                          <a:rPr lang="en-US" sz="1200" b="0" i="1" smtClean="0">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num>
                      <m:den>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+1</m:t>
                                </m:r>
                              </m:e>
                            </m:d>
                          </m:e>
                          <m:sup>
                            <m:r>
                              <a:rPr lang="en-US" sz="1200" b="0" i="1">
                                <a:solidFill>
                                  <a:srgbClr val="006600"/>
                                </a:solidFill>
                                <a:latin typeface="Cambria Math" panose="02040503050406030204" pitchFamily="18" charset="0"/>
                              </a:rPr>
                              <m:t>3</m:t>
                            </m:r>
                          </m:sup>
                        </m:sSup>
                      </m:den>
                    </m:f>
                    <m:r>
                      <a:rPr lang="en-US" sz="1200" b="0" i="1" smtClean="0">
                        <a:solidFill>
                          <a:srgbClr val="006600"/>
                        </a:solidFill>
                        <a:latin typeface="Cambria Math" panose="02040503050406030204" pitchFamily="18" charset="0"/>
                      </a:rPr>
                      <m:t>=1,</m:t>
                    </m:r>
                  </m:oMath>
                </a14:m>
                <a:endParaRPr lang="en-US" sz="1200" dirty="0">
                  <a:latin typeface="Helvetica Light" panose="020B0403020202020204"/>
                  <a:cs typeface="Arial" panose="020B0604020202020204" pitchFamily="34" charset="0"/>
                </a:endParaRPr>
              </a:p>
              <a:p>
                <a:pPr>
                  <a:lnSpc>
                    <a:spcPct val="150000"/>
                  </a:lnSpc>
                </a:pPr>
                <a:r>
                  <a:rPr lang="en-US" sz="1200" dirty="0">
                    <a:latin typeface="Helvetica Light" panose="020B0403020202020204"/>
                    <a:cs typeface="Arial" panose="020B0604020202020204" pitchFamily="34" charset="0"/>
                  </a:rPr>
                  <a:t>in which we used the identity: </a:t>
                </a:r>
                <a14:m>
                  <m:oMath xmlns:m="http://schemas.openxmlformats.org/officeDocument/2006/math">
                    <m:sSup>
                      <m:sSupPr>
                        <m:ctrlPr>
                          <a:rPr lang="en-US" sz="1200" i="1" smtClean="0">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1+</m:t>
                            </m:r>
                            <m:r>
                              <a:rPr lang="en-US" sz="1200" b="0" i="1" smtClean="0">
                                <a:solidFill>
                                  <a:srgbClr val="006600"/>
                                </a:solidFill>
                                <a:latin typeface="Cambria Math" panose="02040503050406030204" pitchFamily="18" charset="0"/>
                              </a:rPr>
                              <m:t>𝑥</m:t>
                            </m:r>
                          </m:e>
                        </m:d>
                      </m:e>
                      <m:sup>
                        <m:r>
                          <a:rPr lang="en-US" sz="1200" b="0" i="1">
                            <a:solidFill>
                              <a:srgbClr val="006600"/>
                            </a:solidFill>
                            <a:latin typeface="Cambria Math" panose="02040503050406030204" pitchFamily="18" charset="0"/>
                          </a:rPr>
                          <m:t>𝑛</m:t>
                        </m:r>
                      </m:sup>
                    </m:sSup>
                    <m:r>
                      <a:rPr lang="en-US" sz="1200" b="0" i="1">
                        <a:solidFill>
                          <a:srgbClr val="006600"/>
                        </a:solidFill>
                        <a:latin typeface="Cambria Math" panose="02040503050406030204" pitchFamily="18" charset="0"/>
                      </a:rPr>
                      <m:t>≥1</m:t>
                    </m:r>
                    <m:r>
                      <a:rPr lang="en-US" sz="1200" b="0" i="1" smtClean="0">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𝑛𝑥</m:t>
                    </m:r>
                    <m:r>
                      <a:rPr lang="en-US" sz="1200" b="0" i="1" smtClean="0">
                        <a:solidFill>
                          <a:srgbClr val="006600"/>
                        </a:solidFill>
                        <a:latin typeface="Cambria Math" panose="02040503050406030204" pitchFamily="18" charset="0"/>
                      </a:rPr>
                      <m:t> (</m:t>
                    </m:r>
                    <m:r>
                      <a:rPr lang="en-US" sz="1200" b="0" i="1">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r>
                      <a:rPr lang="en-US" sz="1200" b="0" i="0" smtClean="0">
                        <a:solidFill>
                          <a:srgbClr val="006600"/>
                        </a:solidFill>
                        <a:latin typeface="Cambria Math" panose="02040503050406030204" pitchFamily="18" charset="0"/>
                      </a:rPr>
                      <m:t>−1)</m:t>
                    </m:r>
                  </m:oMath>
                </a14:m>
                <a:r>
                  <a:rPr lang="en-US" sz="1200" dirty="0">
                    <a:latin typeface="Helvetica Light" panose="020B0403020202020204"/>
                    <a:cs typeface="Arial" panose="020B0604020202020204" pitchFamily="34" charset="0"/>
                  </a:rPr>
                  <a:t> (the proof is by induction)</a:t>
                </a:r>
              </a:p>
              <a:p>
                <a:pPr>
                  <a:lnSpc>
                    <a:spcPct val="150000"/>
                  </a:lnSpc>
                </a:pPr>
                <a:r>
                  <a:rPr lang="en-US" sz="1200" dirty="0">
                    <a:latin typeface="Helvetica Light" panose="020B0403020202020204"/>
                    <a:cs typeface="Arial" panose="020B0604020202020204" pitchFamily="34" charset="0"/>
                  </a:rPr>
                  <a:t>Next, we show that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sub>
                    </m:sSub>
                  </m:oMath>
                </a14:m>
                <a:r>
                  <a:rPr lang="en-US" sz="1200" dirty="0">
                    <a:latin typeface="Helvetica Light" panose="020B0403020202020204"/>
                    <a:cs typeface="Arial" panose="020B0604020202020204" pitchFamily="34" charset="0"/>
                  </a:rPr>
                  <a:t> is bounded: </a:t>
                </a:r>
              </a:p>
              <a:p>
                <a:pPr marL="171450" indent="-171450">
                  <a:lnSpc>
                    <a:spcPct val="150000"/>
                  </a:lnSpc>
                  <a:buFont typeface="Arial" panose="020B0604020202020204" pitchFamily="34" charset="0"/>
                  <a:buChar char="•"/>
                </a:pPr>
                <a14:m>
                  <m:oMath xmlns:m="http://schemas.openxmlformats.org/officeDocument/2006/math">
                    <m:sSup>
                      <m:sSupPr>
                        <m:ctrlPr>
                          <a:rPr lang="en-US" sz="1200" i="1" smtClean="0">
                            <a:solidFill>
                              <a:srgbClr val="006600"/>
                            </a:solidFill>
                            <a:latin typeface="Cambria Math" panose="02040503050406030204" pitchFamily="18" charset="0"/>
                          </a:rPr>
                        </m:ctrlPr>
                      </m:sSupPr>
                      <m:e>
                        <m:sSub>
                          <m:sSubPr>
                            <m:ctrlPr>
                              <a:rPr lang="en-US" sz="1200" i="1" smtClean="0">
                                <a:solidFill>
                                  <a:srgbClr val="006600"/>
                                </a:solidFill>
                                <a:latin typeface="Cambria Math" panose="02040503050406030204" pitchFamily="18" charset="0"/>
                              </a:rPr>
                            </m:ctrlPr>
                          </m:sSubPr>
                          <m:e>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𝑎</m:t>
                            </m:r>
                          </m:e>
                          <m:sub>
                            <m:r>
                              <a:rPr lang="en-US" sz="1200" b="0" i="1" smtClean="0">
                                <a:solidFill>
                                  <a:srgbClr val="006600"/>
                                </a:solidFill>
                                <a:latin typeface="Cambria Math" panose="02040503050406030204" pitchFamily="18" charset="0"/>
                              </a:rPr>
                              <m:t>𝑛</m:t>
                            </m:r>
                          </m:sub>
                        </m:sSub>
                        <m:r>
                          <a:rPr lang="en-US" sz="1200" b="0" i="1" smtClean="0">
                            <a:solidFill>
                              <a:srgbClr val="006600"/>
                            </a:solidFill>
                            <a:latin typeface="Cambria Math" panose="02040503050406030204" pitchFamily="18" charset="0"/>
                          </a:rPr>
                          <m:t>|=|</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1+</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𝑛</m:t>
                                </m:r>
                              </m:den>
                            </m:f>
                          </m:e>
                        </m:d>
                      </m:e>
                      <m:sup>
                        <m:r>
                          <a:rPr lang="en-US" sz="1200" b="0" i="1" smtClean="0">
                            <a:solidFill>
                              <a:srgbClr val="006600"/>
                            </a:solidFill>
                            <a:latin typeface="Cambria Math" panose="02040503050406030204" pitchFamily="18" charset="0"/>
                          </a:rPr>
                          <m:t>𝑛</m:t>
                        </m:r>
                      </m:sup>
                    </m:sSup>
                    <m:r>
                      <a:rPr lang="en-US" sz="1200" b="0" i="1" smtClean="0">
                        <a:solidFill>
                          <a:srgbClr val="006600"/>
                        </a:solidFill>
                        <a:latin typeface="Cambria Math" panose="02040503050406030204" pitchFamily="18" charset="0"/>
                      </a:rPr>
                      <m:t>|=</m:t>
                    </m:r>
                    <m:nary>
                      <m:naryPr>
                        <m:chr m:val="∑"/>
                        <m:limLoc m:val="subSup"/>
                        <m:ctrlPr>
                          <a:rPr lang="en-US" sz="1200" i="1">
                            <a:solidFill>
                              <a:srgbClr val="006600"/>
                            </a:solidFill>
                            <a:latin typeface="Cambria Math" panose="02040503050406030204" pitchFamily="18" charset="0"/>
                          </a:rPr>
                        </m:ctrlPr>
                      </m:naryPr>
                      <m:sub>
                        <m:r>
                          <m:rPr>
                            <m:brk m:alnAt="25"/>
                          </m:rPr>
                          <a:rPr lang="en-US" sz="1200" b="0" i="1">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=0</m:t>
                        </m:r>
                      </m:sub>
                      <m:sup>
                        <m:r>
                          <a:rPr lang="en-US" sz="1200" b="0" i="1">
                            <a:solidFill>
                              <a:srgbClr val="006600"/>
                            </a:solidFill>
                            <a:latin typeface="Cambria Math" panose="02040503050406030204" pitchFamily="18" charset="0"/>
                          </a:rPr>
                          <m:t>𝑛</m:t>
                        </m:r>
                      </m:sup>
                      <m:e>
                        <m:d>
                          <m:dPr>
                            <m:ctrlPr>
                              <a:rPr lang="en-US" sz="1200" i="1">
                                <a:solidFill>
                                  <a:srgbClr val="006600"/>
                                </a:solidFill>
                                <a:latin typeface="Cambria Math" panose="02040503050406030204" pitchFamily="18" charset="0"/>
                              </a:rPr>
                            </m:ctrlPr>
                          </m:dPr>
                          <m:e>
                            <m:eqArr>
                              <m:eqArrPr>
                                <m:ctrlPr>
                                  <a:rPr lang="en-US" sz="1200" i="1">
                                    <a:solidFill>
                                      <a:srgbClr val="006600"/>
                                    </a:solidFill>
                                    <a:latin typeface="Cambria Math" panose="02040503050406030204" pitchFamily="18" charset="0"/>
                                  </a:rPr>
                                </m:ctrlPr>
                              </m:eqArrPr>
                              <m:e>
                                <m:r>
                                  <a:rPr lang="en-US" sz="1200" b="0" i="1">
                                    <a:solidFill>
                                      <a:srgbClr val="006600"/>
                                    </a:solidFill>
                                    <a:latin typeface="Cambria Math" panose="02040503050406030204" pitchFamily="18" charset="0"/>
                                  </a:rPr>
                                  <m:t>𝑛</m:t>
                                </m:r>
                              </m:e>
                              <m:e>
                                <m:r>
                                  <a:rPr lang="en-US" sz="1200" b="0" i="1">
                                    <a:solidFill>
                                      <a:srgbClr val="006600"/>
                                    </a:solidFill>
                                    <a:latin typeface="Cambria Math" panose="02040503050406030204" pitchFamily="18" charset="0"/>
                                  </a:rPr>
                                  <m:t>𝑖</m:t>
                                </m:r>
                              </m:e>
                            </m:eqArr>
                          </m:e>
                        </m:d>
                        <m:sSup>
                          <m:sSupPr>
                            <m:ctrlPr>
                              <a:rPr lang="en-US" sz="1200" i="1" smtClean="0">
                                <a:solidFill>
                                  <a:srgbClr val="006600"/>
                                </a:solidFill>
                                <a:latin typeface="Cambria Math" panose="02040503050406030204" pitchFamily="18" charset="0"/>
                              </a:rPr>
                            </m:ctrlPr>
                          </m:sSupPr>
                          <m:e>
                            <m:d>
                              <m:dPr>
                                <m:ctrlPr>
                                  <a:rPr lang="en-US" sz="1200" i="1" smtClean="0">
                                    <a:solidFill>
                                      <a:srgbClr val="006600"/>
                                    </a:solidFill>
                                    <a:latin typeface="Cambria Math" panose="02040503050406030204" pitchFamily="18" charset="0"/>
                                  </a:rPr>
                                </m:ctrlPr>
                              </m:dPr>
                              <m:e>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𝑛</m:t>
                                    </m:r>
                                  </m:den>
                                </m:f>
                              </m:e>
                            </m:d>
                          </m:e>
                          <m:sup>
                            <m:r>
                              <a:rPr lang="en-US" sz="1200" b="0" i="1" smtClean="0">
                                <a:solidFill>
                                  <a:srgbClr val="006600"/>
                                </a:solidFill>
                                <a:latin typeface="Cambria Math" panose="02040503050406030204" pitchFamily="18" charset="0"/>
                              </a:rPr>
                              <m:t>𝑖</m:t>
                            </m:r>
                          </m:sup>
                        </m:sSup>
                        <m:r>
                          <a:rPr lang="en-US" sz="1200" b="0" i="1" smtClean="0">
                            <a:solidFill>
                              <a:srgbClr val="006600"/>
                            </a:solidFill>
                            <a:latin typeface="Cambria Math" panose="02040503050406030204" pitchFamily="18" charset="0"/>
                          </a:rPr>
                          <m:t>=2+</m:t>
                        </m:r>
                        <m:nary>
                          <m:naryPr>
                            <m:chr m:val="∑"/>
                            <m:limLoc m:val="subSup"/>
                            <m:ctrlPr>
                              <a:rPr lang="en-US" sz="1200" i="1">
                                <a:solidFill>
                                  <a:srgbClr val="006600"/>
                                </a:solidFill>
                                <a:latin typeface="Cambria Math" panose="02040503050406030204" pitchFamily="18" charset="0"/>
                              </a:rPr>
                            </m:ctrlPr>
                          </m:naryPr>
                          <m:sub>
                            <m:r>
                              <m:rPr>
                                <m:brk m:alnAt="1"/>
                              </m:rPr>
                              <a:rPr lang="en-US" sz="1200" b="0" i="1" smtClean="0">
                                <a:solidFill>
                                  <a:srgbClr val="006600"/>
                                </a:solidFill>
                                <a:latin typeface="Cambria Math" panose="02040503050406030204" pitchFamily="18" charset="0"/>
                              </a:rPr>
                              <m:t>𝑖</m:t>
                            </m:r>
                            <m:r>
                              <a:rPr lang="en-US" sz="1200" b="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2</m:t>
                            </m:r>
                          </m:sub>
                          <m:sup>
                            <m:r>
                              <a:rPr lang="en-US" sz="1200" b="0" i="1">
                                <a:solidFill>
                                  <a:srgbClr val="006600"/>
                                </a:solidFill>
                                <a:latin typeface="Cambria Math" panose="02040503050406030204" pitchFamily="18" charset="0"/>
                              </a:rPr>
                              <m:t>𝑛</m:t>
                            </m:r>
                          </m:sup>
                          <m:e>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𝑛</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−1</m:t>
                                    </m:r>
                                  </m:e>
                                </m:d>
                                <m:r>
                                  <a:rPr lang="en-US" sz="1200" b="0" i="1" smtClean="0">
                                    <a:solidFill>
                                      <a:srgbClr val="006600"/>
                                    </a:solidFill>
                                    <a:latin typeface="Cambria Math" panose="02040503050406030204" pitchFamily="18" charset="0"/>
                                  </a:rPr>
                                  <m:t>…</m:t>
                                </m:r>
                                <m:d>
                                  <m:dPr>
                                    <m:ctrlPr>
                                      <a:rPr lang="en-US" sz="1200" i="1" smtClean="0">
                                        <a:solidFill>
                                          <a:srgbClr val="006600"/>
                                        </a:solidFill>
                                        <a:latin typeface="Cambria Math" panose="02040503050406030204" pitchFamily="18" charset="0"/>
                                      </a:rPr>
                                    </m:ctrlPr>
                                  </m:dPr>
                                  <m:e>
                                    <m:r>
                                      <a:rPr lang="en-US" sz="1200" b="0" i="1" smtClean="0">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𝑖</m:t>
                                    </m:r>
                                    <m:r>
                                      <a:rPr lang="en-US" sz="1200" b="0" i="1" smtClean="0">
                                        <a:solidFill>
                                          <a:srgbClr val="006600"/>
                                        </a:solidFill>
                                        <a:latin typeface="Cambria Math" panose="02040503050406030204" pitchFamily="18" charset="0"/>
                                      </a:rPr>
                                      <m:t>+1</m:t>
                                    </m:r>
                                  </m:e>
                                </m:d>
                              </m:num>
                              <m:den>
                                <m:sSup>
                                  <m:sSupPr>
                                    <m:ctrlPr>
                                      <a:rPr lang="en-US" sz="120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𝑛</m:t>
                                    </m:r>
                                  </m:e>
                                  <m:sup>
                                    <m:r>
                                      <a:rPr lang="en-US" sz="1200" b="0" i="1" smtClean="0">
                                        <a:solidFill>
                                          <a:srgbClr val="006600"/>
                                        </a:solidFill>
                                        <a:latin typeface="Cambria Math" panose="02040503050406030204" pitchFamily="18" charset="0"/>
                                      </a:rPr>
                                      <m:t>𝑖</m:t>
                                    </m:r>
                                  </m:sup>
                                </m:sSup>
                              </m:den>
                            </m:f>
                          </m:e>
                        </m:nary>
                        <m:r>
                          <a:rPr lang="en-US" sz="1200" b="0" i="1" smtClean="0">
                            <a:solidFill>
                              <a:srgbClr val="006600"/>
                            </a:solidFill>
                            <a:latin typeface="Cambria Math" panose="02040503050406030204" pitchFamily="18" charset="0"/>
                          </a:rPr>
                          <m:t>×</m:t>
                        </m:r>
                        <m:f>
                          <m:fPr>
                            <m:ctrlPr>
                              <a:rPr lang="en-US" sz="120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𝑖</m:t>
                            </m:r>
                            <m:r>
                              <a:rPr lang="en-US" sz="1200" b="0" i="1" smtClean="0">
                                <a:solidFill>
                                  <a:srgbClr val="006600"/>
                                </a:solidFill>
                                <a:latin typeface="Cambria Math" panose="02040503050406030204" pitchFamily="18" charset="0"/>
                              </a:rPr>
                              <m:t>!</m:t>
                            </m:r>
                          </m:den>
                        </m:f>
                        <m:r>
                          <a:rPr lang="en-US" sz="1200" b="0" i="1" smtClean="0">
                            <a:solidFill>
                              <a:srgbClr val="006600"/>
                            </a:solidFill>
                            <a:latin typeface="Cambria Math" panose="02040503050406030204" pitchFamily="18" charset="0"/>
                          </a:rPr>
                          <m:t>≤3</m:t>
                        </m:r>
                      </m:e>
                    </m:nary>
                  </m:oMath>
                </a14:m>
                <a:endParaRPr lang="en-US" sz="1200" i="1" dirty="0">
                  <a:solidFill>
                    <a:srgbClr val="006600"/>
                  </a:solidFill>
                  <a:latin typeface="Cambria Math" panose="02040503050406030204" pitchFamily="18" charset="0"/>
                </a:endParaRPr>
              </a:p>
              <a:p>
                <a:pPr>
                  <a:lnSpc>
                    <a:spcPct val="150000"/>
                  </a:lnSpc>
                </a:pPr>
                <a:r>
                  <a:rPr lang="en-US" sz="1200" dirty="0">
                    <a:latin typeface="Helvetica Light" panose="020B0403020202020204"/>
                    <a:cs typeface="Arial" panose="020B0604020202020204" pitchFamily="34" charset="0"/>
                  </a:rPr>
                  <a:t>Hence, by the MCT </a:t>
                </a:r>
                <a14:m>
                  <m:oMath xmlns:m="http://schemas.openxmlformats.org/officeDocument/2006/math">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sub>
                    </m:sSub>
                  </m:oMath>
                </a14:m>
                <a:r>
                  <a:rPr lang="en-US" sz="1200" dirty="0">
                    <a:latin typeface="Helvetica Light" panose="020B0403020202020204"/>
                    <a:cs typeface="Arial" panose="020B0604020202020204" pitchFamily="34" charset="0"/>
                  </a:rPr>
                  <a:t> converges to some constant as </a:t>
                </a:r>
                <a14:m>
                  <m:oMath xmlns:m="http://schemas.openxmlformats.org/officeDocument/2006/math">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m:t>
                    </m:r>
                  </m:oMath>
                </a14:m>
                <a:r>
                  <a:rPr lang="en-US" sz="1200" dirty="0">
                    <a:latin typeface="Helvetica Light" panose="020B0403020202020204"/>
                    <a:cs typeface="Arial" panose="020B0604020202020204" pitchFamily="34" charset="0"/>
                  </a:rPr>
                  <a:t>. That is, </a:t>
                </a:r>
                <a14:m>
                  <m:oMath xmlns:m="http://schemas.openxmlformats.org/officeDocument/2006/math">
                    <m:func>
                      <m:funcPr>
                        <m:ctrlPr>
                          <a:rPr lang="en-US" sz="1200" i="1">
                            <a:solidFill>
                              <a:srgbClr val="006600"/>
                            </a:solidFill>
                            <a:latin typeface="Cambria Math" panose="02040503050406030204" pitchFamily="18" charset="0"/>
                          </a:rPr>
                        </m:ctrlPr>
                      </m:funcPr>
                      <m:fName>
                        <m:r>
                          <a:rPr lang="en-US" sz="1200" b="0" i="1" smtClean="0">
                            <a:solidFill>
                              <a:srgbClr val="006600"/>
                            </a:solidFill>
                            <a:latin typeface="Cambria Math" panose="02040503050406030204" pitchFamily="18" charset="0"/>
                          </a:rPr>
                          <m:t>𝑒</m:t>
                        </m:r>
                        <m:r>
                          <a:rPr lang="en-US" sz="1200" b="0" i="1" smtClean="0">
                            <a:solidFill>
                              <a:srgbClr val="006600"/>
                            </a:solidFill>
                            <a:latin typeface="Cambria Math" panose="02040503050406030204" pitchFamily="18" charset="0"/>
                          </a:rPr>
                          <m:t>=</m:t>
                        </m:r>
                        <m:limLow>
                          <m:limLowPr>
                            <m:ctrlPr>
                              <a:rPr lang="en-US" sz="1200" i="1">
                                <a:solidFill>
                                  <a:srgbClr val="006600"/>
                                </a:solidFill>
                                <a:latin typeface="Cambria Math" panose="02040503050406030204" pitchFamily="18" charset="0"/>
                              </a:rPr>
                            </m:ctrlPr>
                          </m:limLowPr>
                          <m:e>
                            <m:r>
                              <a:rPr lang="en-US" sz="1200" b="0" i="1">
                                <a:solidFill>
                                  <a:srgbClr val="006600"/>
                                </a:solidFill>
                                <a:latin typeface="Cambria Math" panose="02040503050406030204" pitchFamily="18" charset="0"/>
                              </a:rPr>
                              <m:t>𝑙𝑖𝑚</m:t>
                            </m:r>
                          </m:e>
                          <m:lim>
                            <m:r>
                              <a:rPr lang="en-US" sz="1200" b="0" i="1">
                                <a:solidFill>
                                  <a:srgbClr val="006600"/>
                                </a:solidFill>
                                <a:latin typeface="Cambria Math" panose="02040503050406030204" pitchFamily="18" charset="0"/>
                              </a:rPr>
                              <m:t>𝑛</m:t>
                            </m:r>
                            <m:r>
                              <a:rPr lang="en-US" sz="1200" b="0" i="1">
                                <a:solidFill>
                                  <a:srgbClr val="006600"/>
                                </a:solidFill>
                                <a:latin typeface="Cambria Math" panose="02040503050406030204" pitchFamily="18" charset="0"/>
                              </a:rPr>
                              <m:t>→∞</m:t>
                            </m:r>
                          </m:lim>
                        </m:limLow>
                      </m:fName>
                      <m:e>
                        <m:sSub>
                          <m:sSubPr>
                            <m:ctrlPr>
                              <a:rPr lang="en-US" sz="1200" i="1">
                                <a:solidFill>
                                  <a:srgbClr val="006600"/>
                                </a:solidFill>
                                <a:latin typeface="Cambria Math" panose="02040503050406030204" pitchFamily="18" charset="0"/>
                              </a:rPr>
                            </m:ctrlPr>
                          </m:sSubPr>
                          <m:e>
                            <m:r>
                              <a:rPr lang="en-US" sz="1200" b="0" i="1">
                                <a:solidFill>
                                  <a:srgbClr val="006600"/>
                                </a:solidFill>
                                <a:latin typeface="Cambria Math" panose="02040503050406030204" pitchFamily="18" charset="0"/>
                              </a:rPr>
                              <m:t>𝑎</m:t>
                            </m:r>
                          </m:e>
                          <m:sub>
                            <m:r>
                              <a:rPr lang="en-US" sz="1200" b="0" i="1">
                                <a:solidFill>
                                  <a:srgbClr val="006600"/>
                                </a:solidFill>
                                <a:latin typeface="Cambria Math" panose="02040503050406030204" pitchFamily="18" charset="0"/>
                              </a:rPr>
                              <m:t>𝑛</m:t>
                            </m:r>
                          </m:sub>
                        </m:sSub>
                      </m:e>
                    </m:func>
                  </m:oMath>
                </a14:m>
                <a:r>
                  <a:rPr lang="en-US" sz="1200" i="1" dirty="0">
                    <a:solidFill>
                      <a:srgbClr val="006600"/>
                    </a:solidFill>
                    <a:latin typeface="Cambria Math" panose="02040503050406030204" pitchFamily="18" charset="0"/>
                  </a:rPr>
                  <a:t> </a:t>
                </a:r>
                <a:r>
                  <a:rPr lang="en-US" sz="1200" dirty="0">
                    <a:latin typeface="Helvetica Light" panose="020B0403020202020204"/>
                    <a:cs typeface="Arial" panose="020B0604020202020204" pitchFamily="34" charset="0"/>
                  </a:rPr>
                  <a:t>exists. </a:t>
                </a:r>
                <a:r>
                  <a:rPr lang="en-US" sz="1200" b="1" i="1" dirty="0">
                    <a:solidFill>
                      <a:srgbClr val="006600"/>
                    </a:solidFill>
                    <a:latin typeface="Cambria Math" panose="02040503050406030204" pitchFamily="18" charset="0"/>
                  </a:rPr>
                  <a:t> </a:t>
                </a:r>
              </a:p>
            </p:txBody>
          </p:sp>
        </mc:Choice>
        <mc:Fallback xmlns="">
          <p:sp>
            <p:nvSpPr>
              <p:cNvPr id="6" name="TextBox 5">
                <a:extLst>
                  <a:ext uri="{FF2B5EF4-FFF2-40B4-BE49-F238E27FC236}">
                    <a16:creationId xmlns:a16="http://schemas.microsoft.com/office/drawing/2014/main" id="{46253A35-3DE7-409E-8E36-8FCE5B9FF25B}"/>
                  </a:ext>
                </a:extLst>
              </p:cNvPr>
              <p:cNvSpPr txBox="1">
                <a:spLocks noRot="1" noChangeAspect="1" noMove="1" noResize="1" noEditPoints="1" noAdjustHandles="1" noChangeArrowheads="1" noChangeShapeType="1" noTextEdit="1"/>
              </p:cNvSpPr>
              <p:nvPr/>
            </p:nvSpPr>
            <p:spPr>
              <a:xfrm>
                <a:off x="602692" y="929064"/>
                <a:ext cx="8390909" cy="3429850"/>
              </a:xfrm>
              <a:prstGeom prst="rect">
                <a:avLst/>
              </a:prstGeom>
              <a:blipFill>
                <a:blip r:embed="rId3"/>
                <a:stretch>
                  <a:fillRect l="-73"/>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E8A5D05B-EAD2-401A-BDEE-1F3D33629D5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342134" y="2681341"/>
            <a:ext cx="2773339" cy="2080004"/>
          </a:xfrm>
          <a:prstGeom prst="rect">
            <a:avLst/>
          </a:prstGeom>
          <a:ln>
            <a:noFill/>
          </a:ln>
        </p:spPr>
      </p:pic>
    </p:spTree>
    <p:extLst>
      <p:ext uri="{BB962C8B-B14F-4D97-AF65-F5344CB8AC3E}">
        <p14:creationId xmlns:p14="http://schemas.microsoft.com/office/powerpoint/2010/main" val="241534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fontScale="90000"/>
          </a:bodyPr>
          <a:lstStyle/>
          <a:p>
            <a:r>
              <a:rPr lang="en-US" dirty="0"/>
              <a:t>Properties of Exponential Functions for General Real Numbers</a:t>
            </a:r>
          </a:p>
        </p:txBody>
      </p:sp>
    </p:spTree>
    <p:extLst>
      <p:ext uri="{BB962C8B-B14F-4D97-AF65-F5344CB8AC3E}">
        <p14:creationId xmlns:p14="http://schemas.microsoft.com/office/powerpoint/2010/main" val="2305718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51821-40BA-A154-6025-59129FF842A5}"/>
              </a:ext>
            </a:extLst>
          </p:cNvPr>
          <p:cNvSpPr>
            <a:spLocks noGrp="1"/>
          </p:cNvSpPr>
          <p:nvPr>
            <p:ph type="title"/>
          </p:nvPr>
        </p:nvSpPr>
        <p:spPr/>
        <p:txBody>
          <a:bodyPr/>
          <a:lstStyle/>
          <a:p>
            <a:r>
              <a:rPr lang="en-US" dirty="0"/>
              <a:t>Rationale for the Proof</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3956890-8554-5545-04BE-08842D77930D}"/>
                  </a:ext>
                </a:extLst>
              </p:cNvPr>
              <p:cNvSpPr>
                <a:spLocks noGrp="1"/>
              </p:cNvSpPr>
              <p:nvPr>
                <p:ph idx="1"/>
              </p:nvPr>
            </p:nvSpPr>
            <p:spPr/>
            <p:txBody>
              <a:bodyPr/>
              <a:lstStyle/>
              <a:p>
                <a:pPr marL="0" indent="0">
                  <a:lnSpc>
                    <a:spcPct val="150000"/>
                  </a:lnSpc>
                  <a:buNone/>
                </a:pPr>
                <a:r>
                  <a:rPr lang="en-US" sz="1200" dirty="0"/>
                  <a:t>We already know that </a:t>
                </a:r>
                <a14:m>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𝑏</m:t>
                        </m:r>
                      </m:e>
                      <m:sup>
                        <m:r>
                          <a:rPr lang="en-US" sz="1200" b="0" i="1">
                            <a:solidFill>
                              <a:srgbClr val="006600"/>
                            </a:solidFill>
                            <a:latin typeface="Cambria Math" panose="02040503050406030204" pitchFamily="18" charset="0"/>
                          </a:rPr>
                          <m:t>𝑥</m:t>
                        </m:r>
                      </m:sup>
                    </m:sSup>
                    <m:sSup>
                      <m:sSupPr>
                        <m:ctrlPr>
                          <a:rPr lang="en-US" sz="1200" i="1">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𝑏</m:t>
                        </m:r>
                      </m:e>
                      <m:sup>
                        <m:r>
                          <a:rPr lang="en-US" sz="1200" b="0" i="1">
                            <a:solidFill>
                              <a:srgbClr val="006600"/>
                            </a:solidFill>
                            <a:latin typeface="Cambria Math" panose="02040503050406030204" pitchFamily="18" charset="0"/>
                          </a:rPr>
                          <m:t>𝑦</m:t>
                        </m:r>
                      </m:sup>
                    </m:sSup>
                    <m:r>
                      <a:rPr lang="en-US" sz="1200" b="0" i="1">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𝑏</m:t>
                        </m:r>
                      </m:e>
                      <m:sup>
                        <m:r>
                          <a:rPr lang="en-US" sz="1200" b="0" i="1">
                            <a:solidFill>
                              <a:srgbClr val="006600"/>
                            </a:solidFill>
                            <a:latin typeface="Cambria Math" panose="02040503050406030204" pitchFamily="18" charset="0"/>
                          </a:rPr>
                          <m:t>𝑥</m:t>
                        </m:r>
                        <m:r>
                          <a:rPr lang="en-US" sz="1200" b="0" i="1">
                            <a:solidFill>
                              <a:srgbClr val="006600"/>
                            </a:solidFill>
                            <a:latin typeface="Cambria Math" panose="02040503050406030204" pitchFamily="18" charset="0"/>
                          </a:rPr>
                          <m:t>+</m:t>
                        </m:r>
                        <m:r>
                          <a:rPr lang="en-US" sz="1200" b="0" i="1">
                            <a:solidFill>
                              <a:srgbClr val="006600"/>
                            </a:solidFill>
                            <a:latin typeface="Cambria Math" panose="02040503050406030204" pitchFamily="18" charset="0"/>
                          </a:rPr>
                          <m:t>𝑦</m:t>
                        </m:r>
                      </m:sup>
                    </m:sSup>
                    <m:r>
                      <a:rPr lang="en-US" sz="1200" b="0" i="1">
                        <a:solidFill>
                          <a:srgbClr val="006600"/>
                        </a:solidFill>
                        <a:latin typeface="Cambria Math" panose="02040503050406030204" pitchFamily="18" charset="0"/>
                      </a:rPr>
                      <m:t> </m:t>
                    </m:r>
                  </m:oMath>
                </a14:m>
                <a:r>
                  <a:rPr lang="en-US" sz="1200" dirty="0"/>
                  <a:t> holds for integers </a:t>
                </a:r>
                <a14:m>
                  <m:oMath xmlns:m="http://schemas.openxmlformats.org/officeDocument/2006/math">
                    <m:r>
                      <a:rPr lang="en-US" sz="1200" i="1">
                        <a:solidFill>
                          <a:srgbClr val="006600"/>
                        </a:solidFill>
                        <a:latin typeface="Cambria Math" panose="02040503050406030204" pitchFamily="18" charset="0"/>
                      </a:rPr>
                      <m:t>𝑥</m:t>
                    </m:r>
                  </m:oMath>
                </a14:m>
                <a:r>
                  <a:rPr lang="en-US" sz="1200" dirty="0"/>
                  <a:t> and </a:t>
                </a:r>
                <a14:m>
                  <m:oMath xmlns:m="http://schemas.openxmlformats.org/officeDocument/2006/math">
                    <m:r>
                      <a:rPr lang="en-US" sz="1200" b="0" i="1" smtClean="0">
                        <a:solidFill>
                          <a:srgbClr val="006600"/>
                        </a:solidFill>
                        <a:latin typeface="Cambria Math" panose="02040503050406030204" pitchFamily="18" charset="0"/>
                      </a:rPr>
                      <m:t>𝑦</m:t>
                    </m:r>
                  </m:oMath>
                </a14:m>
                <a:r>
                  <a:rPr lang="en-US" sz="1200" dirty="0"/>
                  <a:t>. The idea is to extend this intuition to real numbers by using limits. We first show that the idea can be extended to any two rational numbers, and then extend it to any two real numbers by using the property that any real number is the limit of a sequence of rational numbers.</a:t>
                </a:r>
              </a:p>
            </p:txBody>
          </p:sp>
        </mc:Choice>
        <mc:Fallback xmlns="">
          <p:sp>
            <p:nvSpPr>
              <p:cNvPr id="5" name="Content Placeholder 4">
                <a:extLst>
                  <a:ext uri="{FF2B5EF4-FFF2-40B4-BE49-F238E27FC236}">
                    <a16:creationId xmlns:a16="http://schemas.microsoft.com/office/drawing/2014/main" id="{53956890-8554-5545-04BE-08842D77930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593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206">
            <a:extLst>
              <a:ext uri="{FF2B5EF4-FFF2-40B4-BE49-F238E27FC236}">
                <a16:creationId xmlns:a16="http://schemas.microsoft.com/office/drawing/2014/main" id="{C3BD4F82-A7A6-4BE0-AD40-3C2B9E653397}"/>
              </a:ext>
            </a:extLst>
          </p:cNvPr>
          <p:cNvSpPr>
            <a:spLocks noGrp="1"/>
          </p:cNvSpPr>
          <p:nvPr>
            <p:ph type="title"/>
          </p:nvPr>
        </p:nvSpPr>
        <p:spPr/>
        <p:txBody>
          <a:bodyPr/>
          <a:lstStyle/>
          <a:p>
            <a:r>
              <a:rPr lang="en-US" dirty="0"/>
              <a:t>1. Case for Rational Numbers</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C6A37889-F566-D329-B41A-C8B42DA9D155}"/>
                  </a:ext>
                </a:extLst>
              </p:cNvPr>
              <p:cNvSpPr>
                <a:spLocks noGrp="1"/>
              </p:cNvSpPr>
              <p:nvPr>
                <p:ph idx="1"/>
              </p:nvPr>
            </p:nvSpPr>
            <p:spPr>
              <a:xfrm>
                <a:off x="595993" y="1145867"/>
                <a:ext cx="7886700" cy="3049250"/>
              </a:xfrm>
            </p:spPr>
            <p:txBody>
              <a:bodyPr/>
              <a:lstStyle/>
              <a:p>
                <a:pPr marL="0" indent="0">
                  <a:lnSpc>
                    <a:spcPct val="150000"/>
                  </a:lnSpc>
                  <a:buNone/>
                </a:pPr>
                <a:r>
                  <a:rPr lang="en-US" sz="1200" dirty="0"/>
                  <a:t>Rational numbers can be expressed in terms of fractions. Let, </a:t>
                </a:r>
                <a14:m>
                  <m:oMath xmlns:m="http://schemas.openxmlformats.org/officeDocument/2006/math">
                    <m:r>
                      <a:rPr lang="en-US" sz="1200" b="0" i="1" smtClean="0">
                        <a:solidFill>
                          <a:srgbClr val="006600"/>
                        </a:solidFill>
                        <a:latin typeface="Cambria Math" panose="02040503050406030204" pitchFamily="18" charset="0"/>
                      </a:rPr>
                      <m:t>𝑥</m:t>
                    </m:r>
                    <m:r>
                      <a:rPr lang="en-US" sz="1200" b="0" i="1" smtClean="0">
                        <a:solidFill>
                          <a:srgbClr val="006600"/>
                        </a:solidFill>
                        <a:latin typeface="Cambria Math" panose="02040503050406030204" pitchFamily="18" charset="0"/>
                      </a:rPr>
                      <m:t>=</m:t>
                    </m:r>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𝑚</m:t>
                        </m:r>
                      </m:num>
                      <m:den>
                        <m:r>
                          <a:rPr lang="en-US" sz="1200" b="0" i="1" smtClean="0">
                            <a:solidFill>
                              <a:srgbClr val="006600"/>
                            </a:solidFill>
                            <a:latin typeface="Cambria Math" panose="02040503050406030204" pitchFamily="18" charset="0"/>
                          </a:rPr>
                          <m:t>𝑛</m:t>
                        </m:r>
                      </m:den>
                    </m:f>
                    <m:r>
                      <a:rPr lang="en-US" sz="1200" i="1">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𝑦</m:t>
                    </m:r>
                    <m:r>
                      <a:rPr lang="en-US" sz="120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𝑝</m:t>
                        </m:r>
                      </m:num>
                      <m:den>
                        <m:r>
                          <a:rPr lang="en-US" sz="1200" b="0" i="1" smtClean="0">
                            <a:solidFill>
                              <a:srgbClr val="006600"/>
                            </a:solidFill>
                            <a:latin typeface="Cambria Math" panose="02040503050406030204" pitchFamily="18" charset="0"/>
                          </a:rPr>
                          <m:t>𝑞</m:t>
                        </m:r>
                      </m:den>
                    </m:f>
                  </m:oMath>
                </a14:m>
                <a:r>
                  <a:rPr lang="en-US" sz="1200" dirty="0"/>
                  <a:t> where </a:t>
                </a:r>
                <a14:m>
                  <m:oMath xmlns:m="http://schemas.openxmlformats.org/officeDocument/2006/math">
                    <m:r>
                      <a:rPr lang="en-US" sz="1200" i="1">
                        <a:solidFill>
                          <a:srgbClr val="006600"/>
                        </a:solidFill>
                        <a:latin typeface="Cambria Math" panose="02040503050406030204" pitchFamily="18" charset="0"/>
                      </a:rPr>
                      <m:t>𝑚</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𝑛</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𝑝</m:t>
                    </m:r>
                    <m:r>
                      <a:rPr lang="en-US" sz="1200" b="0" i="1" smtClean="0">
                        <a:solidFill>
                          <a:srgbClr val="006600"/>
                        </a:solidFill>
                        <a:latin typeface="Cambria Math" panose="02040503050406030204" pitchFamily="18" charset="0"/>
                      </a:rPr>
                      <m:t>,</m:t>
                    </m:r>
                    <m:r>
                      <a:rPr lang="en-US" sz="1200" b="0" i="1" smtClean="0">
                        <a:solidFill>
                          <a:srgbClr val="006600"/>
                        </a:solidFill>
                        <a:latin typeface="Cambria Math" panose="02040503050406030204" pitchFamily="18" charset="0"/>
                      </a:rPr>
                      <m:t>𝑞</m:t>
                    </m:r>
                  </m:oMath>
                </a14:m>
                <a:r>
                  <a:rPr lang="en-US" sz="1200" dirty="0"/>
                  <a:t> are integer values. we can prove </a:t>
                </a:r>
                <a14:m>
                  <m:oMath xmlns:m="http://schemas.openxmlformats.org/officeDocument/2006/math">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𝑥</m:t>
                        </m:r>
                      </m:sup>
                    </m:sSup>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𝑦</m:t>
                        </m:r>
                      </m:sup>
                    </m:sSup>
                    <m:r>
                      <a:rPr lang="en-US" sz="1200" i="1">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𝑦</m:t>
                        </m:r>
                      </m:sup>
                    </m:sSup>
                    <m:r>
                      <a:rPr lang="en-US" sz="1200" i="1">
                        <a:solidFill>
                          <a:srgbClr val="006600"/>
                        </a:solidFill>
                        <a:latin typeface="Cambria Math" panose="02040503050406030204" pitchFamily="18" charset="0"/>
                      </a:rPr>
                      <m:t> </m:t>
                    </m:r>
                  </m:oMath>
                </a14:m>
                <a:r>
                  <a:rPr lang="en-US" sz="1200" dirty="0"/>
                  <a:t>based on the integer case:</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d>
                            <m:dPr>
                              <m:ctrlPr>
                                <a:rPr lang="en-US" sz="1200" i="1" smtClean="0">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𝑚</m:t>
                                  </m:r>
                                </m:num>
                                <m:den>
                                  <m:r>
                                    <a:rPr lang="en-US" sz="1200" i="1">
                                      <a:solidFill>
                                        <a:srgbClr val="006600"/>
                                      </a:solidFill>
                                      <a:latin typeface="Cambria Math" panose="02040503050406030204" pitchFamily="18" charset="0"/>
                                    </a:rPr>
                                    <m:t>𝑛</m:t>
                                  </m:r>
                                </m:den>
                              </m:f>
                            </m:e>
                          </m:d>
                        </m:sup>
                      </m:sSup>
                      <m:r>
                        <a:rPr lang="en-US" sz="1200" b="0" i="1" smtClean="0">
                          <a:solidFill>
                            <a:srgbClr val="006600"/>
                          </a:solidFill>
                          <a:latin typeface="Cambria Math" panose="02040503050406030204" pitchFamily="18" charset="0"/>
                        </a:rPr>
                        <m:t>=</m:t>
                      </m:r>
                      <m:sSup>
                        <m:sSupPr>
                          <m:ctrlPr>
                            <a:rPr lang="en-US" sz="1200" b="0" i="1" smtClean="0">
                              <a:solidFill>
                                <a:srgbClr val="006600"/>
                              </a:solidFill>
                              <a:latin typeface="Cambria Math" panose="02040503050406030204" pitchFamily="18" charset="0"/>
                            </a:rPr>
                          </m:ctrlPr>
                        </m:sSupPr>
                        <m:e>
                          <m:d>
                            <m:dPr>
                              <m:ctrlPr>
                                <a:rPr lang="en-US" sz="1200" b="0" i="1" smtClean="0">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𝑚</m:t>
                                  </m:r>
                                </m:sup>
                              </m:sSup>
                            </m:e>
                          </m:d>
                        </m:e>
                        <m:sup>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𝑛</m:t>
                              </m:r>
                            </m:den>
                          </m:f>
                        </m:sup>
                      </m:sSup>
                    </m:oMath>
                  </m:oMathPara>
                </a14:m>
                <a:endParaRPr lang="en-US" sz="1200" dirty="0"/>
              </a:p>
              <a:p>
                <a:pPr marL="0" indent="0">
                  <a:lnSpc>
                    <a:spcPct val="150000"/>
                  </a:lnSpc>
                  <a:buNone/>
                </a:pPr>
                <a:r>
                  <a:rPr lang="en-US" sz="1200" dirty="0"/>
                  <a:t>Then using properties for integer exponents, we can write:</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1200" i="1" smtClean="0">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𝑏</m:t>
                          </m:r>
                        </m:e>
                        <m:sup>
                          <m:r>
                            <a:rPr lang="en-US" sz="1200" b="0" i="1">
                              <a:solidFill>
                                <a:srgbClr val="006600"/>
                              </a:solidFill>
                              <a:latin typeface="Cambria Math" panose="02040503050406030204" pitchFamily="18" charset="0"/>
                            </a:rPr>
                            <m:t>𝑥</m:t>
                          </m:r>
                        </m:sup>
                      </m:sSup>
                      <m:sSup>
                        <m:sSupPr>
                          <m:ctrlPr>
                            <a:rPr lang="en-US" sz="1200" i="1">
                              <a:solidFill>
                                <a:srgbClr val="006600"/>
                              </a:solidFill>
                              <a:latin typeface="Cambria Math" panose="02040503050406030204" pitchFamily="18" charset="0"/>
                            </a:rPr>
                          </m:ctrlPr>
                        </m:sSupPr>
                        <m:e>
                          <m:r>
                            <a:rPr lang="en-US" sz="1200" b="0" i="1">
                              <a:solidFill>
                                <a:srgbClr val="006600"/>
                              </a:solidFill>
                              <a:latin typeface="Cambria Math" panose="02040503050406030204" pitchFamily="18" charset="0"/>
                            </a:rPr>
                            <m:t>𝑏</m:t>
                          </m:r>
                        </m:e>
                        <m:sup>
                          <m:r>
                            <a:rPr lang="en-US" sz="1200" b="0" i="1">
                              <a:solidFill>
                                <a:srgbClr val="006600"/>
                              </a:solidFill>
                              <a:latin typeface="Cambria Math" panose="02040503050406030204" pitchFamily="18" charset="0"/>
                            </a:rPr>
                            <m:t>𝑦</m:t>
                          </m:r>
                        </m:sup>
                      </m:sSup>
                      <m:r>
                        <a:rPr lang="en-US" sz="1200" b="0" i="1">
                          <a:solidFill>
                            <a:srgbClr val="006600"/>
                          </a:solidFill>
                          <a:latin typeface="Cambria Math" panose="02040503050406030204" pitchFamily="18" charset="0"/>
                        </a:rPr>
                        <m:t>=</m:t>
                      </m:r>
                      <m:sSup>
                        <m:sSupPr>
                          <m:ctrlPr>
                            <a:rPr lang="en-US" sz="1200" b="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𝑏</m:t>
                          </m:r>
                        </m:e>
                        <m:sup>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𝑚</m:t>
                              </m:r>
                            </m:num>
                            <m:den>
                              <m:r>
                                <a:rPr lang="en-US" sz="1200" b="0" i="1" smtClean="0">
                                  <a:solidFill>
                                    <a:srgbClr val="006600"/>
                                  </a:solidFill>
                                  <a:latin typeface="Cambria Math" panose="02040503050406030204" pitchFamily="18" charset="0"/>
                                </a:rPr>
                                <m:t>𝑛</m:t>
                              </m:r>
                            </m:den>
                          </m:f>
                        </m:sup>
                      </m:sSup>
                      <m:sSup>
                        <m:sSupPr>
                          <m:ctrlPr>
                            <a:rPr lang="en-US" sz="1200" b="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𝑏</m:t>
                          </m:r>
                        </m:e>
                        <m:sup>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𝑝</m:t>
                              </m:r>
                            </m:num>
                            <m:den>
                              <m:r>
                                <a:rPr lang="en-US" sz="1200" b="0" i="1" smtClean="0">
                                  <a:solidFill>
                                    <a:srgbClr val="006600"/>
                                  </a:solidFill>
                                  <a:latin typeface="Cambria Math" panose="02040503050406030204" pitchFamily="18" charset="0"/>
                                </a:rPr>
                                <m:t>𝑞</m:t>
                              </m:r>
                            </m:den>
                          </m:f>
                        </m:sup>
                      </m:sSup>
                      <m:r>
                        <a:rPr lang="en-US" sz="1200" b="0" i="1" smtClean="0">
                          <a:solidFill>
                            <a:srgbClr val="006600"/>
                          </a:solidFill>
                          <a:latin typeface="Cambria Math" panose="02040503050406030204" pitchFamily="18" charset="0"/>
                        </a:rPr>
                        <m:t>=</m:t>
                      </m:r>
                      <m:sSup>
                        <m:sSupPr>
                          <m:ctrlPr>
                            <a:rPr lang="en-US" sz="1200" b="0" i="1" smtClean="0">
                              <a:solidFill>
                                <a:srgbClr val="006600"/>
                              </a:solidFill>
                              <a:latin typeface="Cambria Math" panose="02040503050406030204" pitchFamily="18" charset="0"/>
                            </a:rPr>
                          </m:ctrlPr>
                        </m:sSupPr>
                        <m:e>
                          <m:r>
                            <a:rPr lang="en-US" sz="1200" b="0" i="1" smtClean="0">
                              <a:solidFill>
                                <a:srgbClr val="006600"/>
                              </a:solidFill>
                              <a:latin typeface="Cambria Math" panose="02040503050406030204" pitchFamily="18" charset="0"/>
                            </a:rPr>
                            <m:t>𝑏</m:t>
                          </m:r>
                        </m:e>
                        <m:sup>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𝑚𝑞</m:t>
                              </m:r>
                            </m:num>
                            <m:den>
                              <m:r>
                                <a:rPr lang="en-US" sz="1200" b="0" i="1" smtClean="0">
                                  <a:solidFill>
                                    <a:srgbClr val="006600"/>
                                  </a:solidFill>
                                  <a:latin typeface="Cambria Math" panose="02040503050406030204" pitchFamily="18" charset="0"/>
                                </a:rPr>
                                <m:t>𝑛𝑞</m:t>
                              </m:r>
                            </m:den>
                          </m:f>
                        </m:sup>
                      </m:sSup>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f>
                            <m:fPr>
                              <m:ctrlPr>
                                <a:rPr lang="en-US" sz="1200" i="1">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𝑝𝑛</m:t>
                              </m:r>
                            </m:num>
                            <m:den>
                              <m:r>
                                <a:rPr lang="en-US" sz="1200" i="1">
                                  <a:solidFill>
                                    <a:srgbClr val="006600"/>
                                  </a:solidFill>
                                  <a:latin typeface="Cambria Math" panose="02040503050406030204" pitchFamily="18" charset="0"/>
                                </a:rPr>
                                <m:t>𝑛𝑞</m:t>
                              </m:r>
                            </m:den>
                          </m:f>
                        </m:sup>
                      </m:sSup>
                      <m:r>
                        <a:rPr lang="en-US" sz="1200" b="0" i="1" smtClean="0">
                          <a:solidFill>
                            <a:srgbClr val="006600"/>
                          </a:solidFill>
                          <a:latin typeface="Cambria Math" panose="02040503050406030204" pitchFamily="18" charset="0"/>
                        </a:rPr>
                        <m:t>=</m:t>
                      </m:r>
                      <m:sSup>
                        <m:sSupPr>
                          <m:ctrlPr>
                            <a:rPr lang="en-US" sz="1200" b="0" i="1" smtClean="0">
                              <a:solidFill>
                                <a:srgbClr val="006600"/>
                              </a:solidFill>
                              <a:latin typeface="Cambria Math" panose="02040503050406030204" pitchFamily="18" charset="0"/>
                            </a:rPr>
                          </m:ctrlPr>
                        </m:sSupPr>
                        <m:e>
                          <m:d>
                            <m:dPr>
                              <m:ctrlPr>
                                <a:rPr lang="en-US" sz="1200" b="0" i="1" smtClean="0">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𝑚𝑞</m:t>
                                  </m:r>
                                </m:sup>
                              </m:sSup>
                            </m:e>
                          </m:d>
                        </m:e>
                        <m:sup>
                          <m:f>
                            <m:fPr>
                              <m:ctrlPr>
                                <a:rPr lang="en-US" sz="1200" b="0" i="1" smtClean="0">
                                  <a:solidFill>
                                    <a:srgbClr val="006600"/>
                                  </a:solidFill>
                                  <a:latin typeface="Cambria Math" panose="02040503050406030204" pitchFamily="18" charset="0"/>
                                </a:rPr>
                              </m:ctrlPr>
                            </m:fPr>
                            <m:num>
                              <m:r>
                                <a:rPr lang="en-US" sz="1200" b="0" i="1" smtClean="0">
                                  <a:solidFill>
                                    <a:srgbClr val="006600"/>
                                  </a:solidFill>
                                  <a:latin typeface="Cambria Math" panose="02040503050406030204" pitchFamily="18" charset="0"/>
                                </a:rPr>
                                <m:t>1</m:t>
                              </m:r>
                            </m:num>
                            <m:den>
                              <m:r>
                                <a:rPr lang="en-US" sz="1200" b="0" i="1" smtClean="0">
                                  <a:solidFill>
                                    <a:srgbClr val="006600"/>
                                  </a:solidFill>
                                  <a:latin typeface="Cambria Math" panose="02040503050406030204" pitchFamily="18" charset="0"/>
                                </a:rPr>
                                <m:t>𝑛𝑞</m:t>
                              </m:r>
                            </m:den>
                          </m:f>
                        </m:sup>
                      </m:sSup>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b="0" i="1" smtClean="0">
                                      <a:solidFill>
                                        <a:srgbClr val="006600"/>
                                      </a:solidFill>
                                      <a:latin typeface="Cambria Math" panose="02040503050406030204" pitchFamily="18" charset="0"/>
                                    </a:rPr>
                                    <m:t>𝑝𝑛</m:t>
                                  </m:r>
                                </m:sup>
                              </m:sSup>
                            </m:e>
                          </m:d>
                        </m:e>
                        <m:sup>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1</m:t>
                              </m:r>
                            </m:num>
                            <m:den>
                              <m:r>
                                <a:rPr lang="en-US" sz="1200" i="1">
                                  <a:solidFill>
                                    <a:srgbClr val="006600"/>
                                  </a:solidFill>
                                  <a:latin typeface="Cambria Math" panose="02040503050406030204" pitchFamily="18" charset="0"/>
                                </a:rPr>
                                <m:t>𝑛𝑞</m:t>
                              </m:r>
                            </m:den>
                          </m:f>
                        </m:sup>
                      </m:sSup>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𝑚𝑞</m:t>
                                  </m:r>
                                </m:sup>
                              </m:sSup>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𝑝𝑛</m:t>
                                  </m:r>
                                </m:sup>
                              </m:sSup>
                            </m:e>
                          </m:d>
                        </m:e>
                        <m:sup>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1</m:t>
                              </m:r>
                            </m:num>
                            <m:den>
                              <m:r>
                                <a:rPr lang="en-US" sz="1200" i="1">
                                  <a:solidFill>
                                    <a:srgbClr val="006600"/>
                                  </a:solidFill>
                                  <a:latin typeface="Cambria Math" panose="02040503050406030204" pitchFamily="18" charset="0"/>
                                </a:rPr>
                                <m:t>𝑛𝑞</m:t>
                              </m:r>
                            </m:den>
                          </m:f>
                        </m:sup>
                      </m:sSup>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d>
                            <m:dPr>
                              <m:ctrlPr>
                                <a:rPr lang="en-US" sz="1200" i="1">
                                  <a:solidFill>
                                    <a:srgbClr val="006600"/>
                                  </a:solidFill>
                                  <a:latin typeface="Cambria Math" panose="02040503050406030204" pitchFamily="18" charset="0"/>
                                </a:rPr>
                              </m:ctrlPr>
                            </m:dPr>
                            <m:e>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𝑚𝑞</m:t>
                                  </m:r>
                                  <m:r>
                                    <a:rPr lang="en-US" sz="1200" b="0" i="1" smtClean="0">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𝑝𝑛</m:t>
                                  </m:r>
                                </m:sup>
                              </m:sSup>
                            </m:e>
                          </m:d>
                        </m:e>
                        <m:sup>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1</m:t>
                              </m:r>
                            </m:num>
                            <m:den>
                              <m:r>
                                <a:rPr lang="en-US" sz="1200" i="1">
                                  <a:solidFill>
                                    <a:srgbClr val="006600"/>
                                  </a:solidFill>
                                  <a:latin typeface="Cambria Math" panose="02040503050406030204" pitchFamily="18" charset="0"/>
                                </a:rPr>
                                <m:t>𝑛𝑞</m:t>
                              </m:r>
                            </m:den>
                          </m:f>
                        </m:sup>
                      </m:sSup>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d>
                            <m:dPr>
                              <m:ctrlPr>
                                <a:rPr lang="en-US" sz="1200" i="1" smtClean="0">
                                  <a:solidFill>
                                    <a:srgbClr val="006600"/>
                                  </a:solidFill>
                                  <a:latin typeface="Cambria Math" panose="02040503050406030204" pitchFamily="18" charset="0"/>
                                </a:rPr>
                              </m:ctrlPr>
                            </m:dPr>
                            <m:e>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𝑚𝑞</m:t>
                                  </m:r>
                                </m:num>
                                <m:den>
                                  <m:r>
                                    <a:rPr lang="en-US" sz="1200" i="1">
                                      <a:solidFill>
                                        <a:srgbClr val="006600"/>
                                      </a:solidFill>
                                      <a:latin typeface="Cambria Math" panose="02040503050406030204" pitchFamily="18" charset="0"/>
                                    </a:rPr>
                                    <m:t>𝑛𝑞</m:t>
                                  </m:r>
                                </m:den>
                              </m:f>
                              <m:r>
                                <a:rPr lang="en-US" sz="1200" b="0" i="1" smtClean="0">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𝑝𝑛</m:t>
                                  </m:r>
                                </m:num>
                                <m:den>
                                  <m:r>
                                    <a:rPr lang="en-US" sz="1200" i="1">
                                      <a:solidFill>
                                        <a:srgbClr val="006600"/>
                                      </a:solidFill>
                                      <a:latin typeface="Cambria Math" panose="02040503050406030204" pitchFamily="18" charset="0"/>
                                    </a:rPr>
                                    <m:t>𝑛𝑞</m:t>
                                  </m:r>
                                </m:den>
                              </m:f>
                            </m:e>
                          </m:d>
                        </m:sup>
                      </m:sSup>
                      <m:r>
                        <a:rPr lang="en-US" sz="1200" b="0" i="1" smtClean="0">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𝑚</m:t>
                              </m:r>
                            </m:num>
                            <m:den>
                              <m:r>
                                <a:rPr lang="en-US" sz="1200" i="1">
                                  <a:solidFill>
                                    <a:srgbClr val="006600"/>
                                  </a:solidFill>
                                  <a:latin typeface="Cambria Math" panose="02040503050406030204" pitchFamily="18" charset="0"/>
                                </a:rPr>
                                <m:t>𝑛</m:t>
                              </m:r>
                            </m:den>
                          </m:f>
                          <m:r>
                            <a:rPr lang="en-US" sz="1200" i="1">
                              <a:solidFill>
                                <a:srgbClr val="006600"/>
                              </a:solidFill>
                              <a:latin typeface="Cambria Math" panose="02040503050406030204" pitchFamily="18" charset="0"/>
                            </a:rPr>
                            <m:t>+</m:t>
                          </m:r>
                          <m:f>
                            <m:fPr>
                              <m:ctrlPr>
                                <a:rPr lang="en-US" sz="1200" i="1">
                                  <a:solidFill>
                                    <a:srgbClr val="006600"/>
                                  </a:solidFill>
                                  <a:latin typeface="Cambria Math" panose="02040503050406030204" pitchFamily="18" charset="0"/>
                                </a:rPr>
                              </m:ctrlPr>
                            </m:fPr>
                            <m:num>
                              <m:r>
                                <a:rPr lang="en-US" sz="1200" i="1">
                                  <a:solidFill>
                                    <a:srgbClr val="006600"/>
                                  </a:solidFill>
                                  <a:latin typeface="Cambria Math" panose="02040503050406030204" pitchFamily="18" charset="0"/>
                                </a:rPr>
                                <m:t>𝑝</m:t>
                              </m:r>
                            </m:num>
                            <m:den>
                              <m:r>
                                <a:rPr lang="en-US" sz="1200" i="1">
                                  <a:solidFill>
                                    <a:srgbClr val="006600"/>
                                  </a:solidFill>
                                  <a:latin typeface="Cambria Math" panose="02040503050406030204" pitchFamily="18" charset="0"/>
                                </a:rPr>
                                <m:t>𝑞</m:t>
                              </m:r>
                            </m:den>
                          </m:f>
                        </m:sup>
                      </m:sSup>
                      <m:r>
                        <a:rPr lang="en-US" sz="1200" i="1">
                          <a:solidFill>
                            <a:srgbClr val="006600"/>
                          </a:solidFill>
                          <a:latin typeface="Cambria Math" panose="02040503050406030204" pitchFamily="18" charset="0"/>
                        </a:rPr>
                        <m:t>=</m:t>
                      </m:r>
                      <m:sSup>
                        <m:sSupPr>
                          <m:ctrlPr>
                            <a:rPr lang="en-US" sz="1200" i="1">
                              <a:solidFill>
                                <a:srgbClr val="006600"/>
                              </a:solidFill>
                              <a:latin typeface="Cambria Math" panose="02040503050406030204" pitchFamily="18" charset="0"/>
                            </a:rPr>
                          </m:ctrlPr>
                        </m:sSupPr>
                        <m:e>
                          <m:r>
                            <a:rPr lang="en-US" sz="1200" i="1">
                              <a:solidFill>
                                <a:srgbClr val="006600"/>
                              </a:solidFill>
                              <a:latin typeface="Cambria Math" panose="02040503050406030204" pitchFamily="18" charset="0"/>
                            </a:rPr>
                            <m:t>𝑏</m:t>
                          </m:r>
                        </m:e>
                        <m:sup>
                          <m:r>
                            <a:rPr lang="en-US" sz="1200" i="1">
                              <a:solidFill>
                                <a:srgbClr val="006600"/>
                              </a:solidFill>
                              <a:latin typeface="Cambria Math" panose="02040503050406030204" pitchFamily="18" charset="0"/>
                            </a:rPr>
                            <m:t>𝑥</m:t>
                          </m:r>
                          <m:r>
                            <a:rPr lang="en-US" sz="1200" i="1">
                              <a:solidFill>
                                <a:srgbClr val="006600"/>
                              </a:solidFill>
                              <a:latin typeface="Cambria Math" panose="02040503050406030204" pitchFamily="18" charset="0"/>
                            </a:rPr>
                            <m:t>+</m:t>
                          </m:r>
                          <m:r>
                            <a:rPr lang="en-US" sz="1200" i="1">
                              <a:solidFill>
                                <a:srgbClr val="006600"/>
                              </a:solidFill>
                              <a:latin typeface="Cambria Math" panose="02040503050406030204" pitchFamily="18" charset="0"/>
                            </a:rPr>
                            <m:t>𝑦</m:t>
                          </m:r>
                        </m:sup>
                      </m:sSup>
                    </m:oMath>
                  </m:oMathPara>
                </a14:m>
                <a:endParaRPr lang="en-US" sz="1200" dirty="0">
                  <a:solidFill>
                    <a:srgbClr val="006600"/>
                  </a:solidFill>
                </a:endParaRPr>
              </a:p>
              <a:p>
                <a:pPr marL="0" indent="0">
                  <a:buNone/>
                </a:pPr>
                <a:endParaRPr lang="en-US" sz="1200" dirty="0"/>
              </a:p>
            </p:txBody>
          </p:sp>
        </mc:Choice>
        <mc:Fallback xmlns="">
          <p:sp>
            <p:nvSpPr>
              <p:cNvPr id="11" name="Content Placeholder 10">
                <a:extLst>
                  <a:ext uri="{FF2B5EF4-FFF2-40B4-BE49-F238E27FC236}">
                    <a16:creationId xmlns:a16="http://schemas.microsoft.com/office/drawing/2014/main" id="{C6A37889-F566-D329-B41A-C8B42DA9D155}"/>
                  </a:ext>
                </a:extLst>
              </p:cNvPr>
              <p:cNvSpPr>
                <a:spLocks noGrp="1" noRot="1" noChangeAspect="1" noMove="1" noResize="1" noEditPoints="1" noAdjustHandles="1" noChangeArrowheads="1" noChangeShapeType="1" noTextEdit="1"/>
              </p:cNvSpPr>
              <p:nvPr>
                <p:ph idx="1"/>
              </p:nvPr>
            </p:nvSpPr>
            <p:spPr>
              <a:xfrm>
                <a:off x="595993" y="1145867"/>
                <a:ext cx="7886700" cy="3049250"/>
              </a:xfrm>
              <a:blipFill>
                <a:blip r:embed="rId2"/>
                <a:stretch>
                  <a:fillRect l="-77"/>
                </a:stretch>
              </a:blipFill>
            </p:spPr>
            <p:txBody>
              <a:bodyPr/>
              <a:lstStyle/>
              <a:p>
                <a:r>
                  <a:rPr lang="en-US">
                    <a:noFill/>
                  </a:rPr>
                  <a:t> </a:t>
                </a:r>
              </a:p>
            </p:txBody>
          </p:sp>
        </mc:Fallback>
      </mc:AlternateContent>
    </p:spTree>
    <p:extLst>
      <p:ext uri="{BB962C8B-B14F-4D97-AF65-F5344CB8AC3E}">
        <p14:creationId xmlns:p14="http://schemas.microsoft.com/office/powerpoint/2010/main" val="241293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27F70-D93C-3E91-6047-96E7D79A6021}"/>
              </a:ext>
            </a:extLst>
          </p:cNvPr>
          <p:cNvSpPr>
            <a:spLocks noGrp="1"/>
          </p:cNvSpPr>
          <p:nvPr>
            <p:ph type="title"/>
          </p:nvPr>
        </p:nvSpPr>
        <p:spPr/>
        <p:txBody>
          <a:bodyPr/>
          <a:lstStyle/>
          <a:p>
            <a:r>
              <a:rPr lang="en-US" dirty="0"/>
              <a:t>2. Case for Real Numbers as Limits of Rational Numbers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5910F601-3D7B-0FBC-69DA-9203219568BF}"/>
                  </a:ext>
                </a:extLst>
              </p:cNvPr>
              <p:cNvSpPr>
                <a:spLocks noGrp="1"/>
              </p:cNvSpPr>
              <p:nvPr>
                <p:ph idx="1"/>
              </p:nvPr>
            </p:nvSpPr>
            <p:spPr/>
            <p:txBody>
              <a:bodyPr>
                <a:normAutofit fontScale="77500" lnSpcReduction="20000"/>
              </a:bodyPr>
              <a:lstStyle/>
              <a:p>
                <a:pPr marL="0" indent="0">
                  <a:lnSpc>
                    <a:spcPct val="150000"/>
                  </a:lnSpc>
                  <a:buNone/>
                </a:pPr>
                <a:r>
                  <a:rPr lang="en-US" sz="1600" dirty="0"/>
                  <a:t>Any real number can be approximated by a sequence of rational numbers. Let </a:t>
                </a:r>
                <a14:m>
                  <m:oMath xmlns:m="http://schemas.openxmlformats.org/officeDocument/2006/math">
                    <m:sSub>
                      <m:sSubPr>
                        <m:ctrlPr>
                          <a:rPr lang="en-US" sz="1600" b="0" i="1" smtClean="0">
                            <a:solidFill>
                              <a:srgbClr val="006600"/>
                            </a:solidFill>
                            <a:latin typeface="Cambria Math" panose="02040503050406030204" pitchFamily="18" charset="0"/>
                          </a:rPr>
                        </m:ctrlPr>
                      </m:sSubPr>
                      <m:e>
                        <m:r>
                          <a:rPr lang="en-US" sz="1600" b="0" i="1" smtClean="0">
                            <a:solidFill>
                              <a:srgbClr val="006600"/>
                            </a:solidFill>
                            <a:latin typeface="Cambria Math" panose="02040503050406030204" pitchFamily="18" charset="0"/>
                          </a:rPr>
                          <m:t>𝑥</m:t>
                        </m:r>
                      </m:e>
                      <m:sub>
                        <m:r>
                          <a:rPr lang="en-US" sz="1600" b="0" i="1" smtClean="0">
                            <a:solidFill>
                              <a:srgbClr val="006600"/>
                            </a:solidFill>
                            <a:latin typeface="Cambria Math" panose="02040503050406030204" pitchFamily="18" charset="0"/>
                          </a:rPr>
                          <m:t>𝑛</m:t>
                        </m:r>
                      </m:sub>
                    </m:sSub>
                    <m:r>
                      <a:rPr lang="en-US" sz="1600" b="0" i="1" smtClean="0">
                        <a:solidFill>
                          <a:srgbClr val="006600"/>
                        </a:solidFill>
                        <a:latin typeface="Cambria Math" panose="02040503050406030204" pitchFamily="18" charset="0"/>
                      </a:rPr>
                      <m:t>,</m:t>
                    </m:r>
                    <m:sSub>
                      <m:sSubPr>
                        <m:ctrlPr>
                          <a:rPr lang="en-US" sz="1600" i="1">
                            <a:solidFill>
                              <a:srgbClr val="006600"/>
                            </a:solidFill>
                            <a:latin typeface="Cambria Math" panose="02040503050406030204" pitchFamily="18" charset="0"/>
                          </a:rPr>
                        </m:ctrlPr>
                      </m:sSubPr>
                      <m:e>
                        <m:r>
                          <a:rPr lang="en-US" sz="1600" b="0" i="1" smtClean="0">
                            <a:solidFill>
                              <a:srgbClr val="006600"/>
                            </a:solidFill>
                            <a:latin typeface="Cambria Math" panose="02040503050406030204" pitchFamily="18" charset="0"/>
                          </a:rPr>
                          <m:t>𝑦</m:t>
                        </m:r>
                      </m:e>
                      <m:sub>
                        <m:r>
                          <a:rPr lang="en-US" sz="1600" i="1">
                            <a:solidFill>
                              <a:srgbClr val="006600"/>
                            </a:solidFill>
                            <a:latin typeface="Cambria Math" panose="02040503050406030204" pitchFamily="18" charset="0"/>
                          </a:rPr>
                          <m:t>𝑛</m:t>
                        </m:r>
                      </m:sub>
                    </m:sSub>
                  </m:oMath>
                </a14:m>
                <a:r>
                  <a:rPr lang="en-US" sz="1600" dirty="0"/>
                  <a:t> be sequences of rational numbers such that </a:t>
                </a:r>
                <a14:m>
                  <m:oMath xmlns:m="http://schemas.openxmlformats.org/officeDocument/2006/math">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b="0" i="1" smtClean="0">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m:t>
                            </m:r>
                            <m:r>
                              <a:rPr lang="en-US" sz="1600" b="0" i="1" smtClean="0">
                                <a:solidFill>
                                  <a:srgbClr val="006600"/>
                                </a:solidFill>
                                <a:latin typeface="Cambria Math" panose="02040503050406030204" pitchFamily="18" charset="0"/>
                              </a:rPr>
                              <m:t>∞ </m:t>
                            </m:r>
                          </m:lim>
                        </m:limLow>
                      </m:fName>
                      <m:e>
                        <m:sSub>
                          <m:sSubPr>
                            <m:ctrlPr>
                              <a:rPr lang="en-US" sz="1600" b="0" i="1" smtClean="0">
                                <a:solidFill>
                                  <a:srgbClr val="006600"/>
                                </a:solidFill>
                                <a:latin typeface="Cambria Math" panose="02040503050406030204" pitchFamily="18" charset="0"/>
                              </a:rPr>
                            </m:ctrlPr>
                          </m:sSubPr>
                          <m:e>
                            <m:r>
                              <a:rPr lang="en-US" sz="1600" b="0" i="1" smtClean="0">
                                <a:solidFill>
                                  <a:srgbClr val="006600"/>
                                </a:solidFill>
                                <a:latin typeface="Cambria Math" panose="02040503050406030204" pitchFamily="18" charset="0"/>
                              </a:rPr>
                              <m:t>𝑥</m:t>
                            </m:r>
                          </m:e>
                          <m:sub>
                            <m:r>
                              <a:rPr lang="en-US" sz="1600" b="0" i="1" smtClean="0">
                                <a:solidFill>
                                  <a:srgbClr val="006600"/>
                                </a:solidFill>
                                <a:latin typeface="Cambria Math" panose="02040503050406030204" pitchFamily="18" charset="0"/>
                              </a:rPr>
                              <m:t>𝑛</m:t>
                            </m:r>
                          </m:sub>
                        </m:sSub>
                      </m:e>
                    </m:func>
                    <m:r>
                      <a:rPr lang="en-US" sz="1600" b="0" i="1" smtClean="0">
                        <a:solidFill>
                          <a:srgbClr val="006600"/>
                        </a:solidFill>
                        <a:latin typeface="Cambria Math" panose="02040503050406030204" pitchFamily="18" charset="0"/>
                      </a:rPr>
                      <m:t>=</m:t>
                    </m:r>
                    <m:r>
                      <a:rPr lang="en-US" sz="1600" b="0" i="1" smtClean="0">
                        <a:solidFill>
                          <a:srgbClr val="006600"/>
                        </a:solidFill>
                        <a:latin typeface="Cambria Math" panose="02040503050406030204" pitchFamily="18" charset="0"/>
                      </a:rPr>
                      <m:t>𝑥</m:t>
                    </m:r>
                    <m:r>
                      <a:rPr lang="en-US" sz="1600" b="0" i="1" smtClean="0">
                        <a:solidFill>
                          <a:srgbClr val="006600"/>
                        </a:solidFill>
                        <a:latin typeface="Cambria Math" panose="02040503050406030204" pitchFamily="18" charset="0"/>
                      </a:rPr>
                      <m:t>,</m:t>
                    </m:r>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b>
                          <m:sSubPr>
                            <m:ctrlPr>
                              <a:rPr lang="en-US" sz="1600" i="1">
                                <a:solidFill>
                                  <a:srgbClr val="006600"/>
                                </a:solidFill>
                                <a:latin typeface="Cambria Math" panose="02040503050406030204" pitchFamily="18" charset="0"/>
                              </a:rPr>
                            </m:ctrlPr>
                          </m:sSubPr>
                          <m:e>
                            <m:r>
                              <a:rPr lang="en-US" sz="1600" b="0" i="1" smtClean="0">
                                <a:solidFill>
                                  <a:srgbClr val="006600"/>
                                </a:solidFill>
                                <a:latin typeface="Cambria Math" panose="02040503050406030204" pitchFamily="18" charset="0"/>
                              </a:rPr>
                              <m:t>𝑦</m:t>
                            </m:r>
                          </m:e>
                          <m:sub>
                            <m:r>
                              <a:rPr lang="en-US" sz="1600" i="1">
                                <a:solidFill>
                                  <a:srgbClr val="006600"/>
                                </a:solidFill>
                                <a:latin typeface="Cambria Math" panose="02040503050406030204" pitchFamily="18" charset="0"/>
                              </a:rPr>
                              <m:t>𝑛</m:t>
                            </m:r>
                          </m:sub>
                        </m:sSub>
                      </m:e>
                    </m:func>
                    <m:r>
                      <a:rPr lang="en-US" sz="1600" i="1">
                        <a:solidFill>
                          <a:srgbClr val="006600"/>
                        </a:solidFill>
                        <a:latin typeface="Cambria Math" panose="02040503050406030204" pitchFamily="18" charset="0"/>
                      </a:rPr>
                      <m:t>=</m:t>
                    </m:r>
                    <m:r>
                      <a:rPr lang="en-US" sz="1600" b="0" i="1" smtClean="0">
                        <a:solidFill>
                          <a:srgbClr val="006600"/>
                        </a:solidFill>
                        <a:latin typeface="Cambria Math" panose="02040503050406030204" pitchFamily="18" charset="0"/>
                      </a:rPr>
                      <m:t>𝑦</m:t>
                    </m:r>
                  </m:oMath>
                </a14:m>
                <a:r>
                  <a:rPr lang="en-US" sz="1600" dirty="0"/>
                  <a:t>. By continuity of the exponential function, we can then write:</a:t>
                </a:r>
              </a:p>
              <a:p>
                <a:pPr marL="0" indent="0">
                  <a:lnSpc>
                    <a:spcPct val="150000"/>
                  </a:lnSpc>
                  <a:buNone/>
                </a:pPr>
                <a:endParaRPr lang="en-US" sz="16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1600" i="1" smtClean="0">
                              <a:solidFill>
                                <a:srgbClr val="006600"/>
                              </a:solidFill>
                              <a:latin typeface="Cambria Math" panose="02040503050406030204" pitchFamily="18" charset="0"/>
                            </a:rPr>
                          </m:ctrlPr>
                        </m:sSupPr>
                        <m:e>
                          <m:r>
                            <a:rPr lang="en-US" sz="1600" b="0" i="1">
                              <a:solidFill>
                                <a:srgbClr val="006600"/>
                              </a:solidFill>
                              <a:latin typeface="Cambria Math" panose="02040503050406030204" pitchFamily="18" charset="0"/>
                            </a:rPr>
                            <m:t>𝑏</m:t>
                          </m:r>
                        </m:e>
                        <m:sup>
                          <m:r>
                            <a:rPr lang="en-US" sz="1600" b="0" i="1">
                              <a:solidFill>
                                <a:srgbClr val="006600"/>
                              </a:solidFill>
                              <a:latin typeface="Cambria Math" panose="02040503050406030204" pitchFamily="18" charset="0"/>
                            </a:rPr>
                            <m:t>𝑥</m:t>
                          </m:r>
                        </m:sup>
                      </m:sSup>
                      <m:r>
                        <a:rPr lang="en-US" sz="1600" b="0" i="1" smtClean="0">
                          <a:solidFill>
                            <a:srgbClr val="006600"/>
                          </a:solidFill>
                          <a:latin typeface="Cambria Math" panose="02040503050406030204" pitchFamily="18" charset="0"/>
                        </a:rPr>
                        <m:t>=</m:t>
                      </m:r>
                      <m:sSup>
                        <m:sSupPr>
                          <m:ctrlPr>
                            <a:rPr lang="en-US" sz="1600" b="0" i="1" smtClean="0">
                              <a:solidFill>
                                <a:srgbClr val="006600"/>
                              </a:solidFill>
                              <a:latin typeface="Cambria Math" panose="02040503050406030204" pitchFamily="18" charset="0"/>
                            </a:rPr>
                          </m:ctrlPr>
                        </m:sSupPr>
                        <m:e>
                          <m:r>
                            <a:rPr lang="en-US" sz="1600" b="0" i="1" smtClean="0">
                              <a:solidFill>
                                <a:srgbClr val="006600"/>
                              </a:solidFill>
                              <a:latin typeface="Cambria Math" panose="02040503050406030204" pitchFamily="18" charset="0"/>
                            </a:rPr>
                            <m:t>𝑏</m:t>
                          </m:r>
                        </m:e>
                        <m:sup>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𝑥</m:t>
                                  </m:r>
                                </m:e>
                                <m:sub>
                                  <m:r>
                                    <a:rPr lang="en-US" sz="1600" i="1">
                                      <a:solidFill>
                                        <a:srgbClr val="006600"/>
                                      </a:solidFill>
                                      <a:latin typeface="Cambria Math" panose="02040503050406030204" pitchFamily="18" charset="0"/>
                                    </a:rPr>
                                    <m:t>𝑛</m:t>
                                  </m:r>
                                </m:sub>
                              </m:sSub>
                            </m:e>
                          </m:func>
                        </m:sup>
                      </m:sSup>
                      <m:r>
                        <a:rPr lang="en-US" sz="1600" b="0" i="1" smtClean="0">
                          <a:solidFill>
                            <a:srgbClr val="006600"/>
                          </a:solidFill>
                          <a:latin typeface="Cambria Math" panose="02040503050406030204" pitchFamily="18" charset="0"/>
                        </a:rPr>
                        <m:t>=</m:t>
                      </m:r>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sSub>
                                <m:sSubPr>
                                  <m:ctrlPr>
                                    <a:rPr lang="en-US" sz="1600" b="0" i="1" smtClean="0">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𝑥</m:t>
                                  </m:r>
                                </m:e>
                                <m:sub>
                                  <m:r>
                                    <a:rPr lang="en-US" sz="1600" b="0" i="1" smtClean="0">
                                      <a:solidFill>
                                        <a:srgbClr val="006600"/>
                                      </a:solidFill>
                                      <a:latin typeface="Cambria Math" panose="02040503050406030204" pitchFamily="18" charset="0"/>
                                    </a:rPr>
                                    <m:t>𝑛</m:t>
                                  </m:r>
                                </m:sub>
                              </m:sSub>
                            </m:sup>
                          </m:sSup>
                        </m:e>
                      </m:func>
                    </m:oMath>
                  </m:oMathPara>
                </a14:m>
                <a:endParaRPr lang="en-US" sz="1600" dirty="0">
                  <a:solidFill>
                    <a:srgbClr val="006600"/>
                  </a:solidFill>
                </a:endParaRP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1600" i="1" smtClean="0">
                              <a:solidFill>
                                <a:srgbClr val="006600"/>
                              </a:solidFill>
                              <a:latin typeface="Cambria Math" panose="02040503050406030204" pitchFamily="18" charset="0"/>
                            </a:rPr>
                          </m:ctrlPr>
                        </m:sSupPr>
                        <m:e>
                          <m:r>
                            <a:rPr lang="en-US" sz="1600" b="0" i="1">
                              <a:solidFill>
                                <a:srgbClr val="006600"/>
                              </a:solidFill>
                              <a:latin typeface="Cambria Math" panose="02040503050406030204" pitchFamily="18" charset="0"/>
                            </a:rPr>
                            <m:t>𝑏</m:t>
                          </m:r>
                        </m:e>
                        <m:sup>
                          <m:r>
                            <a:rPr lang="en-US" sz="1600" b="0" i="1" smtClean="0">
                              <a:solidFill>
                                <a:srgbClr val="006600"/>
                              </a:solidFill>
                              <a:latin typeface="Cambria Math" panose="02040503050406030204" pitchFamily="18" charset="0"/>
                            </a:rPr>
                            <m:t>𝑦</m:t>
                          </m:r>
                        </m:sup>
                      </m:sSup>
                      <m:r>
                        <a:rPr lang="en-US" sz="1600" b="0" i="1" smtClean="0">
                          <a:solidFill>
                            <a:srgbClr val="006600"/>
                          </a:solidFill>
                          <a:latin typeface="Cambria Math" panose="02040503050406030204" pitchFamily="18" charset="0"/>
                        </a:rPr>
                        <m:t>=</m:t>
                      </m:r>
                      <m:sSup>
                        <m:sSupPr>
                          <m:ctrlPr>
                            <a:rPr lang="en-US" sz="1600" b="0" i="1" smtClean="0">
                              <a:solidFill>
                                <a:srgbClr val="006600"/>
                              </a:solidFill>
                              <a:latin typeface="Cambria Math" panose="02040503050406030204" pitchFamily="18" charset="0"/>
                            </a:rPr>
                          </m:ctrlPr>
                        </m:sSupPr>
                        <m:e>
                          <m:r>
                            <a:rPr lang="en-US" sz="1600" b="0" i="1" smtClean="0">
                              <a:solidFill>
                                <a:srgbClr val="006600"/>
                              </a:solidFill>
                              <a:latin typeface="Cambria Math" panose="02040503050406030204" pitchFamily="18" charset="0"/>
                            </a:rPr>
                            <m:t>𝑏</m:t>
                          </m:r>
                        </m:e>
                        <m:sup>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b>
                                <m:sSubPr>
                                  <m:ctrlPr>
                                    <a:rPr lang="en-US" sz="1600" i="1">
                                      <a:solidFill>
                                        <a:srgbClr val="006600"/>
                                      </a:solidFill>
                                      <a:latin typeface="Cambria Math" panose="02040503050406030204" pitchFamily="18" charset="0"/>
                                    </a:rPr>
                                  </m:ctrlPr>
                                </m:sSubPr>
                                <m:e>
                                  <m:r>
                                    <a:rPr lang="en-US" sz="1600" b="0" i="1" smtClean="0">
                                      <a:solidFill>
                                        <a:srgbClr val="006600"/>
                                      </a:solidFill>
                                      <a:latin typeface="Cambria Math" panose="02040503050406030204" pitchFamily="18" charset="0"/>
                                    </a:rPr>
                                    <m:t>𝑦</m:t>
                                  </m:r>
                                </m:e>
                                <m:sub>
                                  <m:r>
                                    <a:rPr lang="en-US" sz="1600" i="1">
                                      <a:solidFill>
                                        <a:srgbClr val="006600"/>
                                      </a:solidFill>
                                      <a:latin typeface="Cambria Math" panose="02040503050406030204" pitchFamily="18" charset="0"/>
                                    </a:rPr>
                                    <m:t>𝑛</m:t>
                                  </m:r>
                                </m:sub>
                              </m:sSub>
                            </m:e>
                          </m:func>
                        </m:sup>
                      </m:sSup>
                      <m:r>
                        <a:rPr lang="en-US" sz="1600" b="0" i="1" smtClean="0">
                          <a:solidFill>
                            <a:srgbClr val="006600"/>
                          </a:solidFill>
                          <a:latin typeface="Cambria Math" panose="02040503050406030204" pitchFamily="18" charset="0"/>
                        </a:rPr>
                        <m:t>=</m:t>
                      </m:r>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sSub>
                                <m:sSubPr>
                                  <m:ctrlPr>
                                    <a:rPr lang="en-US" sz="1600" b="0" i="1" smtClean="0">
                                      <a:solidFill>
                                        <a:srgbClr val="006600"/>
                                      </a:solidFill>
                                      <a:latin typeface="Cambria Math" panose="02040503050406030204" pitchFamily="18" charset="0"/>
                                    </a:rPr>
                                  </m:ctrlPr>
                                </m:sSubPr>
                                <m:e>
                                  <m:r>
                                    <a:rPr lang="en-US" sz="1600" b="0" i="1" smtClean="0">
                                      <a:solidFill>
                                        <a:srgbClr val="006600"/>
                                      </a:solidFill>
                                      <a:latin typeface="Cambria Math" panose="02040503050406030204" pitchFamily="18" charset="0"/>
                                    </a:rPr>
                                    <m:t>𝑦</m:t>
                                  </m:r>
                                </m:e>
                                <m:sub>
                                  <m:r>
                                    <a:rPr lang="en-US" sz="1600" b="0" i="1" smtClean="0">
                                      <a:solidFill>
                                        <a:srgbClr val="006600"/>
                                      </a:solidFill>
                                      <a:latin typeface="Cambria Math" panose="02040503050406030204" pitchFamily="18" charset="0"/>
                                    </a:rPr>
                                    <m:t>𝑛</m:t>
                                  </m:r>
                                </m:sub>
                              </m:sSub>
                            </m:sup>
                          </m:sSup>
                        </m:e>
                      </m:func>
                    </m:oMath>
                  </m:oMathPara>
                </a14:m>
                <a:endParaRPr lang="en-US" sz="1600" dirty="0">
                  <a:solidFill>
                    <a:srgbClr val="006600"/>
                  </a:solidFill>
                </a:endParaRPr>
              </a:p>
              <a:p>
                <a:pPr marL="0" indent="0">
                  <a:lnSpc>
                    <a:spcPct val="150000"/>
                  </a:lnSpc>
                  <a:buNone/>
                </a:pPr>
                <a:r>
                  <a:rPr lang="en-US" sz="1600" dirty="0"/>
                  <a:t>Therefore:</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1600" i="1" smtClean="0">
                              <a:solidFill>
                                <a:srgbClr val="006600"/>
                              </a:solidFill>
                              <a:latin typeface="Cambria Math" panose="02040503050406030204" pitchFamily="18" charset="0"/>
                            </a:rPr>
                          </m:ctrlPr>
                        </m:sSupPr>
                        <m:e>
                          <m:r>
                            <a:rPr lang="en-US" sz="1600" b="0" i="1">
                              <a:solidFill>
                                <a:srgbClr val="006600"/>
                              </a:solidFill>
                              <a:latin typeface="Cambria Math" panose="02040503050406030204" pitchFamily="18" charset="0"/>
                            </a:rPr>
                            <m:t>𝑏</m:t>
                          </m:r>
                        </m:e>
                        <m:sup>
                          <m:r>
                            <a:rPr lang="en-US" sz="1600" b="0" i="1">
                              <a:solidFill>
                                <a:srgbClr val="006600"/>
                              </a:solidFill>
                              <a:latin typeface="Cambria Math" panose="02040503050406030204" pitchFamily="18" charset="0"/>
                            </a:rPr>
                            <m:t>𝑥</m:t>
                          </m:r>
                        </m:sup>
                      </m:sSup>
                      <m:sSup>
                        <m:sSupPr>
                          <m:ctrlPr>
                            <a:rPr lang="en-US" sz="1600" i="1">
                              <a:solidFill>
                                <a:srgbClr val="006600"/>
                              </a:solidFill>
                              <a:latin typeface="Cambria Math" panose="02040503050406030204" pitchFamily="18" charset="0"/>
                            </a:rPr>
                          </m:ctrlPr>
                        </m:sSupPr>
                        <m:e>
                          <m:r>
                            <a:rPr lang="en-US" sz="1600" b="0" i="1">
                              <a:solidFill>
                                <a:srgbClr val="006600"/>
                              </a:solidFill>
                              <a:latin typeface="Cambria Math" panose="02040503050406030204" pitchFamily="18" charset="0"/>
                            </a:rPr>
                            <m:t>𝑏</m:t>
                          </m:r>
                        </m:e>
                        <m:sup>
                          <m:r>
                            <a:rPr lang="en-US" sz="1600" b="0" i="1">
                              <a:solidFill>
                                <a:srgbClr val="006600"/>
                              </a:solidFill>
                              <a:latin typeface="Cambria Math" panose="02040503050406030204" pitchFamily="18" charset="0"/>
                            </a:rPr>
                            <m:t>𝑦</m:t>
                          </m:r>
                        </m:sup>
                      </m:sSup>
                      <m:r>
                        <a:rPr lang="en-US" sz="1600" b="0" i="1">
                          <a:solidFill>
                            <a:srgbClr val="006600"/>
                          </a:solidFill>
                          <a:latin typeface="Cambria Math" panose="02040503050406030204" pitchFamily="18" charset="0"/>
                        </a:rPr>
                        <m:t>=</m:t>
                      </m:r>
                      <m:d>
                        <m:dPr>
                          <m:ctrlPr>
                            <a:rPr lang="en-US" sz="1600" b="0" i="1" smtClean="0">
                              <a:solidFill>
                                <a:srgbClr val="006600"/>
                              </a:solidFill>
                              <a:latin typeface="Cambria Math" panose="02040503050406030204" pitchFamily="18" charset="0"/>
                            </a:rPr>
                          </m:ctrlPr>
                        </m:dPr>
                        <m:e>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𝑥</m:t>
                                      </m:r>
                                    </m:e>
                                    <m:sub>
                                      <m:r>
                                        <a:rPr lang="en-US" sz="1600" i="1">
                                          <a:solidFill>
                                            <a:srgbClr val="006600"/>
                                          </a:solidFill>
                                          <a:latin typeface="Cambria Math" panose="02040503050406030204" pitchFamily="18" charset="0"/>
                                        </a:rPr>
                                        <m:t>𝑛</m:t>
                                      </m:r>
                                    </m:sub>
                                  </m:sSub>
                                </m:sup>
                              </m:sSup>
                            </m:e>
                          </m:func>
                        </m:e>
                      </m:d>
                      <m:d>
                        <m:dPr>
                          <m:ctrlPr>
                            <a:rPr lang="en-US" sz="1600" b="0" i="1" smtClean="0">
                              <a:solidFill>
                                <a:srgbClr val="006600"/>
                              </a:solidFill>
                              <a:latin typeface="Cambria Math" panose="02040503050406030204" pitchFamily="18" charset="0"/>
                            </a:rPr>
                          </m:ctrlPr>
                        </m:dPr>
                        <m:e>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𝑦</m:t>
                                      </m:r>
                                    </m:e>
                                    <m:sub>
                                      <m:r>
                                        <a:rPr lang="en-US" sz="1600" i="1">
                                          <a:solidFill>
                                            <a:srgbClr val="006600"/>
                                          </a:solidFill>
                                          <a:latin typeface="Cambria Math" panose="02040503050406030204" pitchFamily="18" charset="0"/>
                                        </a:rPr>
                                        <m:t>𝑛</m:t>
                                      </m:r>
                                    </m:sub>
                                  </m:sSub>
                                </m:sup>
                              </m:sSup>
                            </m:e>
                          </m:func>
                        </m:e>
                      </m:d>
                      <m:r>
                        <a:rPr lang="en-US" sz="1600" b="0" i="1" smtClean="0">
                          <a:solidFill>
                            <a:srgbClr val="006600"/>
                          </a:solidFill>
                          <a:latin typeface="Cambria Math" panose="02040503050406030204" pitchFamily="18" charset="0"/>
                        </a:rPr>
                        <m:t>=</m:t>
                      </m:r>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d>
                            <m:dPr>
                              <m:ctrlPr>
                                <a:rPr lang="en-US" sz="1600" i="1" smtClean="0">
                                  <a:solidFill>
                                    <a:srgbClr val="006600"/>
                                  </a:solidFill>
                                  <a:latin typeface="Cambria Math" panose="02040503050406030204" pitchFamily="18" charset="0"/>
                                </a:rPr>
                              </m:ctrlPr>
                            </m:dPr>
                            <m:e>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𝑥</m:t>
                                      </m:r>
                                    </m:e>
                                    <m:sub>
                                      <m:r>
                                        <a:rPr lang="en-US" sz="1600" i="1">
                                          <a:solidFill>
                                            <a:srgbClr val="006600"/>
                                          </a:solidFill>
                                          <a:latin typeface="Cambria Math" panose="02040503050406030204" pitchFamily="18" charset="0"/>
                                        </a:rPr>
                                        <m:t>𝑛</m:t>
                                      </m:r>
                                    </m:sub>
                                  </m:sSub>
                                </m:sup>
                              </m:sSup>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𝑦</m:t>
                                      </m:r>
                                    </m:e>
                                    <m:sub>
                                      <m:r>
                                        <a:rPr lang="en-US" sz="1600" i="1">
                                          <a:solidFill>
                                            <a:srgbClr val="006600"/>
                                          </a:solidFill>
                                          <a:latin typeface="Cambria Math" panose="02040503050406030204" pitchFamily="18" charset="0"/>
                                        </a:rPr>
                                        <m:t>𝑛</m:t>
                                      </m:r>
                                    </m:sub>
                                  </m:sSub>
                                </m:sup>
                              </m:sSup>
                            </m:e>
                          </m:d>
                        </m:e>
                      </m:func>
                      <m:r>
                        <a:rPr lang="en-US" sz="1600" b="0" i="1" smtClean="0">
                          <a:solidFill>
                            <a:srgbClr val="006600"/>
                          </a:solidFill>
                          <a:latin typeface="Cambria Math" panose="02040503050406030204" pitchFamily="18" charset="0"/>
                        </a:rPr>
                        <m:t>=</m:t>
                      </m:r>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d>
                            <m:dPr>
                              <m:ctrlPr>
                                <a:rPr lang="en-US" sz="1600" i="1">
                                  <a:solidFill>
                                    <a:srgbClr val="006600"/>
                                  </a:solidFill>
                                  <a:latin typeface="Cambria Math" panose="02040503050406030204" pitchFamily="18" charset="0"/>
                                </a:rPr>
                              </m:ctrlPr>
                            </m:dPr>
                            <m:e>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𝑥</m:t>
                                      </m:r>
                                    </m:e>
                                    <m:sub>
                                      <m:r>
                                        <a:rPr lang="en-US" sz="1600" i="1">
                                          <a:solidFill>
                                            <a:srgbClr val="006600"/>
                                          </a:solidFill>
                                          <a:latin typeface="Cambria Math" panose="02040503050406030204" pitchFamily="18" charset="0"/>
                                        </a:rPr>
                                        <m:t>𝑛</m:t>
                                      </m:r>
                                    </m:sub>
                                  </m:sSub>
                                  <m:r>
                                    <a:rPr lang="en-US" sz="1600" b="0" i="1" smtClean="0">
                                      <a:solidFill>
                                        <a:srgbClr val="006600"/>
                                      </a:solidFill>
                                      <a:latin typeface="Cambria Math" panose="02040503050406030204" pitchFamily="18" charset="0"/>
                                    </a:rPr>
                                    <m:t>+</m:t>
                                  </m:r>
                                  <m:sSub>
                                    <m:sSubPr>
                                      <m:ctrlPr>
                                        <a:rPr lang="en-US" sz="1600" b="0" i="1" smtClean="0">
                                          <a:solidFill>
                                            <a:srgbClr val="006600"/>
                                          </a:solidFill>
                                          <a:latin typeface="Cambria Math" panose="02040503050406030204" pitchFamily="18" charset="0"/>
                                        </a:rPr>
                                      </m:ctrlPr>
                                    </m:sSubPr>
                                    <m:e>
                                      <m:r>
                                        <a:rPr lang="en-US" sz="1600" b="0" i="1" smtClean="0">
                                          <a:solidFill>
                                            <a:srgbClr val="006600"/>
                                          </a:solidFill>
                                          <a:latin typeface="Cambria Math" panose="02040503050406030204" pitchFamily="18" charset="0"/>
                                        </a:rPr>
                                        <m:t>𝑦</m:t>
                                      </m:r>
                                    </m:e>
                                    <m:sub>
                                      <m:r>
                                        <a:rPr lang="en-US" sz="1600" b="0" i="1" smtClean="0">
                                          <a:solidFill>
                                            <a:srgbClr val="006600"/>
                                          </a:solidFill>
                                          <a:latin typeface="Cambria Math" panose="02040503050406030204" pitchFamily="18" charset="0"/>
                                        </a:rPr>
                                        <m:t>𝑛</m:t>
                                      </m:r>
                                    </m:sub>
                                  </m:sSub>
                                </m:sup>
                              </m:sSup>
                            </m:e>
                          </m:d>
                          <m:r>
                            <a:rPr lang="en-US" sz="1600" b="0" i="1" smtClean="0">
                              <a:solidFill>
                                <a:srgbClr val="006600"/>
                              </a:solidFill>
                              <a:latin typeface="Cambria Math" panose="02040503050406030204" pitchFamily="18" charset="0"/>
                            </a:rPr>
                            <m:t>=</m:t>
                          </m:r>
                        </m:e>
                      </m:func>
                      <m:sSup>
                        <m:sSupPr>
                          <m:ctrlPr>
                            <a:rPr lang="en-US" sz="1600" i="1">
                              <a:solidFill>
                                <a:srgbClr val="006600"/>
                              </a:solidFill>
                              <a:latin typeface="Cambria Math" panose="02040503050406030204" pitchFamily="18" charset="0"/>
                            </a:rPr>
                          </m:ctrlPr>
                        </m:sSupPr>
                        <m:e>
                          <m:r>
                            <a:rPr lang="en-US" sz="1600" i="1">
                              <a:solidFill>
                                <a:srgbClr val="006600"/>
                              </a:solidFill>
                              <a:latin typeface="Cambria Math" panose="02040503050406030204" pitchFamily="18" charset="0"/>
                            </a:rPr>
                            <m:t>𝑏</m:t>
                          </m:r>
                        </m:e>
                        <m:sup>
                          <m:d>
                            <m:dPr>
                              <m:ctrlPr>
                                <a:rPr lang="en-US" sz="1600" i="1" smtClean="0">
                                  <a:solidFill>
                                    <a:srgbClr val="006600"/>
                                  </a:solidFill>
                                  <a:latin typeface="Cambria Math" panose="02040503050406030204" pitchFamily="18" charset="0"/>
                                </a:rPr>
                              </m:ctrlPr>
                            </m:dPr>
                            <m:e>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𝑥</m:t>
                                      </m:r>
                                    </m:e>
                                    <m:sub>
                                      <m:r>
                                        <a:rPr lang="en-US" sz="1600" i="1">
                                          <a:solidFill>
                                            <a:srgbClr val="006600"/>
                                          </a:solidFill>
                                          <a:latin typeface="Cambria Math" panose="02040503050406030204" pitchFamily="18" charset="0"/>
                                        </a:rPr>
                                        <m:t>𝑛</m:t>
                                      </m:r>
                                    </m:sub>
                                  </m:sSub>
                                </m:e>
                              </m:func>
                              <m:r>
                                <a:rPr lang="en-US" sz="1600" i="1">
                                  <a:solidFill>
                                    <a:srgbClr val="006600"/>
                                  </a:solidFill>
                                  <a:latin typeface="Cambria Math" panose="02040503050406030204" pitchFamily="18" charset="0"/>
                                </a:rPr>
                                <m:t>+</m:t>
                              </m:r>
                              <m:func>
                                <m:funcPr>
                                  <m:ctrlPr>
                                    <a:rPr lang="en-US" sz="1600" i="1">
                                      <a:solidFill>
                                        <a:srgbClr val="006600"/>
                                      </a:solidFill>
                                      <a:latin typeface="Cambria Math" panose="02040503050406030204" pitchFamily="18" charset="0"/>
                                    </a:rPr>
                                  </m:ctrlPr>
                                </m:funcPr>
                                <m:fName>
                                  <m:limLow>
                                    <m:limLowPr>
                                      <m:ctrlPr>
                                        <a:rPr lang="en-US" sz="1600" i="1">
                                          <a:solidFill>
                                            <a:srgbClr val="006600"/>
                                          </a:solidFill>
                                          <a:latin typeface="Cambria Math" panose="02040503050406030204" pitchFamily="18" charset="0"/>
                                        </a:rPr>
                                      </m:ctrlPr>
                                    </m:limLowPr>
                                    <m:e>
                                      <m:r>
                                        <m:rPr>
                                          <m:sty m:val="p"/>
                                        </m:rPr>
                                        <a:rPr lang="en-US" sz="1600" i="1">
                                          <a:solidFill>
                                            <a:srgbClr val="006600"/>
                                          </a:solidFill>
                                          <a:latin typeface="Cambria Math" panose="02040503050406030204" pitchFamily="18" charset="0"/>
                                        </a:rPr>
                                        <m:t>lim</m:t>
                                      </m:r>
                                    </m:e>
                                    <m:lim>
                                      <m:r>
                                        <a:rPr lang="en-US" sz="1600" i="1">
                                          <a:solidFill>
                                            <a:srgbClr val="006600"/>
                                          </a:solidFill>
                                          <a:latin typeface="Cambria Math" panose="02040503050406030204" pitchFamily="18" charset="0"/>
                                        </a:rPr>
                                        <m:t>𝑛</m:t>
                                      </m:r>
                                      <m:r>
                                        <a:rPr lang="en-US" sz="1600" i="1">
                                          <a:solidFill>
                                            <a:srgbClr val="006600"/>
                                          </a:solidFill>
                                          <a:latin typeface="Cambria Math" panose="02040503050406030204" pitchFamily="18" charset="0"/>
                                        </a:rPr>
                                        <m:t>→∞ </m:t>
                                      </m:r>
                                    </m:lim>
                                  </m:limLow>
                                </m:fName>
                                <m:e>
                                  <m:sSub>
                                    <m:sSubPr>
                                      <m:ctrlPr>
                                        <a:rPr lang="en-US" sz="1600" i="1">
                                          <a:solidFill>
                                            <a:srgbClr val="006600"/>
                                          </a:solidFill>
                                          <a:latin typeface="Cambria Math" panose="02040503050406030204" pitchFamily="18" charset="0"/>
                                        </a:rPr>
                                      </m:ctrlPr>
                                    </m:sSubPr>
                                    <m:e>
                                      <m:r>
                                        <a:rPr lang="en-US" sz="1600" i="1">
                                          <a:solidFill>
                                            <a:srgbClr val="006600"/>
                                          </a:solidFill>
                                          <a:latin typeface="Cambria Math" panose="02040503050406030204" pitchFamily="18" charset="0"/>
                                        </a:rPr>
                                        <m:t>𝑦</m:t>
                                      </m:r>
                                    </m:e>
                                    <m:sub>
                                      <m:r>
                                        <a:rPr lang="en-US" sz="1600" i="1">
                                          <a:solidFill>
                                            <a:srgbClr val="006600"/>
                                          </a:solidFill>
                                          <a:latin typeface="Cambria Math" panose="02040503050406030204" pitchFamily="18" charset="0"/>
                                        </a:rPr>
                                        <m:t>𝑛</m:t>
                                      </m:r>
                                    </m:sub>
                                  </m:sSub>
                                </m:e>
                              </m:func>
                            </m:e>
                          </m:d>
                        </m:sup>
                      </m:sSup>
                      <m:r>
                        <a:rPr lang="en-US" sz="1600" b="0" i="1" smtClean="0">
                          <a:solidFill>
                            <a:srgbClr val="006600"/>
                          </a:solidFill>
                          <a:latin typeface="Cambria Math" panose="02040503050406030204" pitchFamily="18" charset="0"/>
                        </a:rPr>
                        <m:t>=</m:t>
                      </m:r>
                      <m:sSup>
                        <m:sSupPr>
                          <m:ctrlPr>
                            <a:rPr lang="en-US" sz="1600" b="0" i="1" smtClean="0">
                              <a:solidFill>
                                <a:srgbClr val="006600"/>
                              </a:solidFill>
                              <a:latin typeface="Cambria Math" panose="02040503050406030204" pitchFamily="18" charset="0"/>
                            </a:rPr>
                          </m:ctrlPr>
                        </m:sSupPr>
                        <m:e>
                          <m:r>
                            <a:rPr lang="en-US" sz="1600" b="0" i="1" smtClean="0">
                              <a:solidFill>
                                <a:srgbClr val="006600"/>
                              </a:solidFill>
                              <a:latin typeface="Cambria Math" panose="02040503050406030204" pitchFamily="18" charset="0"/>
                            </a:rPr>
                            <m:t>𝑏</m:t>
                          </m:r>
                        </m:e>
                        <m:sup>
                          <m:r>
                            <a:rPr lang="en-US" sz="1600" b="0" i="1" smtClean="0">
                              <a:solidFill>
                                <a:srgbClr val="006600"/>
                              </a:solidFill>
                              <a:latin typeface="Cambria Math" panose="02040503050406030204" pitchFamily="18" charset="0"/>
                            </a:rPr>
                            <m:t>𝑥</m:t>
                          </m:r>
                          <m:r>
                            <a:rPr lang="en-US" sz="1600" b="0" i="1" smtClean="0">
                              <a:solidFill>
                                <a:srgbClr val="006600"/>
                              </a:solidFill>
                              <a:latin typeface="Cambria Math" panose="02040503050406030204" pitchFamily="18" charset="0"/>
                            </a:rPr>
                            <m:t>+</m:t>
                          </m:r>
                          <m:r>
                            <a:rPr lang="en-US" sz="1600" b="0" i="1" smtClean="0">
                              <a:solidFill>
                                <a:srgbClr val="006600"/>
                              </a:solidFill>
                              <a:latin typeface="Cambria Math" panose="02040503050406030204" pitchFamily="18" charset="0"/>
                            </a:rPr>
                            <m:t>𝑦</m:t>
                          </m:r>
                        </m:sup>
                      </m:sSup>
                    </m:oMath>
                  </m:oMathPara>
                </a14:m>
                <a:endParaRPr lang="en-US" sz="1600" dirty="0">
                  <a:solidFill>
                    <a:srgbClr val="006600"/>
                  </a:solidFill>
                </a:endParaRPr>
              </a:p>
              <a:p>
                <a:pPr marL="0" indent="0">
                  <a:buNone/>
                </a:pPr>
                <a:r>
                  <a:rPr lang="en-US" sz="1600" dirty="0"/>
                  <a:t>and the proof is complete. </a:t>
                </a:r>
                <a14:m>
                  <m:oMath xmlns:m="http://schemas.openxmlformats.org/officeDocument/2006/math">
                    <m:r>
                      <a:rPr lang="en-US" sz="1600" b="0" i="1" smtClean="0">
                        <a:solidFill>
                          <a:srgbClr val="006600"/>
                        </a:solidFill>
                        <a:latin typeface="Cambria Math" panose="02040503050406030204" pitchFamily="18" charset="0"/>
                        <a:ea typeface="Cambria Math" panose="02040503050406030204" pitchFamily="18" charset="0"/>
                      </a:rPr>
                      <m:t>∎</m:t>
                    </m:r>
                  </m:oMath>
                </a14:m>
                <a:endParaRPr lang="en-US" sz="1600" dirty="0"/>
              </a:p>
              <a:p>
                <a:pPr marL="0" indent="0">
                  <a:buNone/>
                </a:pPr>
                <a:endParaRPr lang="en-US" dirty="0"/>
              </a:p>
            </p:txBody>
          </p:sp>
        </mc:Choice>
        <mc:Fallback xmlns="">
          <p:sp>
            <p:nvSpPr>
              <p:cNvPr id="6" name="Content Placeholder 5">
                <a:extLst>
                  <a:ext uri="{FF2B5EF4-FFF2-40B4-BE49-F238E27FC236}">
                    <a16:creationId xmlns:a16="http://schemas.microsoft.com/office/drawing/2014/main" id="{5910F601-3D7B-0FBC-69DA-9203219568B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987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11"/>
          <p:cNvSpPr>
            <a:spLocks noGrp="1" noChangeArrowheads="1"/>
          </p:cNvSpPr>
          <p:nvPr>
            <p:ph type="ctrTitle"/>
          </p:nvPr>
        </p:nvSpPr>
        <p:spPr/>
        <p:txBody>
          <a:bodyPr anchor="ctr">
            <a:normAutofit/>
          </a:bodyPr>
          <a:lstStyle/>
          <a:p>
            <a:r>
              <a:rPr lang="en-US" dirty="0"/>
              <a:t>L'Hôpital’s Rule for Fractional Limits</a:t>
            </a:r>
          </a:p>
        </p:txBody>
      </p:sp>
    </p:spTree>
    <p:extLst>
      <p:ext uri="{BB962C8B-B14F-4D97-AF65-F5344CB8AC3E}">
        <p14:creationId xmlns:p14="http://schemas.microsoft.com/office/powerpoint/2010/main" val="1530715197"/>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48274</TotalTime>
  <Words>1178</Words>
  <Application>Microsoft Office PowerPoint</Application>
  <PresentationFormat>On-screen Show (16:9)</PresentationFormat>
  <Paragraphs>120</Paragraphs>
  <Slides>23</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Cambria Math</vt:lpstr>
      <vt:lpstr>Courier New</vt:lpstr>
      <vt:lpstr>Franklin Gothic Book</vt:lpstr>
      <vt:lpstr>Franklin Gothic Medium Cond</vt:lpstr>
      <vt:lpstr>Helvetica Light</vt:lpstr>
      <vt:lpstr>Times New Roman</vt:lpstr>
      <vt:lpstr>Wingdings</vt:lpstr>
      <vt:lpstr>Office Theme</vt:lpstr>
      <vt:lpstr>Supplementary Slides</vt:lpstr>
      <vt:lpstr>Proof of The Convergence of 〖a_n=(1+1/n)〗^n</vt:lpstr>
      <vt:lpstr>Monotone Convergence Theorem (MCT)</vt:lpstr>
      <vt:lpstr>Proof of The Convergence of 〖a_n=(1+1/n)〗^n</vt:lpstr>
      <vt:lpstr>Properties of Exponential Functions for General Real Numbers</vt:lpstr>
      <vt:lpstr>Rationale for the Proof</vt:lpstr>
      <vt:lpstr>1. Case for Rational Numbers</vt:lpstr>
      <vt:lpstr>2. Case for Real Numbers as Limits of Rational Numbers</vt:lpstr>
      <vt:lpstr>L'Hôpital’s Rule for Fractional Limits</vt:lpstr>
      <vt:lpstr>L'Hôpital’s Rule</vt:lpstr>
      <vt:lpstr>More on R Programming</vt:lpstr>
      <vt:lpstr>Optimizing a Function in R</vt:lpstr>
      <vt:lpstr>Plotting a Function in R</vt:lpstr>
      <vt:lpstr>Extra Examples (Strongly Recommended for Exam)</vt:lpstr>
      <vt:lpstr>Example</vt:lpstr>
      <vt:lpstr>Solution</vt:lpstr>
      <vt:lpstr>Example</vt:lpstr>
      <vt:lpstr>Example</vt:lpstr>
      <vt:lpstr>Solution</vt:lpstr>
      <vt:lpstr>Second Derivative Tests</vt:lpstr>
      <vt:lpstr>Solution</vt:lpstr>
      <vt:lpstr>Example: Minimizing Average Costs</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Mathematics for Analytics and Finance</dc:title>
  <dc:creator>Sami Najafi</dc:creator>
  <cp:lastModifiedBy> </cp:lastModifiedBy>
  <cp:revision>141</cp:revision>
  <dcterms:created xsi:type="dcterms:W3CDTF">2020-09-18T18:36:38Z</dcterms:created>
  <dcterms:modified xsi:type="dcterms:W3CDTF">2024-09-25T19:26:31Z</dcterms:modified>
</cp:coreProperties>
</file>