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37"/>
  </p:notesMasterIdLst>
  <p:sldIdLst>
    <p:sldId id="409" r:id="rId2"/>
    <p:sldId id="1132" r:id="rId3"/>
    <p:sldId id="1113" r:id="rId4"/>
    <p:sldId id="1114" r:id="rId5"/>
    <p:sldId id="1112" r:id="rId6"/>
    <p:sldId id="1116" r:id="rId7"/>
    <p:sldId id="1123" r:id="rId8"/>
    <p:sldId id="1125" r:id="rId9"/>
    <p:sldId id="1126" r:id="rId10"/>
    <p:sldId id="1128" r:id="rId11"/>
    <p:sldId id="1129" r:id="rId12"/>
    <p:sldId id="991" r:id="rId13"/>
    <p:sldId id="987" r:id="rId14"/>
    <p:sldId id="990" r:id="rId15"/>
    <p:sldId id="980" r:id="rId16"/>
    <p:sldId id="1130" r:id="rId17"/>
    <p:sldId id="1009" r:id="rId18"/>
    <p:sldId id="986" r:id="rId19"/>
    <p:sldId id="989" r:id="rId20"/>
    <p:sldId id="1133" r:id="rId21"/>
    <p:sldId id="1017" r:id="rId22"/>
    <p:sldId id="1134" r:id="rId23"/>
    <p:sldId id="1042" r:id="rId24"/>
    <p:sldId id="1046" r:id="rId25"/>
    <p:sldId id="1047" r:id="rId26"/>
    <p:sldId id="1131" r:id="rId27"/>
    <p:sldId id="1050" r:id="rId28"/>
    <p:sldId id="1051" r:id="rId29"/>
    <p:sldId id="1024" r:id="rId30"/>
    <p:sldId id="1010" r:id="rId31"/>
    <p:sldId id="1011" r:id="rId32"/>
    <p:sldId id="1012" r:id="rId33"/>
    <p:sldId id="1000" r:id="rId34"/>
    <p:sldId id="1001" r:id="rId35"/>
    <p:sldId id="996"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E5F5FF"/>
    <a:srgbClr val="0D2234"/>
    <a:srgbClr val="115740"/>
    <a:srgbClr val="006600"/>
    <a:srgbClr val="B2B2B2"/>
    <a:srgbClr val="021523"/>
    <a:srgbClr val="021D52"/>
    <a:srgbClr val="546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5724" autoAdjust="0"/>
  </p:normalViewPr>
  <p:slideViewPr>
    <p:cSldViewPr snapToGrid="0" snapToObjects="1">
      <p:cViewPr varScale="1">
        <p:scale>
          <a:sx n="117" d="100"/>
          <a:sy n="117" d="100"/>
        </p:scale>
        <p:origin x="48" y="4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16AB4-BCC4-4058-A11C-22DADC6BAC9A}" type="datetimeFigureOut">
              <a:rPr lang="en-US" smtClean="0"/>
              <a:t>9/8/2023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2D475-CA7F-4BD4-809A-E9B3E8544403}" type="slidenum">
              <a:rPr lang="en-US" smtClean="0"/>
              <a:t>‹#›</a:t>
            </a:fld>
            <a:endParaRPr lang="en-US"/>
          </a:p>
        </p:txBody>
      </p:sp>
    </p:spTree>
    <p:extLst>
      <p:ext uri="{BB962C8B-B14F-4D97-AF65-F5344CB8AC3E}">
        <p14:creationId xmlns:p14="http://schemas.microsoft.com/office/powerpoint/2010/main" val="907020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4169738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247736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body" idx="1"/>
          </p:nvPr>
        </p:nvSpPr>
        <p:spPr>
          <a:ln/>
        </p:spPr>
        <p:txBody>
          <a:bodyPr/>
          <a:lstStyle/>
          <a:p>
            <a:endParaRPr lang="en-US"/>
          </a:p>
        </p:txBody>
      </p:sp>
      <p:sp>
        <p:nvSpPr>
          <p:cNvPr id="280579" name="Rectangle 3"/>
          <p:cNvSpPr>
            <a:spLocks noGrp="1" noRot="1" noChangeAspect="1" noChangeArrowheads="1" noTextEdit="1"/>
          </p:cNvSpPr>
          <p:nvPr>
            <p:ph type="sldImg"/>
          </p:nvPr>
        </p:nvSpPr>
        <p:spPr>
          <a:xfrm>
            <a:off x="419100" y="703263"/>
            <a:ext cx="6172200" cy="3473450"/>
          </a:xfrm>
          <a:ln cap="flat"/>
        </p:spPr>
      </p:sp>
    </p:spTree>
    <p:extLst>
      <p:ext uri="{BB962C8B-B14F-4D97-AF65-F5344CB8AC3E}">
        <p14:creationId xmlns:p14="http://schemas.microsoft.com/office/powerpoint/2010/main" val="154463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body" idx="1"/>
          </p:nvPr>
        </p:nvSpPr>
        <p:spPr>
          <a:ln/>
        </p:spPr>
        <p:txBody>
          <a:bodyPr/>
          <a:lstStyle/>
          <a:p>
            <a:endParaRPr lang="en-US"/>
          </a:p>
        </p:txBody>
      </p:sp>
      <p:sp>
        <p:nvSpPr>
          <p:cNvPr id="280579" name="Rectangle 3"/>
          <p:cNvSpPr>
            <a:spLocks noGrp="1" noRot="1" noChangeAspect="1" noChangeArrowheads="1" noTextEdit="1"/>
          </p:cNvSpPr>
          <p:nvPr>
            <p:ph type="sldImg"/>
          </p:nvPr>
        </p:nvSpPr>
        <p:spPr>
          <a:xfrm>
            <a:off x="419100" y="703263"/>
            <a:ext cx="6172200" cy="3473450"/>
          </a:xfrm>
          <a:ln cap="flat"/>
        </p:spPr>
      </p:sp>
    </p:spTree>
    <p:extLst>
      <p:ext uri="{BB962C8B-B14F-4D97-AF65-F5344CB8AC3E}">
        <p14:creationId xmlns:p14="http://schemas.microsoft.com/office/powerpoint/2010/main" val="3536865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2776107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body" idx="1"/>
          </p:nvPr>
        </p:nvSpPr>
        <p:spPr>
          <a:ln/>
        </p:spPr>
        <p:txBody>
          <a:bodyPr/>
          <a:lstStyle/>
          <a:p>
            <a:endParaRPr lang="en-US"/>
          </a:p>
        </p:txBody>
      </p:sp>
      <p:sp>
        <p:nvSpPr>
          <p:cNvPr id="280579" name="Rectangle 3"/>
          <p:cNvSpPr>
            <a:spLocks noGrp="1" noRot="1" noChangeAspect="1" noChangeArrowheads="1" noTextEdit="1"/>
          </p:cNvSpPr>
          <p:nvPr>
            <p:ph type="sldImg"/>
          </p:nvPr>
        </p:nvSpPr>
        <p:spPr>
          <a:xfrm>
            <a:off x="419100" y="703263"/>
            <a:ext cx="6172200" cy="3473450"/>
          </a:xfrm>
          <a:ln cap="flat"/>
        </p:spPr>
      </p:sp>
    </p:spTree>
    <p:extLst>
      <p:ext uri="{BB962C8B-B14F-4D97-AF65-F5344CB8AC3E}">
        <p14:creationId xmlns:p14="http://schemas.microsoft.com/office/powerpoint/2010/main" val="3536816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body" idx="1"/>
          </p:nvPr>
        </p:nvSpPr>
        <p:spPr>
          <a:ln/>
        </p:spPr>
        <p:txBody>
          <a:bodyPr/>
          <a:lstStyle/>
          <a:p>
            <a:endParaRPr lang="en-US"/>
          </a:p>
        </p:txBody>
      </p:sp>
      <p:sp>
        <p:nvSpPr>
          <p:cNvPr id="280579" name="Rectangle 3"/>
          <p:cNvSpPr>
            <a:spLocks noGrp="1" noRot="1" noChangeAspect="1" noChangeArrowheads="1" noTextEdit="1"/>
          </p:cNvSpPr>
          <p:nvPr>
            <p:ph type="sldImg"/>
          </p:nvPr>
        </p:nvSpPr>
        <p:spPr>
          <a:xfrm>
            <a:off x="419100" y="703263"/>
            <a:ext cx="6172200" cy="3473450"/>
          </a:xfrm>
          <a:ln cap="flat"/>
        </p:spPr>
      </p:sp>
    </p:spTree>
    <p:extLst>
      <p:ext uri="{BB962C8B-B14F-4D97-AF65-F5344CB8AC3E}">
        <p14:creationId xmlns:p14="http://schemas.microsoft.com/office/powerpoint/2010/main" val="815145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body" idx="1"/>
          </p:nvPr>
        </p:nvSpPr>
        <p:spPr>
          <a:ln/>
        </p:spPr>
        <p:txBody>
          <a:bodyPr/>
          <a:lstStyle/>
          <a:p>
            <a:endParaRPr lang="en-US"/>
          </a:p>
        </p:txBody>
      </p:sp>
      <p:sp>
        <p:nvSpPr>
          <p:cNvPr id="280579" name="Rectangle 3"/>
          <p:cNvSpPr>
            <a:spLocks noGrp="1" noRot="1" noChangeAspect="1" noChangeArrowheads="1" noTextEdit="1"/>
          </p:cNvSpPr>
          <p:nvPr>
            <p:ph type="sldImg"/>
          </p:nvPr>
        </p:nvSpPr>
        <p:spPr>
          <a:xfrm>
            <a:off x="419100" y="703263"/>
            <a:ext cx="6172200" cy="3473450"/>
          </a:xfrm>
          <a:ln cap="flat"/>
        </p:spPr>
      </p:sp>
    </p:spTree>
    <p:extLst>
      <p:ext uri="{BB962C8B-B14F-4D97-AF65-F5344CB8AC3E}">
        <p14:creationId xmlns:p14="http://schemas.microsoft.com/office/powerpoint/2010/main" val="84045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2405028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3834095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937935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body" idx="1"/>
          </p:nvPr>
        </p:nvSpPr>
        <p:spPr>
          <a:ln/>
        </p:spPr>
        <p:txBody>
          <a:bodyPr/>
          <a:lstStyle/>
          <a:p>
            <a:endParaRPr lang="en-US"/>
          </a:p>
        </p:txBody>
      </p:sp>
      <p:sp>
        <p:nvSpPr>
          <p:cNvPr id="280579" name="Rectangle 3"/>
          <p:cNvSpPr>
            <a:spLocks noGrp="1" noRot="1" noChangeAspect="1" noChangeArrowheads="1" noTextEdit="1"/>
          </p:cNvSpPr>
          <p:nvPr>
            <p:ph type="sldImg"/>
          </p:nvPr>
        </p:nvSpPr>
        <p:spPr>
          <a:xfrm>
            <a:off x="419100" y="703263"/>
            <a:ext cx="6172200" cy="3473450"/>
          </a:xfrm>
          <a:ln cap="flat"/>
        </p:spPr>
      </p:sp>
    </p:spTree>
    <p:extLst>
      <p:ext uri="{BB962C8B-B14F-4D97-AF65-F5344CB8AC3E}">
        <p14:creationId xmlns:p14="http://schemas.microsoft.com/office/powerpoint/2010/main" val="4066570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3766481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body" idx="1"/>
          </p:nvPr>
        </p:nvSpPr>
        <p:spPr>
          <a:ln/>
        </p:spPr>
        <p:txBody>
          <a:bodyPr/>
          <a:lstStyle/>
          <a:p>
            <a:endParaRPr lang="en-US"/>
          </a:p>
        </p:txBody>
      </p:sp>
      <p:sp>
        <p:nvSpPr>
          <p:cNvPr id="280579" name="Rectangle 3"/>
          <p:cNvSpPr>
            <a:spLocks noGrp="1" noRot="1" noChangeAspect="1" noChangeArrowheads="1" noTextEdit="1"/>
          </p:cNvSpPr>
          <p:nvPr>
            <p:ph type="sldImg"/>
          </p:nvPr>
        </p:nvSpPr>
        <p:spPr>
          <a:xfrm>
            <a:off x="419100" y="703263"/>
            <a:ext cx="6172200" cy="3473450"/>
          </a:xfrm>
          <a:ln cap="flat"/>
        </p:spPr>
      </p:sp>
    </p:spTree>
    <p:extLst>
      <p:ext uri="{BB962C8B-B14F-4D97-AF65-F5344CB8AC3E}">
        <p14:creationId xmlns:p14="http://schemas.microsoft.com/office/powerpoint/2010/main" val="4015927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body" idx="1"/>
          </p:nvPr>
        </p:nvSpPr>
        <p:spPr>
          <a:ln/>
        </p:spPr>
        <p:txBody>
          <a:bodyPr/>
          <a:lstStyle/>
          <a:p>
            <a:endParaRPr lang="en-US"/>
          </a:p>
        </p:txBody>
      </p:sp>
      <p:sp>
        <p:nvSpPr>
          <p:cNvPr id="280579" name="Rectangle 3"/>
          <p:cNvSpPr>
            <a:spLocks noGrp="1" noRot="1" noChangeAspect="1" noChangeArrowheads="1" noTextEdit="1"/>
          </p:cNvSpPr>
          <p:nvPr>
            <p:ph type="sldImg"/>
          </p:nvPr>
        </p:nvSpPr>
        <p:spPr>
          <a:xfrm>
            <a:off x="419100" y="703263"/>
            <a:ext cx="6172200" cy="3473450"/>
          </a:xfrm>
          <a:ln cap="flat"/>
        </p:spPr>
      </p:sp>
    </p:spTree>
    <p:extLst>
      <p:ext uri="{BB962C8B-B14F-4D97-AF65-F5344CB8AC3E}">
        <p14:creationId xmlns:p14="http://schemas.microsoft.com/office/powerpoint/2010/main" val="1792303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body" idx="1"/>
          </p:nvPr>
        </p:nvSpPr>
        <p:spPr>
          <a:ln/>
        </p:spPr>
        <p:txBody>
          <a:bodyPr/>
          <a:lstStyle/>
          <a:p>
            <a:endParaRPr lang="en-US"/>
          </a:p>
        </p:txBody>
      </p:sp>
      <p:sp>
        <p:nvSpPr>
          <p:cNvPr id="280579" name="Rectangle 3"/>
          <p:cNvSpPr>
            <a:spLocks noGrp="1" noRot="1" noChangeAspect="1" noChangeArrowheads="1" noTextEdit="1"/>
          </p:cNvSpPr>
          <p:nvPr>
            <p:ph type="sldImg"/>
          </p:nvPr>
        </p:nvSpPr>
        <p:spPr>
          <a:xfrm>
            <a:off x="419100" y="703263"/>
            <a:ext cx="6172200" cy="3473450"/>
          </a:xfrm>
          <a:ln cap="flat"/>
        </p:spPr>
      </p:sp>
    </p:spTree>
    <p:extLst>
      <p:ext uri="{BB962C8B-B14F-4D97-AF65-F5344CB8AC3E}">
        <p14:creationId xmlns:p14="http://schemas.microsoft.com/office/powerpoint/2010/main" val="3242740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48418"/>
            <a:ext cx="6858000" cy="1046663"/>
          </a:xfrm>
        </p:spPr>
        <p:txBody>
          <a:bodyPr anchor="b"/>
          <a:lstStyle>
            <a:lvl1pPr algn="ctr">
              <a:defRPr sz="3600"/>
            </a:lvl1pPr>
          </a:lstStyle>
          <a:p>
            <a:endParaRPr lang="en-US" dirty="0"/>
          </a:p>
        </p:txBody>
      </p:sp>
      <p:sp>
        <p:nvSpPr>
          <p:cNvPr id="3" name="Subtitle 2"/>
          <p:cNvSpPr>
            <a:spLocks noGrp="1"/>
          </p:cNvSpPr>
          <p:nvPr>
            <p:ph type="subTitle" idx="1"/>
          </p:nvPr>
        </p:nvSpPr>
        <p:spPr>
          <a:xfrm>
            <a:off x="1143000" y="3096645"/>
            <a:ext cx="6858000" cy="1241822"/>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Google Shape;9;p2">
            <a:extLst>
              <a:ext uri="{FF2B5EF4-FFF2-40B4-BE49-F238E27FC236}">
                <a16:creationId xmlns:a16="http://schemas.microsoft.com/office/drawing/2014/main" id="{96169A15-83D5-374D-8114-65A610BBADC5}"/>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55343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098671"/>
            <a:ext cx="5035292" cy="624394"/>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638129"/>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45096" y="1778794"/>
            <a:ext cx="5035292" cy="2384796"/>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5143500"/>
          </a:xfrm>
        </p:spPr>
        <p:txBody>
          <a:bodyPr/>
          <a:lstStyle/>
          <a:p>
            <a:endParaRPr lang="en-US"/>
          </a:p>
        </p:txBody>
      </p:sp>
    </p:spTree>
    <p:extLst>
      <p:ext uri="{BB962C8B-B14F-4D97-AF65-F5344CB8AC3E}">
        <p14:creationId xmlns:p14="http://schemas.microsoft.com/office/powerpoint/2010/main" val="28359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4" y="833232"/>
            <a:ext cx="4407083" cy="1022864"/>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39998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24224" y="1884528"/>
            <a:ext cx="4407083" cy="2481467"/>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200150"/>
            <a:ext cx="2743200" cy="2743200"/>
          </a:xfrm>
        </p:spPr>
        <p:txBody>
          <a:bodyPr/>
          <a:lstStyle/>
          <a:p>
            <a:endParaRPr lang="en-US"/>
          </a:p>
        </p:txBody>
      </p:sp>
    </p:spTree>
    <p:extLst>
      <p:ext uri="{BB962C8B-B14F-4D97-AF65-F5344CB8AC3E}">
        <p14:creationId xmlns:p14="http://schemas.microsoft.com/office/powerpoint/2010/main" val="44942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2" y="808793"/>
            <a:ext cx="2749209" cy="1178320"/>
          </a:xfrm>
        </p:spPr>
        <p:txBody>
          <a:bodyPr anchor="b"/>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00333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509756" y="808793"/>
            <a:ext cx="2514599" cy="375071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49" y="808794"/>
            <a:ext cx="2514599" cy="3750711"/>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4563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89" y="810931"/>
            <a:ext cx="6591807" cy="81184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1891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0" y="1215744"/>
            <a:ext cx="2749209" cy="1178320"/>
          </a:xfrm>
        </p:spPr>
        <p:txBody>
          <a:bodyPr anchor="b"/>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239036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248479" y="335543"/>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1801202"/>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3262454"/>
            <a:ext cx="5035292" cy="117832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20050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810931"/>
            <a:ext cx="6466444" cy="81184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923907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36173" y="2568553"/>
            <a:ext cx="2651760" cy="2141841"/>
          </a:xfrm>
        </p:spPr>
        <p:txBody>
          <a:bodyPr/>
          <a:lstStyle/>
          <a:p>
            <a:pPr lvl="0"/>
            <a:r>
              <a:rPr lang="en-US" dirty="0"/>
              <a:t>Click to edit Master text styles</a:t>
            </a:r>
          </a:p>
          <a:p>
            <a:pPr lvl="1"/>
            <a:r>
              <a:rPr lang="en-US" dirty="0"/>
              <a:t>Second level</a:t>
            </a:r>
          </a:p>
          <a:p>
            <a:pPr lvl="2"/>
            <a:r>
              <a:rPr lang="en-US" dirty="0"/>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9579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5" y="2690383"/>
            <a:ext cx="2027337" cy="1680615"/>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699" y="2690382"/>
            <a:ext cx="2027337" cy="1680615"/>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3" y="2690381"/>
            <a:ext cx="2027337" cy="1680615"/>
          </a:xfrm>
        </p:spPr>
        <p:txBody>
          <a:bodyPr/>
          <a:lstStyle/>
          <a:p>
            <a:endParaRPr lang="en-US" dirty="0"/>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99903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11044"/>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063485"/>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88453" y="1708482"/>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5"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6" y="2693575"/>
            <a:ext cx="1454497" cy="1326418"/>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246927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3"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4" y="2695637"/>
            <a:ext cx="1454497" cy="1326418"/>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465009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4"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5" y="2695637"/>
            <a:ext cx="1454497" cy="1326418"/>
          </a:xfrm>
        </p:spPr>
        <p:txBody>
          <a:bodyPr/>
          <a:lstStyle/>
          <a:p>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userDrawn="1"/>
        </p:nvSpPr>
        <p:spPr>
          <a:xfrm>
            <a:off x="6830912" y="1708483"/>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4"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5" y="2693575"/>
            <a:ext cx="1454497" cy="1326418"/>
          </a:xfrm>
        </p:spPr>
        <p:txBody>
          <a:bodyPr/>
          <a:lstStyle/>
          <a:p>
            <a:endParaRPr lang="en-US" dirty="0"/>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65321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dirty="0"/>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400"/>
            </a:lvl1pPr>
            <a:lvl2pPr>
              <a:defRPr sz="1200"/>
            </a:lvl2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sz="1400"/>
            </a:lvl1pPr>
            <a:lvl2pPr>
              <a:defRPr sz="1200"/>
            </a:lvl2pPr>
            <a:lvl3pPr>
              <a:defRPr sz="1100"/>
            </a:lvl3pPr>
          </a:lstStyle>
          <a:p>
            <a:pPr lvl="0"/>
            <a:r>
              <a:rPr lang="en-US" dirty="0"/>
              <a:t>Click to edit Master text styles</a:t>
            </a:r>
          </a:p>
          <a:p>
            <a:pPr lvl="1"/>
            <a:r>
              <a:rPr lang="en-US" dirty="0"/>
              <a:t>Second level</a:t>
            </a:r>
          </a:p>
          <a:p>
            <a:pPr lvl="2"/>
            <a:r>
              <a:rPr lang="en-US" dirty="0"/>
              <a:t>Third level</a:t>
            </a:r>
          </a:p>
        </p:txBody>
      </p:sp>
      <p:pic>
        <p:nvPicPr>
          <p:cNvPr id="10" name="Google Shape;9;p2">
            <a:extLst>
              <a:ext uri="{FF2B5EF4-FFF2-40B4-BE49-F238E27FC236}">
                <a16:creationId xmlns:a16="http://schemas.microsoft.com/office/drawing/2014/main" id="{1FCF44F6-5A3D-E048-9544-889B53C3B657}"/>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6636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4" name="Google Shape;9;p2">
            <a:extLst>
              <a:ext uri="{FF2B5EF4-FFF2-40B4-BE49-F238E27FC236}">
                <a16:creationId xmlns:a16="http://schemas.microsoft.com/office/drawing/2014/main" id="{9276374E-D2D9-DC42-A494-8AC9A16568C4}"/>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632548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6" name="Google Shape;9;p2">
            <a:extLst>
              <a:ext uri="{FF2B5EF4-FFF2-40B4-BE49-F238E27FC236}">
                <a16:creationId xmlns:a16="http://schemas.microsoft.com/office/drawing/2014/main" id="{2BECEAAE-95DE-7F48-A1B5-8653118BCBAD}"/>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512193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Google Shape;9;p2">
            <a:extLst>
              <a:ext uri="{FF2B5EF4-FFF2-40B4-BE49-F238E27FC236}">
                <a16:creationId xmlns:a16="http://schemas.microsoft.com/office/drawing/2014/main" id="{BCD90D5E-D7AC-014B-B622-1C452250053C}"/>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484008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Content Placeholder 2"/>
          <p:cNvSpPr>
            <a:spLocks noGrp="1"/>
          </p:cNvSpPr>
          <p:nvPr>
            <p:ph idx="1"/>
          </p:nvPr>
        </p:nvSpPr>
        <p:spPr>
          <a:xfrm>
            <a:off x="3887391" y="740569"/>
            <a:ext cx="4629150" cy="3655219"/>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p:txBody>
      </p:sp>
      <p:pic>
        <p:nvPicPr>
          <p:cNvPr id="8" name="Google Shape;9;p2">
            <a:extLst>
              <a:ext uri="{FF2B5EF4-FFF2-40B4-BE49-F238E27FC236}">
                <a16:creationId xmlns:a16="http://schemas.microsoft.com/office/drawing/2014/main" id="{2085C8BE-71C8-A94B-B44D-4219E253C629}"/>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92979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dirty="0"/>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8" name="Google Shape;9;p2">
            <a:extLst>
              <a:ext uri="{FF2B5EF4-FFF2-40B4-BE49-F238E27FC236}">
                <a16:creationId xmlns:a16="http://schemas.microsoft.com/office/drawing/2014/main" id="{C1E125B7-055E-5047-97D9-F27D7CEBE7A9}"/>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17971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53006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075625"/>
            <a:ext cx="4024312" cy="404813"/>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628650" y="1583473"/>
            <a:ext cx="7886700" cy="304925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20569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732462"/>
            <a:ext cx="7886700" cy="752851"/>
          </a:xfrm>
        </p:spPr>
        <p:txBody>
          <a:bodyPr anchor="t"/>
          <a:lstStyle>
            <a:lvl1pPr algn="l">
              <a:defRPr/>
            </a:lvl1pPr>
          </a:lstStyle>
          <a:p>
            <a:r>
              <a:rPr lang="en-US" dirty="0"/>
              <a:t>Click to edit Master title style</a:t>
            </a:r>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283978"/>
            <a:ext cx="4024312" cy="404813"/>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96638" y="1583473"/>
            <a:ext cx="7886700" cy="1541864"/>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149025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1" y="811348"/>
            <a:ext cx="4023953"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406953"/>
            <a:ext cx="4024312"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89021" y="2067339"/>
            <a:ext cx="8303872" cy="2565384"/>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4269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880520"/>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476125"/>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476125"/>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217120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2689542"/>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228514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0" y="2285147"/>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1922628"/>
          </a:xfrm>
        </p:spPr>
        <p:txBody>
          <a:bodyPr/>
          <a:lstStyle/>
          <a:p>
            <a:endParaRPr lang="en-US"/>
          </a:p>
        </p:txBody>
      </p:sp>
      <p:pic>
        <p:nvPicPr>
          <p:cNvPr id="7" name="Google Shape;9;p2">
            <a:extLst>
              <a:ext uri="{FF2B5EF4-FFF2-40B4-BE49-F238E27FC236}">
                <a16:creationId xmlns:a16="http://schemas.microsoft.com/office/drawing/2014/main" id="{1BD809E3-AD6A-7B4C-A433-216B2CAC24D6}"/>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11405"/>
            <a:ext cx="330713" cy="330713"/>
          </a:xfrm>
          <a:prstGeom prst="rect">
            <a:avLst/>
          </a:prstGeom>
          <a:noFill/>
          <a:ln>
            <a:noFill/>
          </a:ln>
        </p:spPr>
      </p:pic>
    </p:spTree>
    <p:extLst>
      <p:ext uri="{BB962C8B-B14F-4D97-AF65-F5344CB8AC3E}">
        <p14:creationId xmlns:p14="http://schemas.microsoft.com/office/powerpoint/2010/main" val="301235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1215743"/>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811348"/>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811349"/>
            <a:ext cx="5035292" cy="176040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2750585"/>
            <a:ext cx="5035292" cy="1760402"/>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8321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75285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28650" y="1179095"/>
            <a:ext cx="7886700" cy="34536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064918295"/>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60" r:id="rId3"/>
    <p:sldLayoutId id="2147483679" r:id="rId4"/>
    <p:sldLayoutId id="2147483682" r:id="rId5"/>
    <p:sldLayoutId id="2147483669" r:id="rId6"/>
    <p:sldLayoutId id="2147483668" r:id="rId7"/>
    <p:sldLayoutId id="2147483681" r:id="rId8"/>
    <p:sldLayoutId id="2147483670" r:id="rId9"/>
    <p:sldLayoutId id="2147483683" r:id="rId10"/>
    <p:sldLayoutId id="2147483684" r:id="rId11"/>
    <p:sldLayoutId id="2147483674" r:id="rId12"/>
    <p:sldLayoutId id="2147483672" r:id="rId13"/>
    <p:sldLayoutId id="2147483671" r:id="rId14"/>
    <p:sldLayoutId id="2147483673" r:id="rId15"/>
    <p:sldLayoutId id="2147483675" r:id="rId16"/>
    <p:sldLayoutId id="2147483680" r:id="rId17"/>
    <p:sldLayoutId id="2147483677" r:id="rId18"/>
    <p:sldLayoutId id="2147483663" r:id="rId19"/>
    <p:sldLayoutId id="2147483664" r:id="rId20"/>
    <p:sldLayoutId id="2147483665" r:id="rId21"/>
    <p:sldLayoutId id="2147483666" r:id="rId22"/>
    <p:sldLayoutId id="2147483667" r:id="rId23"/>
  </p:sldLayoutIdLst>
  <p:hf hdr="0" ftr="0" dt="0"/>
  <p:txStyles>
    <p:titleStyle>
      <a:lvl1pPr algn="l" defTabSz="685800" rtl="0" eaLnBrk="1" latinLnBrk="0" hangingPunct="1">
        <a:lnSpc>
          <a:spcPct val="90000"/>
        </a:lnSpc>
        <a:spcBef>
          <a:spcPct val="0"/>
        </a:spcBef>
        <a:buNone/>
        <a:defRPr sz="28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210.png"/><Relationship Id="rId2" Type="http://schemas.openxmlformats.org/officeDocument/2006/relationships/image" Target="../media/image5110.png"/><Relationship Id="rId1" Type="http://schemas.openxmlformats.org/officeDocument/2006/relationships/slideLayout" Target="../slideLayouts/slideLayout3.xml"/><Relationship Id="rId5" Type="http://schemas.openxmlformats.org/officeDocument/2006/relationships/image" Target="../media/image5410.png"/><Relationship Id="rId4" Type="http://schemas.openxmlformats.org/officeDocument/2006/relationships/image" Target="../media/image5310.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0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1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6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10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700.png"/></Relationships>
</file>

<file path=ppt/slides/_rels/slide2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7.png"/></Relationships>
</file>

<file path=ppt/slides/_rels/slide2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90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000.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7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990.png"/><Relationship Id="rId4" Type="http://schemas.openxmlformats.org/officeDocument/2006/relationships/image" Target="../media/image980.png"/></Relationships>
</file>

<file path=ppt/slides/_rels/slide31.xml.rels><?xml version="1.0" encoding="UTF-8" standalone="yes"?>
<Relationships xmlns="http://schemas.openxmlformats.org/package/2006/relationships"><Relationship Id="rId3" Type="http://schemas.openxmlformats.org/officeDocument/2006/relationships/image" Target="../media/image100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20.png"/></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110.png"/><Relationship Id="rId2" Type="http://schemas.openxmlformats.org/officeDocument/2006/relationships/image" Target="../media/image800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Module 6: Supplementary Slides</a:t>
            </a:r>
          </a:p>
        </p:txBody>
      </p:sp>
    </p:spTree>
    <p:extLst>
      <p:ext uri="{BB962C8B-B14F-4D97-AF65-F5344CB8AC3E}">
        <p14:creationId xmlns:p14="http://schemas.microsoft.com/office/powerpoint/2010/main" val="311659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1868-9924-4B38-9C42-1E06BA6BBED6}"/>
              </a:ext>
            </a:extLst>
          </p:cNvPr>
          <p:cNvSpPr>
            <a:spLocks noGrp="1"/>
          </p:cNvSpPr>
          <p:nvPr>
            <p:ph type="title"/>
          </p:nvPr>
        </p:nvSpPr>
        <p:spPr/>
        <p:txBody>
          <a:bodyPr/>
          <a:lstStyle/>
          <a:p>
            <a:r>
              <a:rPr lang="en-US" dirty="0"/>
              <a:t>Some Other Statistical Tools</a:t>
            </a:r>
          </a:p>
        </p:txBody>
      </p:sp>
      <p:sp>
        <p:nvSpPr>
          <p:cNvPr id="8" name="Text Placeholder 7">
            <a:extLst>
              <a:ext uri="{FF2B5EF4-FFF2-40B4-BE49-F238E27FC236}">
                <a16:creationId xmlns:a16="http://schemas.microsoft.com/office/drawing/2014/main" id="{DFCFC0FB-E0D5-4F36-A83D-F8EECA9DBEA3}"/>
              </a:ext>
            </a:extLst>
          </p:cNvPr>
          <p:cNvSpPr>
            <a:spLocks noGrp="1"/>
          </p:cNvSpPr>
          <p:nvPr>
            <p:ph type="body" sz="quarter" idx="10"/>
          </p:nvPr>
        </p:nvSpPr>
        <p:spPr/>
        <p:txBody>
          <a:bodyPr>
            <a:normAutofit/>
          </a:bodyPr>
          <a:lstStyle/>
          <a:p>
            <a:r>
              <a:rPr lang="en-US" dirty="0"/>
              <a:t>Converting Data to Z-Scores</a:t>
            </a:r>
          </a:p>
        </p:txBody>
      </p:sp>
      <p:sp>
        <p:nvSpPr>
          <p:cNvPr id="6" name="Rectangle 1">
            <a:extLst>
              <a:ext uri="{FF2B5EF4-FFF2-40B4-BE49-F238E27FC236}">
                <a16:creationId xmlns:a16="http://schemas.microsoft.com/office/drawing/2014/main" id="{19205CB1-94E8-4ADE-B522-C87ECE8A647A}"/>
              </a:ext>
            </a:extLst>
          </p:cNvPr>
          <p:cNvSpPr>
            <a:spLocks noChangeArrowheads="1"/>
          </p:cNvSpPr>
          <p:nvPr/>
        </p:nvSpPr>
        <p:spPr bwMode="auto">
          <a:xfrm>
            <a:off x="678816" y="1480438"/>
            <a:ext cx="7786367" cy="553998"/>
          </a:xfrm>
          <a:prstGeom prst="rect">
            <a:avLst/>
          </a:prstGeom>
          <a:solidFill>
            <a:srgbClr val="E5F5FF"/>
          </a:solidFill>
          <a:ln>
            <a:solidFill>
              <a:schemeClr val="tx1"/>
            </a:solid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scale(x)</a:t>
            </a: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x: a vector</a:t>
            </a:r>
          </a:p>
        </p:txBody>
      </p:sp>
      <p:sp>
        <p:nvSpPr>
          <p:cNvPr id="5" name="Rectangle 1">
            <a:extLst>
              <a:ext uri="{FF2B5EF4-FFF2-40B4-BE49-F238E27FC236}">
                <a16:creationId xmlns:a16="http://schemas.microsoft.com/office/drawing/2014/main" id="{8E53E4ED-989D-4DFB-9C77-CCC9A4A61A6E}"/>
              </a:ext>
            </a:extLst>
          </p:cNvPr>
          <p:cNvSpPr>
            <a:spLocks noChangeArrowheads="1"/>
          </p:cNvSpPr>
          <p:nvPr/>
        </p:nvSpPr>
        <p:spPr bwMode="auto">
          <a:xfrm>
            <a:off x="678816" y="2362799"/>
            <a:ext cx="7309827"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 v=scale(</a:t>
            </a:r>
            <a:r>
              <a:rPr kumimoji="0" lang="en-US"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Bank$Income</a:t>
            </a: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 v[1:5]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-0.5381750 -0.8640230 -1.3636566 0.5697084 -0.6250678</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b="0" i="0" dirty="0">
              <a:solidFill>
                <a:srgbClr val="0000FF"/>
              </a:solidFill>
              <a:effectLst/>
              <a:latin typeface="Helvetica Light"/>
            </a:endParaRPr>
          </a:p>
        </p:txBody>
      </p:sp>
    </p:spTree>
    <p:extLst>
      <p:ext uri="{BB962C8B-B14F-4D97-AF65-F5344CB8AC3E}">
        <p14:creationId xmlns:p14="http://schemas.microsoft.com/office/powerpoint/2010/main" val="139450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Random Variables</a:t>
            </a:r>
          </a:p>
        </p:txBody>
      </p:sp>
    </p:spTree>
    <p:extLst>
      <p:ext uri="{BB962C8B-B14F-4D97-AF65-F5344CB8AC3E}">
        <p14:creationId xmlns:p14="http://schemas.microsoft.com/office/powerpoint/2010/main" val="371222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8F5F8E-A5EE-585C-52C5-90635DF055B2}"/>
              </a:ext>
            </a:extLst>
          </p:cNvPr>
          <p:cNvSpPr>
            <a:spLocks noGrp="1"/>
          </p:cNvSpPr>
          <p:nvPr>
            <p:ph type="title"/>
          </p:nvPr>
        </p:nvSpPr>
        <p:spPr/>
        <p:txBody>
          <a:bodyPr/>
          <a:lstStyle/>
          <a:p>
            <a:r>
              <a:rPr lang="en-US" dirty="0"/>
              <a:t>Two Important Properties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593F032-1385-B65D-65CF-E44AE3D94A51}"/>
                  </a:ext>
                </a:extLst>
              </p:cNvPr>
              <p:cNvSpPr>
                <a:spLocks noGrp="1"/>
              </p:cNvSpPr>
              <p:nvPr>
                <p:ph idx="1"/>
              </p:nvPr>
            </p:nvSpPr>
            <p:spPr>
              <a:xfrm>
                <a:off x="628650" y="1179095"/>
                <a:ext cx="7886700" cy="810439"/>
              </a:xfrm>
              <a:solidFill>
                <a:srgbClr val="E5F5FF"/>
              </a:solidFill>
              <a:ln>
                <a:solidFill>
                  <a:schemeClr val="tx1"/>
                </a:solidFill>
              </a:ln>
            </p:spPr>
            <p:txBody>
              <a:bodyPr>
                <a:noAutofit/>
              </a:bodyPr>
              <a:lstStyle/>
              <a:p>
                <a:pPr marL="0" indent="0">
                  <a:lnSpc>
                    <a:spcPct val="150000"/>
                  </a:lnSpc>
                  <a:buNone/>
                </a:pPr>
                <a:r>
                  <a:rPr lang="en-US" sz="1200" b="0" dirty="0">
                    <a:solidFill>
                      <a:srgbClr val="C00000"/>
                    </a:solidFill>
                  </a:rPr>
                  <a:t>Cauchy-Schwartz Inequality: </a:t>
                </a:r>
                <a:r>
                  <a:rPr lang="en-US" sz="1200" b="0" dirty="0">
                    <a:solidFill>
                      <a:schemeClr val="tx1"/>
                    </a:solidFill>
                  </a:rPr>
                  <a:t>If </a:t>
                </a:r>
                <a14:m>
                  <m:oMath xmlns:m="http://schemas.openxmlformats.org/officeDocument/2006/math">
                    <m:r>
                      <a:rPr lang="en-US" sz="1200" i="1" smtClean="0">
                        <a:solidFill>
                          <a:srgbClr val="008000"/>
                        </a:solidFill>
                        <a:latin typeface="Cambria Math" panose="02040503050406030204" pitchFamily="18" charset="0"/>
                      </a:rPr>
                      <m:t>𝑋</m:t>
                    </m:r>
                  </m:oMath>
                </a14:m>
                <a:r>
                  <a:rPr lang="en-US" sz="1200" b="0" dirty="0">
                    <a:solidFill>
                      <a:schemeClr val="tx1"/>
                    </a:solidFill>
                  </a:rPr>
                  <a:t> and </a:t>
                </a:r>
                <a14:m>
                  <m:oMath xmlns:m="http://schemas.openxmlformats.org/officeDocument/2006/math">
                    <m:r>
                      <a:rPr lang="en-US" sz="1200" b="0" i="1" smtClean="0">
                        <a:solidFill>
                          <a:srgbClr val="008000"/>
                        </a:solidFill>
                        <a:latin typeface="Cambria Math" panose="02040503050406030204" pitchFamily="18" charset="0"/>
                      </a:rPr>
                      <m:t>𝑌</m:t>
                    </m:r>
                  </m:oMath>
                </a14:m>
                <a:r>
                  <a:rPr lang="en-US" sz="1200" b="0" dirty="0">
                    <a:solidFill>
                      <a:schemeClr val="tx1"/>
                    </a:solidFill>
                  </a:rPr>
                  <a:t> are two random variables, then </a:t>
                </a: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1200" b="0" i="1" smtClean="0">
                              <a:solidFill>
                                <a:srgbClr val="008000"/>
                              </a:solidFill>
                              <a:latin typeface="Cambria Math" panose="02040503050406030204" pitchFamily="18" charset="0"/>
                            </a:rPr>
                          </m:ctrlPr>
                        </m:sSupPr>
                        <m:e>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𝐸</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𝑋𝑌</m:t>
                                  </m:r>
                                </m:e>
                              </m:d>
                            </m:e>
                          </m:d>
                        </m:e>
                        <m:sup>
                          <m:r>
                            <a:rPr lang="en-US" sz="1200" b="0" i="1" smtClean="0">
                              <a:solidFill>
                                <a:srgbClr val="008000"/>
                              </a:solidFill>
                              <a:latin typeface="Cambria Math" panose="02040503050406030204" pitchFamily="18" charset="0"/>
                            </a:rPr>
                            <m:t>2</m:t>
                          </m:r>
                        </m:sup>
                      </m:sSup>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𝐸</m:t>
                      </m:r>
                      <m:r>
                        <a:rPr lang="en-US" sz="1200" b="0" i="1" smtClean="0">
                          <a:solidFill>
                            <a:srgbClr val="008000"/>
                          </a:solidFill>
                          <a:latin typeface="Cambria Math" panose="02040503050406030204" pitchFamily="18" charset="0"/>
                        </a:rPr>
                        <m:t>(</m:t>
                      </m:r>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𝑋</m:t>
                          </m:r>
                        </m:e>
                        <m:sup>
                          <m:r>
                            <a:rPr lang="en-US" sz="1200" b="0" i="1" smtClean="0">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𝐸</m:t>
                      </m:r>
                      <m:r>
                        <a:rPr lang="en-US" sz="1200" i="1">
                          <a:solidFill>
                            <a:srgbClr val="008000"/>
                          </a:solidFill>
                          <a:latin typeface="Cambria Math" panose="02040503050406030204" pitchFamily="18" charset="0"/>
                        </a:rPr>
                        <m:t>(</m:t>
                      </m:r>
                      <m:sSup>
                        <m:sSupPr>
                          <m:ctrlPr>
                            <a:rPr lang="en-US" sz="1200" i="1">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𝑌</m:t>
                          </m:r>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oMath>
                  </m:oMathPara>
                </a14:m>
                <a:endParaRPr lang="en-US" sz="1200" i="1" dirty="0">
                  <a:solidFill>
                    <a:srgbClr val="008000"/>
                  </a:solidFill>
                  <a:latin typeface="Times New Roman" pitchFamily="18" charset="0"/>
                </a:endParaRPr>
              </a:p>
            </p:txBody>
          </p:sp>
        </mc:Choice>
        <mc:Fallback xmlns="">
          <p:sp>
            <p:nvSpPr>
              <p:cNvPr id="6" name="Content Placeholder 5">
                <a:extLst>
                  <a:ext uri="{FF2B5EF4-FFF2-40B4-BE49-F238E27FC236}">
                    <a16:creationId xmlns:a16="http://schemas.microsoft.com/office/drawing/2014/main" id="{9593F032-1385-B65D-65CF-E44AE3D94A51}"/>
                  </a:ext>
                </a:extLst>
              </p:cNvPr>
              <p:cNvSpPr>
                <a:spLocks noGrp="1" noRot="1" noChangeAspect="1" noMove="1" noResize="1" noEditPoints="1" noAdjustHandles="1" noChangeArrowheads="1" noChangeShapeType="1" noTextEdit="1"/>
              </p:cNvSpPr>
              <p:nvPr>
                <p:ph idx="1"/>
              </p:nvPr>
            </p:nvSpPr>
            <p:spPr>
              <a:xfrm>
                <a:off x="628650" y="1179095"/>
                <a:ext cx="7886700" cy="810439"/>
              </a:xfr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5">
                <a:extLst>
                  <a:ext uri="{FF2B5EF4-FFF2-40B4-BE49-F238E27FC236}">
                    <a16:creationId xmlns:a16="http://schemas.microsoft.com/office/drawing/2014/main" id="{47DB204F-6872-2E4D-31C6-3E7C3F9A9572}"/>
                  </a:ext>
                </a:extLst>
              </p:cNvPr>
              <p:cNvSpPr txBox="1">
                <a:spLocks/>
              </p:cNvSpPr>
              <p:nvPr/>
            </p:nvSpPr>
            <p:spPr>
              <a:xfrm>
                <a:off x="628650" y="1991915"/>
                <a:ext cx="7886700" cy="1258491"/>
              </a:xfrm>
              <a:prstGeom prst="rect">
                <a:avLst/>
              </a:prstGeom>
              <a:noFill/>
              <a:ln>
                <a:noFill/>
              </a:ln>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200" b="1" dirty="0">
                    <a:solidFill>
                      <a:schemeClr val="tx1"/>
                    </a:solidFill>
                  </a:rPr>
                  <a:t>Proof: </a:t>
                </a:r>
                <a:r>
                  <a:rPr lang="en-US" sz="1200" dirty="0">
                    <a:solidFill>
                      <a:schemeClr val="tx1"/>
                    </a:solidFill>
                  </a:rPr>
                  <a:t>For any </a:t>
                </a:r>
                <a14:m>
                  <m:oMath xmlns:m="http://schemas.openxmlformats.org/officeDocument/2006/math">
                    <m:r>
                      <a:rPr lang="en-US" sz="1200" i="1" smtClean="0">
                        <a:solidFill>
                          <a:srgbClr val="008000"/>
                        </a:solidFill>
                        <a:latin typeface="Cambria Math" panose="02040503050406030204" pitchFamily="18" charset="0"/>
                      </a:rPr>
                      <m:t>𝑧</m:t>
                    </m:r>
                    <m:r>
                      <a:rPr lang="en-US" sz="1200" i="1" smtClean="0">
                        <a:solidFill>
                          <a:srgbClr val="008000"/>
                        </a:solidFill>
                        <a:latin typeface="Cambria Math" panose="02040503050406030204" pitchFamily="18" charset="0"/>
                      </a:rPr>
                      <m:t>∈</m:t>
                    </m:r>
                    <m:r>
                      <m:rPr>
                        <m:nor/>
                      </m:rPr>
                      <a:rPr lang="en-US" sz="1200">
                        <a:solidFill>
                          <a:srgbClr val="006600"/>
                        </a:solidFill>
                      </a:rPr>
                      <m:t>ℝ</m:t>
                    </m:r>
                  </m:oMath>
                </a14:m>
                <a:r>
                  <a:rPr lang="en-US" sz="1200" i="1" dirty="0">
                    <a:solidFill>
                      <a:srgbClr val="008000"/>
                    </a:solidFill>
                    <a:latin typeface="Times New Roman" pitchFamily="18" charset="0"/>
                  </a:rPr>
                  <a:t>, </a:t>
                </a:r>
                <a:r>
                  <a:rPr lang="en-US" sz="1200" dirty="0">
                    <a:solidFill>
                      <a:schemeClr val="tx1"/>
                    </a:solidFill>
                  </a:rPr>
                  <a:t>set </a:t>
                </a:r>
                <a14:m>
                  <m:oMath xmlns:m="http://schemas.openxmlformats.org/officeDocument/2006/math">
                    <m:r>
                      <a:rPr lang="en-US" sz="1200" i="1" smtClean="0">
                        <a:solidFill>
                          <a:srgbClr val="008000"/>
                        </a:solidFill>
                        <a:latin typeface="Cambria Math" panose="02040503050406030204" pitchFamily="18" charset="0"/>
                      </a:rPr>
                      <m:t>𝑍</m:t>
                    </m:r>
                    <m:r>
                      <a:rPr lang="en-US" sz="1200" i="1" smtClean="0">
                        <a:solidFill>
                          <a:srgbClr val="008000"/>
                        </a:solidFill>
                        <a:latin typeface="Cambria Math" panose="02040503050406030204" pitchFamily="18" charset="0"/>
                      </a:rPr>
                      <m:t>=</m:t>
                    </m:r>
                    <m:r>
                      <a:rPr lang="en-US" sz="1200" i="1" smtClean="0">
                        <a:solidFill>
                          <a:srgbClr val="008000"/>
                        </a:solidFill>
                        <a:latin typeface="Cambria Math" panose="02040503050406030204" pitchFamily="18" charset="0"/>
                      </a:rPr>
                      <m:t>𝑧𝑋</m:t>
                    </m:r>
                    <m:r>
                      <a:rPr lang="en-US" sz="1200" i="1" smtClean="0">
                        <a:solidFill>
                          <a:srgbClr val="008000"/>
                        </a:solidFill>
                        <a:latin typeface="Cambria Math" panose="02040503050406030204" pitchFamily="18" charset="0"/>
                      </a:rPr>
                      <m:t>−</m:t>
                    </m:r>
                    <m:r>
                      <a:rPr lang="en-US" sz="1200" i="1" smtClean="0">
                        <a:solidFill>
                          <a:srgbClr val="008000"/>
                        </a:solidFill>
                        <a:latin typeface="Cambria Math" panose="02040503050406030204" pitchFamily="18" charset="0"/>
                      </a:rPr>
                      <m:t>𝑌</m:t>
                    </m:r>
                  </m:oMath>
                </a14:m>
                <a:r>
                  <a:rPr lang="en-US" sz="1200" i="1" dirty="0">
                    <a:solidFill>
                      <a:srgbClr val="008000"/>
                    </a:solidFill>
                    <a:latin typeface="Times New Roman" pitchFamily="18" charset="0"/>
                  </a:rPr>
                  <a:t>.</a:t>
                </a:r>
                <a:r>
                  <a:rPr lang="en-US" sz="1200" dirty="0">
                    <a:solidFill>
                      <a:schemeClr val="tx1"/>
                    </a:solidFill>
                  </a:rPr>
                  <a:t> Then, we have</a:t>
                </a:r>
              </a:p>
              <a:p>
                <a:pPr marL="0" indent="0" algn="ctr">
                  <a:lnSpc>
                    <a:spcPct val="100000"/>
                  </a:lnSpc>
                  <a:buFont typeface="Arial" panose="020B0604020202020204" pitchFamily="34" charset="0"/>
                  <a:buNone/>
                </a:pPr>
                <a14:m>
                  <m:oMath xmlns:m="http://schemas.openxmlformats.org/officeDocument/2006/math">
                    <m:r>
                      <a:rPr lang="en-US" sz="1200" i="1" smtClean="0">
                        <a:solidFill>
                          <a:srgbClr val="008000"/>
                        </a:solidFill>
                        <a:latin typeface="Cambria Math" panose="02040503050406030204" pitchFamily="18" charset="0"/>
                      </a:rPr>
                      <m:t>0≤</m:t>
                    </m:r>
                    <m:r>
                      <a:rPr lang="en-US" sz="1200" i="1" smtClean="0">
                        <a:solidFill>
                          <a:srgbClr val="008000"/>
                        </a:solidFill>
                        <a:latin typeface="Cambria Math" panose="02040503050406030204" pitchFamily="18" charset="0"/>
                      </a:rPr>
                      <m:t>𝐸</m:t>
                    </m:r>
                    <m:d>
                      <m:dPr>
                        <m:ctrlPr>
                          <a:rPr lang="en-US" sz="1200" i="1" smtClean="0">
                            <a:solidFill>
                              <a:srgbClr val="008000"/>
                            </a:solidFill>
                            <a:latin typeface="Cambria Math" panose="02040503050406030204" pitchFamily="18" charset="0"/>
                          </a:rPr>
                        </m:ctrlPr>
                      </m:dPr>
                      <m:e>
                        <m:sSup>
                          <m:sSupPr>
                            <m:ctrlPr>
                              <a:rPr lang="en-US" sz="1200" i="1" smtClean="0">
                                <a:solidFill>
                                  <a:srgbClr val="008000"/>
                                </a:solidFill>
                                <a:latin typeface="Cambria Math" panose="02040503050406030204" pitchFamily="18" charset="0"/>
                              </a:rPr>
                            </m:ctrlPr>
                          </m:sSupPr>
                          <m:e>
                            <m:r>
                              <a:rPr lang="en-US" sz="1200" i="1" smtClean="0">
                                <a:solidFill>
                                  <a:srgbClr val="008000"/>
                                </a:solidFill>
                                <a:latin typeface="Cambria Math" panose="02040503050406030204" pitchFamily="18" charset="0"/>
                              </a:rPr>
                              <m:t>𝑍</m:t>
                            </m:r>
                          </m:e>
                          <m:sup>
                            <m:r>
                              <a:rPr lang="en-US" sz="1200" i="1" smtClean="0">
                                <a:solidFill>
                                  <a:srgbClr val="008000"/>
                                </a:solidFill>
                                <a:latin typeface="Cambria Math" panose="02040503050406030204" pitchFamily="18" charset="0"/>
                              </a:rPr>
                              <m:t>2</m:t>
                            </m:r>
                          </m:sup>
                        </m:sSup>
                      </m:e>
                    </m:d>
                    <m:r>
                      <a:rPr lang="en-US" sz="1200" i="1" smtClean="0">
                        <a:solidFill>
                          <a:srgbClr val="008000"/>
                        </a:solidFill>
                        <a:latin typeface="Cambria Math" panose="02040503050406030204" pitchFamily="18" charset="0"/>
                      </a:rPr>
                      <m:t>=</m:t>
                    </m:r>
                    <m:r>
                      <a:rPr lang="en-US" sz="1200" i="1" smtClean="0">
                        <a:solidFill>
                          <a:srgbClr val="008000"/>
                        </a:solidFill>
                        <a:latin typeface="Cambria Math" panose="02040503050406030204" pitchFamily="18" charset="0"/>
                      </a:rPr>
                      <m:t>𝐸</m:t>
                    </m:r>
                    <m:d>
                      <m:dPr>
                        <m:ctrlPr>
                          <a:rPr lang="en-US" sz="1200" i="1" smtClean="0">
                            <a:solidFill>
                              <a:srgbClr val="008000"/>
                            </a:solidFill>
                            <a:latin typeface="Cambria Math" panose="02040503050406030204" pitchFamily="18" charset="0"/>
                          </a:rPr>
                        </m:ctrlPr>
                      </m:dPr>
                      <m:e>
                        <m:sSup>
                          <m:sSupPr>
                            <m:ctrlPr>
                              <a:rPr lang="en-US" sz="1200" i="1" smtClean="0">
                                <a:solidFill>
                                  <a:srgbClr val="008000"/>
                                </a:solidFill>
                                <a:latin typeface="Cambria Math" panose="02040503050406030204" pitchFamily="18" charset="0"/>
                              </a:rPr>
                            </m:ctrlPr>
                          </m:sSupPr>
                          <m:e>
                            <m:r>
                              <a:rPr lang="en-US" sz="1200" i="1" smtClean="0">
                                <a:solidFill>
                                  <a:srgbClr val="008000"/>
                                </a:solidFill>
                                <a:latin typeface="Cambria Math" panose="02040503050406030204" pitchFamily="18" charset="0"/>
                              </a:rPr>
                              <m:t>𝑧</m:t>
                            </m:r>
                          </m:e>
                          <m:sup>
                            <m:r>
                              <a:rPr lang="en-US" sz="1200" i="1" smtClean="0">
                                <a:solidFill>
                                  <a:srgbClr val="008000"/>
                                </a:solidFill>
                                <a:latin typeface="Cambria Math" panose="02040503050406030204" pitchFamily="18" charset="0"/>
                              </a:rPr>
                              <m:t>2</m:t>
                            </m:r>
                          </m:sup>
                        </m:sSup>
                        <m:sSup>
                          <m:sSupPr>
                            <m:ctrlPr>
                              <a:rPr lang="en-US" sz="1200" i="1" smtClean="0">
                                <a:solidFill>
                                  <a:srgbClr val="008000"/>
                                </a:solidFill>
                                <a:latin typeface="Cambria Math" panose="02040503050406030204" pitchFamily="18" charset="0"/>
                              </a:rPr>
                            </m:ctrlPr>
                          </m:sSupPr>
                          <m:e>
                            <m:r>
                              <a:rPr lang="en-US" sz="1200" i="1" smtClean="0">
                                <a:solidFill>
                                  <a:srgbClr val="008000"/>
                                </a:solidFill>
                                <a:latin typeface="Cambria Math" panose="02040503050406030204" pitchFamily="18" charset="0"/>
                              </a:rPr>
                              <m:t>𝑋</m:t>
                            </m:r>
                          </m:e>
                          <m:sup>
                            <m:r>
                              <a:rPr lang="en-US" sz="1200" i="1" smtClean="0">
                                <a:solidFill>
                                  <a:srgbClr val="008000"/>
                                </a:solidFill>
                                <a:latin typeface="Cambria Math" panose="02040503050406030204" pitchFamily="18" charset="0"/>
                              </a:rPr>
                              <m:t>2</m:t>
                            </m:r>
                          </m:sup>
                        </m:sSup>
                        <m:r>
                          <a:rPr lang="en-US" sz="1200" i="1" smtClean="0">
                            <a:solidFill>
                              <a:srgbClr val="008000"/>
                            </a:solidFill>
                            <a:latin typeface="Cambria Math" panose="02040503050406030204" pitchFamily="18" charset="0"/>
                          </a:rPr>
                          <m:t>−2</m:t>
                        </m:r>
                        <m:r>
                          <a:rPr lang="en-US" sz="1200" i="1" smtClean="0">
                            <a:solidFill>
                              <a:srgbClr val="008000"/>
                            </a:solidFill>
                            <a:latin typeface="Cambria Math" panose="02040503050406030204" pitchFamily="18" charset="0"/>
                          </a:rPr>
                          <m:t>𝑧𝑋𝑌</m:t>
                        </m:r>
                        <m:r>
                          <a:rPr lang="en-US" sz="1200" i="1" smtClean="0">
                            <a:solidFill>
                              <a:srgbClr val="008000"/>
                            </a:solidFill>
                            <a:latin typeface="Cambria Math" panose="02040503050406030204" pitchFamily="18" charset="0"/>
                          </a:rPr>
                          <m:t>+</m:t>
                        </m:r>
                        <m:sSup>
                          <m:sSupPr>
                            <m:ctrlPr>
                              <a:rPr lang="en-US" sz="1200" i="1" smtClean="0">
                                <a:solidFill>
                                  <a:srgbClr val="008000"/>
                                </a:solidFill>
                                <a:latin typeface="Cambria Math" panose="02040503050406030204" pitchFamily="18" charset="0"/>
                              </a:rPr>
                            </m:ctrlPr>
                          </m:sSupPr>
                          <m:e>
                            <m:r>
                              <a:rPr lang="en-US" sz="1200" i="1" smtClean="0">
                                <a:solidFill>
                                  <a:srgbClr val="008000"/>
                                </a:solidFill>
                                <a:latin typeface="Cambria Math" panose="02040503050406030204" pitchFamily="18" charset="0"/>
                              </a:rPr>
                              <m:t>𝑌</m:t>
                            </m:r>
                          </m:e>
                          <m:sup>
                            <m:r>
                              <a:rPr lang="en-US" sz="1200" i="1" smtClean="0">
                                <a:solidFill>
                                  <a:srgbClr val="008000"/>
                                </a:solidFill>
                                <a:latin typeface="Cambria Math" panose="02040503050406030204" pitchFamily="18" charset="0"/>
                              </a:rPr>
                              <m:t>2</m:t>
                            </m:r>
                          </m:sup>
                        </m:sSup>
                      </m:e>
                    </m:d>
                    <m:r>
                      <a:rPr lang="en-US" sz="1200" i="1" smtClean="0">
                        <a:solidFill>
                          <a:srgbClr val="008000"/>
                        </a:solidFill>
                        <a:latin typeface="Cambria Math" panose="02040503050406030204" pitchFamily="18" charset="0"/>
                      </a:rPr>
                      <m:t>=</m:t>
                    </m:r>
                    <m:sSup>
                      <m:sSupPr>
                        <m:ctrlPr>
                          <a:rPr lang="en-US" sz="1200" i="1" smtClean="0">
                            <a:solidFill>
                              <a:srgbClr val="008000"/>
                            </a:solidFill>
                            <a:latin typeface="Cambria Math" panose="02040503050406030204" pitchFamily="18" charset="0"/>
                          </a:rPr>
                        </m:ctrlPr>
                      </m:sSupPr>
                      <m:e>
                        <m:r>
                          <a:rPr lang="en-US" sz="1200" i="1" smtClean="0">
                            <a:solidFill>
                              <a:srgbClr val="008000"/>
                            </a:solidFill>
                            <a:latin typeface="Cambria Math" panose="02040503050406030204" pitchFamily="18" charset="0"/>
                          </a:rPr>
                          <m:t>𝑧</m:t>
                        </m:r>
                      </m:e>
                      <m:sup>
                        <m:r>
                          <a:rPr lang="en-US" sz="1200" i="1" smtClean="0">
                            <a:solidFill>
                              <a:srgbClr val="008000"/>
                            </a:solidFill>
                            <a:latin typeface="Cambria Math" panose="02040503050406030204" pitchFamily="18" charset="0"/>
                          </a:rPr>
                          <m:t>2</m:t>
                        </m:r>
                      </m:sup>
                    </m:sSup>
                    <m:r>
                      <a:rPr lang="en-US" sz="1200" i="1" smtClean="0">
                        <a:solidFill>
                          <a:srgbClr val="008000"/>
                        </a:solidFill>
                        <a:latin typeface="Cambria Math" panose="02040503050406030204" pitchFamily="18" charset="0"/>
                      </a:rPr>
                      <m:t>𝐸</m:t>
                    </m:r>
                    <m:d>
                      <m:dPr>
                        <m:ctrlPr>
                          <a:rPr lang="en-US" sz="1200" i="1" smtClean="0">
                            <a:solidFill>
                              <a:srgbClr val="008000"/>
                            </a:solidFill>
                            <a:latin typeface="Cambria Math" panose="02040503050406030204" pitchFamily="18" charset="0"/>
                          </a:rPr>
                        </m:ctrlPr>
                      </m:dPr>
                      <m:e>
                        <m:sSup>
                          <m:sSupPr>
                            <m:ctrlPr>
                              <a:rPr lang="en-US" sz="1200" i="1" smtClean="0">
                                <a:solidFill>
                                  <a:srgbClr val="008000"/>
                                </a:solidFill>
                                <a:latin typeface="Cambria Math" panose="02040503050406030204" pitchFamily="18" charset="0"/>
                              </a:rPr>
                            </m:ctrlPr>
                          </m:sSupPr>
                          <m:e>
                            <m:r>
                              <a:rPr lang="en-US" sz="1200" i="1" smtClean="0">
                                <a:solidFill>
                                  <a:srgbClr val="008000"/>
                                </a:solidFill>
                                <a:latin typeface="Cambria Math" panose="02040503050406030204" pitchFamily="18" charset="0"/>
                              </a:rPr>
                              <m:t>𝑋</m:t>
                            </m:r>
                          </m:e>
                          <m:sup>
                            <m:r>
                              <a:rPr lang="en-US" sz="1200" i="1" smtClean="0">
                                <a:solidFill>
                                  <a:srgbClr val="008000"/>
                                </a:solidFill>
                                <a:latin typeface="Cambria Math" panose="02040503050406030204" pitchFamily="18" charset="0"/>
                              </a:rPr>
                              <m:t>2</m:t>
                            </m:r>
                          </m:sup>
                        </m:sSup>
                      </m:e>
                    </m:d>
                    <m:r>
                      <a:rPr lang="en-US" sz="1200" i="1" smtClean="0">
                        <a:solidFill>
                          <a:srgbClr val="008000"/>
                        </a:solidFill>
                        <a:latin typeface="Cambria Math" panose="02040503050406030204" pitchFamily="18" charset="0"/>
                      </a:rPr>
                      <m:t>−2</m:t>
                    </m:r>
                    <m:r>
                      <a:rPr lang="en-US" sz="1200" i="1" smtClean="0">
                        <a:solidFill>
                          <a:srgbClr val="008000"/>
                        </a:solidFill>
                        <a:latin typeface="Cambria Math" panose="02040503050406030204" pitchFamily="18" charset="0"/>
                      </a:rPr>
                      <m:t>𝑧𝐸</m:t>
                    </m:r>
                    <m:d>
                      <m:dPr>
                        <m:ctrlPr>
                          <a:rPr lang="en-US" sz="1200" i="1" smtClean="0">
                            <a:solidFill>
                              <a:srgbClr val="008000"/>
                            </a:solidFill>
                            <a:latin typeface="Cambria Math" panose="02040503050406030204" pitchFamily="18" charset="0"/>
                          </a:rPr>
                        </m:ctrlPr>
                      </m:dPr>
                      <m:e>
                        <m:r>
                          <a:rPr lang="en-US" sz="1200" i="1" smtClean="0">
                            <a:solidFill>
                              <a:srgbClr val="008000"/>
                            </a:solidFill>
                            <a:latin typeface="Cambria Math" panose="02040503050406030204" pitchFamily="18" charset="0"/>
                          </a:rPr>
                          <m:t>𝑋𝑌</m:t>
                        </m:r>
                      </m:e>
                    </m:d>
                    <m:r>
                      <a:rPr lang="en-US" sz="1200" i="1" smtClean="0">
                        <a:solidFill>
                          <a:srgbClr val="008000"/>
                        </a:solidFill>
                        <a:latin typeface="Cambria Math" panose="02040503050406030204" pitchFamily="18" charset="0"/>
                      </a:rPr>
                      <m:t>+</m:t>
                    </m:r>
                    <m:r>
                      <a:rPr lang="en-US" sz="1200" i="1" smtClean="0">
                        <a:solidFill>
                          <a:srgbClr val="008000"/>
                        </a:solidFill>
                        <a:latin typeface="Cambria Math" panose="02040503050406030204" pitchFamily="18" charset="0"/>
                      </a:rPr>
                      <m:t>𝐸</m:t>
                    </m:r>
                    <m:r>
                      <a:rPr lang="en-US" sz="1200" i="1" smtClean="0">
                        <a:solidFill>
                          <a:srgbClr val="008000"/>
                        </a:solidFill>
                        <a:latin typeface="Cambria Math" panose="02040503050406030204" pitchFamily="18" charset="0"/>
                      </a:rPr>
                      <m:t>(</m:t>
                    </m:r>
                    <m:sSup>
                      <m:sSupPr>
                        <m:ctrlPr>
                          <a:rPr lang="en-US" sz="1200" i="1" smtClean="0">
                            <a:solidFill>
                              <a:srgbClr val="008000"/>
                            </a:solidFill>
                            <a:latin typeface="Cambria Math" panose="02040503050406030204" pitchFamily="18" charset="0"/>
                          </a:rPr>
                        </m:ctrlPr>
                      </m:sSupPr>
                      <m:e>
                        <m:r>
                          <a:rPr lang="en-US" sz="1200" i="1" smtClean="0">
                            <a:solidFill>
                              <a:srgbClr val="008000"/>
                            </a:solidFill>
                            <a:latin typeface="Cambria Math" panose="02040503050406030204" pitchFamily="18" charset="0"/>
                          </a:rPr>
                          <m:t>𝑌</m:t>
                        </m:r>
                      </m:e>
                      <m:sup>
                        <m:r>
                          <a:rPr lang="en-US" sz="1200" i="1" smtClean="0">
                            <a:solidFill>
                              <a:srgbClr val="008000"/>
                            </a:solidFill>
                            <a:latin typeface="Cambria Math" panose="02040503050406030204" pitchFamily="18" charset="0"/>
                          </a:rPr>
                          <m:t>2</m:t>
                        </m:r>
                      </m:sup>
                    </m:sSup>
                    <m:r>
                      <a:rPr lang="en-US" sz="1200" i="1" smtClean="0">
                        <a:solidFill>
                          <a:srgbClr val="008000"/>
                        </a:solidFill>
                        <a:latin typeface="Cambria Math" panose="02040503050406030204" pitchFamily="18" charset="0"/>
                      </a:rPr>
                      <m:t>)</m:t>
                    </m:r>
                  </m:oMath>
                </a14:m>
                <a:r>
                  <a:rPr lang="en-US" sz="1200" dirty="0">
                    <a:solidFill>
                      <a:schemeClr val="tx1"/>
                    </a:solidFill>
                  </a:rPr>
                  <a:t>, for all </a:t>
                </a:r>
                <a14:m>
                  <m:oMath xmlns:m="http://schemas.openxmlformats.org/officeDocument/2006/math">
                    <m:r>
                      <a:rPr lang="en-US" sz="1200" i="1">
                        <a:solidFill>
                          <a:srgbClr val="008000"/>
                        </a:solidFill>
                        <a:latin typeface="Cambria Math" panose="02040503050406030204" pitchFamily="18" charset="0"/>
                      </a:rPr>
                      <m:t>𝑧</m:t>
                    </m:r>
                    <m:r>
                      <a:rPr lang="en-US" sz="1200" i="1">
                        <a:solidFill>
                          <a:srgbClr val="008000"/>
                        </a:solidFill>
                        <a:latin typeface="Cambria Math" panose="02040503050406030204" pitchFamily="18" charset="0"/>
                      </a:rPr>
                      <m:t>∈</m:t>
                    </m:r>
                    <m:r>
                      <m:rPr>
                        <m:nor/>
                      </m:rPr>
                      <a:rPr lang="en-US" sz="1200">
                        <a:solidFill>
                          <a:srgbClr val="006600"/>
                        </a:solidFill>
                      </a:rPr>
                      <m:t>ℝ</m:t>
                    </m:r>
                  </m:oMath>
                </a14:m>
                <a:endParaRPr lang="en-US" sz="1200" i="1" dirty="0">
                  <a:solidFill>
                    <a:srgbClr val="008000"/>
                  </a:solidFill>
                  <a:latin typeface="Times New Roman" pitchFamily="18" charset="0"/>
                </a:endParaRPr>
              </a:p>
              <a:p>
                <a:pPr marL="0" indent="0">
                  <a:lnSpc>
                    <a:spcPct val="100000"/>
                  </a:lnSpc>
                  <a:buFont typeface="Arial" panose="020B0604020202020204" pitchFamily="34" charset="0"/>
                  <a:buNone/>
                </a:pPr>
                <a:r>
                  <a:rPr lang="en-US" sz="1200" dirty="0">
                    <a:solidFill>
                      <a:schemeClr val="tx1"/>
                    </a:solidFill>
                  </a:rPr>
                  <a:t>The quadratic term </a:t>
                </a:r>
                <a14:m>
                  <m:oMath xmlns:m="http://schemas.openxmlformats.org/officeDocument/2006/math">
                    <m:sSup>
                      <m:sSupPr>
                        <m:ctrlPr>
                          <a:rPr lang="en-US" sz="1200" i="1" smtClean="0">
                            <a:solidFill>
                              <a:srgbClr val="008000"/>
                            </a:solidFill>
                            <a:latin typeface="Cambria Math" panose="02040503050406030204" pitchFamily="18" charset="0"/>
                          </a:rPr>
                        </m:ctrlPr>
                      </m:sSupPr>
                      <m:e>
                        <m:r>
                          <a:rPr lang="en-US" sz="1200" i="1" smtClean="0">
                            <a:solidFill>
                              <a:srgbClr val="008000"/>
                            </a:solidFill>
                            <a:latin typeface="Cambria Math" panose="02040503050406030204" pitchFamily="18" charset="0"/>
                          </a:rPr>
                          <m:t>𝑎𝑧</m:t>
                        </m:r>
                      </m:e>
                      <m:sup>
                        <m:r>
                          <a:rPr lang="en-US" sz="1200" i="1" smtClean="0">
                            <a:solidFill>
                              <a:srgbClr val="008000"/>
                            </a:solidFill>
                            <a:latin typeface="Cambria Math" panose="02040503050406030204" pitchFamily="18" charset="0"/>
                          </a:rPr>
                          <m:t>2</m:t>
                        </m:r>
                      </m:sup>
                    </m:sSup>
                    <m:r>
                      <a:rPr lang="en-US" sz="1200" i="1" smtClean="0">
                        <a:solidFill>
                          <a:srgbClr val="008000"/>
                        </a:solidFill>
                        <a:latin typeface="Cambria Math" panose="02040503050406030204" pitchFamily="18" charset="0"/>
                      </a:rPr>
                      <m:t>+</m:t>
                    </m:r>
                    <m:r>
                      <a:rPr lang="en-US" sz="1200" i="1" smtClean="0">
                        <a:solidFill>
                          <a:srgbClr val="008000"/>
                        </a:solidFill>
                        <a:latin typeface="Cambria Math" panose="02040503050406030204" pitchFamily="18" charset="0"/>
                      </a:rPr>
                      <m:t>𝑏𝑧</m:t>
                    </m:r>
                    <m:r>
                      <a:rPr lang="en-US" sz="1200" i="1" smtClean="0">
                        <a:solidFill>
                          <a:srgbClr val="008000"/>
                        </a:solidFill>
                        <a:latin typeface="Cambria Math" panose="02040503050406030204" pitchFamily="18" charset="0"/>
                      </a:rPr>
                      <m:t>+</m:t>
                    </m:r>
                    <m:r>
                      <a:rPr lang="en-US" sz="1200" i="1" smtClean="0">
                        <a:solidFill>
                          <a:srgbClr val="008000"/>
                        </a:solidFill>
                        <a:latin typeface="Cambria Math" panose="02040503050406030204" pitchFamily="18" charset="0"/>
                      </a:rPr>
                      <m:t>𝑐</m:t>
                    </m:r>
                  </m:oMath>
                </a14:m>
                <a:r>
                  <a:rPr lang="en-US" sz="1200" i="1" dirty="0">
                    <a:solidFill>
                      <a:srgbClr val="008000"/>
                    </a:solidFill>
                    <a:latin typeface="Times New Roman" pitchFamily="18" charset="0"/>
                  </a:rPr>
                  <a:t> </a:t>
                </a:r>
                <a:r>
                  <a:rPr lang="en-US" sz="1200" dirty="0">
                    <a:solidFill>
                      <a:schemeClr val="tx1"/>
                    </a:solidFill>
                  </a:rPr>
                  <a:t>is non-negative if and only if </a:t>
                </a:r>
                <a14:m>
                  <m:oMath xmlns:m="http://schemas.openxmlformats.org/officeDocument/2006/math">
                    <m:sSup>
                      <m:sSupPr>
                        <m:ctrlPr>
                          <a:rPr lang="en-US" sz="1200" i="1" smtClean="0">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𝑏</m:t>
                        </m:r>
                      </m:e>
                      <m:sup>
                        <m:r>
                          <a:rPr lang="en-US" sz="1200" i="1" smtClean="0">
                            <a:solidFill>
                              <a:srgbClr val="008000"/>
                            </a:solidFill>
                            <a:latin typeface="Cambria Math" panose="02040503050406030204" pitchFamily="18" charset="0"/>
                          </a:rPr>
                          <m:t>2</m:t>
                        </m:r>
                      </m:sup>
                    </m:sSup>
                    <m:r>
                      <a:rPr lang="en-US" sz="1200" i="1" smtClean="0">
                        <a:solidFill>
                          <a:srgbClr val="008000"/>
                        </a:solidFill>
                        <a:latin typeface="Cambria Math" panose="02040503050406030204" pitchFamily="18" charset="0"/>
                      </a:rPr>
                      <m:t>−4</m:t>
                    </m:r>
                    <m:r>
                      <a:rPr lang="en-US" sz="1200" i="1" smtClean="0">
                        <a:solidFill>
                          <a:srgbClr val="008000"/>
                        </a:solidFill>
                        <a:latin typeface="Cambria Math" panose="02040503050406030204" pitchFamily="18" charset="0"/>
                      </a:rPr>
                      <m:t>𝑎𝑐</m:t>
                    </m:r>
                    <m:r>
                      <a:rPr lang="en-US" sz="1200" i="1" smtClean="0">
                        <a:solidFill>
                          <a:srgbClr val="008000"/>
                        </a:solidFill>
                        <a:latin typeface="Cambria Math" panose="02040503050406030204" pitchFamily="18" charset="0"/>
                      </a:rPr>
                      <m:t>≤0</m:t>
                    </m:r>
                  </m:oMath>
                </a14:m>
                <a:r>
                  <a:rPr lang="en-US" sz="1200" i="1" dirty="0">
                    <a:solidFill>
                      <a:srgbClr val="008000"/>
                    </a:solidFill>
                    <a:latin typeface="Times New Roman" pitchFamily="18" charset="0"/>
                  </a:rPr>
                  <a:t> </a:t>
                </a:r>
                <a:r>
                  <a:rPr lang="en-US" sz="1200" dirty="0">
                    <a:solidFill>
                      <a:schemeClr val="tx1"/>
                    </a:solidFill>
                  </a:rPr>
                  <a:t>and </a:t>
                </a:r>
                <a14:m>
                  <m:oMath xmlns:m="http://schemas.openxmlformats.org/officeDocument/2006/math">
                    <m:r>
                      <a:rPr lang="en-US" sz="1200" i="1" smtClean="0">
                        <a:solidFill>
                          <a:srgbClr val="008000"/>
                        </a:solidFill>
                        <a:latin typeface="Cambria Math" panose="02040503050406030204" pitchFamily="18" charset="0"/>
                      </a:rPr>
                      <m:t>𝑎</m:t>
                    </m:r>
                    <m:r>
                      <a:rPr lang="en-US" sz="1200" i="1" smtClean="0">
                        <a:solidFill>
                          <a:srgbClr val="008000"/>
                        </a:solidFill>
                        <a:latin typeface="Cambria Math" panose="02040503050406030204" pitchFamily="18" charset="0"/>
                      </a:rPr>
                      <m:t>&gt;0</m:t>
                    </m:r>
                  </m:oMath>
                </a14:m>
                <a:r>
                  <a:rPr lang="en-US" sz="1200" dirty="0">
                    <a:solidFill>
                      <a:schemeClr val="tx1"/>
                    </a:solidFill>
                  </a:rPr>
                  <a:t>. Therefore, </a:t>
                </a:r>
              </a:p>
              <a:p>
                <a:pPr marL="0" indent="0" algn="ctr">
                  <a:lnSpc>
                    <a:spcPct val="100000"/>
                  </a:lnSpc>
                  <a:buFont typeface="Arial" panose="020B0604020202020204" pitchFamily="34" charset="0"/>
                  <a:buNone/>
                </a:pPr>
                <a14:m>
                  <m:oMath xmlns:m="http://schemas.openxmlformats.org/officeDocument/2006/math">
                    <m:sSup>
                      <m:sSupPr>
                        <m:ctrlPr>
                          <a:rPr lang="en-US" sz="1200" i="1">
                            <a:solidFill>
                              <a:srgbClr val="008000"/>
                            </a:solidFill>
                            <a:latin typeface="Cambria Math" panose="02040503050406030204" pitchFamily="18" charset="0"/>
                          </a:rPr>
                        </m:ctrlPr>
                      </m:sSupPr>
                      <m:e>
                        <m:r>
                          <a:rPr lang="en-US" sz="1200" i="1" smtClean="0">
                            <a:solidFill>
                              <a:srgbClr val="008000"/>
                            </a:solidFill>
                            <a:latin typeface="Cambria Math" panose="02040503050406030204" pitchFamily="18" charset="0"/>
                          </a:rPr>
                          <m:t>4</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𝐸</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𝑋𝑌</m:t>
                                </m:r>
                              </m:e>
                            </m:d>
                          </m:e>
                        </m:d>
                      </m:e>
                      <m:sup>
                        <m:r>
                          <a:rPr lang="en-US" sz="1200" i="1">
                            <a:solidFill>
                              <a:srgbClr val="008000"/>
                            </a:solidFill>
                            <a:latin typeface="Cambria Math" panose="02040503050406030204" pitchFamily="18" charset="0"/>
                          </a:rPr>
                          <m:t>2</m:t>
                        </m:r>
                      </m:sup>
                    </m:sSup>
                    <m:r>
                      <a:rPr lang="en-US" sz="1200" i="1" smtClean="0">
                        <a:solidFill>
                          <a:srgbClr val="008000"/>
                        </a:solidFill>
                        <a:latin typeface="Cambria Math" panose="02040503050406030204" pitchFamily="18" charset="0"/>
                      </a:rPr>
                      <m:t>−4</m:t>
                    </m:r>
                    <m:r>
                      <a:rPr lang="en-US" sz="1200" i="1">
                        <a:solidFill>
                          <a:srgbClr val="008000"/>
                        </a:solidFill>
                        <a:latin typeface="Cambria Math" panose="02040503050406030204" pitchFamily="18" charset="0"/>
                      </a:rPr>
                      <m:t>𝐸</m:t>
                    </m:r>
                    <m:d>
                      <m:dPr>
                        <m:ctrlPr>
                          <a:rPr lang="en-US" sz="1200" i="1">
                            <a:solidFill>
                              <a:srgbClr val="008000"/>
                            </a:solidFill>
                            <a:latin typeface="Cambria Math" panose="02040503050406030204" pitchFamily="18" charset="0"/>
                          </a:rPr>
                        </m:ctrlPr>
                      </m:dPr>
                      <m:e>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𝑋</m:t>
                            </m:r>
                          </m:e>
                          <m:sup>
                            <m:r>
                              <a:rPr lang="en-US" sz="1200" i="1">
                                <a:solidFill>
                                  <a:srgbClr val="008000"/>
                                </a:solidFill>
                                <a:latin typeface="Cambria Math" panose="02040503050406030204" pitchFamily="18" charset="0"/>
                              </a:rPr>
                              <m:t>2</m:t>
                            </m:r>
                          </m:sup>
                        </m:sSup>
                      </m:e>
                    </m:d>
                    <m:r>
                      <a:rPr lang="en-US" sz="1200" i="1">
                        <a:solidFill>
                          <a:srgbClr val="008000"/>
                        </a:solidFill>
                        <a:latin typeface="Cambria Math" panose="02040503050406030204" pitchFamily="18" charset="0"/>
                      </a:rPr>
                      <m:t>𝐸</m:t>
                    </m:r>
                    <m:d>
                      <m:dPr>
                        <m:ctrlPr>
                          <a:rPr lang="en-US" sz="1200" i="1">
                            <a:solidFill>
                              <a:srgbClr val="008000"/>
                            </a:solidFill>
                            <a:latin typeface="Cambria Math" panose="02040503050406030204" pitchFamily="18" charset="0"/>
                          </a:rPr>
                        </m:ctrlPr>
                      </m:dPr>
                      <m:e>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𝑌</m:t>
                            </m:r>
                          </m:e>
                          <m:sup>
                            <m:r>
                              <a:rPr lang="en-US" sz="1200" i="1">
                                <a:solidFill>
                                  <a:srgbClr val="008000"/>
                                </a:solidFill>
                                <a:latin typeface="Cambria Math" panose="02040503050406030204" pitchFamily="18" charset="0"/>
                              </a:rPr>
                              <m:t>2</m:t>
                            </m:r>
                          </m:sup>
                        </m:sSup>
                      </m:e>
                    </m:d>
                    <m:r>
                      <a:rPr lang="en-US" sz="1200" i="1" smtClean="0">
                        <a:solidFill>
                          <a:srgbClr val="008000"/>
                        </a:solidFill>
                        <a:latin typeface="Cambria Math" panose="02040503050406030204" pitchFamily="18" charset="0"/>
                      </a:rPr>
                      <m:t>≤0⇒</m:t>
                    </m:r>
                  </m:oMath>
                </a14:m>
                <a:r>
                  <a:rPr lang="en-US" sz="1200" dirty="0">
                    <a:solidFill>
                      <a:srgbClr val="008000"/>
                    </a:solidFill>
                  </a:rPr>
                  <a:t> </a:t>
                </a:r>
                <a14:m>
                  <m:oMath xmlns:m="http://schemas.openxmlformats.org/officeDocument/2006/math">
                    <m:sSup>
                      <m:sSupPr>
                        <m:ctrlPr>
                          <a:rPr lang="en-US" sz="1200" i="1">
                            <a:solidFill>
                              <a:srgbClr val="008000"/>
                            </a:solidFill>
                            <a:latin typeface="Cambria Math" panose="02040503050406030204" pitchFamily="18" charset="0"/>
                          </a:rPr>
                        </m:ctrlPr>
                      </m:sSupPr>
                      <m:e>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𝐸</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𝑋𝑌</m:t>
                                </m:r>
                              </m:e>
                            </m:d>
                          </m:e>
                        </m:d>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𝐸</m:t>
                    </m:r>
                    <m:r>
                      <a:rPr lang="en-US" sz="1200" i="1">
                        <a:solidFill>
                          <a:srgbClr val="008000"/>
                        </a:solidFill>
                        <a:latin typeface="Cambria Math" panose="02040503050406030204" pitchFamily="18" charset="0"/>
                      </a:rPr>
                      <m:t>(</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𝑋</m:t>
                        </m:r>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𝐸</m:t>
                    </m:r>
                    <m:r>
                      <a:rPr lang="en-US" sz="1200" i="1">
                        <a:solidFill>
                          <a:srgbClr val="008000"/>
                        </a:solidFill>
                        <a:latin typeface="Cambria Math" panose="02040503050406030204" pitchFamily="18" charset="0"/>
                      </a:rPr>
                      <m:t>(</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𝑌</m:t>
                        </m:r>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oMath>
                </a14:m>
                <a:r>
                  <a:rPr lang="en-US" sz="1200" i="1" dirty="0">
                    <a:solidFill>
                      <a:srgbClr val="008000"/>
                    </a:solidFill>
                    <a:latin typeface="Times New Roman" pitchFamily="18" charset="0"/>
                  </a:rPr>
                  <a:t>   </a:t>
                </a:r>
              </a:p>
              <a:p>
                <a:pPr marL="0" indent="0">
                  <a:lnSpc>
                    <a:spcPct val="150000"/>
                  </a:lnSpc>
                  <a:buFont typeface="Arial" panose="020B0604020202020204" pitchFamily="34" charset="0"/>
                  <a:buNone/>
                </a:pPr>
                <a:r>
                  <a:rPr lang="en-US" sz="1200" i="1" dirty="0">
                    <a:solidFill>
                      <a:srgbClr val="008000"/>
                    </a:solidFill>
                    <a:latin typeface="Times New Roman" pitchFamily="18" charset="0"/>
                  </a:rPr>
                  <a:t> </a:t>
                </a:r>
              </a:p>
            </p:txBody>
          </p:sp>
        </mc:Choice>
        <mc:Fallback xmlns="">
          <p:sp>
            <p:nvSpPr>
              <p:cNvPr id="3" name="Content Placeholder 5">
                <a:extLst>
                  <a:ext uri="{FF2B5EF4-FFF2-40B4-BE49-F238E27FC236}">
                    <a16:creationId xmlns:a16="http://schemas.microsoft.com/office/drawing/2014/main" id="{47DB204F-6872-2E4D-31C6-3E7C3F9A9572}"/>
                  </a:ext>
                </a:extLst>
              </p:cNvPr>
              <p:cNvSpPr txBox="1">
                <a:spLocks noRot="1" noChangeAspect="1" noMove="1" noResize="1" noEditPoints="1" noAdjustHandles="1" noChangeArrowheads="1" noChangeShapeType="1" noTextEdit="1"/>
              </p:cNvSpPr>
              <p:nvPr/>
            </p:nvSpPr>
            <p:spPr>
              <a:xfrm>
                <a:off x="628650" y="1991915"/>
                <a:ext cx="7886700" cy="1258491"/>
              </a:xfrm>
              <a:prstGeom prst="rect">
                <a:avLst/>
              </a:prstGeom>
              <a:blipFill>
                <a:blip r:embed="rId3"/>
                <a:stretch>
                  <a:fillRect t="-48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5">
                <a:extLst>
                  <a:ext uri="{FF2B5EF4-FFF2-40B4-BE49-F238E27FC236}">
                    <a16:creationId xmlns:a16="http://schemas.microsoft.com/office/drawing/2014/main" id="{FAD3DDD3-C531-A5F9-468F-4FA3A57A63CF}"/>
                  </a:ext>
                </a:extLst>
              </p:cNvPr>
              <p:cNvSpPr txBox="1">
                <a:spLocks/>
              </p:cNvSpPr>
              <p:nvPr/>
            </p:nvSpPr>
            <p:spPr>
              <a:xfrm>
                <a:off x="628650" y="3250406"/>
                <a:ext cx="7886700" cy="810439"/>
              </a:xfrm>
              <a:prstGeom prst="rect">
                <a:avLst/>
              </a:prstGeom>
              <a:solidFill>
                <a:srgbClr val="E5F5FF"/>
              </a:solidFill>
              <a:ln>
                <a:solidFill>
                  <a:schemeClr val="tx1"/>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200" dirty="0">
                    <a:solidFill>
                      <a:srgbClr val="C00000"/>
                    </a:solidFill>
                  </a:rPr>
                  <a:t>Jensen’s Inequality: </a:t>
                </a:r>
                <a:r>
                  <a:rPr lang="en-US" sz="1200" dirty="0">
                    <a:solidFill>
                      <a:schemeClr val="tx1"/>
                    </a:solidFill>
                  </a:rPr>
                  <a:t>Let </a:t>
                </a:r>
                <a14:m>
                  <m:oMath xmlns:m="http://schemas.openxmlformats.org/officeDocument/2006/math">
                    <m:r>
                      <a:rPr lang="en-US" sz="1200" i="1">
                        <a:solidFill>
                          <a:srgbClr val="008000"/>
                        </a:solidFill>
                        <a:latin typeface="Cambria Math" panose="02040503050406030204" pitchFamily="18" charset="0"/>
                      </a:rPr>
                      <m:t>𝑋</m:t>
                    </m:r>
                  </m:oMath>
                </a14:m>
                <a:r>
                  <a:rPr lang="en-US" sz="1200" dirty="0">
                    <a:solidFill>
                      <a:schemeClr val="tx1"/>
                    </a:solidFill>
                  </a:rPr>
                  <a:t> be a random variable and </a:t>
                </a:r>
                <a14:m>
                  <m:oMath xmlns:m="http://schemas.openxmlformats.org/officeDocument/2006/math">
                    <m:r>
                      <a:rPr lang="en-US" sz="1200" b="0" i="1" smtClean="0">
                        <a:solidFill>
                          <a:srgbClr val="008000"/>
                        </a:solidFill>
                        <a:latin typeface="Cambria Math" panose="02040503050406030204" pitchFamily="18" charset="0"/>
                      </a:rPr>
                      <m:t>𝑓</m:t>
                    </m:r>
                    <m:r>
                      <a:rPr lang="en-US" sz="1200" b="0" i="1" smtClean="0">
                        <a:solidFill>
                          <a:srgbClr val="008000"/>
                        </a:solidFill>
                        <a:latin typeface="Cambria Math" panose="02040503050406030204" pitchFamily="18" charset="0"/>
                      </a:rPr>
                      <m:t>:</m:t>
                    </m:r>
                    <m:r>
                      <m:rPr>
                        <m:nor/>
                      </m:rPr>
                      <a:rPr lang="en-US" sz="1200">
                        <a:solidFill>
                          <a:srgbClr val="006600"/>
                        </a:solidFill>
                      </a:rPr>
                      <m:t>ℝ</m:t>
                    </m:r>
                    <m:r>
                      <a:rPr lang="en-US" sz="1200" b="0" i="1" smtClean="0">
                        <a:solidFill>
                          <a:srgbClr val="006600"/>
                        </a:solidFill>
                        <a:latin typeface="Cambria Math" panose="02040503050406030204" pitchFamily="18" charset="0"/>
                      </a:rPr>
                      <m:t>→</m:t>
                    </m:r>
                    <m:r>
                      <m:rPr>
                        <m:nor/>
                      </m:rPr>
                      <a:rPr lang="en-US" sz="1200">
                        <a:solidFill>
                          <a:srgbClr val="006600"/>
                        </a:solidFill>
                      </a:rPr>
                      <m:t>ℝ</m:t>
                    </m:r>
                  </m:oMath>
                </a14:m>
                <a:r>
                  <a:rPr lang="en-US" sz="1200" dirty="0">
                    <a:solidFill>
                      <a:schemeClr val="tx1"/>
                    </a:solidFill>
                  </a:rPr>
                  <a:t> be a convex function. Then </a:t>
                </a:r>
              </a:p>
              <a:p>
                <a:pPr marL="0" indent="0">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𝐸</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𝑓</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𝑓</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𝐸</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r>
                        <a:rPr lang="en-US" sz="1200" b="0" i="1" smtClean="0">
                          <a:solidFill>
                            <a:srgbClr val="008000"/>
                          </a:solidFill>
                          <a:latin typeface="Cambria Math" panose="02040503050406030204" pitchFamily="18" charset="0"/>
                        </a:rPr>
                        <m:t>)</m:t>
                      </m:r>
                    </m:oMath>
                  </m:oMathPara>
                </a14:m>
                <a:endParaRPr lang="en-US" sz="1200" i="1" dirty="0">
                  <a:solidFill>
                    <a:srgbClr val="008000"/>
                  </a:solidFill>
                  <a:latin typeface="Times New Roman" pitchFamily="18" charset="0"/>
                </a:endParaRPr>
              </a:p>
            </p:txBody>
          </p:sp>
        </mc:Choice>
        <mc:Fallback xmlns="">
          <p:sp>
            <p:nvSpPr>
              <p:cNvPr id="4" name="Content Placeholder 5">
                <a:extLst>
                  <a:ext uri="{FF2B5EF4-FFF2-40B4-BE49-F238E27FC236}">
                    <a16:creationId xmlns:a16="http://schemas.microsoft.com/office/drawing/2014/main" id="{FAD3DDD3-C531-A5F9-468F-4FA3A57A63CF}"/>
                  </a:ext>
                </a:extLst>
              </p:cNvPr>
              <p:cNvSpPr txBox="1">
                <a:spLocks noRot="1" noChangeAspect="1" noMove="1" noResize="1" noEditPoints="1" noAdjustHandles="1" noChangeArrowheads="1" noChangeShapeType="1" noTextEdit="1"/>
              </p:cNvSpPr>
              <p:nvPr/>
            </p:nvSpPr>
            <p:spPr>
              <a:xfrm>
                <a:off x="628650" y="3250406"/>
                <a:ext cx="7886700" cy="810439"/>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181D4ED0-A625-FB01-B79D-D250C85F7DB6}"/>
                  </a:ext>
                </a:extLst>
              </p:cNvPr>
              <p:cNvSpPr txBox="1">
                <a:spLocks/>
              </p:cNvSpPr>
              <p:nvPr/>
            </p:nvSpPr>
            <p:spPr>
              <a:xfrm>
                <a:off x="673893" y="4085848"/>
                <a:ext cx="7886700" cy="982643"/>
              </a:xfrm>
              <a:prstGeom prst="rect">
                <a:avLst/>
              </a:prstGeom>
              <a:noFill/>
              <a:ln>
                <a:noFill/>
              </a:ln>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200" b="1" dirty="0">
                    <a:solidFill>
                      <a:schemeClr val="tx1"/>
                    </a:solidFill>
                  </a:rPr>
                  <a:t>Proof: </a:t>
                </a:r>
                <a:r>
                  <a:rPr lang="en-US" sz="1200" dirty="0">
                    <a:solidFill>
                      <a:schemeClr val="tx1"/>
                    </a:solidFill>
                  </a:rPr>
                  <a:t>Since </a:t>
                </a:r>
                <a14:m>
                  <m:oMath xmlns:m="http://schemas.openxmlformats.org/officeDocument/2006/math">
                    <m:r>
                      <a:rPr lang="en-US" sz="1200" b="0" i="1" smtClean="0">
                        <a:solidFill>
                          <a:srgbClr val="008000"/>
                        </a:solidFill>
                        <a:latin typeface="Cambria Math" panose="02040503050406030204" pitchFamily="18" charset="0"/>
                      </a:rPr>
                      <m:t>𝑓</m:t>
                    </m:r>
                  </m:oMath>
                </a14:m>
                <a:r>
                  <a:rPr lang="en-US" sz="1200" dirty="0">
                    <a:solidFill>
                      <a:schemeClr val="tx1"/>
                    </a:solidFill>
                  </a:rPr>
                  <a:t> is convex, the tangent line at point </a:t>
                </a:r>
                <a14:m>
                  <m:oMath xmlns:m="http://schemas.openxmlformats.org/officeDocument/2006/math">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𝜇</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𝑓</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𝜇</m:t>
                        </m:r>
                      </m:e>
                    </m:d>
                    <m:r>
                      <a:rPr lang="en-US" sz="1200" b="0" i="1" smtClean="0">
                        <a:solidFill>
                          <a:srgbClr val="008000"/>
                        </a:solidFill>
                        <a:latin typeface="Cambria Math" panose="02040503050406030204" pitchFamily="18" charset="0"/>
                      </a:rPr>
                      <m:t>)</m:t>
                    </m:r>
                  </m:oMath>
                </a14:m>
                <a:r>
                  <a:rPr lang="en-US" sz="1200" dirty="0">
                    <a:solidFill>
                      <a:schemeClr val="tx1"/>
                    </a:solidFill>
                  </a:rPr>
                  <a:t> lies below the graph, i.e.,  </a:t>
                </a:r>
                <a14:m>
                  <m:oMath xmlns:m="http://schemas.openxmlformats.org/officeDocument/2006/math">
                    <m:r>
                      <a:rPr lang="en-US" sz="1200" b="0" i="1" smtClean="0">
                        <a:solidFill>
                          <a:srgbClr val="008000"/>
                        </a:solidFill>
                        <a:latin typeface="Cambria Math" panose="02040503050406030204" pitchFamily="18" charset="0"/>
                      </a:rPr>
                      <m:t>𝑓</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𝑥</m:t>
                        </m:r>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𝑓</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𝜇</m:t>
                        </m:r>
                      </m:e>
                    </m:d>
                    <m:r>
                      <a:rPr lang="en-US" sz="1200" b="0" i="1" smtClean="0">
                        <a:solidFill>
                          <a:srgbClr val="008000"/>
                        </a:solidFill>
                        <a:latin typeface="Cambria Math" panose="02040503050406030204" pitchFamily="18" charset="0"/>
                      </a:rPr>
                      <m:t>+</m:t>
                    </m:r>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𝑓</m:t>
                        </m:r>
                      </m:e>
                      <m:sup>
                        <m:r>
                          <a:rPr lang="en-US" sz="1200" b="0" i="1" smtClean="0">
                            <a:solidFill>
                              <a:srgbClr val="008000"/>
                            </a:solidFill>
                            <a:latin typeface="Cambria Math" panose="02040503050406030204" pitchFamily="18" charset="0"/>
                          </a:rPr>
                          <m:t>′</m:t>
                        </m:r>
                      </m:sup>
                    </m:sSup>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𝜇</m:t>
                        </m:r>
                      </m:e>
                    </m:d>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𝜇</m:t>
                        </m:r>
                      </m:e>
                    </m:d>
                  </m:oMath>
                </a14:m>
                <a:r>
                  <a:rPr lang="en-US" sz="1200" i="1" dirty="0">
                    <a:solidFill>
                      <a:srgbClr val="008000"/>
                    </a:solidFill>
                    <a:latin typeface="Times New Roman" pitchFamily="18" charset="0"/>
                  </a:rPr>
                  <a:t> </a:t>
                </a:r>
                <a:r>
                  <a:rPr lang="en-US" sz="1200" dirty="0">
                    <a:solidFill>
                      <a:schemeClr val="tx1"/>
                    </a:solidFill>
                  </a:rPr>
                  <a:t>for </a:t>
                </a:r>
                <a14:m>
                  <m:oMath xmlns:m="http://schemas.openxmlformats.org/officeDocument/2006/math">
                    <m:r>
                      <a:rPr lang="en-US" sz="1200" i="1">
                        <a:solidFill>
                          <a:srgbClr val="008000"/>
                        </a:solidFill>
                        <a:latin typeface="Cambria Math" panose="02040503050406030204" pitchFamily="18" charset="0"/>
                      </a:rPr>
                      <m:t>𝑥</m:t>
                    </m:r>
                  </m:oMath>
                </a14:m>
                <a:r>
                  <a:rPr lang="en-US" sz="1200" dirty="0">
                    <a:solidFill>
                      <a:schemeClr val="tx1"/>
                    </a:solidFill>
                  </a:rPr>
                  <a:t>. Therefore, when </a:t>
                </a:r>
                <a14:m>
                  <m:oMath xmlns:m="http://schemas.openxmlformats.org/officeDocument/2006/math">
                    <m:r>
                      <a:rPr lang="en-US" sz="1200" i="1">
                        <a:solidFill>
                          <a:srgbClr val="008000"/>
                        </a:solidFill>
                        <a:latin typeface="Cambria Math" panose="02040503050406030204" pitchFamily="18" charset="0"/>
                      </a:rPr>
                      <m:t>𝑥</m:t>
                    </m:r>
                  </m:oMath>
                </a14:m>
                <a:r>
                  <a:rPr lang="en-US" sz="1200" dirty="0">
                    <a:solidFill>
                      <a:schemeClr val="tx1"/>
                    </a:solidFill>
                  </a:rPr>
                  <a:t> is a random variable it also holds, </a:t>
                </a:r>
                <a14:m>
                  <m:oMath xmlns:m="http://schemas.openxmlformats.org/officeDocument/2006/math">
                    <m:r>
                      <a:rPr lang="en-US" sz="1200" i="1">
                        <a:solidFill>
                          <a:srgbClr val="008000"/>
                        </a:solidFill>
                        <a:latin typeface="Cambria Math" panose="02040503050406030204" pitchFamily="18" charset="0"/>
                      </a:rPr>
                      <m:t>𝑓</m:t>
                    </m:r>
                    <m:d>
                      <m:dPr>
                        <m:ctrlPr>
                          <a:rPr lang="en-US" sz="1200" i="1">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𝑓</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𝜇</m:t>
                        </m:r>
                      </m:e>
                    </m:d>
                    <m:r>
                      <a:rPr lang="en-US" sz="1200" i="1">
                        <a:solidFill>
                          <a:srgbClr val="008000"/>
                        </a:solidFill>
                        <a:latin typeface="Cambria Math" panose="02040503050406030204" pitchFamily="18" charset="0"/>
                      </a:rPr>
                      <m:t>+</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𝑓</m:t>
                        </m:r>
                      </m:e>
                      <m:sup>
                        <m:r>
                          <a:rPr lang="en-US" sz="1200" i="1">
                            <a:solidFill>
                              <a:srgbClr val="008000"/>
                            </a:solidFill>
                            <a:latin typeface="Cambria Math" panose="02040503050406030204" pitchFamily="18" charset="0"/>
                          </a:rPr>
                          <m:t>′</m:t>
                        </m:r>
                      </m:sup>
                    </m:sSup>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𝜇</m:t>
                        </m:r>
                      </m:e>
                    </m:d>
                    <m:d>
                      <m:dPr>
                        <m:ctrlPr>
                          <a:rPr lang="en-US" sz="1200" i="1">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𝜇</m:t>
                        </m:r>
                      </m:e>
                    </m:d>
                  </m:oMath>
                </a14:m>
                <a:r>
                  <a:rPr lang="en-US" sz="1200" dirty="0">
                    <a:solidFill>
                      <a:schemeClr val="tx1"/>
                    </a:solidFill>
                  </a:rPr>
                  <a:t>. Ta</a:t>
                </a:r>
                <a:r>
                  <a:rPr lang="en-US" sz="1200" i="1" dirty="0">
                    <a:solidFill>
                      <a:srgbClr val="008000"/>
                    </a:solidFill>
                    <a:latin typeface="Times New Roman" pitchFamily="18" charset="0"/>
                  </a:rPr>
                  <a:t> </a:t>
                </a:r>
                <a:r>
                  <a:rPr lang="en-US" sz="1200" dirty="0">
                    <a:solidFill>
                      <a:schemeClr val="tx1"/>
                    </a:solidFill>
                  </a:rPr>
                  <a:t>Taking the expectation from both sides gives the result.</a:t>
                </a:r>
                <a:endParaRPr lang="en-US" sz="1200" b="0" i="1" dirty="0">
                  <a:solidFill>
                    <a:srgbClr val="008000"/>
                  </a:solidFill>
                  <a:latin typeface="Times New Roman" pitchFamily="18" charset="0"/>
                </a:endParaRPr>
              </a:p>
              <a:p>
                <a:pPr marL="0" indent="0">
                  <a:lnSpc>
                    <a:spcPct val="100000"/>
                  </a:lnSpc>
                  <a:buFont typeface="Arial" panose="020B0604020202020204" pitchFamily="34" charset="0"/>
                  <a:buNone/>
                </a:pPr>
                <a:endParaRPr lang="en-US" sz="1200" i="1" dirty="0">
                  <a:solidFill>
                    <a:srgbClr val="008000"/>
                  </a:solidFill>
                  <a:latin typeface="Times New Roman" pitchFamily="18" charset="0"/>
                </a:endParaRPr>
              </a:p>
            </p:txBody>
          </p:sp>
        </mc:Choice>
        <mc:Fallback xmlns="">
          <p:sp>
            <p:nvSpPr>
              <p:cNvPr id="7" name="Content Placeholder 5">
                <a:extLst>
                  <a:ext uri="{FF2B5EF4-FFF2-40B4-BE49-F238E27FC236}">
                    <a16:creationId xmlns:a16="http://schemas.microsoft.com/office/drawing/2014/main" id="{181D4ED0-A625-FB01-B79D-D250C85F7DB6}"/>
                  </a:ext>
                </a:extLst>
              </p:cNvPr>
              <p:cNvSpPr txBox="1">
                <a:spLocks noRot="1" noChangeAspect="1" noMove="1" noResize="1" noEditPoints="1" noAdjustHandles="1" noChangeArrowheads="1" noChangeShapeType="1" noTextEdit="1"/>
              </p:cNvSpPr>
              <p:nvPr/>
            </p:nvSpPr>
            <p:spPr>
              <a:xfrm>
                <a:off x="673893" y="4085848"/>
                <a:ext cx="7886700" cy="982643"/>
              </a:xfrm>
              <a:prstGeom prst="rect">
                <a:avLst/>
              </a:prstGeom>
              <a:blipFill>
                <a:blip r:embed="rId5"/>
                <a:stretch>
                  <a:fillRect l="-7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7836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a:bodyPr>
          <a:lstStyle/>
          <a:p>
            <a:r>
              <a:rPr lang="en-US" dirty="0"/>
              <a:t>Example</a:t>
            </a:r>
          </a:p>
        </p:txBody>
      </p:sp>
      <p:sp>
        <p:nvSpPr>
          <p:cNvPr id="2" name="Text Placeholder 1">
            <a:extLst>
              <a:ext uri="{FF2B5EF4-FFF2-40B4-BE49-F238E27FC236}">
                <a16:creationId xmlns:a16="http://schemas.microsoft.com/office/drawing/2014/main" id="{B2C19CD5-EDF7-3C98-8CFF-8E146F9ECA81}"/>
              </a:ext>
            </a:extLst>
          </p:cNvPr>
          <p:cNvSpPr>
            <a:spLocks noGrp="1"/>
          </p:cNvSpPr>
          <p:nvPr>
            <p:ph type="body" sz="quarter" idx="10"/>
          </p:nvPr>
        </p:nvSpPr>
        <p:spPr/>
        <p:txBody>
          <a:bodyPr/>
          <a:lstStyle/>
          <a:p>
            <a:r>
              <a:rPr lang="en-US" dirty="0"/>
              <a:t>Expectation of a Random Variable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916FCF-29C0-44E2-B468-07B03CF19280}"/>
                  </a:ext>
                </a:extLst>
              </p:cNvPr>
              <p:cNvSpPr>
                <a:spLocks noGrp="1"/>
              </p:cNvSpPr>
              <p:nvPr>
                <p:ph idx="1"/>
              </p:nvPr>
            </p:nvSpPr>
            <p:spPr/>
            <p:txBody>
              <a:bodyPr>
                <a:normAutofit/>
              </a:bodyPr>
              <a:lstStyle/>
              <a:p>
                <a:pPr marL="0" indent="0">
                  <a:lnSpc>
                    <a:spcPct val="150000"/>
                  </a:lnSpc>
                  <a:buNone/>
                </a:pPr>
                <a:r>
                  <a:rPr lang="en-US" sz="1200" dirty="0">
                    <a:latin typeface="Helvetica Light" panose="020B0403020202020204"/>
                  </a:rPr>
                  <a:t>In an on-campus housing lottery with the participation of </a:t>
                </a:r>
                <a14:m>
                  <m:oMath xmlns:m="http://schemas.openxmlformats.org/officeDocument/2006/math">
                    <m:r>
                      <a:rPr lang="en-US" sz="1200" i="1">
                        <a:solidFill>
                          <a:srgbClr val="008000"/>
                        </a:solidFill>
                        <a:latin typeface="Cambria Math" panose="02040503050406030204" pitchFamily="18" charset="0"/>
                      </a:rPr>
                      <m:t>𝑁</m:t>
                    </m:r>
                  </m:oMath>
                </a14:m>
                <a:r>
                  <a:rPr lang="en-US" sz="1200" dirty="0">
                    <a:latin typeface="Helvetica Light" panose="020B0403020202020204"/>
                  </a:rPr>
                  <a:t> students, a bowl contains the names of the </a:t>
                </a:r>
                <a14:m>
                  <m:oMath xmlns:m="http://schemas.openxmlformats.org/officeDocument/2006/math">
                    <m:r>
                      <a:rPr lang="en-US" sz="1200" i="1">
                        <a:solidFill>
                          <a:srgbClr val="008000"/>
                        </a:solidFill>
                        <a:latin typeface="Cambria Math" panose="02040503050406030204" pitchFamily="18" charset="0"/>
                      </a:rPr>
                      <m:t>𝑁</m:t>
                    </m:r>
                  </m:oMath>
                </a14:m>
                <a:r>
                  <a:rPr lang="en-US" sz="1200" dirty="0">
                    <a:latin typeface="Helvetica Light" panose="020B0403020202020204"/>
                  </a:rPr>
                  <a:t> students on sealed envelops. Students, take turns in random order and then each randomly picks one of the envelopes and reads the name written inside (the opened envelops are not put back in the bowl). If the name written inside the envelope matches the student's name s/he will win an on-campus housing. On average how many students will win an on-campus housing?</a:t>
                </a:r>
              </a:p>
              <a:p>
                <a:pPr marL="0" indent="0">
                  <a:lnSpc>
                    <a:spcPct val="150000"/>
                  </a:lnSpc>
                  <a:buNone/>
                </a:pPr>
                <a:endParaRPr lang="en-US" sz="1200" dirty="0">
                  <a:solidFill>
                    <a:schemeClr val="tx1"/>
                  </a:solidFill>
                  <a:latin typeface="Helvetica Light" panose="020B0403020202020204"/>
                </a:endParaRPr>
              </a:p>
              <a:p>
                <a:pPr marL="0" indent="0">
                  <a:lnSpc>
                    <a:spcPct val="150000"/>
                  </a:lnSpc>
                  <a:buNone/>
                </a:pPr>
                <a:endParaRPr lang="en-US" sz="1200" dirty="0">
                  <a:latin typeface="Helvetica Light" panose="020B0403020202020204"/>
                </a:endParaRPr>
              </a:p>
              <a:p>
                <a:pPr marL="0" indent="0">
                  <a:lnSpc>
                    <a:spcPct val="150000"/>
                  </a:lnSpc>
                  <a:buNone/>
                </a:pPr>
                <a:endParaRPr lang="en-US" sz="1200" dirty="0">
                  <a:solidFill>
                    <a:schemeClr val="tx1"/>
                  </a:solidFill>
                  <a:latin typeface="Helvetica Light" panose="020B0403020202020204"/>
                </a:endParaRPr>
              </a:p>
            </p:txBody>
          </p:sp>
        </mc:Choice>
        <mc:Fallback xmlns="">
          <p:sp>
            <p:nvSpPr>
              <p:cNvPr id="3" name="Content Placeholder 2">
                <a:extLst>
                  <a:ext uri="{FF2B5EF4-FFF2-40B4-BE49-F238E27FC236}">
                    <a16:creationId xmlns:a16="http://schemas.microsoft.com/office/drawing/2014/main" id="{5D916FCF-29C0-44E2-B468-07B03CF1928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5847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a:bodyPr>
          <a:lstStyle/>
          <a:p>
            <a:r>
              <a:rPr lang="en-US"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916FCF-29C0-44E2-B468-07B03CF19280}"/>
                  </a:ext>
                </a:extLst>
              </p:cNvPr>
              <p:cNvSpPr>
                <a:spLocks noGrp="1"/>
              </p:cNvSpPr>
              <p:nvPr>
                <p:ph idx="1"/>
              </p:nvPr>
            </p:nvSpPr>
            <p:spPr>
              <a:xfrm>
                <a:off x="628650" y="1179094"/>
                <a:ext cx="8118872" cy="3829745"/>
              </a:xfrm>
            </p:spPr>
            <p:txBody>
              <a:bodyPr>
                <a:normAutofit/>
              </a:bodyPr>
              <a:lstStyle/>
              <a:p>
                <a:pPr marL="0" indent="0">
                  <a:lnSpc>
                    <a:spcPct val="125000"/>
                  </a:lnSpc>
                  <a:buNone/>
                </a:pPr>
                <a:r>
                  <a:rPr lang="en-US" sz="1200" dirty="0">
                    <a:latin typeface="Helvetica Light" panose="020B0403020202020204"/>
                  </a:rPr>
                  <a:t>Let </a:t>
                </a:r>
                <a14:m>
                  <m:oMath xmlns:m="http://schemas.openxmlformats.org/officeDocument/2006/math">
                    <m:r>
                      <a:rPr lang="en-US" sz="1200" b="0" i="1">
                        <a:solidFill>
                          <a:srgbClr val="008000"/>
                        </a:solidFill>
                        <a:latin typeface="Cambria Math" panose="02040503050406030204" pitchFamily="18" charset="0"/>
                      </a:rPr>
                      <m:t>𝑋</m:t>
                    </m:r>
                    <m:r>
                      <a:rPr lang="en-US" sz="1200" b="0" i="1" smtClean="0">
                        <a:solidFill>
                          <a:srgbClr val="008000"/>
                        </a:solidFill>
                        <a:latin typeface="Cambria Math" panose="02040503050406030204" pitchFamily="18" charset="0"/>
                      </a:rPr>
                      <m:t>=</m:t>
                    </m:r>
                    <m:sSub>
                      <m:sSubPr>
                        <m:ctrlPr>
                          <a:rPr lang="en-US" sz="120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𝑋</m:t>
                        </m:r>
                      </m:e>
                      <m:sub>
                        <m:r>
                          <a:rPr lang="en-US" sz="1200" b="0" i="1" smtClean="0">
                            <a:solidFill>
                              <a:srgbClr val="008000"/>
                            </a:solidFill>
                            <a:latin typeface="Cambria Math" panose="02040503050406030204" pitchFamily="18" charset="0"/>
                          </a:rPr>
                          <m:t>1</m:t>
                        </m:r>
                      </m:sub>
                    </m:sSub>
                    <m:r>
                      <a:rPr lang="en-US" sz="1200" b="0" i="1" smtClean="0">
                        <a:solidFill>
                          <a:srgbClr val="008000"/>
                        </a:solidFill>
                        <a:latin typeface="Cambria Math" panose="02040503050406030204" pitchFamily="18" charset="0"/>
                      </a:rPr>
                      <m:t>+</m:t>
                    </m:r>
                    <m:sSub>
                      <m:sSubPr>
                        <m:ctrlPr>
                          <a:rPr lang="en-US" sz="120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𝑋</m:t>
                        </m:r>
                      </m:e>
                      <m:sub>
                        <m:r>
                          <a:rPr lang="en-US" sz="1200" b="0" i="1" smtClean="0">
                            <a:solidFill>
                              <a:srgbClr val="008000"/>
                            </a:solidFill>
                            <a:latin typeface="Cambria Math" panose="02040503050406030204" pitchFamily="18" charset="0"/>
                          </a:rPr>
                          <m:t>2</m:t>
                        </m:r>
                      </m:sub>
                    </m:sSub>
                    <m:r>
                      <a:rPr lang="en-US" sz="1200" b="0" i="1" smtClean="0">
                        <a:solidFill>
                          <a:srgbClr val="008000"/>
                        </a:solidFill>
                        <a:latin typeface="Cambria Math" panose="02040503050406030204" pitchFamily="18" charset="0"/>
                      </a:rPr>
                      <m:t>+…+</m:t>
                    </m:r>
                    <m:sSub>
                      <m:sSubPr>
                        <m:ctrlPr>
                          <a:rPr lang="en-US" sz="120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𝑋</m:t>
                        </m:r>
                      </m:e>
                      <m:sub>
                        <m:r>
                          <a:rPr lang="en-US" sz="1200" b="0" i="1" smtClean="0">
                            <a:solidFill>
                              <a:srgbClr val="008000"/>
                            </a:solidFill>
                            <a:latin typeface="Cambria Math" panose="02040503050406030204" pitchFamily="18" charset="0"/>
                          </a:rPr>
                          <m:t>𝑁</m:t>
                        </m:r>
                      </m:sub>
                    </m:sSub>
                  </m:oMath>
                </a14:m>
                <a:r>
                  <a:rPr lang="en-US" sz="1200" dirty="0">
                    <a:solidFill>
                      <a:srgbClr val="0000FF"/>
                    </a:solidFill>
                    <a:latin typeface="Helvetica Light" panose="020B0403020202020204"/>
                  </a:rPr>
                  <a:t> </a:t>
                </a:r>
                <a:r>
                  <a:rPr lang="en-US" sz="1200" dirty="0">
                    <a:solidFill>
                      <a:schemeClr val="tx1"/>
                    </a:solidFill>
                    <a:latin typeface="Helvetica Light" panose="020B0403020202020204"/>
                  </a:rPr>
                  <a:t>be the number of people who pick their hats correctly, </a:t>
                </a:r>
                <a:r>
                  <a:rPr lang="en-US" sz="1200" dirty="0">
                    <a:latin typeface="Helvetica Light" panose="020B0403020202020204"/>
                  </a:rPr>
                  <a:t>where</a:t>
                </a:r>
                <a:r>
                  <a:rPr lang="en-US" sz="1200" dirty="0">
                    <a:solidFill>
                      <a:srgbClr val="0000FF"/>
                    </a:solidFill>
                    <a:latin typeface="Helvetica Light" panose="020B0403020202020204"/>
                  </a:rPr>
                  <a:t> </a:t>
                </a:r>
                <a14:m>
                  <m:oMath xmlns:m="http://schemas.openxmlformats.org/officeDocument/2006/math">
                    <m:sSub>
                      <m:sSubPr>
                        <m:ctrlPr>
                          <a:rPr lang="en-US" sz="1200" i="1">
                            <a:solidFill>
                              <a:srgbClr val="008000"/>
                            </a:solidFill>
                            <a:latin typeface="Cambria Math" panose="02040503050406030204" pitchFamily="18" charset="0"/>
                          </a:rPr>
                        </m:ctrlPr>
                      </m:sSubPr>
                      <m:e>
                        <m:r>
                          <a:rPr lang="en-US" sz="1200" b="0" i="1">
                            <a:solidFill>
                              <a:srgbClr val="008000"/>
                            </a:solidFill>
                            <a:latin typeface="Cambria Math" panose="02040503050406030204" pitchFamily="18" charset="0"/>
                          </a:rPr>
                          <m:t>𝑋</m:t>
                        </m:r>
                      </m:e>
                      <m:sub>
                        <m:r>
                          <a:rPr lang="en-US" sz="1200" b="0" i="1" smtClean="0">
                            <a:solidFill>
                              <a:srgbClr val="008000"/>
                            </a:solidFill>
                            <a:latin typeface="Cambria Math" panose="02040503050406030204" pitchFamily="18" charset="0"/>
                          </a:rPr>
                          <m:t>𝑖</m:t>
                        </m:r>
                      </m:sub>
                    </m:sSub>
                    <m:r>
                      <a:rPr lang="en-US" sz="1200" b="0" i="1" smtClean="0">
                        <a:solidFill>
                          <a:srgbClr val="008000"/>
                        </a:solidFill>
                        <a:latin typeface="Cambria Math" panose="02040503050406030204" pitchFamily="18" charset="0"/>
                      </a:rPr>
                      <m:t>, </m:t>
                    </m:r>
                    <m:r>
                      <a:rPr lang="en-US" sz="1200" b="0" i="1" smtClean="0">
                        <a:solidFill>
                          <a:srgbClr val="008000"/>
                        </a:solidFill>
                        <a:latin typeface="Cambria Math" panose="02040503050406030204" pitchFamily="18" charset="0"/>
                      </a:rPr>
                      <m:t>𝑖</m:t>
                    </m:r>
                    <m:r>
                      <a:rPr lang="en-US" sz="1200" b="0" i="1" smtClean="0">
                        <a:solidFill>
                          <a:srgbClr val="008000"/>
                        </a:solidFill>
                        <a:latin typeface="Cambria Math" panose="02040503050406030204" pitchFamily="18" charset="0"/>
                      </a:rPr>
                      <m:t>=1,…,</m:t>
                    </m:r>
                    <m:r>
                      <a:rPr lang="en-US" sz="1200" b="0" i="1" smtClean="0">
                        <a:solidFill>
                          <a:srgbClr val="008000"/>
                        </a:solidFill>
                        <a:latin typeface="Cambria Math" panose="02040503050406030204" pitchFamily="18" charset="0"/>
                      </a:rPr>
                      <m:t>𝑁</m:t>
                    </m:r>
                  </m:oMath>
                </a14:m>
                <a:r>
                  <a:rPr lang="en-US" sz="1200" dirty="0">
                    <a:solidFill>
                      <a:srgbClr val="0000FF"/>
                    </a:solidFill>
                    <a:latin typeface="Helvetica Light" panose="020B0403020202020204"/>
                  </a:rPr>
                  <a:t> </a:t>
                </a:r>
                <a:r>
                  <a:rPr lang="en-US" sz="1200" dirty="0">
                    <a:solidFill>
                      <a:schemeClr val="tx1"/>
                    </a:solidFill>
                    <a:latin typeface="Helvetica Light" panose="020B0403020202020204"/>
                  </a:rPr>
                  <a:t>is</a:t>
                </a:r>
              </a:p>
              <a:p>
                <a:pPr marL="0" indent="0">
                  <a:lnSpc>
                    <a:spcPct val="125000"/>
                  </a:lnSpc>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𝑃</m:t>
                      </m:r>
                      <m:d>
                        <m:dPr>
                          <m:ctrlPr>
                            <a:rPr lang="en-US" sz="1200" i="1" smtClean="0">
                              <a:solidFill>
                                <a:srgbClr val="008000"/>
                              </a:solidFill>
                              <a:latin typeface="Cambria Math" panose="02040503050406030204" pitchFamily="18" charset="0"/>
                            </a:rPr>
                          </m:ctrlPr>
                        </m:dPr>
                        <m:e>
                          <m:sSub>
                            <m:sSubPr>
                              <m:ctrlPr>
                                <a:rPr lang="en-US" sz="1200" b="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𝑋</m:t>
                              </m:r>
                            </m:e>
                            <m:sub>
                              <m:r>
                                <a:rPr lang="en-US" sz="1200" b="0" i="1" smtClean="0">
                                  <a:solidFill>
                                    <a:srgbClr val="008000"/>
                                  </a:solidFill>
                                  <a:latin typeface="Cambria Math" panose="02040503050406030204" pitchFamily="18" charset="0"/>
                                </a:rPr>
                                <m:t>𝑖</m:t>
                              </m:r>
                            </m:sub>
                          </m:sSub>
                          <m:r>
                            <a:rPr lang="en-US" sz="1200" b="0" i="1" smtClean="0">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𝑥</m:t>
                              </m:r>
                            </m:e>
                            <m:sub>
                              <m:r>
                                <a:rPr lang="en-US" sz="1200" b="0" i="1" smtClean="0">
                                  <a:solidFill>
                                    <a:srgbClr val="008000"/>
                                  </a:solidFill>
                                  <a:latin typeface="Cambria Math" panose="02040503050406030204" pitchFamily="18" charset="0"/>
                                </a:rPr>
                                <m:t>𝑖</m:t>
                              </m:r>
                            </m:sub>
                          </m:sSub>
                        </m:e>
                      </m:d>
                      <m:r>
                        <a:rPr lang="en-US" sz="1200" b="0" i="1" smtClean="0">
                          <a:solidFill>
                            <a:srgbClr val="008000"/>
                          </a:solidFill>
                          <a:latin typeface="Cambria Math" panose="02040503050406030204" pitchFamily="18" charset="0"/>
                        </a:rPr>
                        <m:t>=</m:t>
                      </m:r>
                      <m:d>
                        <m:dPr>
                          <m:begChr m:val="{"/>
                          <m:endChr m:val=""/>
                          <m:ctrlPr>
                            <a:rPr lang="en-US" sz="1200" i="1" smtClean="0">
                              <a:solidFill>
                                <a:srgbClr val="008000"/>
                              </a:solidFill>
                              <a:latin typeface="Cambria Math" panose="02040503050406030204" pitchFamily="18" charset="0"/>
                            </a:rPr>
                          </m:ctrlPr>
                        </m:dPr>
                        <m:e>
                          <m:eqArr>
                            <m:eqArrPr>
                              <m:ctrlPr>
                                <a:rPr lang="en-US" sz="1200" i="1" smtClean="0">
                                  <a:solidFill>
                                    <a:srgbClr val="008000"/>
                                  </a:solidFill>
                                  <a:latin typeface="Cambria Math" panose="02040503050406030204" pitchFamily="18" charset="0"/>
                                </a:rPr>
                              </m:ctrlPr>
                            </m:eqArrPr>
                            <m:e>
                              <m:f>
                                <m:fPr>
                                  <m:ctrlPr>
                                    <a:rPr lang="en-US" sz="120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r>
                                    <a:rPr lang="en-US" sz="1200" b="0" i="1" smtClean="0">
                                      <a:solidFill>
                                        <a:srgbClr val="008000"/>
                                      </a:solidFill>
                                      <a:latin typeface="Cambria Math" panose="02040503050406030204" pitchFamily="18" charset="0"/>
                                    </a:rPr>
                                    <m:t>𝑁</m:t>
                                  </m:r>
                                </m:den>
                              </m:f>
                              <m:r>
                                <a:rPr lang="en-US" sz="1200" b="0" i="1" smtClean="0">
                                  <a:solidFill>
                                    <a:srgbClr val="008000"/>
                                  </a:solidFill>
                                  <a:latin typeface="Cambria Math" panose="02040503050406030204" pitchFamily="18" charset="0"/>
                                </a:rPr>
                                <m:t> </m:t>
                              </m:r>
                            </m:e>
                            <m:e>
                              <m:r>
                                <a:rPr lang="en-US" sz="1200" b="0" i="1" smtClean="0">
                                  <a:solidFill>
                                    <a:srgbClr val="008000"/>
                                  </a:solidFill>
                                  <a:latin typeface="Cambria Math" panose="02040503050406030204" pitchFamily="18" charset="0"/>
                                </a:rPr>
                                <m:t>1−</m:t>
                              </m:r>
                              <m:f>
                                <m:fPr>
                                  <m:ctrlPr>
                                    <a:rPr lang="en-US" sz="120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r>
                                    <a:rPr lang="en-US" sz="1200" b="0" i="1" smtClean="0">
                                      <a:solidFill>
                                        <a:srgbClr val="008000"/>
                                      </a:solidFill>
                                      <a:latin typeface="Cambria Math" panose="02040503050406030204" pitchFamily="18" charset="0"/>
                                    </a:rPr>
                                    <m:t>𝑁</m:t>
                                  </m:r>
                                </m:den>
                              </m:f>
                            </m:e>
                          </m:eqArr>
                          <m:r>
                            <a:rPr lang="en-US" sz="1200" b="0" i="1" smtClean="0">
                              <a:solidFill>
                                <a:srgbClr val="008000"/>
                              </a:solidFill>
                              <a:latin typeface="Cambria Math" panose="02040503050406030204" pitchFamily="18" charset="0"/>
                            </a:rPr>
                            <m:t> </m:t>
                          </m:r>
                          <m:eqArr>
                            <m:eqArrPr>
                              <m:ctrlPr>
                                <a:rPr lang="en-US" sz="1200" i="1" smtClean="0">
                                  <a:solidFill>
                                    <a:srgbClr val="008000"/>
                                  </a:solidFill>
                                  <a:latin typeface="Cambria Math" panose="02040503050406030204" pitchFamily="18" charset="0"/>
                                </a:rPr>
                              </m:ctrlPr>
                            </m:eqArrPr>
                            <m:e>
                              <m:r>
                                <a:rPr lang="en-US" sz="1200" b="0" i="1" smtClean="0">
                                  <a:solidFill>
                                    <a:srgbClr val="008000"/>
                                  </a:solidFill>
                                  <a:latin typeface="Cambria Math" panose="02040503050406030204" pitchFamily="18" charset="0"/>
                                </a:rPr>
                                <m:t>𝑖𝑓</m:t>
                              </m:r>
                              <m:r>
                                <a:rPr lang="en-US" sz="1200" b="0" i="1" smtClean="0">
                                  <a:solidFill>
                                    <a:srgbClr val="008000"/>
                                  </a:solidFill>
                                  <a:latin typeface="Cambria Math" panose="02040503050406030204" pitchFamily="18" charset="0"/>
                                </a:rPr>
                                <m:t> </m:t>
                              </m:r>
                              <m:sSub>
                                <m:sSubPr>
                                  <m:ctrlPr>
                                    <a:rPr lang="en-US" sz="120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𝑥</m:t>
                                  </m:r>
                                </m:e>
                                <m:sub>
                                  <m:r>
                                    <a:rPr lang="en-US" sz="1200" b="0" i="1" smtClean="0">
                                      <a:solidFill>
                                        <a:srgbClr val="008000"/>
                                      </a:solidFill>
                                      <a:latin typeface="Cambria Math" panose="02040503050406030204" pitchFamily="18" charset="0"/>
                                    </a:rPr>
                                    <m:t>𝑖</m:t>
                                  </m:r>
                                </m:sub>
                              </m:sSub>
                              <m:r>
                                <a:rPr lang="en-US" sz="1200" b="0" i="1" smtClean="0">
                                  <a:solidFill>
                                    <a:srgbClr val="008000"/>
                                  </a:solidFill>
                                  <a:latin typeface="Cambria Math" panose="02040503050406030204" pitchFamily="18" charset="0"/>
                                </a:rPr>
                                <m:t>=1</m:t>
                              </m:r>
                              <m:r>
                                <m:rPr>
                                  <m:nor/>
                                </m:rPr>
                                <a:rPr lang="en-US" sz="1200" i="1">
                                  <a:solidFill>
                                    <a:srgbClr val="008000"/>
                                  </a:solidFill>
                                  <a:latin typeface="Cambria Math" panose="02040503050406030204" pitchFamily="18" charset="0"/>
                                </a:rPr>
                                <m:t> </m:t>
                              </m:r>
                              <m:r>
                                <a:rPr lang="en-US" sz="1200" b="0" i="1" dirty="0" smtClean="0">
                                  <a:latin typeface="Cambria Math" panose="02040503050406030204" pitchFamily="18" charset="0"/>
                                </a:rPr>
                                <m:t> </m:t>
                              </m:r>
                            </m:e>
                            <m:e/>
                            <m:e>
                              <m:r>
                                <a:rPr lang="en-US" sz="1200" b="0" i="1">
                                  <a:solidFill>
                                    <a:srgbClr val="008000"/>
                                  </a:solidFill>
                                  <a:latin typeface="Cambria Math" panose="02040503050406030204" pitchFamily="18" charset="0"/>
                                </a:rPr>
                                <m:t>𝑖𝑓</m:t>
                              </m:r>
                              <m:r>
                                <a:rPr lang="en-US" sz="1200" b="0" i="1">
                                  <a:solidFill>
                                    <a:srgbClr val="008000"/>
                                  </a:solidFill>
                                  <a:latin typeface="Cambria Math" panose="02040503050406030204" pitchFamily="18" charset="0"/>
                                </a:rPr>
                                <m:t> </m:t>
                              </m:r>
                              <m:sSub>
                                <m:sSubPr>
                                  <m:ctrlPr>
                                    <a:rPr lang="en-US" sz="1200" i="1">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𝑥</m:t>
                                  </m:r>
                                </m:e>
                                <m:sub>
                                  <m:r>
                                    <a:rPr lang="en-US" sz="1200" b="0" i="1">
                                      <a:solidFill>
                                        <a:srgbClr val="008000"/>
                                      </a:solidFill>
                                      <a:latin typeface="Cambria Math" panose="02040503050406030204" pitchFamily="18" charset="0"/>
                                    </a:rPr>
                                    <m:t>𝑖</m:t>
                                  </m:r>
                                </m:sub>
                              </m:sSub>
                              <m:r>
                                <a:rPr lang="en-US" sz="1200" b="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0</m:t>
                              </m:r>
                            </m:e>
                          </m:eqArr>
                          <m:eqArr>
                            <m:eqArrPr>
                              <m:ctrlPr>
                                <a:rPr lang="en-US" sz="1200" i="1" smtClean="0">
                                  <a:solidFill>
                                    <a:srgbClr val="008000"/>
                                  </a:solidFill>
                                  <a:latin typeface="Cambria Math" panose="02040503050406030204" pitchFamily="18" charset="0"/>
                                </a:rPr>
                              </m:ctrlPr>
                            </m:eqArrPr>
                            <m:e>
                              <m:r>
                                <m:rPr>
                                  <m:nor/>
                                </m:rPr>
                                <a:rPr lang="en-US" sz="1200" i="1" smtClean="0">
                                  <a:solidFill>
                                    <a:srgbClr val="008000"/>
                                  </a:solidFill>
                                  <a:latin typeface="Cambria Math" panose="02040503050406030204" pitchFamily="18" charset="0"/>
                                </a:rPr>
                                <m:t> </m:t>
                              </m:r>
                              <m:r>
                                <m:rPr>
                                  <m:nor/>
                                </m:rPr>
                                <a:rPr lang="en-US" sz="1200" i="1" dirty="0" smtClean="0">
                                  <a:latin typeface="Helvetica Light" panose="020B0403020202020204"/>
                                </a:rPr>
                                <m:t>(</m:t>
                              </m:r>
                              <m:r>
                                <m:rPr>
                                  <m:nor/>
                                </m:rPr>
                                <a:rPr lang="en-US" sz="1200" i="1" dirty="0" smtClean="0">
                                  <a:latin typeface="Helvetica Light" panose="020B0403020202020204"/>
                                </a:rPr>
                                <m:t>if</m:t>
                              </m:r>
                              <m:r>
                                <m:rPr>
                                  <m:nor/>
                                </m:rPr>
                                <a:rPr lang="en-US" sz="1200" i="1" dirty="0" smtClean="0">
                                  <a:latin typeface="Helvetica Light" panose="020B0403020202020204"/>
                                </a:rPr>
                                <m:t> </m:t>
                              </m:r>
                              <m:r>
                                <m:rPr>
                                  <m:nor/>
                                </m:rPr>
                                <a:rPr lang="en-US" sz="1200" i="1" dirty="0" smtClean="0">
                                  <a:latin typeface="Helvetica Light" panose="020B0403020202020204"/>
                                </a:rPr>
                                <m:t>the</m:t>
                              </m:r>
                              <m:r>
                                <m:rPr>
                                  <m:nor/>
                                </m:rPr>
                                <a:rPr lang="en-US" sz="1200" i="1" dirty="0" smtClean="0">
                                  <a:latin typeface="Helvetica Light" panose="020B0403020202020204"/>
                                </a:rPr>
                                <m:t> </m:t>
                              </m:r>
                              <m:r>
                                <m:rPr>
                                  <m:nor/>
                                </m:rPr>
                                <a:rPr lang="en-US" sz="1200" i="1" dirty="0" smtClean="0">
                                  <a:latin typeface="Helvetica Light" panose="020B0403020202020204"/>
                                </a:rPr>
                                <m:t>ith</m:t>
                              </m:r>
                              <m:r>
                                <m:rPr>
                                  <m:nor/>
                                </m:rPr>
                                <a:rPr lang="en-US" sz="1200" i="1" dirty="0" smtClean="0">
                                  <a:latin typeface="Helvetica Light" panose="020B0403020202020204"/>
                                </a:rPr>
                                <m:t> </m:t>
                              </m:r>
                              <m:r>
                                <m:rPr>
                                  <m:nor/>
                                </m:rPr>
                                <a:rPr lang="en-US" sz="1200" i="1" dirty="0" smtClean="0">
                                  <a:latin typeface="Helvetica Light" panose="020B0403020202020204"/>
                                </a:rPr>
                                <m:t>person</m:t>
                              </m:r>
                              <m:r>
                                <m:rPr>
                                  <m:nor/>
                                </m:rPr>
                                <a:rPr lang="en-US" sz="1200" i="1" dirty="0" smtClean="0">
                                  <a:latin typeface="Helvetica Light" panose="020B0403020202020204"/>
                                </a:rPr>
                                <m:t> </m:t>
                              </m:r>
                              <m:r>
                                <m:rPr>
                                  <m:nor/>
                                </m:rPr>
                                <a:rPr lang="en-US" sz="1200" i="1" dirty="0" smtClean="0">
                                  <a:latin typeface="Helvetica Light" panose="020B0403020202020204"/>
                                </a:rPr>
                                <m:t>picks</m:t>
                              </m:r>
                              <m:r>
                                <m:rPr>
                                  <m:nor/>
                                </m:rPr>
                                <a:rPr lang="en-US" sz="1200" i="1" dirty="0" smtClean="0">
                                  <a:latin typeface="Helvetica Light" panose="020B0403020202020204"/>
                                </a:rPr>
                                <m:t> </m:t>
                              </m:r>
                              <m:r>
                                <m:rPr>
                                  <m:nor/>
                                </m:rPr>
                                <a:rPr lang="en-US" sz="1200" i="1" dirty="0" smtClean="0">
                                  <a:latin typeface="Helvetica Light" panose="020B0403020202020204"/>
                                </a:rPr>
                                <m:t>his</m:t>
                              </m:r>
                              <m:r>
                                <m:rPr>
                                  <m:nor/>
                                </m:rPr>
                                <a:rPr lang="en-US" sz="1200" i="1" dirty="0" smtClean="0">
                                  <a:latin typeface="Helvetica Light" panose="020B0403020202020204"/>
                                </a:rPr>
                                <m:t>/</m:t>
                              </m:r>
                              <m:r>
                                <m:rPr>
                                  <m:nor/>
                                </m:rPr>
                                <a:rPr lang="en-US" sz="1200" i="1" dirty="0" smtClean="0">
                                  <a:latin typeface="Helvetica Light" panose="020B0403020202020204"/>
                                </a:rPr>
                                <m:t>her</m:t>
                              </m:r>
                              <m:r>
                                <m:rPr>
                                  <m:nor/>
                                </m:rPr>
                                <a:rPr lang="en-US" sz="1200" i="1" dirty="0" smtClean="0">
                                  <a:latin typeface="Helvetica Light" panose="020B0403020202020204"/>
                                </a:rPr>
                                <m:t> </m:t>
                              </m:r>
                              <m:r>
                                <m:rPr>
                                  <m:nor/>
                                </m:rPr>
                                <a:rPr lang="en-US" sz="1200" i="1" dirty="0" smtClean="0">
                                  <a:latin typeface="Helvetica Light" panose="020B0403020202020204"/>
                                </a:rPr>
                                <m:t>hat</m:t>
                              </m:r>
                              <m:r>
                                <m:rPr>
                                  <m:nor/>
                                </m:rPr>
                                <a:rPr lang="en-US" sz="1200" i="1" dirty="0" smtClean="0">
                                  <a:latin typeface="Helvetica Light" panose="020B0403020202020204"/>
                                </a:rPr>
                                <m:t> </m:t>
                              </m:r>
                              <m:r>
                                <m:rPr>
                                  <m:nor/>
                                </m:rPr>
                                <a:rPr lang="en-US" sz="1200" i="1" dirty="0" smtClean="0">
                                  <a:latin typeface="Helvetica Light" panose="020B0403020202020204"/>
                                </a:rPr>
                                <m:t>correctly</m:t>
                              </m:r>
                              <m:r>
                                <m:rPr>
                                  <m:nor/>
                                </m:rPr>
                                <a:rPr lang="en-US" sz="1200" i="1" dirty="0" smtClean="0">
                                  <a:latin typeface="Helvetica Light" panose="020B0403020202020204"/>
                                </a:rPr>
                                <m:t>)  </m:t>
                              </m:r>
                            </m:e>
                            <m:e/>
                            <m:e>
                              <m:r>
                                <m:rPr>
                                  <m:nor/>
                                </m:rPr>
                                <a:rPr lang="en-US" sz="1200" b="0" i="1" dirty="0" smtClean="0">
                                  <a:latin typeface="Cambria Math" panose="02040503050406030204" pitchFamily="18" charset="0"/>
                                </a:rPr>
                                <m:t>              </m:t>
                              </m:r>
                              <m:r>
                                <m:rPr>
                                  <m:nor/>
                                </m:rPr>
                                <a:rPr lang="en-US" sz="1200" i="1" dirty="0" smtClean="0">
                                  <a:latin typeface="Helvetica Light" panose="020B0403020202020204"/>
                                </a:rPr>
                                <m:t>(</m:t>
                              </m:r>
                              <m:r>
                                <m:rPr>
                                  <m:nor/>
                                </m:rPr>
                                <a:rPr lang="en-US" sz="1200" i="1" dirty="0" smtClean="0">
                                  <a:latin typeface="Helvetica Light" panose="020B0403020202020204"/>
                                </a:rPr>
                                <m:t>if</m:t>
                              </m:r>
                              <m:r>
                                <m:rPr>
                                  <m:nor/>
                                </m:rPr>
                                <a:rPr lang="en-US" sz="1200" i="1" dirty="0">
                                  <a:latin typeface="Helvetica Light" panose="020B0403020202020204"/>
                                </a:rPr>
                                <m:t> </m:t>
                              </m:r>
                              <m:r>
                                <m:rPr>
                                  <m:nor/>
                                </m:rPr>
                                <a:rPr lang="en-US" sz="1200" i="1" dirty="0">
                                  <a:latin typeface="Helvetica Light" panose="020B0403020202020204"/>
                                </a:rPr>
                                <m:t>the</m:t>
                              </m:r>
                              <m:r>
                                <m:rPr>
                                  <m:nor/>
                                </m:rPr>
                                <a:rPr lang="en-US" sz="1200" i="1" dirty="0">
                                  <a:latin typeface="Helvetica Light" panose="020B0403020202020204"/>
                                </a:rPr>
                                <m:t> </m:t>
                              </m:r>
                              <m:r>
                                <m:rPr>
                                  <m:nor/>
                                </m:rPr>
                                <a:rPr lang="en-US" sz="1200" i="1" dirty="0">
                                  <a:latin typeface="Helvetica Light" panose="020B0403020202020204"/>
                                </a:rPr>
                                <m:t>ith</m:t>
                              </m:r>
                              <m:r>
                                <m:rPr>
                                  <m:nor/>
                                </m:rPr>
                                <a:rPr lang="en-US" sz="1200" i="1" dirty="0">
                                  <a:latin typeface="Helvetica Light" panose="020B0403020202020204"/>
                                </a:rPr>
                                <m:t> </m:t>
                              </m:r>
                              <m:r>
                                <m:rPr>
                                  <m:nor/>
                                </m:rPr>
                                <a:rPr lang="en-US" sz="1200" i="1" dirty="0" smtClean="0">
                                  <a:latin typeface="Helvetica Light" panose="020B0403020202020204"/>
                                </a:rPr>
                                <m:t>person</m:t>
                              </m:r>
                              <m:r>
                                <m:rPr>
                                  <m:nor/>
                                </m:rPr>
                                <a:rPr lang="en-US" sz="1200" i="1" dirty="0">
                                  <a:latin typeface="Helvetica Light" panose="020B0403020202020204"/>
                                </a:rPr>
                                <m:t> </m:t>
                              </m:r>
                              <m:r>
                                <m:rPr>
                                  <m:nor/>
                                </m:rPr>
                                <a:rPr lang="en-US" sz="1200" i="1" dirty="0" smtClean="0">
                                  <a:latin typeface="Helvetica Light" panose="020B0403020202020204"/>
                                </a:rPr>
                                <m:t>does</m:t>
                              </m:r>
                              <m:r>
                                <m:rPr>
                                  <m:nor/>
                                </m:rPr>
                                <a:rPr lang="en-US" sz="1200" i="1" dirty="0" smtClean="0">
                                  <a:latin typeface="Helvetica Light" panose="020B0403020202020204"/>
                                </a:rPr>
                                <m:t> </m:t>
                              </m:r>
                              <m:r>
                                <m:rPr>
                                  <m:nor/>
                                </m:rPr>
                                <a:rPr lang="en-US" sz="1200" i="1" dirty="0" smtClean="0">
                                  <a:latin typeface="Helvetica Light" panose="020B0403020202020204"/>
                                </a:rPr>
                                <m:t>not</m:t>
                              </m:r>
                              <m:r>
                                <m:rPr>
                                  <m:nor/>
                                </m:rPr>
                                <a:rPr lang="en-US" sz="1200" i="1" dirty="0" smtClean="0">
                                  <a:latin typeface="Helvetica Light" panose="020B0403020202020204"/>
                                </a:rPr>
                                <m:t> </m:t>
                              </m:r>
                              <m:r>
                                <m:rPr>
                                  <m:nor/>
                                </m:rPr>
                                <a:rPr lang="en-US" sz="1200" i="1" dirty="0" smtClean="0">
                                  <a:latin typeface="Helvetica Light" panose="020B0403020202020204"/>
                                </a:rPr>
                                <m:t>pick</m:t>
                              </m:r>
                              <m:r>
                                <m:rPr>
                                  <m:nor/>
                                </m:rPr>
                                <a:rPr lang="en-US" sz="1200" i="1" dirty="0" smtClean="0">
                                  <a:latin typeface="Helvetica Light" panose="020B0403020202020204"/>
                                </a:rPr>
                                <m:t> </m:t>
                              </m:r>
                              <m:r>
                                <m:rPr>
                                  <m:nor/>
                                </m:rPr>
                                <a:rPr lang="en-US" sz="1200" i="1" dirty="0" smtClean="0">
                                  <a:latin typeface="Helvetica Light" panose="020B0403020202020204"/>
                                </a:rPr>
                                <m:t>his</m:t>
                              </m:r>
                              <m:r>
                                <m:rPr>
                                  <m:nor/>
                                </m:rPr>
                                <a:rPr lang="en-US" sz="1200" i="1" dirty="0" smtClean="0">
                                  <a:latin typeface="Helvetica Light" panose="020B0403020202020204"/>
                                </a:rPr>
                                <m:t>/</m:t>
                              </m:r>
                              <m:r>
                                <m:rPr>
                                  <m:nor/>
                                </m:rPr>
                                <a:rPr lang="en-US" sz="1200" i="1" dirty="0" smtClean="0">
                                  <a:latin typeface="Helvetica Light" panose="020B0403020202020204"/>
                                </a:rPr>
                                <m:t>her</m:t>
                              </m:r>
                              <m:r>
                                <m:rPr>
                                  <m:nor/>
                                </m:rPr>
                                <a:rPr lang="en-US" sz="1200" i="1" dirty="0" smtClean="0">
                                  <a:latin typeface="Helvetica Light" panose="020B0403020202020204"/>
                                </a:rPr>
                                <m:t> </m:t>
                              </m:r>
                              <m:r>
                                <m:rPr>
                                  <m:nor/>
                                </m:rPr>
                                <a:rPr lang="en-US" sz="1200" i="1" dirty="0" smtClean="0">
                                  <a:latin typeface="Helvetica Light" panose="020B0403020202020204"/>
                                </a:rPr>
                                <m:t>hat</m:t>
                              </m:r>
                              <m:r>
                                <m:rPr>
                                  <m:nor/>
                                </m:rPr>
                                <a:rPr lang="en-US" sz="1200" i="1" dirty="0" smtClean="0">
                                  <a:latin typeface="Helvetica Light" panose="020B0403020202020204"/>
                                </a:rPr>
                                <m:t> </m:t>
                              </m:r>
                              <m:r>
                                <m:rPr>
                                  <m:nor/>
                                </m:rPr>
                                <a:rPr lang="en-US" sz="1200" i="1" dirty="0" smtClean="0">
                                  <a:latin typeface="Helvetica Light" panose="020B0403020202020204"/>
                                </a:rPr>
                                <m:t>correctly</m:t>
                              </m:r>
                              <m:r>
                                <m:rPr>
                                  <m:nor/>
                                </m:rPr>
                                <a:rPr lang="en-US" sz="1200" i="1" dirty="0" smtClean="0">
                                  <a:latin typeface="Helvetica Light" panose="020B0403020202020204"/>
                                </a:rPr>
                                <m:t>)</m:t>
                              </m:r>
                            </m:e>
                          </m:eqArr>
                        </m:e>
                      </m:d>
                    </m:oMath>
                  </m:oMathPara>
                </a14:m>
                <a:endParaRPr lang="en-US" sz="1200" i="1" dirty="0"/>
              </a:p>
              <a:p>
                <a:pPr marL="0" indent="0">
                  <a:lnSpc>
                    <a:spcPct val="100000"/>
                  </a:lnSpc>
                  <a:buNone/>
                </a:pPr>
                <a:r>
                  <a:rPr lang="en-US" sz="1200" dirty="0">
                    <a:solidFill>
                      <a:schemeClr val="tx1"/>
                    </a:solidFill>
                    <a:latin typeface="Helvetica Light" panose="020B0403020202020204"/>
                  </a:rPr>
                  <a:t>Then:</a:t>
                </a:r>
              </a:p>
              <a:p>
                <a:pPr marL="0" indent="0">
                  <a:lnSpc>
                    <a:spcPct val="100000"/>
                  </a:lnSpc>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𝐸</m:t>
                      </m:r>
                      <m:d>
                        <m:dPr>
                          <m:ctrlPr>
                            <a:rPr lang="en-US" sz="1200" i="1" smtClean="0">
                              <a:solidFill>
                                <a:srgbClr val="008000"/>
                              </a:solidFill>
                              <a:latin typeface="Cambria Math" panose="02040503050406030204" pitchFamily="18" charset="0"/>
                            </a:rPr>
                          </m:ctrlPr>
                        </m:dPr>
                        <m:e>
                          <m:sSub>
                            <m:sSubPr>
                              <m:ctrlPr>
                                <a:rPr lang="en-US" sz="1200" i="1">
                                  <a:solidFill>
                                    <a:srgbClr val="008000"/>
                                  </a:solidFill>
                                  <a:latin typeface="Cambria Math" panose="02040503050406030204" pitchFamily="18" charset="0"/>
                                </a:rPr>
                              </m:ctrlPr>
                            </m:sSubPr>
                            <m:e>
                              <m:r>
                                <a:rPr lang="en-US" sz="1200" b="0" i="1">
                                  <a:solidFill>
                                    <a:srgbClr val="008000"/>
                                  </a:solidFill>
                                  <a:latin typeface="Cambria Math" panose="02040503050406030204" pitchFamily="18" charset="0"/>
                                </a:rPr>
                                <m:t>𝑋</m:t>
                              </m:r>
                            </m:e>
                            <m:sub>
                              <m:r>
                                <a:rPr lang="en-US" sz="1200" b="0" i="1">
                                  <a:solidFill>
                                    <a:srgbClr val="008000"/>
                                  </a:solidFill>
                                  <a:latin typeface="Cambria Math" panose="02040503050406030204" pitchFamily="18" charset="0"/>
                                </a:rPr>
                                <m:t>𝑖</m:t>
                              </m:r>
                            </m:sub>
                          </m:sSub>
                        </m:e>
                      </m:d>
                      <m:r>
                        <a:rPr lang="en-US" sz="1200" b="0" i="0" smtClean="0">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a:rPr lang="en-US" sz="1200" b="0" i="1">
                              <a:solidFill>
                                <a:srgbClr val="008000"/>
                              </a:solidFill>
                              <a:latin typeface="Cambria Math" panose="02040503050406030204" pitchFamily="18" charset="0"/>
                            </a:rPr>
                            <m:t>1</m:t>
                          </m:r>
                        </m:num>
                        <m:den>
                          <m:r>
                            <a:rPr lang="en-US" sz="1200" b="0" i="1">
                              <a:solidFill>
                                <a:srgbClr val="008000"/>
                              </a:solidFill>
                              <a:latin typeface="Cambria Math" panose="02040503050406030204" pitchFamily="18" charset="0"/>
                            </a:rPr>
                            <m:t>𝑁</m:t>
                          </m:r>
                        </m:den>
                      </m:f>
                      <m:d>
                        <m:dPr>
                          <m:ctrlPr>
                            <a:rPr lang="en-US" sz="120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1</m:t>
                          </m:r>
                        </m:e>
                      </m:d>
                      <m:r>
                        <a:rPr lang="en-US" sz="1200" b="0" i="1" smtClean="0">
                          <a:solidFill>
                            <a:srgbClr val="008000"/>
                          </a:solidFill>
                          <a:latin typeface="Cambria Math" panose="02040503050406030204" pitchFamily="18" charset="0"/>
                        </a:rPr>
                        <m:t>+</m:t>
                      </m:r>
                      <m:d>
                        <m:dPr>
                          <m:ctrlPr>
                            <a:rPr lang="en-US" sz="120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1−</m:t>
                          </m:r>
                          <m:f>
                            <m:fPr>
                              <m:ctrlPr>
                                <a:rPr lang="en-US" sz="1200" i="1">
                                  <a:solidFill>
                                    <a:srgbClr val="008000"/>
                                  </a:solidFill>
                                  <a:latin typeface="Cambria Math" panose="02040503050406030204" pitchFamily="18" charset="0"/>
                                </a:rPr>
                              </m:ctrlPr>
                            </m:fPr>
                            <m:num>
                              <m:r>
                                <a:rPr lang="en-US" sz="1200" b="0" i="1">
                                  <a:solidFill>
                                    <a:srgbClr val="008000"/>
                                  </a:solidFill>
                                  <a:latin typeface="Cambria Math" panose="02040503050406030204" pitchFamily="18" charset="0"/>
                                </a:rPr>
                                <m:t>1</m:t>
                              </m:r>
                            </m:num>
                            <m:den>
                              <m:r>
                                <a:rPr lang="en-US" sz="1200" b="0" i="1">
                                  <a:solidFill>
                                    <a:srgbClr val="008000"/>
                                  </a:solidFill>
                                  <a:latin typeface="Cambria Math" panose="02040503050406030204" pitchFamily="18" charset="0"/>
                                </a:rPr>
                                <m:t>𝑁</m:t>
                              </m:r>
                            </m:den>
                          </m:f>
                        </m:e>
                      </m:d>
                      <m:d>
                        <m:dPr>
                          <m:ctrlPr>
                            <a:rPr lang="en-US" sz="120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0</m:t>
                          </m:r>
                        </m:e>
                      </m:d>
                      <m:r>
                        <a:rPr lang="en-US" sz="1200" b="0" i="1" smtClean="0">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a:rPr lang="en-US" sz="1200" b="0" i="1">
                              <a:solidFill>
                                <a:srgbClr val="008000"/>
                              </a:solidFill>
                              <a:latin typeface="Cambria Math" panose="02040503050406030204" pitchFamily="18" charset="0"/>
                            </a:rPr>
                            <m:t>1</m:t>
                          </m:r>
                        </m:num>
                        <m:den>
                          <m:r>
                            <a:rPr lang="en-US" sz="1200" b="0" i="1">
                              <a:solidFill>
                                <a:srgbClr val="008000"/>
                              </a:solidFill>
                              <a:latin typeface="Cambria Math" panose="02040503050406030204" pitchFamily="18" charset="0"/>
                            </a:rPr>
                            <m:t>𝑁</m:t>
                          </m:r>
                        </m:den>
                      </m:f>
                    </m:oMath>
                  </m:oMathPara>
                </a14:m>
                <a:endParaRPr lang="en-US" sz="1200" i="1" dirty="0">
                  <a:solidFill>
                    <a:srgbClr val="008000"/>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𝐸</m:t>
                      </m:r>
                      <m:d>
                        <m:dPr>
                          <m:ctrlPr>
                            <a:rPr lang="en-US" sz="1200" i="1">
                              <a:solidFill>
                                <a:srgbClr val="008000"/>
                              </a:solidFill>
                              <a:latin typeface="Cambria Math" panose="02040503050406030204" pitchFamily="18" charset="0"/>
                            </a:rPr>
                          </m:ctrlPr>
                        </m:dPr>
                        <m:e>
                          <m:r>
                            <a:rPr lang="en-US" sz="1200" b="0" i="1">
                              <a:solidFill>
                                <a:srgbClr val="008000"/>
                              </a:solidFill>
                              <a:latin typeface="Cambria Math" panose="02040503050406030204" pitchFamily="18" charset="0"/>
                            </a:rPr>
                            <m:t>𝑋</m:t>
                          </m:r>
                        </m:e>
                      </m:d>
                      <m:r>
                        <a:rPr lang="en-US" sz="1200" b="0" i="0" smtClean="0">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𝐸</m:t>
                      </m:r>
                      <m:d>
                        <m:dPr>
                          <m:ctrlPr>
                            <a:rPr lang="en-US" sz="1200" i="1">
                              <a:solidFill>
                                <a:srgbClr val="008000"/>
                              </a:solidFill>
                              <a:latin typeface="Cambria Math" panose="02040503050406030204" pitchFamily="18" charset="0"/>
                            </a:rPr>
                          </m:ctrlPr>
                        </m:dPr>
                        <m:e>
                          <m:sSub>
                            <m:sSubPr>
                              <m:ctrlPr>
                                <a:rPr lang="en-US" sz="1200" i="1" smtClean="0">
                                  <a:solidFill>
                                    <a:srgbClr val="008000"/>
                                  </a:solidFill>
                                  <a:latin typeface="Cambria Math" panose="02040503050406030204" pitchFamily="18" charset="0"/>
                                </a:rPr>
                              </m:ctrlPr>
                            </m:sSubPr>
                            <m:e>
                              <m:r>
                                <m:rPr>
                                  <m:sty m:val="p"/>
                                </m:rPr>
                                <a:rPr lang="en-US" sz="1200" b="0" i="1">
                                  <a:solidFill>
                                    <a:srgbClr val="008000"/>
                                  </a:solidFill>
                                  <a:latin typeface="Cambria Math" panose="02040503050406030204" pitchFamily="18" charset="0"/>
                                </a:rPr>
                                <m:t>X</m:t>
                              </m:r>
                            </m:e>
                            <m:sub>
                              <m:r>
                                <a:rPr lang="en-US" sz="1200" b="0" i="1">
                                  <a:solidFill>
                                    <a:srgbClr val="008000"/>
                                  </a:solidFill>
                                  <a:latin typeface="Cambria Math" panose="02040503050406030204" pitchFamily="18" charset="0"/>
                                </a:rPr>
                                <m:t>1</m:t>
                              </m:r>
                            </m:sub>
                          </m:sSub>
                          <m:r>
                            <a:rPr lang="en-US" sz="1200" b="0">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m:rPr>
                                  <m:sty m:val="p"/>
                                </m:rPr>
                                <a:rPr lang="en-US" sz="1200" b="0" i="1">
                                  <a:solidFill>
                                    <a:srgbClr val="008000"/>
                                  </a:solidFill>
                                  <a:latin typeface="Cambria Math" panose="02040503050406030204" pitchFamily="18" charset="0"/>
                                </a:rPr>
                                <m:t>X</m:t>
                              </m:r>
                            </m:e>
                            <m:sub>
                              <m:r>
                                <a:rPr lang="en-US" sz="1200" b="0" i="1">
                                  <a:solidFill>
                                    <a:srgbClr val="008000"/>
                                  </a:solidFill>
                                  <a:latin typeface="Cambria Math" panose="02040503050406030204" pitchFamily="18" charset="0"/>
                                </a:rPr>
                                <m:t>2</m:t>
                              </m:r>
                            </m:sub>
                          </m:sSub>
                          <m:r>
                            <a:rPr lang="en-US" sz="1200" b="0">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m:rPr>
                                  <m:sty m:val="p"/>
                                </m:rPr>
                                <a:rPr lang="en-US" sz="1200" b="0" i="1">
                                  <a:solidFill>
                                    <a:srgbClr val="008000"/>
                                  </a:solidFill>
                                  <a:latin typeface="Cambria Math" panose="02040503050406030204" pitchFamily="18" charset="0"/>
                                </a:rPr>
                                <m:t>X</m:t>
                              </m:r>
                            </m:e>
                            <m:sub>
                              <m:r>
                                <m:rPr>
                                  <m:sty m:val="p"/>
                                </m:rPr>
                                <a:rPr lang="en-US" sz="1200" b="0" i="0" smtClean="0">
                                  <a:solidFill>
                                    <a:srgbClr val="008000"/>
                                  </a:solidFill>
                                  <a:latin typeface="Cambria Math" panose="02040503050406030204" pitchFamily="18" charset="0"/>
                                </a:rPr>
                                <m:t>N</m:t>
                              </m:r>
                            </m:sub>
                          </m:sSub>
                        </m:e>
                      </m:d>
                      <m:r>
                        <a:rPr lang="en-US" sz="1200" b="0" i="0" smtClean="0">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a:rPr lang="en-US" sz="1200" b="0" i="1">
                              <a:solidFill>
                                <a:srgbClr val="008000"/>
                              </a:solidFill>
                              <a:latin typeface="Cambria Math" panose="02040503050406030204" pitchFamily="18" charset="0"/>
                            </a:rPr>
                            <m:t>𝑖</m:t>
                          </m:r>
                          <m:r>
                            <a:rPr lang="en-US" sz="1200" b="0" i="1">
                              <a:solidFill>
                                <a:srgbClr val="008000"/>
                              </a:solidFill>
                              <a:latin typeface="Cambria Math" panose="02040503050406030204" pitchFamily="18" charset="0"/>
                            </a:rPr>
                            <m:t>=1</m:t>
                          </m:r>
                        </m:sub>
                        <m:sup>
                          <m:r>
                            <a:rPr lang="en-US" sz="1200" b="0" i="1" smtClean="0">
                              <a:solidFill>
                                <a:srgbClr val="008000"/>
                              </a:solidFill>
                              <a:latin typeface="Cambria Math" panose="02040503050406030204" pitchFamily="18" charset="0"/>
                            </a:rPr>
                            <m:t>𝑁</m:t>
                          </m:r>
                        </m:sup>
                        <m:e>
                          <m:r>
                            <a:rPr lang="en-US" sz="1200" b="0" i="1">
                              <a:solidFill>
                                <a:srgbClr val="008000"/>
                              </a:solidFill>
                              <a:latin typeface="Cambria Math" panose="02040503050406030204" pitchFamily="18" charset="0"/>
                            </a:rPr>
                            <m:t>𝐸</m:t>
                          </m:r>
                          <m:r>
                            <a:rPr lang="en-US" sz="1200" b="0" i="1">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a:rPr lang="en-US" sz="1200" b="0" i="1">
                                  <a:solidFill>
                                    <a:srgbClr val="008000"/>
                                  </a:solidFill>
                                  <a:latin typeface="Cambria Math" panose="02040503050406030204" pitchFamily="18" charset="0"/>
                                </a:rPr>
                                <m:t>𝑋</m:t>
                              </m:r>
                            </m:e>
                            <m:sub>
                              <m:r>
                                <a:rPr lang="en-US" sz="1200" b="0" i="1">
                                  <a:solidFill>
                                    <a:srgbClr val="008000"/>
                                  </a:solidFill>
                                  <a:latin typeface="Cambria Math" panose="02040503050406030204" pitchFamily="18" charset="0"/>
                                </a:rPr>
                                <m:t>𝑖</m:t>
                              </m:r>
                            </m:sub>
                          </m:sSub>
                          <m:r>
                            <a:rPr lang="en-US" sz="1200" b="0" i="1">
                              <a:solidFill>
                                <a:srgbClr val="008000"/>
                              </a:solidFill>
                              <a:latin typeface="Cambria Math" panose="02040503050406030204" pitchFamily="18" charset="0"/>
                            </a:rPr>
                            <m:t>)</m:t>
                          </m:r>
                        </m:e>
                      </m:nary>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𝑁</m:t>
                      </m:r>
                      <m:d>
                        <m:dPr>
                          <m:ctrlPr>
                            <a:rPr lang="en-US" sz="1200" i="1" smtClean="0">
                              <a:solidFill>
                                <a:srgbClr val="008000"/>
                              </a:solidFill>
                              <a:latin typeface="Cambria Math" panose="02040503050406030204" pitchFamily="18" charset="0"/>
                            </a:rPr>
                          </m:ctrlPr>
                        </m:dPr>
                        <m:e>
                          <m:f>
                            <m:fPr>
                              <m:ctrlPr>
                                <a:rPr lang="en-US" sz="1200" i="1">
                                  <a:solidFill>
                                    <a:srgbClr val="008000"/>
                                  </a:solidFill>
                                  <a:latin typeface="Cambria Math" panose="02040503050406030204" pitchFamily="18" charset="0"/>
                                </a:rPr>
                              </m:ctrlPr>
                            </m:fPr>
                            <m:num>
                              <m:r>
                                <a:rPr lang="en-US" sz="1200" b="0" i="1">
                                  <a:solidFill>
                                    <a:srgbClr val="008000"/>
                                  </a:solidFill>
                                  <a:latin typeface="Cambria Math" panose="02040503050406030204" pitchFamily="18" charset="0"/>
                                </a:rPr>
                                <m:t>1</m:t>
                              </m:r>
                            </m:num>
                            <m:den>
                              <m:r>
                                <a:rPr lang="en-US" sz="1200" b="0" i="1">
                                  <a:solidFill>
                                    <a:srgbClr val="008000"/>
                                  </a:solidFill>
                                  <a:latin typeface="Cambria Math" panose="02040503050406030204" pitchFamily="18" charset="0"/>
                                </a:rPr>
                                <m:t>𝑁</m:t>
                              </m:r>
                            </m:den>
                          </m:f>
                        </m:e>
                      </m:d>
                      <m:r>
                        <a:rPr lang="en-US" sz="1200" b="0" i="1" smtClean="0">
                          <a:solidFill>
                            <a:srgbClr val="008000"/>
                          </a:solidFill>
                          <a:latin typeface="Cambria Math" panose="02040503050406030204" pitchFamily="18" charset="0"/>
                        </a:rPr>
                        <m:t>=1</m:t>
                      </m:r>
                    </m:oMath>
                  </m:oMathPara>
                </a14:m>
                <a:endParaRPr lang="en-US" sz="1200" dirty="0">
                  <a:solidFill>
                    <a:srgbClr val="008000"/>
                  </a:solidFill>
                  <a:latin typeface="Cambria Math" panose="02040503050406030204" pitchFamily="18" charset="0"/>
                </a:endParaRPr>
              </a:p>
              <a:p>
                <a:pPr marL="0" indent="0">
                  <a:lnSpc>
                    <a:spcPct val="100000"/>
                  </a:lnSpc>
                  <a:buNone/>
                </a:pPr>
                <a:r>
                  <a:rPr lang="en-US" sz="1200" dirty="0">
                    <a:solidFill>
                      <a:schemeClr val="tx1"/>
                    </a:solidFill>
                    <a:latin typeface="Helvetica Light" panose="020B0403020202020204"/>
                  </a:rPr>
                  <a:t>No matter the size of the party, we expect only one person to take his/her hat correctly.</a:t>
                </a:r>
              </a:p>
            </p:txBody>
          </p:sp>
        </mc:Choice>
        <mc:Fallback xmlns="">
          <p:sp>
            <p:nvSpPr>
              <p:cNvPr id="3" name="Content Placeholder 2">
                <a:extLst>
                  <a:ext uri="{FF2B5EF4-FFF2-40B4-BE49-F238E27FC236}">
                    <a16:creationId xmlns:a16="http://schemas.microsoft.com/office/drawing/2014/main" id="{5D916FCF-29C0-44E2-B468-07B03CF19280}"/>
                  </a:ext>
                </a:extLst>
              </p:cNvPr>
              <p:cNvSpPr>
                <a:spLocks noGrp="1" noRot="1" noChangeAspect="1" noMove="1" noResize="1" noEditPoints="1" noAdjustHandles="1" noChangeArrowheads="1" noChangeShapeType="1" noTextEdit="1"/>
              </p:cNvSpPr>
              <p:nvPr>
                <p:ph idx="1"/>
              </p:nvPr>
            </p:nvSpPr>
            <p:spPr>
              <a:xfrm>
                <a:off x="628650" y="1179094"/>
                <a:ext cx="8118872" cy="382974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70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a:bodyPr>
          <a:lstStyle/>
          <a:p>
            <a:r>
              <a:rPr lang="en-US" dirty="0"/>
              <a:t>Example</a:t>
            </a:r>
          </a:p>
        </p:txBody>
      </p:sp>
      <p:sp>
        <p:nvSpPr>
          <p:cNvPr id="2" name="Text Placeholder 1">
            <a:extLst>
              <a:ext uri="{FF2B5EF4-FFF2-40B4-BE49-F238E27FC236}">
                <a16:creationId xmlns:a16="http://schemas.microsoft.com/office/drawing/2014/main" id="{CFBA6FB7-F324-48E3-853B-BEBF59883CA8}"/>
              </a:ext>
            </a:extLst>
          </p:cNvPr>
          <p:cNvSpPr>
            <a:spLocks noGrp="1"/>
          </p:cNvSpPr>
          <p:nvPr>
            <p:ph type="body" sz="quarter" idx="10"/>
          </p:nvPr>
        </p:nvSpPr>
        <p:spPr>
          <a:xfrm>
            <a:off x="628649" y="1075625"/>
            <a:ext cx="5595802" cy="404813"/>
          </a:xfrm>
        </p:spPr>
        <p:txBody>
          <a:bodyPr>
            <a:normAutofit/>
          </a:bodyPr>
          <a:lstStyle/>
          <a:p>
            <a:r>
              <a:rPr lang="en-US" dirty="0"/>
              <a:t>Mean and Variance of Independent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916FCF-29C0-44E2-B468-07B03CF19280}"/>
                  </a:ext>
                </a:extLst>
              </p:cNvPr>
              <p:cNvSpPr>
                <a:spLocks noGrp="1"/>
              </p:cNvSpPr>
              <p:nvPr>
                <p:ph idx="1"/>
              </p:nvPr>
            </p:nvSpPr>
            <p:spPr>
              <a:xfrm>
                <a:off x="628650" y="1428981"/>
                <a:ext cx="7886700" cy="3550241"/>
              </a:xfrm>
            </p:spPr>
            <p:txBody>
              <a:bodyPr>
                <a:normAutofit/>
              </a:bodyPr>
              <a:lstStyle/>
              <a:p>
                <a:pPr marL="0" indent="0">
                  <a:lnSpc>
                    <a:spcPct val="150000"/>
                  </a:lnSpc>
                  <a:buNone/>
                </a:pPr>
                <a:r>
                  <a:rPr lang="en-US" sz="1200" dirty="0">
                    <a:latin typeface="Helvetica Light" panose="020B0403020202020204"/>
                  </a:rPr>
                  <a:t>Let </a:t>
                </a:r>
                <a14:m>
                  <m:oMath xmlns:m="http://schemas.openxmlformats.org/officeDocument/2006/math">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𝑋</m:t>
                        </m:r>
                      </m:e>
                      <m:sub>
                        <m:r>
                          <a:rPr lang="en-US" sz="1200" b="0" i="1">
                            <a:solidFill>
                              <a:srgbClr val="006600"/>
                            </a:solidFill>
                            <a:latin typeface="Cambria Math" panose="02040503050406030204" pitchFamily="18" charset="0"/>
                          </a:rPr>
                          <m:t>𝑖</m:t>
                        </m:r>
                      </m:sub>
                    </m:sSub>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𝑖</m:t>
                    </m:r>
                    <m:r>
                      <a:rPr lang="en-US" sz="1200" b="0" i="1">
                        <a:solidFill>
                          <a:srgbClr val="006600"/>
                        </a:solidFill>
                        <a:latin typeface="Cambria Math" panose="02040503050406030204" pitchFamily="18" charset="0"/>
                      </a:rPr>
                      <m:t>=1,2,…,</m:t>
                    </m:r>
                    <m:r>
                      <a:rPr lang="en-US" sz="1200" b="0" i="1">
                        <a:solidFill>
                          <a:srgbClr val="006600"/>
                        </a:solidFill>
                        <a:latin typeface="Cambria Math" panose="02040503050406030204" pitchFamily="18" charset="0"/>
                      </a:rPr>
                      <m:t>𝑛</m:t>
                    </m:r>
                  </m:oMath>
                </a14:m>
                <a:r>
                  <a:rPr lang="en-US" sz="1200" dirty="0">
                    <a:latin typeface="Helvetica Light" panose="020B0403020202020204"/>
                  </a:rPr>
                  <a:t> be </a:t>
                </a:r>
                <a:r>
                  <a:rPr lang="en-US" sz="1200" i="1" dirty="0">
                    <a:solidFill>
                      <a:srgbClr val="0000FF"/>
                    </a:solidFill>
                    <a:latin typeface="Helvetica Light" panose="020B0403020202020204"/>
                  </a:rPr>
                  <a:t>identically independently distributed </a:t>
                </a:r>
                <a:r>
                  <a:rPr lang="en-US" sz="1200" dirty="0">
                    <a:latin typeface="Helvetica Light" panose="020B0403020202020204"/>
                  </a:rPr>
                  <a:t>(</a:t>
                </a:r>
                <a:r>
                  <a:rPr lang="en-US" sz="1200" dirty="0" err="1">
                    <a:latin typeface="Helvetica Light" panose="020B0403020202020204"/>
                  </a:rPr>
                  <a:t>i.i.d</a:t>
                </a:r>
                <a:r>
                  <a:rPr lang="en-US" sz="1200" dirty="0">
                    <a:latin typeface="Helvetica Light" panose="020B0403020202020204"/>
                  </a:rPr>
                  <a:t>) random variables from a distribution with mean </a:t>
                </a:r>
                <a14:m>
                  <m:oMath xmlns:m="http://schemas.openxmlformats.org/officeDocument/2006/math">
                    <m:r>
                      <a:rPr lang="en-US" sz="1200" b="0" i="1" smtClean="0">
                        <a:solidFill>
                          <a:srgbClr val="008000"/>
                        </a:solidFill>
                        <a:latin typeface="Cambria Math" panose="02040503050406030204" pitchFamily="18" charset="0"/>
                      </a:rPr>
                      <m:t>𝜇</m:t>
                    </m:r>
                  </m:oMath>
                </a14:m>
                <a:r>
                  <a:rPr lang="en-US" sz="1200" dirty="0">
                    <a:latin typeface="Helvetica Light" panose="020B0403020202020204"/>
                  </a:rPr>
                  <a:t> and standard deviation </a:t>
                </a:r>
                <a14:m>
                  <m:oMath xmlns:m="http://schemas.openxmlformats.org/officeDocument/2006/math">
                    <m:r>
                      <a:rPr lang="en-US" sz="1200" b="0" i="1" smtClean="0">
                        <a:solidFill>
                          <a:srgbClr val="008000"/>
                        </a:solidFill>
                        <a:latin typeface="Cambria Math" panose="02040503050406030204" pitchFamily="18" charset="0"/>
                      </a:rPr>
                      <m:t>𝜎</m:t>
                    </m:r>
                  </m:oMath>
                </a14:m>
                <a:r>
                  <a:rPr lang="en-US" sz="1200" dirty="0">
                    <a:latin typeface="Helvetica Light" panose="020B0403020202020204"/>
                  </a:rPr>
                  <a:t>. Find the mean and variance of the random variable </a:t>
                </a:r>
                <a14:m>
                  <m:oMath xmlns:m="http://schemas.openxmlformats.org/officeDocument/2006/math">
                    <m:acc>
                      <m:accPr>
                        <m:chr m:val="̅"/>
                        <m:ctrlPr>
                          <a:rPr lang="en-US" sz="1200" i="1" dirty="0">
                            <a:solidFill>
                              <a:srgbClr val="008000"/>
                            </a:solidFill>
                            <a:latin typeface="Cambria Math" panose="02040503050406030204" pitchFamily="18" charset="0"/>
                          </a:rPr>
                        </m:ctrlPr>
                      </m:accPr>
                      <m:e>
                        <m:r>
                          <a:rPr lang="en-US" sz="1200" i="1" dirty="0">
                            <a:solidFill>
                              <a:srgbClr val="008000"/>
                            </a:solidFill>
                            <a:latin typeface="Cambria Math" panose="02040503050406030204" pitchFamily="18" charset="0"/>
                          </a:rPr>
                          <m:t>𝑋</m:t>
                        </m:r>
                      </m:e>
                    </m:acc>
                  </m:oMath>
                </a14:m>
                <a:r>
                  <a:rPr lang="en-US" sz="1200" dirty="0">
                    <a:latin typeface="Helvetica Light" panose="020B0403020202020204"/>
                  </a:rPr>
                  <a:t> defined as below (</a:t>
                </a:r>
                <a14:m>
                  <m:oMath xmlns:m="http://schemas.openxmlformats.org/officeDocument/2006/math">
                    <m:acc>
                      <m:accPr>
                        <m:chr m:val="̅"/>
                        <m:ctrlPr>
                          <a:rPr lang="en-US" sz="1200" i="1" dirty="0">
                            <a:solidFill>
                              <a:srgbClr val="008000"/>
                            </a:solidFill>
                            <a:latin typeface="Cambria Math" panose="02040503050406030204" pitchFamily="18" charset="0"/>
                          </a:rPr>
                        </m:ctrlPr>
                      </m:accPr>
                      <m:e>
                        <m:r>
                          <a:rPr lang="en-US" sz="1200" i="1" dirty="0">
                            <a:solidFill>
                              <a:srgbClr val="008000"/>
                            </a:solidFill>
                            <a:latin typeface="Cambria Math" panose="02040503050406030204" pitchFamily="18" charset="0"/>
                          </a:rPr>
                          <m:t>𝑋</m:t>
                        </m:r>
                      </m:e>
                    </m:acc>
                    <m:r>
                      <a:rPr lang="en-US" sz="1200" i="1" dirty="0">
                        <a:solidFill>
                          <a:srgbClr val="008000"/>
                        </a:solidFill>
                        <a:latin typeface="Cambria Math" panose="02040503050406030204" pitchFamily="18" charset="0"/>
                      </a:rPr>
                      <m:t> </m:t>
                    </m:r>
                  </m:oMath>
                </a14:m>
                <a:r>
                  <a:rPr lang="en-US" sz="1200" dirty="0">
                    <a:latin typeface="Helvetica Light" panose="020B0403020202020204"/>
                  </a:rPr>
                  <a:t>is said to be </a:t>
                </a:r>
                <a:r>
                  <a:rPr lang="en-US" sz="1200" dirty="0">
                    <a:solidFill>
                      <a:srgbClr val="0000FF"/>
                    </a:solidFill>
                    <a:latin typeface="Helvetica Light" panose="020B0403020202020204"/>
                  </a:rPr>
                  <a:t>the sample mean</a:t>
                </a:r>
                <a:r>
                  <a:rPr lang="en-US" sz="1200" dirty="0">
                    <a:latin typeface="Helvetica Light" panose="020B0403020202020204"/>
                  </a:rPr>
                  <a:t>.)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n-US" sz="1200" i="1" dirty="0" smtClean="0">
                              <a:solidFill>
                                <a:srgbClr val="008000"/>
                              </a:solidFill>
                              <a:latin typeface="Cambria Math" panose="02040503050406030204" pitchFamily="18" charset="0"/>
                            </a:rPr>
                          </m:ctrlPr>
                        </m:accPr>
                        <m:e>
                          <m:r>
                            <a:rPr lang="en-US" sz="1200" b="0" i="1" dirty="0" smtClean="0">
                              <a:solidFill>
                                <a:srgbClr val="008000"/>
                              </a:solidFill>
                              <a:latin typeface="Cambria Math" panose="02040503050406030204" pitchFamily="18" charset="0"/>
                            </a:rPr>
                            <m:t>𝑋</m:t>
                          </m:r>
                        </m:e>
                      </m:acc>
                      <m:r>
                        <a:rPr lang="en-US" sz="1200" b="0" i="1" smtClean="0">
                          <a:solidFill>
                            <a:srgbClr val="008000"/>
                          </a:solidFill>
                          <a:latin typeface="Cambria Math" panose="02040503050406030204" pitchFamily="18" charset="0"/>
                        </a:rPr>
                        <m:t>=</m:t>
                      </m:r>
                      <m:f>
                        <m:fPr>
                          <m:ctrlPr>
                            <a:rPr lang="en-US" sz="1200" i="1" smtClean="0">
                              <a:solidFill>
                                <a:srgbClr val="008000"/>
                              </a:solidFill>
                              <a:latin typeface="Cambria Math" panose="02040503050406030204" pitchFamily="18" charset="0"/>
                            </a:rPr>
                          </m:ctrlPr>
                        </m:fPr>
                        <m:num>
                          <m:nary>
                            <m:naryPr>
                              <m:chr m:val="∑"/>
                              <m:ctrlPr>
                                <a:rPr lang="en-US" sz="1200" i="1">
                                  <a:solidFill>
                                    <a:srgbClr val="008000"/>
                                  </a:solidFill>
                                  <a:latin typeface="Cambria Math" panose="02040503050406030204" pitchFamily="18" charset="0"/>
                                </a:rPr>
                              </m:ctrlPr>
                            </m:naryPr>
                            <m:sub>
                              <m:r>
                                <a:rPr lang="en-US" sz="1200" b="0" i="1">
                                  <a:solidFill>
                                    <a:srgbClr val="008000"/>
                                  </a:solidFill>
                                  <a:latin typeface="Cambria Math" panose="02040503050406030204" pitchFamily="18" charset="0"/>
                                </a:rPr>
                                <m:t>𝑖</m:t>
                              </m:r>
                              <m:r>
                                <a:rPr lang="en-US" sz="1200" b="0" i="1">
                                  <a:solidFill>
                                    <a:srgbClr val="008000"/>
                                  </a:solidFill>
                                  <a:latin typeface="Cambria Math" panose="02040503050406030204" pitchFamily="18" charset="0"/>
                                </a:rPr>
                                <m:t>=1</m:t>
                              </m:r>
                            </m:sub>
                            <m:sup>
                              <m:r>
                                <a:rPr lang="en-US" sz="1200" b="0" i="1">
                                  <a:solidFill>
                                    <a:srgbClr val="008000"/>
                                  </a:solidFill>
                                  <a:latin typeface="Cambria Math" panose="02040503050406030204" pitchFamily="18" charset="0"/>
                                </a:rPr>
                                <m:t>𝑛</m:t>
                              </m:r>
                            </m:sup>
                            <m:e>
                              <m:sSub>
                                <m:sSubPr>
                                  <m:ctrlPr>
                                    <a:rPr lang="en-US" sz="1200" i="1">
                                      <a:solidFill>
                                        <a:srgbClr val="008000"/>
                                      </a:solidFill>
                                      <a:latin typeface="Cambria Math" panose="02040503050406030204" pitchFamily="18" charset="0"/>
                                    </a:rPr>
                                  </m:ctrlPr>
                                </m:sSubPr>
                                <m:e>
                                  <m:r>
                                    <a:rPr lang="en-US" sz="1200" b="0" i="1">
                                      <a:solidFill>
                                        <a:srgbClr val="008000"/>
                                      </a:solidFill>
                                      <a:latin typeface="Cambria Math" panose="02040503050406030204" pitchFamily="18" charset="0"/>
                                    </a:rPr>
                                    <m:t>𝑋</m:t>
                                  </m:r>
                                </m:e>
                                <m:sub>
                                  <m:r>
                                    <a:rPr lang="en-US" sz="1200" b="0" i="1">
                                      <a:solidFill>
                                        <a:srgbClr val="008000"/>
                                      </a:solidFill>
                                      <a:latin typeface="Cambria Math" panose="02040503050406030204" pitchFamily="18" charset="0"/>
                                    </a:rPr>
                                    <m:t>𝑖</m:t>
                                  </m:r>
                                </m:sub>
                              </m:sSub>
                            </m:e>
                          </m:nary>
                        </m:num>
                        <m:den>
                          <m:r>
                            <a:rPr lang="en-US" sz="1200" b="0" i="1" smtClean="0">
                              <a:solidFill>
                                <a:srgbClr val="008000"/>
                              </a:solidFill>
                              <a:latin typeface="Cambria Math" panose="02040503050406030204" pitchFamily="18" charset="0"/>
                            </a:rPr>
                            <m:t>𝑛</m:t>
                          </m:r>
                        </m:den>
                      </m:f>
                      <m:r>
                        <a:rPr lang="en-US" sz="1200" b="0" i="1" smtClean="0">
                          <a:solidFill>
                            <a:srgbClr val="008000"/>
                          </a:solidFill>
                          <a:latin typeface="Cambria Math" panose="02040503050406030204" pitchFamily="18" charset="0"/>
                        </a:rPr>
                        <m:t>.</m:t>
                      </m:r>
                    </m:oMath>
                  </m:oMathPara>
                </a14:m>
                <a:endParaRPr lang="en-US" sz="1200" dirty="0">
                  <a:latin typeface="Helvetica Light" panose="020B0403020202020204"/>
                </a:endParaRPr>
              </a:p>
              <a:p>
                <a:pPr marL="0" indent="0">
                  <a:lnSpc>
                    <a:spcPct val="150000"/>
                  </a:lnSpc>
                  <a:buNone/>
                </a:pPr>
                <a:r>
                  <a:rPr lang="en-US" sz="1200" b="1" dirty="0">
                    <a:latin typeface="Helvetica Light" panose="020B0403020202020204"/>
                  </a:rPr>
                  <a:t>Solution:</a:t>
                </a:r>
              </a:p>
              <a:p>
                <a:pPr marL="0" indent="0">
                  <a:lnSpc>
                    <a:spcPct val="150000"/>
                  </a:lnSpc>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𝐸</m:t>
                      </m:r>
                      <m:d>
                        <m:dPr>
                          <m:begChr m:val="["/>
                          <m:endChr m:val="]"/>
                          <m:ctrlPr>
                            <a:rPr lang="en-US" sz="1200" i="1" smtClean="0">
                              <a:solidFill>
                                <a:srgbClr val="008000"/>
                              </a:solidFill>
                              <a:latin typeface="Cambria Math" panose="02040503050406030204" pitchFamily="18" charset="0"/>
                            </a:rPr>
                          </m:ctrlPr>
                        </m:dPr>
                        <m:e>
                          <m:acc>
                            <m:accPr>
                              <m:chr m:val="̅"/>
                              <m:ctrlPr>
                                <a:rPr lang="en-US" sz="1200" i="1" dirty="0">
                                  <a:solidFill>
                                    <a:srgbClr val="008000"/>
                                  </a:solidFill>
                                  <a:latin typeface="Cambria Math" panose="02040503050406030204" pitchFamily="18" charset="0"/>
                                </a:rPr>
                              </m:ctrlPr>
                            </m:accPr>
                            <m:e>
                              <m:r>
                                <a:rPr lang="en-US" sz="1200" b="0" i="1" dirty="0">
                                  <a:solidFill>
                                    <a:srgbClr val="008000"/>
                                  </a:solidFill>
                                  <a:latin typeface="Cambria Math" panose="02040503050406030204" pitchFamily="18" charset="0"/>
                                </a:rPr>
                                <m:t>𝑋</m:t>
                              </m:r>
                            </m:e>
                          </m:acc>
                        </m:e>
                      </m:d>
                      <m:r>
                        <a:rPr lang="en-US" sz="1200" b="0" i="1" smtClean="0">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𝐸</m:t>
                      </m:r>
                      <m:d>
                        <m:dPr>
                          <m:begChr m:val="["/>
                          <m:endChr m:val="]"/>
                          <m:ctrlPr>
                            <a:rPr lang="en-US" sz="1200" i="1" smtClean="0">
                              <a:solidFill>
                                <a:srgbClr val="008000"/>
                              </a:solidFill>
                              <a:latin typeface="Cambria Math" panose="02040503050406030204" pitchFamily="18" charset="0"/>
                            </a:rPr>
                          </m:ctrlPr>
                        </m:dPr>
                        <m:e>
                          <m:f>
                            <m:fPr>
                              <m:ctrlPr>
                                <a:rPr lang="en-US" sz="1200" i="1">
                                  <a:solidFill>
                                    <a:srgbClr val="008000"/>
                                  </a:solidFill>
                                  <a:latin typeface="Cambria Math" panose="02040503050406030204" pitchFamily="18" charset="0"/>
                                </a:rPr>
                              </m:ctrlPr>
                            </m:fPr>
                            <m:num>
                              <m:nary>
                                <m:naryPr>
                                  <m:chr m:val="∑"/>
                                  <m:ctrlPr>
                                    <a:rPr lang="en-US" sz="1200" i="1">
                                      <a:solidFill>
                                        <a:srgbClr val="008000"/>
                                      </a:solidFill>
                                      <a:latin typeface="Cambria Math" panose="02040503050406030204" pitchFamily="18" charset="0"/>
                                    </a:rPr>
                                  </m:ctrlPr>
                                </m:naryPr>
                                <m:sub>
                                  <m:r>
                                    <a:rPr lang="en-US" sz="1200" b="0" i="1">
                                      <a:solidFill>
                                        <a:srgbClr val="008000"/>
                                      </a:solidFill>
                                      <a:latin typeface="Cambria Math" panose="02040503050406030204" pitchFamily="18" charset="0"/>
                                    </a:rPr>
                                    <m:t>𝑖</m:t>
                                  </m:r>
                                  <m:r>
                                    <a:rPr lang="en-US" sz="1200" b="0" i="1">
                                      <a:solidFill>
                                        <a:srgbClr val="008000"/>
                                      </a:solidFill>
                                      <a:latin typeface="Cambria Math" panose="02040503050406030204" pitchFamily="18" charset="0"/>
                                    </a:rPr>
                                    <m:t>=1</m:t>
                                  </m:r>
                                </m:sub>
                                <m:sup>
                                  <m:r>
                                    <a:rPr lang="en-US" sz="1200" b="0" i="1">
                                      <a:solidFill>
                                        <a:srgbClr val="008000"/>
                                      </a:solidFill>
                                      <a:latin typeface="Cambria Math" panose="02040503050406030204" pitchFamily="18" charset="0"/>
                                    </a:rPr>
                                    <m:t>𝑛</m:t>
                                  </m:r>
                                </m:sup>
                                <m:e>
                                  <m:sSub>
                                    <m:sSubPr>
                                      <m:ctrlPr>
                                        <a:rPr lang="en-US" sz="1200" i="1">
                                          <a:solidFill>
                                            <a:srgbClr val="008000"/>
                                          </a:solidFill>
                                          <a:latin typeface="Cambria Math" panose="02040503050406030204" pitchFamily="18" charset="0"/>
                                        </a:rPr>
                                      </m:ctrlPr>
                                    </m:sSubPr>
                                    <m:e>
                                      <m:r>
                                        <a:rPr lang="en-US" sz="1200" b="0" i="1">
                                          <a:solidFill>
                                            <a:srgbClr val="008000"/>
                                          </a:solidFill>
                                          <a:latin typeface="Cambria Math" panose="02040503050406030204" pitchFamily="18" charset="0"/>
                                        </a:rPr>
                                        <m:t>𝑋</m:t>
                                      </m:r>
                                    </m:e>
                                    <m:sub>
                                      <m:r>
                                        <a:rPr lang="en-US" sz="1200" b="0" i="1">
                                          <a:solidFill>
                                            <a:srgbClr val="008000"/>
                                          </a:solidFill>
                                          <a:latin typeface="Cambria Math" panose="02040503050406030204" pitchFamily="18" charset="0"/>
                                        </a:rPr>
                                        <m:t>𝑖</m:t>
                                      </m:r>
                                    </m:sub>
                                  </m:sSub>
                                </m:e>
                              </m:nary>
                            </m:num>
                            <m:den>
                              <m:r>
                                <a:rPr lang="en-US" sz="1200" b="0" i="1">
                                  <a:solidFill>
                                    <a:srgbClr val="008000"/>
                                  </a:solidFill>
                                  <a:latin typeface="Cambria Math" panose="02040503050406030204" pitchFamily="18" charset="0"/>
                                </a:rPr>
                                <m:t>𝑛</m:t>
                              </m:r>
                            </m:den>
                          </m:f>
                        </m:e>
                      </m:d>
                      <m:r>
                        <a:rPr lang="en-US" sz="1200" b="0" i="1" smtClean="0">
                          <a:solidFill>
                            <a:srgbClr val="008000"/>
                          </a:solidFill>
                          <a:latin typeface="Cambria Math" panose="02040503050406030204" pitchFamily="18" charset="0"/>
                        </a:rPr>
                        <m:t>=</m:t>
                      </m:r>
                      <m:f>
                        <m:fPr>
                          <m:ctrlPr>
                            <a:rPr lang="en-US" sz="120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r>
                            <a:rPr lang="en-US" sz="1200" b="0" i="1" smtClean="0">
                              <a:solidFill>
                                <a:srgbClr val="008000"/>
                              </a:solidFill>
                              <a:latin typeface="Cambria Math" panose="02040503050406030204" pitchFamily="18" charset="0"/>
                            </a:rPr>
                            <m:t>𝑛</m:t>
                          </m:r>
                        </m:den>
                      </m:f>
                      <m:nary>
                        <m:naryPr>
                          <m:chr m:val="∑"/>
                          <m:ctrlPr>
                            <a:rPr lang="en-US" sz="1200" i="1">
                              <a:solidFill>
                                <a:srgbClr val="008000"/>
                              </a:solidFill>
                              <a:latin typeface="Cambria Math" panose="02040503050406030204" pitchFamily="18" charset="0"/>
                            </a:rPr>
                          </m:ctrlPr>
                        </m:naryPr>
                        <m:sub>
                          <m:r>
                            <a:rPr lang="en-US" sz="1200" b="0" i="1">
                              <a:solidFill>
                                <a:srgbClr val="008000"/>
                              </a:solidFill>
                              <a:latin typeface="Cambria Math" panose="02040503050406030204" pitchFamily="18" charset="0"/>
                            </a:rPr>
                            <m:t>𝑖</m:t>
                          </m:r>
                          <m:r>
                            <a:rPr lang="en-US" sz="1200" b="0" i="1">
                              <a:solidFill>
                                <a:srgbClr val="008000"/>
                              </a:solidFill>
                              <a:latin typeface="Cambria Math" panose="02040503050406030204" pitchFamily="18" charset="0"/>
                            </a:rPr>
                            <m:t>=1</m:t>
                          </m:r>
                        </m:sub>
                        <m:sup>
                          <m:r>
                            <a:rPr lang="en-US" sz="1200" b="0" i="1">
                              <a:solidFill>
                                <a:srgbClr val="008000"/>
                              </a:solidFill>
                              <a:latin typeface="Cambria Math" panose="02040503050406030204" pitchFamily="18" charset="0"/>
                            </a:rPr>
                            <m:t>𝑛</m:t>
                          </m:r>
                        </m:sup>
                        <m:e>
                          <m:sSub>
                            <m:sSubPr>
                              <m:ctrlPr>
                                <a:rPr lang="en-US" sz="1200" i="1">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𝐸</m:t>
                              </m:r>
                              <m:r>
                                <a:rPr lang="en-US" sz="1200" b="0" i="1" smtClean="0">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𝑋</m:t>
                              </m:r>
                            </m:e>
                            <m:sub>
                              <m:r>
                                <a:rPr lang="en-US" sz="1200" b="0" i="1">
                                  <a:solidFill>
                                    <a:srgbClr val="008000"/>
                                  </a:solidFill>
                                  <a:latin typeface="Cambria Math" panose="02040503050406030204" pitchFamily="18" charset="0"/>
                                </a:rPr>
                                <m:t>𝑖</m:t>
                              </m:r>
                            </m:sub>
                          </m:sSub>
                          <m:r>
                            <a:rPr lang="en-US" sz="1200" b="0" i="1" smtClean="0">
                              <a:solidFill>
                                <a:srgbClr val="008000"/>
                              </a:solidFill>
                              <a:latin typeface="Cambria Math" panose="02040503050406030204" pitchFamily="18" charset="0"/>
                            </a:rPr>
                            <m:t>)</m:t>
                          </m:r>
                        </m:e>
                      </m:nary>
                      <m:r>
                        <a:rPr lang="en-US" sz="1200" b="0" i="1" smtClean="0">
                          <a:solidFill>
                            <a:srgbClr val="008000"/>
                          </a:solidFill>
                          <a:latin typeface="Cambria Math" panose="02040503050406030204" pitchFamily="18" charset="0"/>
                        </a:rPr>
                        <m:t>=</m:t>
                      </m:r>
                      <m:f>
                        <m:fPr>
                          <m:ctrlPr>
                            <a:rPr lang="en-US" sz="120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r>
                            <a:rPr lang="en-US" sz="1200" b="0" i="1" smtClean="0">
                              <a:solidFill>
                                <a:srgbClr val="008000"/>
                              </a:solidFill>
                              <a:latin typeface="Cambria Math" panose="02040503050406030204" pitchFamily="18" charset="0"/>
                            </a:rPr>
                            <m:t>𝑛</m:t>
                          </m:r>
                        </m:den>
                      </m:f>
                      <m:d>
                        <m:dPr>
                          <m:ctrlPr>
                            <a:rPr lang="en-US" sz="120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𝜇</m:t>
                          </m:r>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𝜇</m:t>
                      </m:r>
                    </m:oMath>
                  </m:oMathPara>
                </a14:m>
                <a:endParaRPr lang="en-US" sz="1200" dirty="0">
                  <a:solidFill>
                    <a:srgbClr val="008000"/>
                  </a:solidFill>
                  <a:latin typeface="Helvetica Light" panose="020B0403020202020204"/>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𝑣𝑎𝑟</m:t>
                      </m:r>
                      <m:d>
                        <m:dPr>
                          <m:ctrlPr>
                            <a:rPr lang="en-US" sz="1200" b="0" i="1" smtClean="0">
                              <a:solidFill>
                                <a:srgbClr val="008000"/>
                              </a:solidFill>
                              <a:latin typeface="Cambria Math" panose="02040503050406030204" pitchFamily="18" charset="0"/>
                            </a:rPr>
                          </m:ctrlPr>
                        </m:dPr>
                        <m:e>
                          <m:acc>
                            <m:accPr>
                              <m:chr m:val="̅"/>
                              <m:ctrlPr>
                                <a:rPr lang="en-US" sz="1200" i="1" dirty="0">
                                  <a:solidFill>
                                    <a:srgbClr val="008000"/>
                                  </a:solidFill>
                                  <a:latin typeface="Cambria Math" panose="02040503050406030204" pitchFamily="18" charset="0"/>
                                </a:rPr>
                              </m:ctrlPr>
                            </m:accPr>
                            <m:e>
                              <m:r>
                                <a:rPr lang="en-US" sz="1200" i="1" dirty="0">
                                  <a:solidFill>
                                    <a:srgbClr val="008000"/>
                                  </a:solidFill>
                                  <a:latin typeface="Cambria Math" panose="02040503050406030204" pitchFamily="18" charset="0"/>
                                </a:rPr>
                                <m:t>𝑋</m:t>
                              </m:r>
                            </m:e>
                          </m:acc>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𝑣𝑎𝑟</m:t>
                      </m:r>
                      <m:d>
                        <m:dPr>
                          <m:ctrlPr>
                            <a:rPr lang="en-US" sz="1200" b="0" i="1" smtClean="0">
                              <a:solidFill>
                                <a:srgbClr val="008000"/>
                              </a:solidFill>
                              <a:latin typeface="Cambria Math" panose="02040503050406030204" pitchFamily="18" charset="0"/>
                            </a:rPr>
                          </m:ctrlPr>
                        </m:dPr>
                        <m:e>
                          <m:f>
                            <m:fPr>
                              <m:ctrlPr>
                                <a:rPr lang="en-US" sz="1200" i="1">
                                  <a:solidFill>
                                    <a:srgbClr val="008000"/>
                                  </a:solidFill>
                                  <a:latin typeface="Cambria Math" panose="02040503050406030204" pitchFamily="18" charset="0"/>
                                </a:rPr>
                              </m:ctrlPr>
                            </m:fPr>
                            <m:num>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𝑖</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e>
                              </m:nary>
                            </m:num>
                            <m:den>
                              <m:r>
                                <a:rPr lang="en-US" sz="1200" i="1">
                                  <a:solidFill>
                                    <a:srgbClr val="008000"/>
                                  </a:solidFill>
                                  <a:latin typeface="Cambria Math" panose="02040503050406030204" pitchFamily="18" charset="0"/>
                                </a:rPr>
                                <m:t>𝑛</m:t>
                              </m:r>
                            </m:den>
                          </m:f>
                        </m:e>
                      </m:d>
                      <m:r>
                        <a:rPr lang="en-US" sz="1200" b="0" i="1" smtClean="0">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a:rPr lang="en-US" sz="1200" b="0" i="1">
                              <a:solidFill>
                                <a:srgbClr val="008000"/>
                              </a:solidFill>
                              <a:latin typeface="Cambria Math" panose="02040503050406030204" pitchFamily="18" charset="0"/>
                            </a:rPr>
                            <m:t>1</m:t>
                          </m:r>
                        </m:num>
                        <m:den>
                          <m:sSup>
                            <m:sSupPr>
                              <m:ctrlPr>
                                <a:rPr lang="en-US" sz="1200" i="1" smtClean="0">
                                  <a:solidFill>
                                    <a:srgbClr val="008000"/>
                                  </a:solidFill>
                                  <a:latin typeface="Cambria Math" panose="02040503050406030204" pitchFamily="18" charset="0"/>
                                </a:rPr>
                              </m:ctrlPr>
                            </m:sSupPr>
                            <m:e>
                              <m:r>
                                <a:rPr lang="en-US" sz="1200" b="0" i="1">
                                  <a:solidFill>
                                    <a:srgbClr val="008000"/>
                                  </a:solidFill>
                                  <a:latin typeface="Cambria Math" panose="02040503050406030204" pitchFamily="18" charset="0"/>
                                </a:rPr>
                                <m:t>𝑛</m:t>
                              </m:r>
                            </m:e>
                            <m:sup>
                              <m:r>
                                <a:rPr lang="en-US" sz="1200" b="0" i="1" smtClean="0">
                                  <a:solidFill>
                                    <a:srgbClr val="008000"/>
                                  </a:solidFill>
                                  <a:latin typeface="Cambria Math" panose="02040503050406030204" pitchFamily="18" charset="0"/>
                                </a:rPr>
                                <m:t>2</m:t>
                              </m:r>
                            </m:sup>
                          </m:sSup>
                        </m:den>
                      </m:f>
                      <m:nary>
                        <m:naryPr>
                          <m:chr m:val="∑"/>
                          <m:ctrlPr>
                            <a:rPr lang="en-US" sz="1200" i="1">
                              <a:solidFill>
                                <a:srgbClr val="008000"/>
                              </a:solidFill>
                              <a:latin typeface="Cambria Math" panose="02040503050406030204" pitchFamily="18" charset="0"/>
                            </a:rPr>
                          </m:ctrlPr>
                        </m:naryPr>
                        <m:sub>
                          <m:r>
                            <a:rPr lang="en-US" sz="1200" b="0" i="1">
                              <a:solidFill>
                                <a:srgbClr val="008000"/>
                              </a:solidFill>
                              <a:latin typeface="Cambria Math" panose="02040503050406030204" pitchFamily="18" charset="0"/>
                            </a:rPr>
                            <m:t>𝑖</m:t>
                          </m:r>
                          <m:r>
                            <a:rPr lang="en-US" sz="1200" b="0" i="1">
                              <a:solidFill>
                                <a:srgbClr val="008000"/>
                              </a:solidFill>
                              <a:latin typeface="Cambria Math" panose="02040503050406030204" pitchFamily="18" charset="0"/>
                            </a:rPr>
                            <m:t>=1</m:t>
                          </m:r>
                        </m:sub>
                        <m:sup>
                          <m:r>
                            <a:rPr lang="en-US" sz="1200" b="0" i="1">
                              <a:solidFill>
                                <a:srgbClr val="008000"/>
                              </a:solidFill>
                              <a:latin typeface="Cambria Math" panose="02040503050406030204" pitchFamily="18" charset="0"/>
                            </a:rPr>
                            <m:t>𝑛</m:t>
                          </m:r>
                        </m:sup>
                        <m:e>
                          <m:sSub>
                            <m:sSubPr>
                              <m:ctrlPr>
                                <a:rPr lang="en-US" sz="1200" i="1">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𝑣𝑎𝑟</m:t>
                              </m:r>
                              <m:r>
                                <a:rPr lang="en-US" sz="1200" b="0" i="1">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𝑋</m:t>
                              </m:r>
                            </m:e>
                            <m:sub>
                              <m:r>
                                <a:rPr lang="en-US" sz="1200" b="0" i="1">
                                  <a:solidFill>
                                    <a:srgbClr val="008000"/>
                                  </a:solidFill>
                                  <a:latin typeface="Cambria Math" panose="02040503050406030204" pitchFamily="18" charset="0"/>
                                </a:rPr>
                                <m:t>𝑖</m:t>
                              </m:r>
                            </m:sub>
                          </m:sSub>
                          <m:r>
                            <a:rPr lang="en-US" sz="1200" b="0" i="1">
                              <a:solidFill>
                                <a:srgbClr val="008000"/>
                              </a:solidFill>
                              <a:latin typeface="Cambria Math" panose="02040503050406030204" pitchFamily="18" charset="0"/>
                            </a:rPr>
                            <m:t>)</m:t>
                          </m:r>
                        </m:e>
                      </m:nary>
                      <m:r>
                        <a:rPr lang="en-US" sz="1200" b="0" i="1" smtClean="0">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a:rPr lang="en-US" sz="1200" b="0" i="1">
                              <a:solidFill>
                                <a:srgbClr val="008000"/>
                              </a:solidFill>
                              <a:latin typeface="Cambria Math" panose="02040503050406030204" pitchFamily="18" charset="0"/>
                            </a:rPr>
                            <m:t>1</m:t>
                          </m:r>
                        </m:num>
                        <m:den>
                          <m:sSup>
                            <m:sSupPr>
                              <m:ctrlPr>
                                <a:rPr lang="en-US" sz="1200" i="1">
                                  <a:solidFill>
                                    <a:srgbClr val="008000"/>
                                  </a:solidFill>
                                  <a:latin typeface="Cambria Math" panose="02040503050406030204" pitchFamily="18" charset="0"/>
                                </a:rPr>
                              </m:ctrlPr>
                            </m:sSupPr>
                            <m:e>
                              <m:r>
                                <a:rPr lang="en-US" sz="1200" b="0" i="1">
                                  <a:solidFill>
                                    <a:srgbClr val="008000"/>
                                  </a:solidFill>
                                  <a:latin typeface="Cambria Math" panose="02040503050406030204" pitchFamily="18" charset="0"/>
                                </a:rPr>
                                <m:t>𝑛</m:t>
                              </m:r>
                            </m:e>
                            <m:sup>
                              <m:r>
                                <a:rPr lang="en-US" sz="1200" b="0" i="1">
                                  <a:solidFill>
                                    <a:srgbClr val="008000"/>
                                  </a:solidFill>
                                  <a:latin typeface="Cambria Math" panose="02040503050406030204" pitchFamily="18" charset="0"/>
                                </a:rPr>
                                <m:t>2</m:t>
                              </m:r>
                            </m:sup>
                          </m:sSup>
                        </m:den>
                      </m:f>
                      <m:d>
                        <m:dPr>
                          <m:ctrlPr>
                            <a:rPr lang="en-US" sz="1200" i="1">
                              <a:solidFill>
                                <a:srgbClr val="008000"/>
                              </a:solidFill>
                              <a:latin typeface="Cambria Math" panose="02040503050406030204" pitchFamily="18" charset="0"/>
                            </a:rPr>
                          </m:ctrlPr>
                        </m:dPr>
                        <m:e>
                          <m:r>
                            <a:rPr lang="en-US" sz="1200" b="0" i="1">
                              <a:solidFill>
                                <a:srgbClr val="008000"/>
                              </a:solidFill>
                              <a:latin typeface="Cambria Math" panose="02040503050406030204" pitchFamily="18" charset="0"/>
                            </a:rPr>
                            <m:t>𝑛</m:t>
                          </m:r>
                          <m:sSup>
                            <m:sSupPr>
                              <m:ctrlPr>
                                <a:rPr lang="en-US" sz="120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𝜎</m:t>
                              </m:r>
                            </m:e>
                            <m:sup>
                              <m:r>
                                <a:rPr lang="en-US" sz="1200" b="0" i="1" smtClean="0">
                                  <a:solidFill>
                                    <a:srgbClr val="008000"/>
                                  </a:solidFill>
                                  <a:latin typeface="Cambria Math" panose="02040503050406030204" pitchFamily="18" charset="0"/>
                                </a:rPr>
                                <m:t>2</m:t>
                              </m:r>
                            </m:sup>
                          </m:sSup>
                        </m:e>
                      </m:d>
                      <m:r>
                        <a:rPr lang="en-US" sz="1200" b="0" i="1" smtClean="0">
                          <a:solidFill>
                            <a:srgbClr val="008000"/>
                          </a:solidFill>
                          <a:latin typeface="Cambria Math" panose="02040503050406030204" pitchFamily="18" charset="0"/>
                        </a:rPr>
                        <m:t>=</m:t>
                      </m:r>
                      <m:f>
                        <m:fPr>
                          <m:ctrlPr>
                            <a:rPr lang="en-US" sz="1200" i="1" smtClean="0">
                              <a:solidFill>
                                <a:srgbClr val="008000"/>
                              </a:solidFill>
                              <a:latin typeface="Cambria Math" panose="02040503050406030204" pitchFamily="18" charset="0"/>
                            </a:rPr>
                          </m:ctrlPr>
                        </m:fPr>
                        <m:num>
                          <m:sSup>
                            <m:sSupPr>
                              <m:ctrlPr>
                                <a:rPr lang="en-US" sz="120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𝜎</m:t>
                              </m:r>
                            </m:e>
                            <m:sup>
                              <m:r>
                                <a:rPr lang="en-US" sz="1200" b="0" i="1" smtClean="0">
                                  <a:solidFill>
                                    <a:srgbClr val="008000"/>
                                  </a:solidFill>
                                  <a:latin typeface="Cambria Math" panose="02040503050406030204" pitchFamily="18" charset="0"/>
                                </a:rPr>
                                <m:t>2</m:t>
                              </m:r>
                            </m:sup>
                          </m:sSup>
                        </m:num>
                        <m:den>
                          <m:r>
                            <a:rPr lang="en-US" sz="1200" b="0" i="1" smtClean="0">
                              <a:solidFill>
                                <a:srgbClr val="008000"/>
                              </a:solidFill>
                              <a:latin typeface="Cambria Math" panose="02040503050406030204" pitchFamily="18" charset="0"/>
                            </a:rPr>
                            <m:t>𝑛</m:t>
                          </m:r>
                        </m:den>
                      </m:f>
                    </m:oMath>
                  </m:oMathPara>
                </a14:m>
                <a:endParaRPr lang="en-US" sz="1200" dirty="0"/>
              </a:p>
              <a:p>
                <a:pPr marL="0" indent="0">
                  <a:lnSpc>
                    <a:spcPct val="150000"/>
                  </a:lnSpc>
                  <a:buNone/>
                </a:pPr>
                <a:endParaRPr lang="en-US" sz="1200" dirty="0">
                  <a:solidFill>
                    <a:srgbClr val="00800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D916FCF-29C0-44E2-B468-07B03CF19280}"/>
                  </a:ext>
                </a:extLst>
              </p:cNvPr>
              <p:cNvSpPr>
                <a:spLocks noGrp="1" noRot="1" noChangeAspect="1" noMove="1" noResize="1" noEditPoints="1" noAdjustHandles="1" noChangeArrowheads="1" noChangeShapeType="1" noTextEdit="1"/>
              </p:cNvSpPr>
              <p:nvPr>
                <p:ph idx="1"/>
              </p:nvPr>
            </p:nvSpPr>
            <p:spPr>
              <a:xfrm>
                <a:off x="628650" y="1428981"/>
                <a:ext cx="7886700" cy="3550241"/>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8012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fontScale="90000"/>
          </a:bodyPr>
          <a:lstStyle/>
          <a:p>
            <a:r>
              <a:rPr lang="en-US" dirty="0"/>
              <a:t>Discrete Distributions:</a:t>
            </a:r>
            <a:br>
              <a:rPr lang="en-US" dirty="0"/>
            </a:br>
            <a:r>
              <a:rPr lang="en-US" dirty="0"/>
              <a:t>Bernoulli Distribution</a:t>
            </a:r>
          </a:p>
        </p:txBody>
      </p:sp>
    </p:spTree>
    <p:extLst>
      <p:ext uri="{BB962C8B-B14F-4D97-AF65-F5344CB8AC3E}">
        <p14:creationId xmlns:p14="http://schemas.microsoft.com/office/powerpoint/2010/main" val="288678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77" name="Rectangle 25"/>
          <p:cNvSpPr>
            <a:spLocks noGrp="1" noChangeArrowheads="1"/>
          </p:cNvSpPr>
          <p:nvPr>
            <p:ph type="title"/>
          </p:nvPr>
        </p:nvSpPr>
        <p:spPr>
          <a:noFill/>
          <a:ln/>
        </p:spPr>
        <p:txBody>
          <a:bodyPr/>
          <a:lstStyle/>
          <a:p>
            <a:r>
              <a:rPr lang="en-US" dirty="0"/>
              <a:t>Bernoulli Distribution</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FEEF9D6-46C9-48B9-9938-B09529ECA795}"/>
                  </a:ext>
                </a:extLst>
              </p:cNvPr>
              <p:cNvSpPr>
                <a:spLocks noGrp="1"/>
              </p:cNvSpPr>
              <p:nvPr>
                <p:ph idx="1"/>
              </p:nvPr>
            </p:nvSpPr>
            <p:spPr>
              <a:xfrm>
                <a:off x="628650" y="1179094"/>
                <a:ext cx="7886700" cy="1339078"/>
              </a:xfrm>
              <a:solidFill>
                <a:srgbClr val="E5F5FF"/>
              </a:solidFill>
              <a:ln>
                <a:solidFill>
                  <a:schemeClr val="tx1"/>
                </a:solidFill>
              </a:ln>
            </p:spPr>
            <p:txBody>
              <a:bodyPr>
                <a:normAutofit/>
              </a:bodyPr>
              <a:lstStyle/>
              <a:p>
                <a:pPr marL="0" indent="0">
                  <a:lnSpc>
                    <a:spcPct val="150000"/>
                  </a:lnSpc>
                  <a:buNone/>
                </a:pPr>
                <a:r>
                  <a:rPr lang="en-US" sz="1200" dirty="0">
                    <a:solidFill>
                      <a:srgbClr val="000000"/>
                    </a:solidFill>
                    <a:latin typeface="Helvetica Light" panose="020B0403020202020204"/>
                  </a:rPr>
                  <a:t>Suppose that a trial, or experiment, which results in a “success” with probability </a:t>
                </a:r>
                <a14:m>
                  <m:oMath xmlns:m="http://schemas.openxmlformats.org/officeDocument/2006/math">
                    <m:r>
                      <a:rPr lang="en-US" sz="1200" i="1">
                        <a:solidFill>
                          <a:srgbClr val="008000"/>
                        </a:solidFill>
                        <a:latin typeface="Cambria Math" panose="02040503050406030204" pitchFamily="18" charset="0"/>
                      </a:rPr>
                      <m:t>𝑝</m:t>
                    </m:r>
                  </m:oMath>
                </a14:m>
                <a:r>
                  <a:rPr lang="en-US" sz="1200" dirty="0">
                    <a:solidFill>
                      <a:srgbClr val="000000"/>
                    </a:solidFill>
                    <a:latin typeface="Helvetica Light" panose="020B0403020202020204"/>
                  </a:rPr>
                  <a:t> and in a failure with probability </a:t>
                </a:r>
                <a14:m>
                  <m:oMath xmlns:m="http://schemas.openxmlformats.org/officeDocument/2006/math">
                    <m:r>
                      <a:rPr lang="en-US" sz="1200" b="0" i="0" smtClean="0">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oMath>
                </a14:m>
                <a:r>
                  <a:rPr lang="en-US" sz="1200" dirty="0">
                    <a:solidFill>
                      <a:srgbClr val="000000"/>
                    </a:solidFill>
                    <a:latin typeface="Helvetica Light" panose="020B0403020202020204"/>
                  </a:rPr>
                  <a:t>, is performed. If </a:t>
                </a:r>
                <a14:m>
                  <m:oMath xmlns:m="http://schemas.openxmlformats.org/officeDocument/2006/math">
                    <m:r>
                      <a:rPr lang="en-US" sz="1200" b="0" i="1" smtClean="0">
                        <a:solidFill>
                          <a:srgbClr val="008000"/>
                        </a:solidFill>
                        <a:latin typeface="Cambria Math" panose="02040503050406030204" pitchFamily="18" charset="0"/>
                      </a:rPr>
                      <m:t>𝑋</m:t>
                    </m:r>
                    <m:r>
                      <a:rPr lang="en-US" sz="1200" b="0" i="1" smtClean="0">
                        <a:solidFill>
                          <a:srgbClr val="008000"/>
                        </a:solidFill>
                        <a:latin typeface="Cambria Math" panose="02040503050406030204" pitchFamily="18" charset="0"/>
                      </a:rPr>
                      <m:t>=1</m:t>
                    </m:r>
                  </m:oMath>
                </a14:m>
                <a:r>
                  <a:rPr lang="en-US" sz="1200" dirty="0">
                    <a:solidFill>
                      <a:srgbClr val="000000"/>
                    </a:solidFill>
                    <a:latin typeface="Helvetica Light" panose="020B0403020202020204"/>
                  </a:rPr>
                  <a:t> when the outcome is a success and </a:t>
                </a:r>
                <a14:m>
                  <m:oMath xmlns:m="http://schemas.openxmlformats.org/officeDocument/2006/math">
                    <m:r>
                      <a:rPr lang="en-US" sz="1200" i="1">
                        <a:solidFill>
                          <a:srgbClr val="008000"/>
                        </a:solidFill>
                        <a:latin typeface="Cambria Math" panose="02040503050406030204" pitchFamily="18" charset="0"/>
                      </a:rPr>
                      <m:t>𝑋</m:t>
                    </m:r>
                    <m:r>
                      <a:rPr lang="en-US" sz="1200" i="1">
                        <a:solidFill>
                          <a:srgbClr val="008000"/>
                        </a:solidFill>
                        <a:latin typeface="Cambria Math" panose="02040503050406030204" pitchFamily="18" charset="0"/>
                      </a:rPr>
                      <m:t>=1</m:t>
                    </m:r>
                  </m:oMath>
                </a14:m>
                <a:r>
                  <a:rPr lang="en-US" sz="1200" dirty="0">
                    <a:solidFill>
                      <a:srgbClr val="000000"/>
                    </a:solidFill>
                    <a:latin typeface="Helvetica Light" panose="020B0403020202020204"/>
                  </a:rPr>
                  <a:t> if it is a failure then </a:t>
                </a:r>
                <a14:m>
                  <m:oMath xmlns:m="http://schemas.openxmlformats.org/officeDocument/2006/math">
                    <m:r>
                      <a:rPr lang="en-US" sz="1200" b="0" i="1" smtClean="0">
                        <a:solidFill>
                          <a:srgbClr val="008000"/>
                        </a:solidFill>
                        <a:latin typeface="Cambria Math" panose="02040503050406030204" pitchFamily="18" charset="0"/>
                      </a:rPr>
                      <m:t>𝑋</m:t>
                    </m:r>
                  </m:oMath>
                </a14:m>
                <a:r>
                  <a:rPr lang="en-US" sz="1200" dirty="0">
                    <a:solidFill>
                      <a:srgbClr val="000000"/>
                    </a:solidFill>
                    <a:latin typeface="Helvetica Light" panose="020B0403020202020204"/>
                  </a:rPr>
                  <a:t> is said to be a </a:t>
                </a:r>
                <a:r>
                  <a:rPr lang="en-US" sz="1200" i="1" dirty="0">
                    <a:solidFill>
                      <a:srgbClr val="000000"/>
                    </a:solidFill>
                    <a:latin typeface="Helvetica Light" panose="020B0403020202020204"/>
                  </a:rPr>
                  <a:t>Bernoulli </a:t>
                </a:r>
                <a:r>
                  <a:rPr lang="en-US" sz="1200" dirty="0">
                    <a:solidFill>
                      <a:srgbClr val="000000"/>
                    </a:solidFill>
                    <a:latin typeface="Helvetica Light" panose="020B0403020202020204"/>
                  </a:rPr>
                  <a:t>random variable with the probability mass function given by:</a:t>
                </a:r>
              </a:p>
              <a:p>
                <a:pPr>
                  <a:lnSpc>
                    <a:spcPct val="150000"/>
                  </a:lnSpc>
                  <a:buNone/>
                </a:pPr>
                <a14:m>
                  <m:oMathPara xmlns:m="http://schemas.openxmlformats.org/officeDocument/2006/math">
                    <m:oMathParaPr>
                      <m:jc m:val="centerGroup"/>
                    </m:oMathParaPr>
                    <m:oMath xmlns:m="http://schemas.openxmlformats.org/officeDocument/2006/math">
                      <m:r>
                        <a:rPr lang="en-US" sz="1200" i="1">
                          <a:solidFill>
                            <a:srgbClr val="008000"/>
                          </a:solidFill>
                          <a:latin typeface="Cambria Math" panose="02040503050406030204" pitchFamily="18" charset="0"/>
                        </a:rPr>
                        <m:t>𝑝</m:t>
                      </m:r>
                      <m:d>
                        <m:dPr>
                          <m:ctrlPr>
                            <a:rPr lang="en-US" sz="1200" i="1">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𝑥</m:t>
                          </m:r>
                        </m:e>
                      </m:d>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𝑃</m:t>
                      </m:r>
                      <m:d>
                        <m:dPr>
                          <m:begChr m:val="{"/>
                          <m:endChr m:val="}"/>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𝑥</m:t>
                          </m:r>
                        </m:e>
                      </m:d>
                      <m:r>
                        <a:rPr lang="en-US" sz="1200" b="0" i="1" smtClean="0">
                          <a:solidFill>
                            <a:srgbClr val="008000"/>
                          </a:solidFill>
                          <a:latin typeface="Cambria Math" panose="02040503050406030204" pitchFamily="18" charset="0"/>
                        </a:rPr>
                        <m:t>=</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𝑥</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b="0" i="1" smtClean="0">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sup>
                      </m:sSup>
                      <m:r>
                        <a:rPr lang="en-US" sz="1200" i="1">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=0</m:t>
                      </m:r>
                      <m:r>
                        <m:rPr>
                          <m:nor/>
                        </m:rP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1</m:t>
                      </m:r>
                    </m:oMath>
                  </m:oMathPara>
                </a14:m>
                <a:endParaRPr lang="en-US" sz="1200" i="1" dirty="0">
                  <a:solidFill>
                    <a:srgbClr val="008000"/>
                  </a:solidFill>
                </a:endParaRPr>
              </a:p>
              <a:p>
                <a:pPr>
                  <a:lnSpc>
                    <a:spcPct val="150000"/>
                  </a:lnSpc>
                  <a:buNone/>
                </a:pPr>
                <a:endParaRPr lang="en-US" sz="1200" dirty="0">
                  <a:solidFill>
                    <a:srgbClr val="000000"/>
                  </a:solidFill>
                  <a:latin typeface="Helvetica Light" panose="020B0403020202020204"/>
                </a:endParaRPr>
              </a:p>
              <a:p>
                <a:pPr marL="0" indent="0" algn="just">
                  <a:lnSpc>
                    <a:spcPct val="150000"/>
                  </a:lnSpc>
                  <a:buClr>
                    <a:srgbClr val="3333CC"/>
                  </a:buClr>
                  <a:buFontTx/>
                  <a:buNone/>
                </a:pPr>
                <a:endParaRPr lang="en-US" sz="1200" dirty="0">
                  <a:solidFill>
                    <a:srgbClr val="000000"/>
                  </a:solidFill>
                  <a:latin typeface="Helvetica Light" panose="020B0403020202020204"/>
                </a:endParaRPr>
              </a:p>
            </p:txBody>
          </p:sp>
        </mc:Choice>
        <mc:Fallback xmlns="">
          <p:sp>
            <p:nvSpPr>
              <p:cNvPr id="2" name="Content Placeholder 1">
                <a:extLst>
                  <a:ext uri="{FF2B5EF4-FFF2-40B4-BE49-F238E27FC236}">
                    <a16:creationId xmlns:a16="http://schemas.microsoft.com/office/drawing/2014/main" id="{2FEEF9D6-46C9-48B9-9938-B09529ECA795}"/>
                  </a:ext>
                </a:extLst>
              </p:cNvPr>
              <p:cNvSpPr>
                <a:spLocks noGrp="1" noRot="1" noChangeAspect="1" noMove="1" noResize="1" noEditPoints="1" noAdjustHandles="1" noChangeArrowheads="1" noChangeShapeType="1" noTextEdit="1"/>
              </p:cNvSpPr>
              <p:nvPr>
                <p:ph idx="1"/>
              </p:nvPr>
            </p:nvSpPr>
            <p:spPr>
              <a:xfrm>
                <a:off x="628650" y="1179094"/>
                <a:ext cx="7886700" cy="1339078"/>
              </a:xfrm>
              <a:blipFill>
                <a:blip r:embed="rId3"/>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7015598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a:bodyPr>
          <a:lstStyle/>
          <a:p>
            <a:r>
              <a:rPr lang="en-US" dirty="0"/>
              <a:t>Example</a:t>
            </a:r>
          </a:p>
        </p:txBody>
      </p:sp>
      <p:sp>
        <p:nvSpPr>
          <p:cNvPr id="2" name="Text Placeholder 1">
            <a:extLst>
              <a:ext uri="{FF2B5EF4-FFF2-40B4-BE49-F238E27FC236}">
                <a16:creationId xmlns:a16="http://schemas.microsoft.com/office/drawing/2014/main" id="{9A74F91F-6758-3C1B-6AF0-512BE9286B40}"/>
              </a:ext>
            </a:extLst>
          </p:cNvPr>
          <p:cNvSpPr>
            <a:spLocks noGrp="1"/>
          </p:cNvSpPr>
          <p:nvPr>
            <p:ph type="body" sz="quarter" idx="10"/>
          </p:nvPr>
        </p:nvSpPr>
        <p:spPr>
          <a:xfrm>
            <a:off x="628649" y="1075625"/>
            <a:ext cx="6875961" cy="404813"/>
          </a:xfrm>
        </p:spPr>
        <p:txBody>
          <a:bodyPr>
            <a:normAutofit/>
          </a:bodyPr>
          <a:lstStyle/>
          <a:p>
            <a:r>
              <a:rPr lang="en-US" dirty="0"/>
              <a:t>Expectation of a Binomial Random Variable Using Bernoulli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916FCF-29C0-44E2-B468-07B03CF19280}"/>
                  </a:ext>
                </a:extLst>
              </p:cNvPr>
              <p:cNvSpPr>
                <a:spLocks noGrp="1"/>
              </p:cNvSpPr>
              <p:nvPr>
                <p:ph idx="1"/>
              </p:nvPr>
            </p:nvSpPr>
            <p:spPr/>
            <p:txBody>
              <a:bodyPr>
                <a:normAutofit/>
              </a:bodyPr>
              <a:lstStyle/>
              <a:p>
                <a:pPr marL="0" indent="0">
                  <a:lnSpc>
                    <a:spcPct val="150000"/>
                  </a:lnSpc>
                  <a:buNone/>
                </a:pPr>
                <a:r>
                  <a:rPr lang="en-US" sz="1200" dirty="0">
                    <a:latin typeface="Helvetica Light" panose="020B0403020202020204"/>
                  </a:rPr>
                  <a:t>A trial is run for </a:t>
                </a:r>
                <a14:m>
                  <m:oMath xmlns:m="http://schemas.openxmlformats.org/officeDocument/2006/math">
                    <m:r>
                      <a:rPr lang="en-US" sz="1200" b="0" i="1" smtClean="0">
                        <a:solidFill>
                          <a:srgbClr val="008000"/>
                        </a:solidFill>
                        <a:latin typeface="Cambria Math" panose="02040503050406030204" pitchFamily="18" charset="0"/>
                      </a:rPr>
                      <m:t>𝑛</m:t>
                    </m:r>
                  </m:oMath>
                </a14:m>
                <a:r>
                  <a:rPr lang="en-US" sz="1200" dirty="0">
                    <a:latin typeface="Helvetica Light" panose="020B0403020202020204"/>
                  </a:rPr>
                  <a:t> times independently. Each trial will have two outcomes: success with probability </a:t>
                </a:r>
                <a14:m>
                  <m:oMath xmlns:m="http://schemas.openxmlformats.org/officeDocument/2006/math">
                    <m:r>
                      <a:rPr lang="en-US" sz="1200" b="0" i="1" smtClean="0">
                        <a:solidFill>
                          <a:srgbClr val="008000"/>
                        </a:solidFill>
                        <a:latin typeface="Cambria Math" panose="02040503050406030204" pitchFamily="18" charset="0"/>
                      </a:rPr>
                      <m:t>𝑝</m:t>
                    </m:r>
                  </m:oMath>
                </a14:m>
                <a:r>
                  <a:rPr lang="en-US" sz="1200" dirty="0">
                    <a:latin typeface="Helvetica Light" panose="020B0403020202020204"/>
                  </a:rPr>
                  <a:t> and failure with probability </a:t>
                </a:r>
                <a14:m>
                  <m:oMath xmlns:m="http://schemas.openxmlformats.org/officeDocument/2006/math">
                    <m:r>
                      <a:rPr lang="en-US" sz="1200" b="0" i="1" smtClean="0">
                        <a:solidFill>
                          <a:srgbClr val="008000"/>
                        </a:solidFill>
                        <a:latin typeface="Cambria Math" panose="02040503050406030204" pitchFamily="18" charset="0"/>
                      </a:rPr>
                      <m:t>1−</m:t>
                    </m:r>
                    <m:r>
                      <a:rPr lang="en-US" sz="1200" b="0" i="1" smtClean="0">
                        <a:solidFill>
                          <a:srgbClr val="008000"/>
                        </a:solidFill>
                        <a:latin typeface="Cambria Math" panose="02040503050406030204" pitchFamily="18" charset="0"/>
                      </a:rPr>
                      <m:t>𝑝</m:t>
                    </m:r>
                  </m:oMath>
                </a14:m>
                <a:r>
                  <a:rPr lang="en-US" sz="1200" dirty="0">
                    <a:latin typeface="Helvetica Light" panose="020B0403020202020204"/>
                  </a:rPr>
                  <a:t>. Suppose  </a:t>
                </a:r>
                <a14:m>
                  <m:oMath xmlns:m="http://schemas.openxmlformats.org/officeDocument/2006/math">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r>
                      <a:rPr lang="en-US" sz="1200" b="0" i="1" smtClean="0">
                        <a:solidFill>
                          <a:srgbClr val="008000"/>
                        </a:solidFill>
                        <a:latin typeface="Cambria Math" panose="02040503050406030204" pitchFamily="18" charset="0"/>
                      </a:rPr>
                      <m:t>=1</m:t>
                    </m:r>
                  </m:oMath>
                </a14:m>
                <a:r>
                  <a:rPr lang="en-US" sz="1200" dirty="0">
                    <a:latin typeface="Helvetica Light" panose="020B0403020202020204"/>
                  </a:rPr>
                  <a:t> if the </a:t>
                </a:r>
                <a14:m>
                  <m:oMath xmlns:m="http://schemas.openxmlformats.org/officeDocument/2006/math">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𝑖</m:t>
                        </m:r>
                      </m:e>
                      <m:sup>
                        <m:r>
                          <a:rPr lang="en-US" sz="1200" b="0" i="1" smtClean="0">
                            <a:solidFill>
                              <a:srgbClr val="008000"/>
                            </a:solidFill>
                            <a:latin typeface="Cambria Math" panose="02040503050406030204" pitchFamily="18" charset="0"/>
                          </a:rPr>
                          <m:t>𝑡h</m:t>
                        </m:r>
                      </m:sup>
                    </m:sSup>
                  </m:oMath>
                </a14:m>
                <a:r>
                  <a:rPr lang="en-US" sz="1200" i="1" dirty="0">
                    <a:solidFill>
                      <a:srgbClr val="008000"/>
                    </a:solidFill>
                    <a:latin typeface="Cambria Math" panose="02040503050406030204" pitchFamily="18" charset="0"/>
                  </a:rPr>
                  <a:t> </a:t>
                </a:r>
                <a:r>
                  <a:rPr lang="en-US" sz="1200" dirty="0">
                    <a:latin typeface="Helvetica Light" panose="020B0403020202020204"/>
                  </a:rPr>
                  <a:t>trial is a success, and it is zero otherwise (</a:t>
                </a:r>
                <a14:m>
                  <m:oMath xmlns:m="http://schemas.openxmlformats.org/officeDocument/2006/math">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oMath>
                </a14:m>
                <a:r>
                  <a:rPr lang="en-US" sz="1200" i="1" dirty="0">
                    <a:solidFill>
                      <a:schemeClr val="tx1"/>
                    </a:solidFill>
                    <a:latin typeface="Helvetica Light" panose="020B0403020202020204"/>
                  </a:rPr>
                  <a:t> </a:t>
                </a:r>
                <a:r>
                  <a:rPr lang="en-US" sz="1200" dirty="0">
                    <a:latin typeface="Helvetica Light" panose="020B0403020202020204"/>
                  </a:rPr>
                  <a:t>is called a </a:t>
                </a:r>
                <a:r>
                  <a:rPr lang="en-US" sz="1200" dirty="0">
                    <a:solidFill>
                      <a:srgbClr val="0000FF"/>
                    </a:solidFill>
                    <a:latin typeface="Helvetica Light" panose="020B0403020202020204"/>
                  </a:rPr>
                  <a:t>Bernoulli </a:t>
                </a:r>
                <a:r>
                  <a:rPr lang="en-US" sz="1200" dirty="0">
                    <a:latin typeface="Helvetica Light" panose="020B0403020202020204"/>
                  </a:rPr>
                  <a:t>random variable). Also suppose </a:t>
                </a:r>
                <a14:m>
                  <m:oMath xmlns:m="http://schemas.openxmlformats.org/officeDocument/2006/math">
                    <m:r>
                      <a:rPr lang="en-US" sz="1200" i="1">
                        <a:solidFill>
                          <a:srgbClr val="008000"/>
                        </a:solidFill>
                        <a:latin typeface="Cambria Math" panose="02040503050406030204" pitchFamily="18" charset="0"/>
                      </a:rPr>
                      <m:t>𝑋</m:t>
                    </m:r>
                    <m:r>
                      <a:rPr lang="en-US" sz="1200" i="1">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1</m:t>
                        </m:r>
                      </m:sub>
                    </m:sSub>
                    <m:r>
                      <a:rPr lang="en-US" sz="1200" i="1">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2</m:t>
                        </m:r>
                      </m:sub>
                    </m:sSub>
                    <m:r>
                      <a:rPr lang="en-US" sz="1200" i="1">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𝑛</m:t>
                        </m:r>
                      </m:sub>
                    </m:sSub>
                  </m:oMath>
                </a14:m>
                <a:r>
                  <a:rPr lang="en-US" sz="1200" dirty="0">
                    <a:solidFill>
                      <a:srgbClr val="0000FF"/>
                    </a:solidFill>
                    <a:latin typeface="Helvetica Light" panose="020B0403020202020204"/>
                  </a:rPr>
                  <a:t> </a:t>
                </a:r>
                <a:r>
                  <a:rPr lang="en-US" sz="1200" dirty="0">
                    <a:latin typeface="Helvetica Light" panose="020B0403020202020204"/>
                  </a:rPr>
                  <a:t>is a random variable representing the number of successes in </a:t>
                </a:r>
                <a14:m>
                  <m:oMath xmlns:m="http://schemas.openxmlformats.org/officeDocument/2006/math">
                    <m:r>
                      <a:rPr lang="en-US" sz="1200" i="1">
                        <a:solidFill>
                          <a:srgbClr val="008000"/>
                        </a:solidFill>
                        <a:latin typeface="Cambria Math" panose="02040503050406030204" pitchFamily="18" charset="0"/>
                      </a:rPr>
                      <m:t>𝑛</m:t>
                    </m:r>
                  </m:oMath>
                </a14:m>
                <a:r>
                  <a:rPr lang="en-US" sz="1200" dirty="0">
                    <a:latin typeface="Helvetica Light" panose="020B0403020202020204"/>
                  </a:rPr>
                  <a:t> trials (</a:t>
                </a:r>
                <a14:m>
                  <m:oMath xmlns:m="http://schemas.openxmlformats.org/officeDocument/2006/math">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oMath>
                </a14:m>
                <a:r>
                  <a:rPr lang="en-US" sz="1200" i="1" dirty="0">
                    <a:solidFill>
                      <a:schemeClr val="tx1"/>
                    </a:solidFill>
                    <a:latin typeface="Helvetica Light" panose="020B0403020202020204"/>
                  </a:rPr>
                  <a:t> </a:t>
                </a:r>
                <a:r>
                  <a:rPr lang="en-US" sz="1200" dirty="0">
                    <a:latin typeface="Helvetica Light" panose="020B0403020202020204"/>
                  </a:rPr>
                  <a:t>is a </a:t>
                </a:r>
                <a:r>
                  <a:rPr lang="en-US" sz="1200" dirty="0">
                    <a:solidFill>
                      <a:srgbClr val="0000FF"/>
                    </a:solidFill>
                    <a:latin typeface="Helvetica Light" panose="020B0403020202020204"/>
                  </a:rPr>
                  <a:t>Binomial </a:t>
                </a:r>
                <a:r>
                  <a:rPr lang="en-US" sz="1200" dirty="0">
                    <a:latin typeface="Helvetica Light" panose="020B0403020202020204"/>
                  </a:rPr>
                  <a:t>random variable). Find </a:t>
                </a:r>
                <a14:m>
                  <m:oMath xmlns:m="http://schemas.openxmlformats.org/officeDocument/2006/math">
                    <m:r>
                      <m:rPr>
                        <m:sty m:val="p"/>
                      </m:rPr>
                      <a:rPr lang="en-US" sz="1200" b="0" i="1" smtClean="0">
                        <a:solidFill>
                          <a:srgbClr val="008000"/>
                        </a:solidFill>
                        <a:latin typeface="Cambria Math" panose="02040503050406030204" pitchFamily="18" charset="0"/>
                      </a:rPr>
                      <m:t>E</m:t>
                    </m:r>
                    <m:r>
                      <a:rPr lang="en-US" sz="1200" b="0">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𝑋</m:t>
                    </m:r>
                    <m:r>
                      <a:rPr lang="en-US" sz="1200" b="0">
                        <a:solidFill>
                          <a:srgbClr val="008000"/>
                        </a:solidFill>
                        <a:latin typeface="Cambria Math" panose="02040503050406030204" pitchFamily="18" charset="0"/>
                      </a:rPr>
                      <m:t>)</m:t>
                    </m:r>
                  </m:oMath>
                </a14:m>
                <a:r>
                  <a:rPr lang="en-US" sz="1200" dirty="0">
                    <a:latin typeface="Helvetica Light" panose="020B0403020202020204"/>
                  </a:rPr>
                  <a:t>.</a:t>
                </a:r>
              </a:p>
              <a:p>
                <a:pPr marL="0" indent="0">
                  <a:lnSpc>
                    <a:spcPct val="150000"/>
                  </a:lnSpc>
                  <a:buNone/>
                </a:pPr>
                <a:endParaRPr lang="en-US" sz="1200" dirty="0">
                  <a:solidFill>
                    <a:srgbClr val="008000"/>
                  </a:solidFill>
                  <a:latin typeface="Cambria Math" panose="02040503050406030204" pitchFamily="18" charset="0"/>
                </a:endParaRPr>
              </a:p>
              <a:p>
                <a:pPr marL="0" indent="0">
                  <a:lnSpc>
                    <a:spcPct val="150000"/>
                  </a:lnSpc>
                  <a:buNone/>
                </a:pPr>
                <a:endParaRPr lang="en-US" sz="1200" b="1" dirty="0">
                  <a:solidFill>
                    <a:srgbClr val="00800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5D916FCF-29C0-44E2-B468-07B03CF1928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505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a:bodyPr>
          <a:lstStyle/>
          <a:p>
            <a:r>
              <a:rPr lang="en-US"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916FCF-29C0-44E2-B468-07B03CF19280}"/>
                  </a:ext>
                </a:extLst>
              </p:cNvPr>
              <p:cNvSpPr>
                <a:spLocks noGrp="1"/>
              </p:cNvSpPr>
              <p:nvPr>
                <p:ph idx="1"/>
              </p:nvPr>
            </p:nvSpPr>
            <p:spPr>
              <a:xfrm>
                <a:off x="457200" y="1140561"/>
                <a:ext cx="7886700" cy="3513592"/>
              </a:xfrm>
            </p:spPr>
            <p:txBody>
              <a:bodyPr>
                <a:normAutofit/>
              </a:bodyPr>
              <a:lstStyle/>
              <a:p>
                <a:pPr marL="0" indent="0">
                  <a:lnSpc>
                    <a:spcPct val="150000"/>
                  </a:lnSpc>
                  <a:buNone/>
                </a:pPr>
                <a:r>
                  <a:rPr lang="en-US" sz="1200" dirty="0">
                    <a:solidFill>
                      <a:srgbClr val="000000"/>
                    </a:solidFill>
                    <a:latin typeface="Helvetica Light" panose="020B0403020202020204"/>
                  </a:rPr>
                  <a:t>It is not difficult to see that for each random variable </a:t>
                </a:r>
                <a14:m>
                  <m:oMath xmlns:m="http://schemas.openxmlformats.org/officeDocument/2006/math">
                    <m:sSub>
                      <m:sSubPr>
                        <m:ctrlPr>
                          <a:rPr lang="en-US" sz="1200" i="1" smtClean="0">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r>
                      <a:rPr lang="en-US" sz="1200" i="1">
                        <a:solidFill>
                          <a:srgbClr val="008000"/>
                        </a:solidFill>
                        <a:latin typeface="Cambria Math" panose="02040503050406030204" pitchFamily="18" charset="0"/>
                      </a:rPr>
                      <m:t> </m:t>
                    </m:r>
                  </m:oMath>
                </a14:m>
                <a:r>
                  <a:rPr lang="en-US" sz="1200" dirty="0">
                    <a:solidFill>
                      <a:srgbClr val="000000"/>
                    </a:solidFill>
                    <a:latin typeface="Helvetica Light" panose="020B0403020202020204"/>
                  </a:rPr>
                  <a:t>defined as:</a:t>
                </a:r>
                <a:endParaRPr lang="en-US" sz="1200" i="1" dirty="0">
                  <a:solidFill>
                    <a:srgbClr val="008000"/>
                  </a:solidFill>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r>
                        <a:rPr lang="en-US" sz="1200" i="1">
                          <a:solidFill>
                            <a:srgbClr val="008000"/>
                          </a:solidFill>
                          <a:latin typeface="Cambria Math" panose="02040503050406030204" pitchFamily="18" charset="0"/>
                        </a:rPr>
                        <m:t>=</m:t>
                      </m:r>
                      <m:d>
                        <m:dPr>
                          <m:begChr m:val="{"/>
                          <m:endChr m:val=""/>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1 </m:t>
                              </m:r>
                            </m:e>
                            <m:e>
                              <m:r>
                                <a:rPr lang="en-US" sz="1200" i="1">
                                  <a:solidFill>
                                    <a:srgbClr val="008000"/>
                                  </a:solidFill>
                                  <a:latin typeface="Cambria Math" panose="02040503050406030204" pitchFamily="18" charset="0"/>
                                </a:rPr>
                                <m:t>0</m:t>
                              </m:r>
                            </m:e>
                          </m:eqArr>
                          <m:r>
                            <a:rPr lang="en-US" sz="1200" i="1">
                              <a:solidFill>
                                <a:srgbClr val="008000"/>
                              </a:solidFill>
                              <a:latin typeface="Cambria Math" panose="02040503050406030204" pitchFamily="18" charset="0"/>
                            </a:rPr>
                            <m:t> </m:t>
                          </m:r>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𝑝</m:t>
                              </m:r>
                              <m:r>
                                <m:rPr>
                                  <m:nor/>
                                </m:rPr>
                                <a:rPr lang="en-US" sz="1200" i="1">
                                  <a:solidFill>
                                    <a:srgbClr val="008000"/>
                                  </a:solidFill>
                                  <a:latin typeface="Cambria Math" panose="02040503050406030204" pitchFamily="18" charset="0"/>
                                </a:rPr>
                                <m:t> </m:t>
                              </m:r>
                              <m:r>
                                <a:rPr lang="en-US" sz="1200" i="1" dirty="0">
                                  <a:latin typeface="Cambria Math" panose="02040503050406030204" pitchFamily="18" charset="0"/>
                                </a:rPr>
                                <m:t> </m:t>
                              </m:r>
                            </m:e>
                            <m:e>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e>
                          </m:eqArr>
                        </m:e>
                      </m:d>
                    </m:oMath>
                  </m:oMathPara>
                </a14:m>
                <a:endParaRPr lang="en-US" sz="1200" dirty="0"/>
              </a:p>
              <a:p>
                <a:pPr marL="0" indent="0">
                  <a:buNone/>
                </a:pPr>
                <a:r>
                  <a:rPr lang="en-US" sz="1200" dirty="0"/>
                  <a:t>the expected value of </a:t>
                </a:r>
                <a14:m>
                  <m:oMath xmlns:m="http://schemas.openxmlformats.org/officeDocument/2006/math">
                    <m:sSub>
                      <m:sSubPr>
                        <m:ctrlPr>
                          <a:rPr lang="en-US" sz="1200" i="1" smtClean="0">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r>
                      <a:rPr lang="en-US" sz="1200" i="1">
                        <a:solidFill>
                          <a:srgbClr val="008000"/>
                        </a:solidFill>
                        <a:latin typeface="Cambria Math" panose="02040503050406030204" pitchFamily="18" charset="0"/>
                      </a:rPr>
                      <m:t> </m:t>
                    </m:r>
                  </m:oMath>
                </a14:m>
                <a:r>
                  <a:rPr lang="en-US" sz="1200" dirty="0"/>
                  <a:t>is:</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m:rPr>
                          <m:sty m:val="p"/>
                        </m:rPr>
                        <a:rPr lang="en-US" sz="1200" i="1" smtClean="0">
                          <a:solidFill>
                            <a:srgbClr val="008000"/>
                          </a:solidFill>
                          <a:latin typeface="Cambria Math" panose="02040503050406030204" pitchFamily="18" charset="0"/>
                        </a:rPr>
                        <m:t>E</m:t>
                      </m:r>
                      <m:d>
                        <m:dPr>
                          <m:ctrlPr>
                            <a:rPr lang="en-US" sz="1200" i="1">
                              <a:solidFill>
                                <a:srgbClr val="008000"/>
                              </a:solidFill>
                              <a:latin typeface="Cambria Math" panose="02040503050406030204" pitchFamily="18" charset="0"/>
                            </a:rPr>
                          </m:ctrlPr>
                        </m:dPr>
                        <m:e>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e>
                      </m:d>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  </m:t>
                      </m:r>
                    </m:oMath>
                  </m:oMathPara>
                </a14:m>
                <a:endParaRPr lang="en-US" sz="1200" dirty="0"/>
              </a:p>
              <a:p>
                <a:pPr marL="0" indent="0">
                  <a:buNone/>
                </a:pPr>
                <a:r>
                  <a:rPr lang="en-US" sz="1200" dirty="0">
                    <a:solidFill>
                      <a:srgbClr val="000000"/>
                    </a:solidFill>
                    <a:latin typeface="Helvetica Light" panose="020B0403020202020204"/>
                  </a:rPr>
                  <a:t>Hence, </a:t>
                </a:r>
              </a:p>
              <a:p>
                <a:pPr marL="0" indent="0">
                  <a:lnSpc>
                    <a:spcPct val="150000"/>
                  </a:lnSpc>
                  <a:buNone/>
                </a:pPr>
                <a14:m>
                  <m:oMathPara xmlns:m="http://schemas.openxmlformats.org/officeDocument/2006/math">
                    <m:oMathParaPr>
                      <m:jc m:val="centerGroup"/>
                    </m:oMathParaPr>
                    <m:oMath xmlns:m="http://schemas.openxmlformats.org/officeDocument/2006/math">
                      <m:r>
                        <m:rPr>
                          <m:sty m:val="p"/>
                        </m:rPr>
                        <a:rPr lang="en-US" sz="1200" i="1" smtClean="0">
                          <a:solidFill>
                            <a:srgbClr val="008000"/>
                          </a:solidFill>
                          <a:latin typeface="Cambria Math" panose="02040503050406030204" pitchFamily="18" charset="0"/>
                        </a:rPr>
                        <m:t>E</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𝑋</m:t>
                          </m:r>
                        </m:e>
                      </m:d>
                      <m:r>
                        <a:rPr lang="en-US" sz="1200" i="1">
                          <a:solidFill>
                            <a:srgbClr val="008000"/>
                          </a:solidFill>
                          <a:latin typeface="Cambria Math" panose="02040503050406030204" pitchFamily="18" charset="0"/>
                        </a:rPr>
                        <m:t>=</m:t>
                      </m:r>
                      <m:r>
                        <m:rPr>
                          <m:sty m:val="p"/>
                        </m:rPr>
                        <a:rPr lang="en-US" sz="1200" i="1" smtClean="0">
                          <a:solidFill>
                            <a:srgbClr val="008000"/>
                          </a:solidFill>
                          <a:latin typeface="Cambria Math" panose="02040503050406030204" pitchFamily="18" charset="0"/>
                        </a:rPr>
                        <m:t>E</m:t>
                      </m:r>
                      <m:d>
                        <m:dPr>
                          <m:ctrlPr>
                            <a:rPr lang="en-US" sz="1200" i="1">
                              <a:solidFill>
                                <a:srgbClr val="008000"/>
                              </a:solidFill>
                              <a:latin typeface="Cambria Math" panose="02040503050406030204" pitchFamily="18" charset="0"/>
                            </a:rPr>
                          </m:ctrlPr>
                        </m:dPr>
                        <m:e>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𝑖</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e>
                          </m:nary>
                        </m:e>
                      </m:d>
                      <m:r>
                        <a:rPr lang="en-US" sz="1200" i="1">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𝑖</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sSub>
                            <m:sSubPr>
                              <m:ctrlPr>
                                <a:rPr lang="en-US" sz="1200" i="1">
                                  <a:solidFill>
                                    <a:srgbClr val="008000"/>
                                  </a:solidFill>
                                  <a:latin typeface="Cambria Math" panose="02040503050406030204" pitchFamily="18" charset="0"/>
                                </a:rPr>
                              </m:ctrlPr>
                            </m:sSubPr>
                            <m:e>
                              <m:r>
                                <m:rPr>
                                  <m:sty m:val="p"/>
                                </m:rPr>
                                <a:rPr lang="en-US" sz="1200" i="1" smtClean="0">
                                  <a:solidFill>
                                    <a:srgbClr val="008000"/>
                                  </a:solidFill>
                                  <a:latin typeface="Cambria Math" panose="02040503050406030204" pitchFamily="18" charset="0"/>
                                </a:rPr>
                                <m:t>E</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r>
                            <a:rPr lang="en-US" sz="1200" i="1">
                              <a:solidFill>
                                <a:srgbClr val="008000"/>
                              </a:solidFill>
                              <a:latin typeface="Cambria Math" panose="02040503050406030204" pitchFamily="18" charset="0"/>
                            </a:rPr>
                            <m:t>)</m:t>
                          </m:r>
                        </m:e>
                      </m:nary>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𝑛𝑝</m:t>
                      </m:r>
                    </m:oMath>
                  </m:oMathPara>
                </a14:m>
                <a:endParaRPr lang="en-US" sz="1200" dirty="0">
                  <a:solidFill>
                    <a:srgbClr val="000000"/>
                  </a:solidFill>
                  <a:latin typeface="Helvetica Light" panose="020B0403020202020204"/>
                </a:endParaRPr>
              </a:p>
            </p:txBody>
          </p:sp>
        </mc:Choice>
        <mc:Fallback xmlns="">
          <p:sp>
            <p:nvSpPr>
              <p:cNvPr id="3" name="Content Placeholder 2">
                <a:extLst>
                  <a:ext uri="{FF2B5EF4-FFF2-40B4-BE49-F238E27FC236}">
                    <a16:creationId xmlns:a16="http://schemas.microsoft.com/office/drawing/2014/main" id="{5D916FCF-29C0-44E2-B468-07B03CF19280}"/>
                  </a:ext>
                </a:extLst>
              </p:cNvPr>
              <p:cNvSpPr>
                <a:spLocks noGrp="1" noRot="1" noChangeAspect="1" noMove="1" noResize="1" noEditPoints="1" noAdjustHandles="1" noChangeArrowheads="1" noChangeShapeType="1" noTextEdit="1"/>
              </p:cNvSpPr>
              <p:nvPr>
                <p:ph idx="1"/>
              </p:nvPr>
            </p:nvSpPr>
            <p:spPr>
              <a:xfrm>
                <a:off x="457200" y="1140561"/>
                <a:ext cx="7886700" cy="351359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8939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Additional R Coding</a:t>
            </a:r>
          </a:p>
        </p:txBody>
      </p:sp>
    </p:spTree>
    <p:extLst>
      <p:ext uri="{BB962C8B-B14F-4D97-AF65-F5344CB8AC3E}">
        <p14:creationId xmlns:p14="http://schemas.microsoft.com/office/powerpoint/2010/main" val="2611471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a:bodyPr>
          <a:lstStyle/>
          <a:p>
            <a:r>
              <a:rPr lang="en-US" dirty="0"/>
              <a:t>Example</a:t>
            </a:r>
          </a:p>
        </p:txBody>
      </p:sp>
      <p:sp>
        <p:nvSpPr>
          <p:cNvPr id="2" name="Text Placeholder 1">
            <a:extLst>
              <a:ext uri="{FF2B5EF4-FFF2-40B4-BE49-F238E27FC236}">
                <a16:creationId xmlns:a16="http://schemas.microsoft.com/office/drawing/2014/main" id="{9A74F91F-6758-3C1B-6AF0-512BE9286B40}"/>
              </a:ext>
            </a:extLst>
          </p:cNvPr>
          <p:cNvSpPr>
            <a:spLocks noGrp="1"/>
          </p:cNvSpPr>
          <p:nvPr>
            <p:ph type="body" sz="quarter" idx="10"/>
          </p:nvPr>
        </p:nvSpPr>
        <p:spPr>
          <a:xfrm>
            <a:off x="628649" y="1075625"/>
            <a:ext cx="6875961" cy="404813"/>
          </a:xfrm>
        </p:spPr>
        <p:txBody>
          <a:bodyPr>
            <a:normAutofit/>
          </a:bodyPr>
          <a:lstStyle/>
          <a:p>
            <a:r>
              <a:rPr lang="en-US" dirty="0"/>
              <a:t>Variance of a Binomial Random Variable Using Bernoulli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916FCF-29C0-44E2-B468-07B03CF19280}"/>
                  </a:ext>
                </a:extLst>
              </p:cNvPr>
              <p:cNvSpPr>
                <a:spLocks noGrp="1"/>
              </p:cNvSpPr>
              <p:nvPr>
                <p:ph idx="1"/>
              </p:nvPr>
            </p:nvSpPr>
            <p:spPr/>
            <p:txBody>
              <a:bodyPr>
                <a:normAutofit/>
              </a:bodyPr>
              <a:lstStyle/>
              <a:p>
                <a:pPr marL="0" indent="0">
                  <a:lnSpc>
                    <a:spcPct val="150000"/>
                  </a:lnSpc>
                  <a:buNone/>
                </a:pPr>
                <a:r>
                  <a:rPr lang="en-US" sz="1200" dirty="0">
                    <a:latin typeface="Helvetica Light" panose="020B0403020202020204"/>
                  </a:rPr>
                  <a:t>A trial is run for </a:t>
                </a:r>
                <a14:m>
                  <m:oMath xmlns:m="http://schemas.openxmlformats.org/officeDocument/2006/math">
                    <m:r>
                      <a:rPr lang="en-US" sz="1200" b="0" i="1" smtClean="0">
                        <a:solidFill>
                          <a:srgbClr val="008000"/>
                        </a:solidFill>
                        <a:latin typeface="Cambria Math" panose="02040503050406030204" pitchFamily="18" charset="0"/>
                      </a:rPr>
                      <m:t>𝑛</m:t>
                    </m:r>
                  </m:oMath>
                </a14:m>
                <a:r>
                  <a:rPr lang="en-US" sz="1200" dirty="0">
                    <a:latin typeface="Helvetica Light" panose="020B0403020202020204"/>
                  </a:rPr>
                  <a:t> times independently. Each trial will have two outcomes: success with probability </a:t>
                </a:r>
                <a14:m>
                  <m:oMath xmlns:m="http://schemas.openxmlformats.org/officeDocument/2006/math">
                    <m:r>
                      <a:rPr lang="en-US" sz="1200" b="0" i="1" smtClean="0">
                        <a:solidFill>
                          <a:srgbClr val="008000"/>
                        </a:solidFill>
                        <a:latin typeface="Cambria Math" panose="02040503050406030204" pitchFamily="18" charset="0"/>
                      </a:rPr>
                      <m:t>𝑝</m:t>
                    </m:r>
                  </m:oMath>
                </a14:m>
                <a:r>
                  <a:rPr lang="en-US" sz="1200" dirty="0">
                    <a:latin typeface="Helvetica Light" panose="020B0403020202020204"/>
                  </a:rPr>
                  <a:t> and failure with probability </a:t>
                </a:r>
                <a14:m>
                  <m:oMath xmlns:m="http://schemas.openxmlformats.org/officeDocument/2006/math">
                    <m:r>
                      <a:rPr lang="en-US" sz="1200" b="0" i="1" smtClean="0">
                        <a:solidFill>
                          <a:srgbClr val="008000"/>
                        </a:solidFill>
                        <a:latin typeface="Cambria Math" panose="02040503050406030204" pitchFamily="18" charset="0"/>
                      </a:rPr>
                      <m:t>1−</m:t>
                    </m:r>
                    <m:r>
                      <a:rPr lang="en-US" sz="1200" b="0" i="1" smtClean="0">
                        <a:solidFill>
                          <a:srgbClr val="008000"/>
                        </a:solidFill>
                        <a:latin typeface="Cambria Math" panose="02040503050406030204" pitchFamily="18" charset="0"/>
                      </a:rPr>
                      <m:t>𝑝</m:t>
                    </m:r>
                  </m:oMath>
                </a14:m>
                <a:r>
                  <a:rPr lang="en-US" sz="1200" dirty="0">
                    <a:latin typeface="Helvetica Light" panose="020B0403020202020204"/>
                  </a:rPr>
                  <a:t>. Suppose  </a:t>
                </a:r>
                <a14:m>
                  <m:oMath xmlns:m="http://schemas.openxmlformats.org/officeDocument/2006/math">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r>
                      <a:rPr lang="en-US" sz="1200" b="0" i="1" smtClean="0">
                        <a:solidFill>
                          <a:srgbClr val="008000"/>
                        </a:solidFill>
                        <a:latin typeface="Cambria Math" panose="02040503050406030204" pitchFamily="18" charset="0"/>
                      </a:rPr>
                      <m:t>=1</m:t>
                    </m:r>
                  </m:oMath>
                </a14:m>
                <a:r>
                  <a:rPr lang="en-US" sz="1200" dirty="0">
                    <a:latin typeface="Helvetica Light" panose="020B0403020202020204"/>
                  </a:rPr>
                  <a:t> if the </a:t>
                </a:r>
                <a14:m>
                  <m:oMath xmlns:m="http://schemas.openxmlformats.org/officeDocument/2006/math">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𝑖</m:t>
                        </m:r>
                      </m:e>
                      <m:sup>
                        <m:r>
                          <a:rPr lang="en-US" sz="1200" b="0" i="1" smtClean="0">
                            <a:solidFill>
                              <a:srgbClr val="008000"/>
                            </a:solidFill>
                            <a:latin typeface="Cambria Math" panose="02040503050406030204" pitchFamily="18" charset="0"/>
                          </a:rPr>
                          <m:t>𝑡h</m:t>
                        </m:r>
                      </m:sup>
                    </m:sSup>
                  </m:oMath>
                </a14:m>
                <a:r>
                  <a:rPr lang="en-US" sz="1200" i="1" dirty="0">
                    <a:solidFill>
                      <a:srgbClr val="008000"/>
                    </a:solidFill>
                    <a:latin typeface="Cambria Math" panose="02040503050406030204" pitchFamily="18" charset="0"/>
                  </a:rPr>
                  <a:t> </a:t>
                </a:r>
                <a:r>
                  <a:rPr lang="en-US" sz="1200" dirty="0">
                    <a:latin typeface="Helvetica Light" panose="020B0403020202020204"/>
                  </a:rPr>
                  <a:t>trial is a success, and it is zero otherwise (</a:t>
                </a:r>
                <a14:m>
                  <m:oMath xmlns:m="http://schemas.openxmlformats.org/officeDocument/2006/math">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oMath>
                </a14:m>
                <a:r>
                  <a:rPr lang="en-US" sz="1200" i="1" dirty="0">
                    <a:solidFill>
                      <a:schemeClr val="tx1"/>
                    </a:solidFill>
                    <a:latin typeface="Helvetica Light" panose="020B0403020202020204"/>
                  </a:rPr>
                  <a:t> </a:t>
                </a:r>
                <a:r>
                  <a:rPr lang="en-US" sz="1200" dirty="0">
                    <a:latin typeface="Helvetica Light" panose="020B0403020202020204"/>
                  </a:rPr>
                  <a:t>is called a </a:t>
                </a:r>
                <a:r>
                  <a:rPr lang="en-US" sz="1200" dirty="0">
                    <a:solidFill>
                      <a:srgbClr val="0000FF"/>
                    </a:solidFill>
                    <a:latin typeface="Helvetica Light" panose="020B0403020202020204"/>
                  </a:rPr>
                  <a:t>Bernoulli </a:t>
                </a:r>
                <a:r>
                  <a:rPr lang="en-US" sz="1200" dirty="0">
                    <a:latin typeface="Helvetica Light" panose="020B0403020202020204"/>
                  </a:rPr>
                  <a:t>random variable). Also suppose </a:t>
                </a:r>
                <a14:m>
                  <m:oMath xmlns:m="http://schemas.openxmlformats.org/officeDocument/2006/math">
                    <m:r>
                      <a:rPr lang="en-US" sz="1200" i="1">
                        <a:solidFill>
                          <a:srgbClr val="008000"/>
                        </a:solidFill>
                        <a:latin typeface="Cambria Math" panose="02040503050406030204" pitchFamily="18" charset="0"/>
                      </a:rPr>
                      <m:t>𝑋</m:t>
                    </m:r>
                    <m:r>
                      <a:rPr lang="en-US" sz="1200" i="1">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1</m:t>
                        </m:r>
                      </m:sub>
                    </m:sSub>
                    <m:r>
                      <a:rPr lang="en-US" sz="1200" i="1">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2</m:t>
                        </m:r>
                      </m:sub>
                    </m:sSub>
                    <m:r>
                      <a:rPr lang="en-US" sz="1200" i="1">
                        <a:solidFill>
                          <a:srgbClr val="008000"/>
                        </a:solidFill>
                        <a:latin typeface="Cambria Math" panose="02040503050406030204" pitchFamily="18" charset="0"/>
                      </a:rPr>
                      <m:t>+…+</m:t>
                    </m:r>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𝑛</m:t>
                        </m:r>
                      </m:sub>
                    </m:sSub>
                  </m:oMath>
                </a14:m>
                <a:r>
                  <a:rPr lang="en-US" sz="1200" dirty="0">
                    <a:solidFill>
                      <a:srgbClr val="0000FF"/>
                    </a:solidFill>
                    <a:latin typeface="Helvetica Light" panose="020B0403020202020204"/>
                  </a:rPr>
                  <a:t> </a:t>
                </a:r>
                <a:r>
                  <a:rPr lang="en-US" sz="1200" dirty="0">
                    <a:latin typeface="Helvetica Light" panose="020B0403020202020204"/>
                  </a:rPr>
                  <a:t>is a random variable representing the number of successes in </a:t>
                </a:r>
                <a14:m>
                  <m:oMath xmlns:m="http://schemas.openxmlformats.org/officeDocument/2006/math">
                    <m:r>
                      <a:rPr lang="en-US" sz="1200" i="1">
                        <a:solidFill>
                          <a:srgbClr val="008000"/>
                        </a:solidFill>
                        <a:latin typeface="Cambria Math" panose="02040503050406030204" pitchFamily="18" charset="0"/>
                      </a:rPr>
                      <m:t>𝑛</m:t>
                    </m:r>
                  </m:oMath>
                </a14:m>
                <a:r>
                  <a:rPr lang="en-US" sz="1200" dirty="0">
                    <a:latin typeface="Helvetica Light" panose="020B0403020202020204"/>
                  </a:rPr>
                  <a:t> trials (</a:t>
                </a:r>
                <a14:m>
                  <m:oMath xmlns:m="http://schemas.openxmlformats.org/officeDocument/2006/math">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oMath>
                </a14:m>
                <a:r>
                  <a:rPr lang="en-US" sz="1200" i="1" dirty="0">
                    <a:solidFill>
                      <a:schemeClr val="tx1"/>
                    </a:solidFill>
                    <a:latin typeface="Helvetica Light" panose="020B0403020202020204"/>
                  </a:rPr>
                  <a:t> </a:t>
                </a:r>
                <a:r>
                  <a:rPr lang="en-US" sz="1200" dirty="0">
                    <a:latin typeface="Helvetica Light" panose="020B0403020202020204"/>
                  </a:rPr>
                  <a:t>is a </a:t>
                </a:r>
                <a:r>
                  <a:rPr lang="en-US" sz="1200" dirty="0">
                    <a:solidFill>
                      <a:srgbClr val="0000FF"/>
                    </a:solidFill>
                    <a:latin typeface="Helvetica Light" panose="020B0403020202020204"/>
                  </a:rPr>
                  <a:t>Binomial </a:t>
                </a:r>
                <a:r>
                  <a:rPr lang="en-US" sz="1200" dirty="0">
                    <a:latin typeface="Helvetica Light" panose="020B0403020202020204"/>
                  </a:rPr>
                  <a:t>random variable). Find </a:t>
                </a:r>
                <a14:m>
                  <m:oMath xmlns:m="http://schemas.openxmlformats.org/officeDocument/2006/math">
                    <m:r>
                      <m:rPr>
                        <m:sty m:val="p"/>
                      </m:rPr>
                      <a:rPr lang="en-US" sz="1200" b="0" i="0" smtClean="0">
                        <a:solidFill>
                          <a:srgbClr val="008000"/>
                        </a:solidFill>
                        <a:latin typeface="Cambria Math" panose="02040503050406030204" pitchFamily="18" charset="0"/>
                      </a:rPr>
                      <m:t>var</m:t>
                    </m:r>
                    <m:r>
                      <a:rPr lang="en-US" sz="1200" b="0">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𝑋</m:t>
                    </m:r>
                    <m:r>
                      <a:rPr lang="en-US" sz="1200" b="0">
                        <a:solidFill>
                          <a:srgbClr val="008000"/>
                        </a:solidFill>
                        <a:latin typeface="Cambria Math" panose="02040503050406030204" pitchFamily="18" charset="0"/>
                      </a:rPr>
                      <m:t>)</m:t>
                    </m:r>
                  </m:oMath>
                </a14:m>
                <a:r>
                  <a:rPr lang="en-US" sz="1200" dirty="0">
                    <a:latin typeface="Helvetica Light" panose="020B0403020202020204"/>
                  </a:rPr>
                  <a:t>.</a:t>
                </a:r>
              </a:p>
              <a:p>
                <a:pPr marL="0" indent="0">
                  <a:lnSpc>
                    <a:spcPct val="150000"/>
                  </a:lnSpc>
                  <a:buNone/>
                </a:pPr>
                <a:endParaRPr lang="en-US" sz="1200" dirty="0">
                  <a:solidFill>
                    <a:srgbClr val="008000"/>
                  </a:solidFill>
                  <a:latin typeface="Cambria Math" panose="02040503050406030204" pitchFamily="18" charset="0"/>
                </a:endParaRPr>
              </a:p>
              <a:p>
                <a:pPr marL="0" indent="0">
                  <a:lnSpc>
                    <a:spcPct val="150000"/>
                  </a:lnSpc>
                  <a:buNone/>
                </a:pPr>
                <a:endParaRPr lang="en-US" sz="1200" b="1" dirty="0">
                  <a:solidFill>
                    <a:srgbClr val="00800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5D916FCF-29C0-44E2-B468-07B03CF1928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23838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a:bodyPr>
          <a:lstStyle/>
          <a:p>
            <a:r>
              <a:rPr lang="en-US"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916FCF-29C0-44E2-B468-07B03CF19280}"/>
                  </a:ext>
                </a:extLst>
              </p:cNvPr>
              <p:cNvSpPr>
                <a:spLocks noGrp="1"/>
              </p:cNvSpPr>
              <p:nvPr>
                <p:ph idx="1"/>
              </p:nvPr>
            </p:nvSpPr>
            <p:spPr>
              <a:xfrm>
                <a:off x="457200" y="1140561"/>
                <a:ext cx="7886700" cy="3513592"/>
              </a:xfrm>
            </p:spPr>
            <p:txBody>
              <a:bodyPr>
                <a:normAutofit/>
              </a:bodyPr>
              <a:lstStyle/>
              <a:p>
                <a:pPr marL="0" indent="0">
                  <a:lnSpc>
                    <a:spcPct val="150000"/>
                  </a:lnSpc>
                  <a:buNone/>
                </a:pPr>
                <a:r>
                  <a:rPr lang="en-US" sz="1200" dirty="0">
                    <a:solidFill>
                      <a:srgbClr val="000000"/>
                    </a:solidFill>
                    <a:latin typeface="Helvetica Light" panose="020B0403020202020204"/>
                  </a:rPr>
                  <a:t>It is not difficult to see that for each random variable </a:t>
                </a:r>
                <a14:m>
                  <m:oMath xmlns:m="http://schemas.openxmlformats.org/officeDocument/2006/math">
                    <m:sSub>
                      <m:sSubPr>
                        <m:ctrlPr>
                          <a:rPr lang="en-US" sz="1200" i="1" smtClean="0">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r>
                      <a:rPr lang="en-US" sz="1200" i="1">
                        <a:solidFill>
                          <a:srgbClr val="008000"/>
                        </a:solidFill>
                        <a:latin typeface="Cambria Math" panose="02040503050406030204" pitchFamily="18" charset="0"/>
                      </a:rPr>
                      <m:t> </m:t>
                    </m:r>
                  </m:oMath>
                </a14:m>
                <a:r>
                  <a:rPr lang="en-US" sz="1200" dirty="0">
                    <a:solidFill>
                      <a:srgbClr val="000000"/>
                    </a:solidFill>
                    <a:latin typeface="Helvetica Light" panose="020B0403020202020204"/>
                  </a:rPr>
                  <a:t>defined as:</a:t>
                </a:r>
                <a:endParaRPr lang="en-US" sz="1200" i="1" dirty="0">
                  <a:solidFill>
                    <a:srgbClr val="008000"/>
                  </a:solidFill>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r>
                        <a:rPr lang="en-US" sz="1200" i="1">
                          <a:solidFill>
                            <a:srgbClr val="008000"/>
                          </a:solidFill>
                          <a:latin typeface="Cambria Math" panose="02040503050406030204" pitchFamily="18" charset="0"/>
                        </a:rPr>
                        <m:t>=</m:t>
                      </m:r>
                      <m:d>
                        <m:dPr>
                          <m:begChr m:val="{"/>
                          <m:endChr m:val=""/>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1 </m:t>
                              </m:r>
                            </m:e>
                            <m:e>
                              <m:r>
                                <a:rPr lang="en-US" sz="1200" i="1">
                                  <a:solidFill>
                                    <a:srgbClr val="008000"/>
                                  </a:solidFill>
                                  <a:latin typeface="Cambria Math" panose="02040503050406030204" pitchFamily="18" charset="0"/>
                                </a:rPr>
                                <m:t>0</m:t>
                              </m:r>
                            </m:e>
                          </m:eqArr>
                          <m:r>
                            <a:rPr lang="en-US" sz="1200" i="1">
                              <a:solidFill>
                                <a:srgbClr val="008000"/>
                              </a:solidFill>
                              <a:latin typeface="Cambria Math" panose="02040503050406030204" pitchFamily="18" charset="0"/>
                            </a:rPr>
                            <m:t> </m:t>
                          </m:r>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𝑝</m:t>
                              </m:r>
                              <m:r>
                                <m:rPr>
                                  <m:nor/>
                                </m:rPr>
                                <a:rPr lang="en-US" sz="1200" i="1">
                                  <a:solidFill>
                                    <a:srgbClr val="008000"/>
                                  </a:solidFill>
                                  <a:latin typeface="Cambria Math" panose="02040503050406030204" pitchFamily="18" charset="0"/>
                                </a:rPr>
                                <m:t> </m:t>
                              </m:r>
                              <m:r>
                                <a:rPr lang="en-US" sz="1200" i="1" dirty="0">
                                  <a:latin typeface="Cambria Math" panose="02040503050406030204" pitchFamily="18" charset="0"/>
                                </a:rPr>
                                <m:t> </m:t>
                              </m:r>
                            </m:e>
                            <m:e>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e>
                          </m:eqArr>
                        </m:e>
                      </m:d>
                    </m:oMath>
                  </m:oMathPara>
                </a14:m>
                <a:endParaRPr lang="en-US" sz="1200" dirty="0"/>
              </a:p>
              <a:p>
                <a:pPr marL="0" indent="0">
                  <a:buNone/>
                </a:pPr>
                <a:r>
                  <a:rPr lang="en-US" sz="1200" dirty="0"/>
                  <a:t>the expectation and variance are:</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solidFill>
                            <a:srgbClr val="008000"/>
                          </a:solidFill>
                          <a:latin typeface="Cambria Math" panose="02040503050406030204" pitchFamily="18" charset="0"/>
                        </a:rPr>
                        <m:t>𝐸</m:t>
                      </m:r>
                      <m:d>
                        <m:dPr>
                          <m:ctrlPr>
                            <a:rPr lang="en-US" sz="1200" i="1">
                              <a:solidFill>
                                <a:srgbClr val="008000"/>
                              </a:solidFill>
                              <a:latin typeface="Cambria Math" panose="02040503050406030204" pitchFamily="18" charset="0"/>
                            </a:rPr>
                          </m:ctrlPr>
                        </m:dPr>
                        <m:e>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e>
                      </m:d>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𝐸</m:t>
                      </m:r>
                      <m:d>
                        <m:dPr>
                          <m:ctrlPr>
                            <a:rPr lang="en-US" sz="1200" i="1">
                              <a:solidFill>
                                <a:srgbClr val="008000"/>
                              </a:solidFill>
                              <a:latin typeface="Cambria Math" panose="02040503050406030204" pitchFamily="18" charset="0"/>
                            </a:rPr>
                          </m:ctrlPr>
                        </m:dPr>
                        <m:e>
                          <m:sSubSup>
                            <m:sSubSupPr>
                              <m:ctrlPr>
                                <a:rPr lang="en-US" sz="1200" i="1">
                                  <a:solidFill>
                                    <a:srgbClr val="008000"/>
                                  </a:solidFill>
                                  <a:latin typeface="Cambria Math" panose="02040503050406030204" pitchFamily="18" charset="0"/>
                                </a:rPr>
                              </m:ctrlPr>
                            </m:sSubSup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up>
                              <m:r>
                                <a:rPr lang="en-US" sz="1200" i="1">
                                  <a:solidFill>
                                    <a:srgbClr val="008000"/>
                                  </a:solidFill>
                                  <a:latin typeface="Cambria Math" panose="02040503050406030204" pitchFamily="18" charset="0"/>
                                </a:rPr>
                                <m:t>2</m:t>
                              </m:r>
                            </m:sup>
                          </m:sSubSup>
                        </m:e>
                      </m:d>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𝑣𝑎𝑟</m:t>
                      </m:r>
                      <m:d>
                        <m:dPr>
                          <m:ctrlPr>
                            <a:rPr lang="en-US" sz="1200" i="1">
                              <a:solidFill>
                                <a:srgbClr val="008000"/>
                              </a:solidFill>
                              <a:latin typeface="Cambria Math" panose="02040503050406030204" pitchFamily="18" charset="0"/>
                            </a:rPr>
                          </m:ctrlPr>
                        </m:dPr>
                        <m:e>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e>
                      </m:d>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𝐸</m:t>
                      </m:r>
                      <m:d>
                        <m:dPr>
                          <m:ctrlPr>
                            <a:rPr lang="en-US" sz="1200" i="1">
                              <a:solidFill>
                                <a:srgbClr val="008000"/>
                              </a:solidFill>
                              <a:latin typeface="Cambria Math" panose="02040503050406030204" pitchFamily="18" charset="0"/>
                            </a:rPr>
                          </m:ctrlPr>
                        </m:dPr>
                        <m:e>
                          <m:sSubSup>
                            <m:sSubSupPr>
                              <m:ctrlPr>
                                <a:rPr lang="en-US" sz="1200" i="1">
                                  <a:solidFill>
                                    <a:srgbClr val="008000"/>
                                  </a:solidFill>
                                  <a:latin typeface="Cambria Math" panose="02040503050406030204" pitchFamily="18" charset="0"/>
                                </a:rPr>
                              </m:ctrlPr>
                            </m:sSubSup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up>
                              <m:r>
                                <a:rPr lang="en-US" sz="1200" i="1">
                                  <a:solidFill>
                                    <a:srgbClr val="008000"/>
                                  </a:solidFill>
                                  <a:latin typeface="Cambria Math" panose="02040503050406030204" pitchFamily="18" charset="0"/>
                                </a:rPr>
                                <m:t>2</m:t>
                              </m:r>
                            </m:sup>
                          </m:sSubSup>
                        </m:e>
                      </m:d>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𝐸</m:t>
                      </m:r>
                      <m:sSup>
                        <m:sSupPr>
                          <m:ctrlPr>
                            <a:rPr lang="en-US" sz="1200" i="1">
                              <a:solidFill>
                                <a:srgbClr val="008000"/>
                              </a:solidFill>
                              <a:latin typeface="Cambria Math" panose="02040503050406030204" pitchFamily="18" charset="0"/>
                            </a:rPr>
                          </m:ctrlPr>
                        </m:sSupPr>
                        <m:e>
                          <m:d>
                            <m:dPr>
                              <m:ctrlPr>
                                <a:rPr lang="en-US" sz="1200" i="1">
                                  <a:solidFill>
                                    <a:srgbClr val="008000"/>
                                  </a:solidFill>
                                  <a:latin typeface="Cambria Math" panose="02040503050406030204" pitchFamily="18" charset="0"/>
                                </a:rPr>
                              </m:ctrlPr>
                            </m:dPr>
                            <m:e>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e>
                          </m:d>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oMath>
                  </m:oMathPara>
                </a14:m>
                <a:endParaRPr lang="en-US" sz="1200" dirty="0"/>
              </a:p>
              <a:p>
                <a:pPr marL="0" indent="0">
                  <a:buNone/>
                </a:pPr>
                <a:r>
                  <a:rPr lang="en-US" sz="1200" dirty="0">
                    <a:solidFill>
                      <a:srgbClr val="000000"/>
                    </a:solidFill>
                    <a:latin typeface="Helvetica Light" panose="020B0403020202020204"/>
                  </a:rPr>
                  <a:t>Hence, </a:t>
                </a:r>
              </a:p>
              <a:p>
                <a:pPr marL="0" indent="0">
                  <a:lnSpc>
                    <a:spcPct val="150000"/>
                  </a:lnSpc>
                  <a:buNone/>
                </a:pPr>
                <a14:m>
                  <m:oMathPara xmlns:m="http://schemas.openxmlformats.org/officeDocument/2006/math">
                    <m:oMathParaPr>
                      <m:jc m:val="centerGroup"/>
                    </m:oMathParaPr>
                    <m:oMath xmlns:m="http://schemas.openxmlformats.org/officeDocument/2006/math">
                      <m:r>
                        <a:rPr lang="en-US" sz="1200" i="1">
                          <a:solidFill>
                            <a:srgbClr val="008000"/>
                          </a:solidFill>
                          <a:latin typeface="Cambria Math" panose="02040503050406030204" pitchFamily="18" charset="0"/>
                        </a:rPr>
                        <m:t>𝑣𝑎𝑟</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𝑋</m:t>
                          </m:r>
                        </m:e>
                      </m:d>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𝑣𝑎𝑟</m:t>
                      </m:r>
                      <m:d>
                        <m:dPr>
                          <m:ctrlPr>
                            <a:rPr lang="en-US" sz="1200" i="1">
                              <a:solidFill>
                                <a:srgbClr val="008000"/>
                              </a:solidFill>
                              <a:latin typeface="Cambria Math" panose="02040503050406030204" pitchFamily="18" charset="0"/>
                            </a:rPr>
                          </m:ctrlPr>
                        </m:dPr>
                        <m:e>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𝑖</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e>
                          </m:nary>
                        </m:e>
                      </m:d>
                      <m:r>
                        <a:rPr lang="en-US" sz="1200" i="1">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𝑖</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sSub>
                            <m:sSubPr>
                              <m:ctrlPr>
                                <a:rPr lang="en-US" sz="1200" i="1">
                                  <a:solidFill>
                                    <a:srgbClr val="008000"/>
                                  </a:solidFill>
                                  <a:latin typeface="Cambria Math" panose="02040503050406030204" pitchFamily="18" charset="0"/>
                                </a:rPr>
                              </m:ctrlPr>
                            </m:sSubPr>
                            <m:e>
                              <m:r>
                                <a:rPr lang="en-US" sz="1200" i="1">
                                  <a:solidFill>
                                    <a:srgbClr val="008000"/>
                                  </a:solidFill>
                                  <a:latin typeface="Cambria Math" panose="02040503050406030204" pitchFamily="18" charset="0"/>
                                </a:rPr>
                                <m:t>𝑣𝑎𝑟</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𝑋</m:t>
                              </m:r>
                            </m:e>
                            <m:sub>
                              <m:r>
                                <a:rPr lang="en-US" sz="1200" i="1">
                                  <a:solidFill>
                                    <a:srgbClr val="008000"/>
                                  </a:solidFill>
                                  <a:latin typeface="Cambria Math" panose="02040503050406030204" pitchFamily="18" charset="0"/>
                                </a:rPr>
                                <m:t>𝑖</m:t>
                              </m:r>
                            </m:sub>
                          </m:sSub>
                          <m:r>
                            <a:rPr lang="en-US" sz="1200" i="1">
                              <a:solidFill>
                                <a:srgbClr val="008000"/>
                              </a:solidFill>
                              <a:latin typeface="Cambria Math" panose="02040503050406030204" pitchFamily="18" charset="0"/>
                            </a:rPr>
                            <m:t>)</m:t>
                          </m:r>
                        </m:e>
                      </m:nary>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𝑛𝑝</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oMath>
                  </m:oMathPara>
                </a14:m>
                <a:endParaRPr lang="en-US" sz="1200" dirty="0">
                  <a:solidFill>
                    <a:srgbClr val="000000"/>
                  </a:solidFill>
                  <a:latin typeface="Helvetica Light" panose="020B0403020202020204"/>
                </a:endParaRPr>
              </a:p>
            </p:txBody>
          </p:sp>
        </mc:Choice>
        <mc:Fallback xmlns="">
          <p:sp>
            <p:nvSpPr>
              <p:cNvPr id="3" name="Content Placeholder 2">
                <a:extLst>
                  <a:ext uri="{FF2B5EF4-FFF2-40B4-BE49-F238E27FC236}">
                    <a16:creationId xmlns:a16="http://schemas.microsoft.com/office/drawing/2014/main" id="{5D916FCF-29C0-44E2-B468-07B03CF19280}"/>
                  </a:ext>
                </a:extLst>
              </p:cNvPr>
              <p:cNvSpPr>
                <a:spLocks noGrp="1" noRot="1" noChangeAspect="1" noMove="1" noResize="1" noEditPoints="1" noAdjustHandles="1" noChangeArrowheads="1" noChangeShapeType="1" noTextEdit="1"/>
              </p:cNvSpPr>
              <p:nvPr>
                <p:ph idx="1"/>
              </p:nvPr>
            </p:nvSpPr>
            <p:spPr>
              <a:xfrm>
                <a:off x="457200" y="1140561"/>
                <a:ext cx="7886700" cy="351359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10057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fontScale="90000"/>
          </a:bodyPr>
          <a:lstStyle/>
          <a:p>
            <a:r>
              <a:rPr lang="en-US" dirty="0"/>
              <a:t>Discrete Distributions:</a:t>
            </a:r>
            <a:br>
              <a:rPr lang="en-US" dirty="0"/>
            </a:br>
            <a:r>
              <a:rPr lang="en-US" dirty="0"/>
              <a:t>Binomial: Additional Details</a:t>
            </a:r>
          </a:p>
        </p:txBody>
      </p:sp>
    </p:spTree>
    <p:extLst>
      <p:ext uri="{BB962C8B-B14F-4D97-AF65-F5344CB8AC3E}">
        <p14:creationId xmlns:p14="http://schemas.microsoft.com/office/powerpoint/2010/main" val="1798954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77" name="Rectangle 25"/>
          <p:cNvSpPr>
            <a:spLocks noGrp="1" noChangeArrowheads="1"/>
          </p:cNvSpPr>
          <p:nvPr>
            <p:ph type="title"/>
          </p:nvPr>
        </p:nvSpPr>
        <p:spPr>
          <a:noFill/>
          <a:ln/>
        </p:spPr>
        <p:txBody>
          <a:bodyPr/>
          <a:lstStyle/>
          <a:p>
            <a:r>
              <a:rPr lang="en-US" dirty="0"/>
              <a:t>Binomial Distribution</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FEEF9D6-46C9-48B9-9938-B09529ECA795}"/>
                  </a:ext>
                </a:extLst>
              </p:cNvPr>
              <p:cNvSpPr>
                <a:spLocks noGrp="1"/>
              </p:cNvSpPr>
              <p:nvPr>
                <p:ph idx="1"/>
              </p:nvPr>
            </p:nvSpPr>
            <p:spPr>
              <a:xfrm>
                <a:off x="628650" y="1179094"/>
                <a:ext cx="7886700" cy="2646384"/>
              </a:xfrm>
              <a:solidFill>
                <a:srgbClr val="E5F5FF"/>
              </a:solidFill>
              <a:ln>
                <a:solidFill>
                  <a:schemeClr val="tx1"/>
                </a:solidFill>
              </a:ln>
            </p:spPr>
            <p:txBody>
              <a:bodyPr>
                <a:normAutofit/>
              </a:bodyPr>
              <a:lstStyle/>
              <a:p>
                <a:pPr marL="0" indent="0">
                  <a:lnSpc>
                    <a:spcPct val="150000"/>
                  </a:lnSpc>
                  <a:buNone/>
                </a:pPr>
                <a:r>
                  <a:rPr lang="en-US" sz="1200" dirty="0">
                    <a:solidFill>
                      <a:srgbClr val="000000"/>
                    </a:solidFill>
                    <a:latin typeface="Helvetica Light" panose="020B0403020202020204"/>
                  </a:rPr>
                  <a:t>Suppose that </a:t>
                </a:r>
                <a14:m>
                  <m:oMath xmlns:m="http://schemas.openxmlformats.org/officeDocument/2006/math">
                    <m:r>
                      <a:rPr lang="en-US" sz="1200" b="0" i="1" smtClean="0">
                        <a:solidFill>
                          <a:srgbClr val="008000"/>
                        </a:solidFill>
                        <a:latin typeface="Cambria Math" panose="02040503050406030204" pitchFamily="18" charset="0"/>
                      </a:rPr>
                      <m:t>𝑛</m:t>
                    </m:r>
                  </m:oMath>
                </a14:m>
                <a:r>
                  <a:rPr lang="en-US" sz="1200" dirty="0">
                    <a:solidFill>
                      <a:srgbClr val="000000"/>
                    </a:solidFill>
                    <a:latin typeface="Helvetica Light" panose="020B0403020202020204"/>
                  </a:rPr>
                  <a:t> independent trials, each of which results in a “success” with probability </a:t>
                </a:r>
                <a14:m>
                  <m:oMath xmlns:m="http://schemas.openxmlformats.org/officeDocument/2006/math">
                    <m:r>
                      <a:rPr lang="en-US" sz="1200" i="1">
                        <a:solidFill>
                          <a:srgbClr val="008000"/>
                        </a:solidFill>
                        <a:latin typeface="Cambria Math" panose="02040503050406030204" pitchFamily="18" charset="0"/>
                      </a:rPr>
                      <m:t>𝑝</m:t>
                    </m:r>
                  </m:oMath>
                </a14:m>
                <a:r>
                  <a:rPr lang="en-US" sz="1200" dirty="0">
                    <a:solidFill>
                      <a:srgbClr val="000000"/>
                    </a:solidFill>
                    <a:latin typeface="Helvetica Light" panose="020B0403020202020204"/>
                  </a:rPr>
                  <a:t> and in a failure with probability </a:t>
                </a:r>
                <a14:m>
                  <m:oMath xmlns:m="http://schemas.openxmlformats.org/officeDocument/2006/math">
                    <m:r>
                      <a:rPr lang="en-US" sz="1200" b="0" i="0" smtClean="0">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oMath>
                </a14:m>
                <a:r>
                  <a:rPr lang="en-US" sz="1200" dirty="0">
                    <a:solidFill>
                      <a:srgbClr val="000000"/>
                    </a:solidFill>
                    <a:latin typeface="Helvetica Light" panose="020B0403020202020204"/>
                  </a:rPr>
                  <a:t>, are to be performed. If </a:t>
                </a:r>
                <a14:m>
                  <m:oMath xmlns:m="http://schemas.openxmlformats.org/officeDocument/2006/math">
                    <m:r>
                      <a:rPr lang="en-US" sz="1200" b="0" i="1" smtClean="0">
                        <a:solidFill>
                          <a:srgbClr val="008000"/>
                        </a:solidFill>
                        <a:latin typeface="Cambria Math" panose="02040503050406030204" pitchFamily="18" charset="0"/>
                      </a:rPr>
                      <m:t>𝑋</m:t>
                    </m:r>
                  </m:oMath>
                </a14:m>
                <a:r>
                  <a:rPr lang="en-US" sz="1200" dirty="0">
                    <a:solidFill>
                      <a:srgbClr val="000000"/>
                    </a:solidFill>
                    <a:latin typeface="Helvetica Light" panose="020B0403020202020204"/>
                  </a:rPr>
                  <a:t> represents the number of successes that occur in the </a:t>
                </a:r>
                <a14:m>
                  <m:oMath xmlns:m="http://schemas.openxmlformats.org/officeDocument/2006/math">
                    <m:r>
                      <a:rPr lang="en-US" sz="1200" b="0" i="1" smtClean="0">
                        <a:solidFill>
                          <a:srgbClr val="008000"/>
                        </a:solidFill>
                        <a:latin typeface="Cambria Math" panose="02040503050406030204" pitchFamily="18" charset="0"/>
                      </a:rPr>
                      <m:t>𝑛</m:t>
                    </m:r>
                  </m:oMath>
                </a14:m>
                <a:r>
                  <a:rPr lang="en-US" sz="1200" dirty="0">
                    <a:solidFill>
                      <a:srgbClr val="000000"/>
                    </a:solidFill>
                    <a:latin typeface="Helvetica Light" panose="020B0403020202020204"/>
                  </a:rPr>
                  <a:t> trials, then </a:t>
                </a:r>
                <a14:m>
                  <m:oMath xmlns:m="http://schemas.openxmlformats.org/officeDocument/2006/math">
                    <m:r>
                      <a:rPr lang="en-US" sz="1200" b="0" i="1" smtClean="0">
                        <a:solidFill>
                          <a:srgbClr val="008000"/>
                        </a:solidFill>
                        <a:latin typeface="Cambria Math" panose="02040503050406030204" pitchFamily="18" charset="0"/>
                      </a:rPr>
                      <m:t>𝑋</m:t>
                    </m:r>
                  </m:oMath>
                </a14:m>
                <a:r>
                  <a:rPr lang="en-US" sz="1200" dirty="0">
                    <a:solidFill>
                      <a:srgbClr val="000000"/>
                    </a:solidFill>
                    <a:latin typeface="Helvetica Light" panose="020B0403020202020204"/>
                  </a:rPr>
                  <a:t> is said to be a </a:t>
                </a:r>
                <a:r>
                  <a:rPr lang="en-US" sz="1200" i="1" dirty="0">
                    <a:solidFill>
                      <a:srgbClr val="000000"/>
                    </a:solidFill>
                    <a:latin typeface="Helvetica Light" panose="020B0403020202020204"/>
                  </a:rPr>
                  <a:t>binomial </a:t>
                </a:r>
                <a:r>
                  <a:rPr lang="en-US" sz="1200" dirty="0">
                    <a:solidFill>
                      <a:srgbClr val="000000"/>
                    </a:solidFill>
                    <a:latin typeface="Helvetica Light" panose="020B0403020202020204"/>
                  </a:rPr>
                  <a:t>random variable with parameters </a:t>
                </a:r>
                <a14:m>
                  <m:oMath xmlns:m="http://schemas.openxmlformats.org/officeDocument/2006/math">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oMath>
                </a14:m>
                <a:r>
                  <a:rPr lang="en-US" sz="1200" dirty="0">
                    <a:solidFill>
                      <a:srgbClr val="000000"/>
                    </a:solidFill>
                    <a:latin typeface="Helvetica Light" panose="020B0403020202020204"/>
                  </a:rPr>
                  <a:t>. </a:t>
                </a:r>
              </a:p>
              <a:p>
                <a:pPr marL="0" indent="0">
                  <a:lnSpc>
                    <a:spcPct val="150000"/>
                  </a:lnSpc>
                  <a:buNone/>
                </a:pPr>
                <a:r>
                  <a:rPr lang="en-US" sz="1200" dirty="0">
                    <a:solidFill>
                      <a:srgbClr val="000000"/>
                    </a:solidFill>
                    <a:latin typeface="Helvetica Light" panose="020B0403020202020204"/>
                  </a:rPr>
                  <a:t>The probability mass function of a binomial random variables with parameters </a:t>
                </a:r>
                <a14:m>
                  <m:oMath xmlns:m="http://schemas.openxmlformats.org/officeDocument/2006/math">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oMath>
                </a14:m>
                <a:r>
                  <a:rPr lang="en-US" sz="1200" dirty="0">
                    <a:solidFill>
                      <a:srgbClr val="000000"/>
                    </a:solidFill>
                    <a:latin typeface="Helvetica Light" panose="020B0403020202020204"/>
                  </a:rPr>
                  <a:t> is given by:</a:t>
                </a:r>
              </a:p>
              <a:p>
                <a:pPr>
                  <a:lnSpc>
                    <a:spcPct val="150000"/>
                  </a:lnSpc>
                  <a:buNone/>
                </a:pPr>
                <a14:m>
                  <m:oMathPara xmlns:m="http://schemas.openxmlformats.org/officeDocument/2006/math">
                    <m:oMathParaPr>
                      <m:jc m:val="centerGroup"/>
                    </m:oMathParaPr>
                    <m:oMath xmlns:m="http://schemas.openxmlformats.org/officeDocument/2006/math">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&amp;</m:t>
                              </m:r>
                              <m:r>
                                <a:rPr lang="en-US" sz="1200" i="1">
                                  <a:solidFill>
                                    <a:srgbClr val="008000"/>
                                  </a:solidFill>
                                  <a:latin typeface="Cambria Math" panose="02040503050406030204" pitchFamily="18" charset="0"/>
                                </a:rPr>
                                <m:t>𝑛</m:t>
                              </m:r>
                            </m:e>
                            <m:e>
                              <m:r>
                                <a:rPr lang="en-US" sz="1200" i="1">
                                  <a:solidFill>
                                    <a:srgbClr val="008000"/>
                                  </a:solidFill>
                                  <a:latin typeface="Cambria Math" panose="02040503050406030204" pitchFamily="18" charset="0"/>
                                </a:rPr>
                                <m:t>&amp;</m:t>
                              </m:r>
                              <m:r>
                                <a:rPr lang="en-US" sz="1200" i="1">
                                  <a:solidFill>
                                    <a:srgbClr val="008000"/>
                                  </a:solidFill>
                                  <a:latin typeface="Cambria Math" panose="02040503050406030204" pitchFamily="18" charset="0"/>
                                </a:rPr>
                                <m:t>𝑥</m:t>
                              </m:r>
                            </m:e>
                          </m:eqArr>
                        </m:e>
                      </m:d>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𝑥</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sup>
                      </m:sSup>
                      <m:r>
                        <a:rPr lang="en-US" sz="1200" i="1">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=0</m:t>
                      </m:r>
                      <m:r>
                        <m:rPr>
                          <m:nor/>
                        </m:rP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1</m:t>
                      </m:r>
                      <m:r>
                        <m:rPr>
                          <m:nor/>
                        </m:rP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2</m:t>
                      </m:r>
                      <m:r>
                        <m:rPr>
                          <m:nor/>
                        </m:rPr>
                        <a:rPr lang="en-US" sz="1200" i="1">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m:t>
                      </m:r>
                      <m:r>
                        <m:rPr>
                          <m:nor/>
                        </m:rP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m:t>
                      </m:r>
                    </m:oMath>
                  </m:oMathPara>
                </a14:m>
                <a:endParaRPr lang="en-US" sz="1200" i="1" dirty="0">
                  <a:solidFill>
                    <a:srgbClr val="008000"/>
                  </a:solidFill>
                </a:endParaRPr>
              </a:p>
              <a:p>
                <a:pPr>
                  <a:lnSpc>
                    <a:spcPct val="150000"/>
                  </a:lnSpc>
                  <a:buNone/>
                </a:pPr>
                <a:r>
                  <a:rPr lang="en-US" sz="1200" dirty="0">
                    <a:solidFill>
                      <a:srgbClr val="000000"/>
                    </a:solidFill>
                    <a:latin typeface="Helvetica Light" panose="020B0403020202020204"/>
                  </a:rPr>
                  <a:t>where</a:t>
                </a:r>
              </a:p>
              <a:p>
                <a:pPr>
                  <a:lnSpc>
                    <a:spcPct val="150000"/>
                  </a:lnSpc>
                  <a:buNone/>
                </a:pPr>
                <a14:m>
                  <m:oMathPara xmlns:m="http://schemas.openxmlformats.org/officeDocument/2006/math">
                    <m:oMathParaPr>
                      <m:jc m:val="centerGroup"/>
                    </m:oMathParaPr>
                    <m:oMath xmlns:m="http://schemas.openxmlformats.org/officeDocument/2006/math">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&amp;</m:t>
                              </m:r>
                              <m:r>
                                <a:rPr lang="en-US" sz="1200" i="1">
                                  <a:solidFill>
                                    <a:srgbClr val="008000"/>
                                  </a:solidFill>
                                  <a:latin typeface="Cambria Math" panose="02040503050406030204" pitchFamily="18" charset="0"/>
                                </a:rPr>
                                <m:t>𝑛</m:t>
                              </m:r>
                            </m:e>
                            <m:e>
                              <m:r>
                                <a:rPr lang="en-US" sz="1200" i="1">
                                  <a:solidFill>
                                    <a:srgbClr val="008000"/>
                                  </a:solidFill>
                                  <a:latin typeface="Cambria Math" panose="02040503050406030204" pitchFamily="18" charset="0"/>
                                </a:rPr>
                                <m:t>&amp;</m:t>
                              </m:r>
                              <m:r>
                                <a:rPr lang="en-US" sz="1200" i="1">
                                  <a:solidFill>
                                    <a:srgbClr val="008000"/>
                                  </a:solidFill>
                                  <a:latin typeface="Cambria Math" panose="02040503050406030204" pitchFamily="18" charset="0"/>
                                </a:rPr>
                                <m:t>𝑥</m:t>
                              </m:r>
                            </m:e>
                          </m:eqArr>
                        </m:e>
                      </m:d>
                      <m:r>
                        <a:rPr lang="en-US" sz="1200" i="1">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a:rPr lang="en-US" sz="1200" i="1">
                              <a:solidFill>
                                <a:srgbClr val="008000"/>
                              </a:solidFill>
                              <a:latin typeface="Cambria Math" panose="02040503050406030204" pitchFamily="18" charset="0"/>
                            </a:rPr>
                            <m:t>𝑛</m:t>
                          </m:r>
                          <m:r>
                            <m:rPr>
                              <m:nor/>
                            </m:rPr>
                            <a:rPr lang="en-US" sz="1200">
                              <a:solidFill>
                                <a:srgbClr val="008000"/>
                              </a:solidFill>
                              <a:latin typeface="Cambria Math" panose="02040503050406030204" pitchFamily="18" charset="0"/>
                            </a:rPr>
                            <m:t>!</m:t>
                          </m:r>
                        </m:num>
                        <m:den>
                          <m:r>
                            <a:rPr lang="en-US" sz="1200" i="1">
                              <a:solidFill>
                                <a:srgbClr val="008000"/>
                              </a:solidFill>
                              <a:latin typeface="Cambria Math" panose="02040503050406030204" pitchFamily="18" charset="0"/>
                            </a:rPr>
                            <m:t>𝑥</m:t>
                          </m:r>
                          <m:r>
                            <m:rPr>
                              <m:nor/>
                            </m:rPr>
                            <a:rPr lang="en-US" sz="120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e>
                          </m:d>
                          <m:r>
                            <a:rPr lang="en-US" sz="1200" i="1">
                              <a:solidFill>
                                <a:srgbClr val="008000"/>
                              </a:solidFill>
                              <a:latin typeface="Cambria Math" panose="02040503050406030204" pitchFamily="18" charset="0"/>
                            </a:rPr>
                            <m:t>!</m:t>
                          </m:r>
                        </m:den>
                      </m:f>
                    </m:oMath>
                  </m:oMathPara>
                </a14:m>
                <a:endParaRPr lang="en-US" sz="1200" dirty="0">
                  <a:solidFill>
                    <a:srgbClr val="000000"/>
                  </a:solidFill>
                  <a:latin typeface="Helvetica Light" panose="020B0403020202020204"/>
                </a:endParaRPr>
              </a:p>
              <a:p>
                <a:pPr marL="0" indent="0" algn="just">
                  <a:lnSpc>
                    <a:spcPct val="150000"/>
                  </a:lnSpc>
                  <a:buClr>
                    <a:srgbClr val="3333CC"/>
                  </a:buClr>
                  <a:buFontTx/>
                  <a:buNone/>
                </a:pPr>
                <a:endParaRPr lang="en-US" sz="1200" dirty="0">
                  <a:solidFill>
                    <a:srgbClr val="000000"/>
                  </a:solidFill>
                  <a:latin typeface="Helvetica Light" panose="020B0403020202020204"/>
                </a:endParaRPr>
              </a:p>
            </p:txBody>
          </p:sp>
        </mc:Choice>
        <mc:Fallback xmlns="">
          <p:sp>
            <p:nvSpPr>
              <p:cNvPr id="2" name="Content Placeholder 1">
                <a:extLst>
                  <a:ext uri="{FF2B5EF4-FFF2-40B4-BE49-F238E27FC236}">
                    <a16:creationId xmlns:a16="http://schemas.microsoft.com/office/drawing/2014/main" id="{2FEEF9D6-46C9-48B9-9938-B09529ECA795}"/>
                  </a:ext>
                </a:extLst>
              </p:cNvPr>
              <p:cNvSpPr>
                <a:spLocks noGrp="1" noRot="1" noChangeAspect="1" noMove="1" noResize="1" noEditPoints="1" noAdjustHandles="1" noChangeArrowheads="1" noChangeShapeType="1" noTextEdit="1"/>
              </p:cNvSpPr>
              <p:nvPr>
                <p:ph idx="1"/>
              </p:nvPr>
            </p:nvSpPr>
            <p:spPr>
              <a:xfrm>
                <a:off x="628650" y="1179094"/>
                <a:ext cx="7886700" cy="2646384"/>
              </a:xfrm>
              <a:blipFill>
                <a:blip r:embed="rId3"/>
                <a:stretch>
                  <a:fillRect r="-38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503ABB5-1FCE-3F5E-D890-F967ADA345C2}"/>
                  </a:ext>
                </a:extLst>
              </p:cNvPr>
              <p:cNvSpPr txBox="1"/>
              <p:nvPr/>
            </p:nvSpPr>
            <p:spPr>
              <a:xfrm>
                <a:off x="628650" y="3952681"/>
                <a:ext cx="7886700" cy="850041"/>
              </a:xfrm>
              <a:prstGeom prst="rect">
                <a:avLst/>
              </a:prstGeom>
              <a:solidFill>
                <a:srgbClr val="E5F5FF"/>
              </a:solidFill>
              <a:ln>
                <a:solidFill>
                  <a:schemeClr val="tx1"/>
                </a:solidFill>
              </a:ln>
            </p:spPr>
            <p:txBody>
              <a:bodyPr wrap="square">
                <a:spAutoFit/>
              </a:bodyPr>
              <a:lstStyle/>
              <a:p>
                <a:pPr>
                  <a:lnSpc>
                    <a:spcPct val="110000"/>
                  </a:lnSpc>
                </a:pPr>
                <a:r>
                  <a:rPr lang="en-US" sz="1200" dirty="0">
                    <a:solidFill>
                      <a:srgbClr val="000000"/>
                    </a:solidFill>
                    <a:latin typeface="Helvetica Light" panose="020B0403020202020204"/>
                  </a:rPr>
                  <a:t>Note that the probabilities sum to one, that is,</a:t>
                </a:r>
                <a:endParaRPr lang="en-US" sz="1200" dirty="0">
                  <a:solidFill>
                    <a:srgbClr val="008000"/>
                  </a:solidFill>
                  <a:latin typeface="Cambria Math" panose="02040503050406030204" pitchFamily="18" charset="0"/>
                </a:endParaRPr>
              </a:p>
              <a:p>
                <a:pPr>
                  <a:lnSpc>
                    <a:spcPct val="110000"/>
                  </a:lnSpc>
                </a:pPr>
                <a14:m>
                  <m:oMathPara xmlns:m="http://schemas.openxmlformats.org/officeDocument/2006/math">
                    <m:oMathParaPr>
                      <m:jc m:val="center"/>
                    </m:oMathParaPr>
                    <m:oMath xmlns:m="http://schemas.openxmlformats.org/officeDocument/2006/math">
                      <m:nary>
                        <m:naryPr>
                          <m:chr m:val="∑"/>
                          <m:ctrlPr>
                            <a:rPr lang="en-US" sz="1200" i="1" smtClean="0">
                              <a:solidFill>
                                <a:srgbClr val="008000"/>
                              </a:solidFill>
                              <a:latin typeface="Cambria Math" panose="02040503050406030204" pitchFamily="18" charset="0"/>
                            </a:rPr>
                          </m:ctrlPr>
                        </m:naryPr>
                        <m:sub>
                          <m:r>
                            <m:rPr>
                              <m:brk m:alnAt="23"/>
                            </m:rPr>
                            <a:rPr lang="en-US" sz="1200" b="0" i="1" smtClean="0">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=0</m:t>
                          </m:r>
                        </m:sub>
                        <m:sup>
                          <m:r>
                            <a:rPr lang="en-US" sz="1200" b="0" i="1" smtClean="0">
                              <a:solidFill>
                                <a:srgbClr val="008000"/>
                              </a:solidFill>
                              <a:latin typeface="Cambria Math" panose="02040503050406030204" pitchFamily="18" charset="0"/>
                            </a:rPr>
                            <m:t>∞</m:t>
                          </m:r>
                        </m:sup>
                        <m:e>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e>
                      </m:nary>
                      <m:r>
                        <a:rPr lang="en-US" sz="1200" i="1" smtClean="0">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=0</m:t>
                          </m:r>
                        </m:sub>
                        <m:sup>
                          <m:r>
                            <a:rPr lang="en-US" sz="1200" i="1">
                              <a:solidFill>
                                <a:srgbClr val="008000"/>
                              </a:solidFill>
                              <a:latin typeface="Cambria Math" panose="02040503050406030204" pitchFamily="18" charset="0"/>
                            </a:rPr>
                            <m:t>𝑛</m:t>
                          </m:r>
                        </m:sup>
                        <m:e>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&amp;</m:t>
                                  </m:r>
                                  <m:r>
                                    <a:rPr lang="en-US" sz="1200" i="1">
                                      <a:solidFill>
                                        <a:srgbClr val="008000"/>
                                      </a:solidFill>
                                      <a:latin typeface="Cambria Math" panose="02040503050406030204" pitchFamily="18" charset="0"/>
                                    </a:rPr>
                                    <m:t>𝑛</m:t>
                                  </m:r>
                                </m:e>
                                <m:e>
                                  <m:r>
                                    <a:rPr lang="en-US" sz="1200" i="1">
                                      <a:solidFill>
                                        <a:srgbClr val="008000"/>
                                      </a:solidFill>
                                      <a:latin typeface="Cambria Math" panose="02040503050406030204" pitchFamily="18" charset="0"/>
                                    </a:rPr>
                                    <m:t>&amp;</m:t>
                                  </m:r>
                                  <m:r>
                                    <a:rPr lang="en-US" sz="1200" i="1">
                                      <a:solidFill>
                                        <a:srgbClr val="008000"/>
                                      </a:solidFill>
                                      <a:latin typeface="Cambria Math" panose="02040503050406030204" pitchFamily="18" charset="0"/>
                                    </a:rPr>
                                    <m:t>𝑥</m:t>
                                  </m:r>
                                </m:e>
                              </m:eqArr>
                            </m:e>
                          </m:d>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𝑥</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sup>
                          </m:sSup>
                        </m:e>
                      </m:nary>
                      <m:r>
                        <a:rPr lang="en-US" sz="1200" b="0" i="1" smtClean="0">
                          <a:solidFill>
                            <a:srgbClr val="008000"/>
                          </a:solidFill>
                          <a:latin typeface="Cambria Math" panose="02040503050406030204" pitchFamily="18" charset="0"/>
                        </a:rPr>
                        <m:t>=</m:t>
                      </m:r>
                      <m:sSup>
                        <m:sSupPr>
                          <m:ctrlPr>
                            <a:rPr lang="en-US" sz="1200" b="0" i="1" smtClean="0">
                              <a:solidFill>
                                <a:srgbClr val="008000"/>
                              </a:solidFill>
                              <a:latin typeface="Cambria Math" panose="02040503050406030204" pitchFamily="18" charset="0"/>
                            </a:rPr>
                          </m:ctrlPr>
                        </m:sSupPr>
                        <m:e>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1−</m:t>
                                  </m:r>
                                  <m:r>
                                    <a:rPr lang="en-US" sz="1200" b="0" i="1" smtClean="0">
                                      <a:solidFill>
                                        <a:srgbClr val="008000"/>
                                      </a:solidFill>
                                      <a:latin typeface="Cambria Math" panose="02040503050406030204" pitchFamily="18" charset="0"/>
                                    </a:rPr>
                                    <m:t>𝑝</m:t>
                                  </m:r>
                                </m:e>
                              </m:d>
                            </m:e>
                          </m:d>
                        </m:e>
                        <m:sup>
                          <m:r>
                            <a:rPr lang="en-US" sz="1200" b="0" i="1" smtClean="0">
                              <a:solidFill>
                                <a:srgbClr val="008000"/>
                              </a:solidFill>
                              <a:latin typeface="Cambria Math" panose="02040503050406030204" pitchFamily="18" charset="0"/>
                            </a:rPr>
                            <m:t>𝑛</m:t>
                          </m:r>
                        </m:sup>
                      </m:sSup>
                      <m:r>
                        <a:rPr lang="en-US" sz="1200" b="0" i="1" smtClean="0">
                          <a:solidFill>
                            <a:srgbClr val="008000"/>
                          </a:solidFill>
                          <a:latin typeface="Cambria Math" panose="02040503050406030204" pitchFamily="18" charset="0"/>
                        </a:rPr>
                        <m:t>=1</m:t>
                      </m:r>
                    </m:oMath>
                  </m:oMathPara>
                </a14:m>
                <a:endParaRPr lang="en-US" sz="1200" dirty="0"/>
              </a:p>
            </p:txBody>
          </p:sp>
        </mc:Choice>
        <mc:Fallback xmlns="">
          <p:sp>
            <p:nvSpPr>
              <p:cNvPr id="21" name="TextBox 20">
                <a:extLst>
                  <a:ext uri="{FF2B5EF4-FFF2-40B4-BE49-F238E27FC236}">
                    <a16:creationId xmlns:a16="http://schemas.microsoft.com/office/drawing/2014/main" id="{C503ABB5-1FCE-3F5E-D890-F967ADA345C2}"/>
                  </a:ext>
                </a:extLst>
              </p:cNvPr>
              <p:cNvSpPr txBox="1">
                <a:spLocks noRot="1" noChangeAspect="1" noMove="1" noResize="1" noEditPoints="1" noAdjustHandles="1" noChangeArrowheads="1" noChangeShapeType="1" noTextEdit="1"/>
              </p:cNvSpPr>
              <p:nvPr/>
            </p:nvSpPr>
            <p:spPr>
              <a:xfrm>
                <a:off x="628650" y="3952681"/>
                <a:ext cx="7886700" cy="850041"/>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3496044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77" name="Rectangle 25"/>
          <p:cNvSpPr>
            <a:spLocks noGrp="1" noChangeArrowheads="1"/>
          </p:cNvSpPr>
          <p:nvPr>
            <p:ph type="title"/>
          </p:nvPr>
        </p:nvSpPr>
        <p:spPr>
          <a:noFill/>
          <a:ln/>
        </p:spPr>
        <p:txBody>
          <a:bodyPr/>
          <a:lstStyle/>
          <a:p>
            <a:r>
              <a:rPr lang="en-US" dirty="0"/>
              <a:t>Binomial Mean and Variance</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FEEF9D6-46C9-48B9-9938-B09529ECA795}"/>
                  </a:ext>
                </a:extLst>
              </p:cNvPr>
              <p:cNvSpPr>
                <a:spLocks noGrp="1"/>
              </p:cNvSpPr>
              <p:nvPr>
                <p:ph idx="1"/>
              </p:nvPr>
            </p:nvSpPr>
            <p:spPr>
              <a:xfrm>
                <a:off x="628650" y="1179094"/>
                <a:ext cx="7886700" cy="956887"/>
              </a:xfrm>
              <a:solidFill>
                <a:srgbClr val="E5F5FF"/>
              </a:solidFill>
              <a:ln>
                <a:solidFill>
                  <a:schemeClr val="tx1"/>
                </a:solidFill>
              </a:ln>
            </p:spPr>
            <p:txBody>
              <a:bodyPr>
                <a:normAutofit/>
              </a:bodyPr>
              <a:lstStyle/>
              <a:p>
                <a:pPr marL="0" indent="0">
                  <a:lnSpc>
                    <a:spcPct val="150000"/>
                  </a:lnSpc>
                  <a:buNone/>
                </a:pPr>
                <a:r>
                  <a:rPr lang="en-US" sz="1200" dirty="0">
                    <a:solidFill>
                      <a:srgbClr val="000000"/>
                    </a:solidFill>
                    <a:latin typeface="Helvetica Light" panose="020B0403020202020204"/>
                  </a:rPr>
                  <a:t>If </a:t>
                </a:r>
                <a14:m>
                  <m:oMath xmlns:m="http://schemas.openxmlformats.org/officeDocument/2006/math">
                    <m:r>
                      <a:rPr lang="en-US" sz="1200" b="0" i="1" smtClean="0">
                        <a:solidFill>
                          <a:srgbClr val="008000"/>
                        </a:solidFill>
                        <a:latin typeface="Cambria Math" panose="02040503050406030204" pitchFamily="18" charset="0"/>
                      </a:rPr>
                      <m:t>𝑋</m:t>
                    </m:r>
                  </m:oMath>
                </a14:m>
                <a:r>
                  <a:rPr lang="en-US" sz="1200" dirty="0">
                    <a:solidFill>
                      <a:srgbClr val="000000"/>
                    </a:solidFill>
                    <a:latin typeface="Helvetica Light" panose="020B0403020202020204"/>
                  </a:rPr>
                  <a:t> is a binomial</a:t>
                </a:r>
                <a:r>
                  <a:rPr lang="en-US" sz="1200" i="1" dirty="0">
                    <a:solidFill>
                      <a:srgbClr val="000000"/>
                    </a:solidFill>
                    <a:latin typeface="Helvetica Light" panose="020B0403020202020204"/>
                  </a:rPr>
                  <a:t> </a:t>
                </a:r>
                <a:r>
                  <a:rPr lang="en-US" sz="1200" dirty="0">
                    <a:solidFill>
                      <a:srgbClr val="000000"/>
                    </a:solidFill>
                    <a:latin typeface="Helvetica Light" panose="020B0403020202020204"/>
                  </a:rPr>
                  <a:t>random variable with parameters </a:t>
                </a:r>
                <a14:m>
                  <m:oMath xmlns:m="http://schemas.openxmlformats.org/officeDocument/2006/math">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oMath>
                </a14:m>
                <a:r>
                  <a:rPr lang="en-US" sz="1200" dirty="0">
                    <a:solidFill>
                      <a:srgbClr val="000000"/>
                    </a:solidFill>
                    <a:latin typeface="Helvetica Light" panose="020B0403020202020204"/>
                  </a:rPr>
                  <a:t> then </a:t>
                </a:r>
              </a:p>
              <a:p>
                <a:pPr>
                  <a:lnSpc>
                    <a:spcPct val="150000"/>
                  </a:lnSpc>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𝜇</m:t>
                      </m:r>
                      <m:r>
                        <a:rPr lang="en-US" sz="1200" b="0" i="1" smtClean="0">
                          <a:solidFill>
                            <a:srgbClr val="008000"/>
                          </a:solidFill>
                          <a:latin typeface="Cambria Math" panose="02040503050406030204" pitchFamily="18" charset="0"/>
                        </a:rPr>
                        <m:t>=</m:t>
                      </m:r>
                      <m:r>
                        <m:rPr>
                          <m:sty m:val="p"/>
                        </m:rPr>
                        <a:rPr lang="en-US" sz="1200" b="0" i="1" smtClean="0">
                          <a:solidFill>
                            <a:srgbClr val="008000"/>
                          </a:solidFill>
                          <a:latin typeface="Cambria Math" panose="02040503050406030204" pitchFamily="18" charset="0"/>
                        </a:rPr>
                        <m:t>E</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𝑛𝑝</m:t>
                      </m:r>
                    </m:oMath>
                  </m:oMathPara>
                </a14:m>
                <a:endParaRPr lang="en-US" sz="1200" b="0" i="1" dirty="0">
                  <a:solidFill>
                    <a:srgbClr val="008000"/>
                  </a:solidFill>
                  <a:latin typeface="Cambria Math" panose="02040503050406030204" pitchFamily="18" charset="0"/>
                </a:endParaRPr>
              </a:p>
              <a:p>
                <a:pPr>
                  <a:lnSpc>
                    <a:spcPct val="150000"/>
                  </a:lnSpc>
                  <a:buNone/>
                </a:pPr>
                <a14:m>
                  <m:oMathPara xmlns:m="http://schemas.openxmlformats.org/officeDocument/2006/math">
                    <m:oMathParaPr>
                      <m:jc m:val="centerGroup"/>
                    </m:oMathParaPr>
                    <m:oMath xmlns:m="http://schemas.openxmlformats.org/officeDocument/2006/math">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𝜎</m:t>
                          </m:r>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𝑣𝑎𝑟</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𝑋</m:t>
                          </m:r>
                        </m:e>
                      </m:d>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𝑛𝑝</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 </m:t>
                      </m:r>
                    </m:oMath>
                  </m:oMathPara>
                </a14:m>
                <a:endParaRPr lang="en-US" sz="1200" b="0" i="1" dirty="0">
                  <a:solidFill>
                    <a:srgbClr val="008000"/>
                  </a:solidFill>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2FEEF9D6-46C9-48B9-9938-B09529ECA795}"/>
                  </a:ext>
                </a:extLst>
              </p:cNvPr>
              <p:cNvSpPr>
                <a:spLocks noGrp="1" noRot="1" noChangeAspect="1" noMove="1" noResize="1" noEditPoints="1" noAdjustHandles="1" noChangeArrowheads="1" noChangeShapeType="1" noTextEdit="1"/>
              </p:cNvSpPr>
              <p:nvPr>
                <p:ph idx="1"/>
              </p:nvPr>
            </p:nvSpPr>
            <p:spPr>
              <a:xfrm>
                <a:off x="628650" y="1179094"/>
                <a:ext cx="7886700" cy="956887"/>
              </a:xfr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078481B-1655-F911-E12C-391F13C18B21}"/>
                  </a:ext>
                </a:extLst>
              </p:cNvPr>
              <p:cNvSpPr txBox="1"/>
              <p:nvPr/>
            </p:nvSpPr>
            <p:spPr>
              <a:xfrm>
                <a:off x="513984" y="2571750"/>
                <a:ext cx="8004297" cy="2273443"/>
              </a:xfrm>
              <a:prstGeom prst="rect">
                <a:avLst/>
              </a:prstGeom>
              <a:noFill/>
            </p:spPr>
            <p:txBody>
              <a:bodyPr wrap="square">
                <a:spAutoFit/>
              </a:bodyPr>
              <a:lstStyle/>
              <a:p>
                <a:pPr>
                  <a:lnSpc>
                    <a:spcPct val="150000"/>
                  </a:lnSpc>
                </a:pPr>
                <a:r>
                  <a:rPr lang="en-US" sz="1200" b="1" dirty="0">
                    <a:solidFill>
                      <a:srgbClr val="000000"/>
                    </a:solidFill>
                    <a:latin typeface="Helvetica Light" panose="020B0403020202020204"/>
                  </a:rPr>
                  <a:t>Proof:</a:t>
                </a:r>
              </a:p>
              <a:p>
                <a:pPr>
                  <a:lnSpc>
                    <a:spcPct val="150000"/>
                  </a:lnSpc>
                </a:pPr>
                <a14:m>
                  <m:oMathPara xmlns:m="http://schemas.openxmlformats.org/officeDocument/2006/math">
                    <m:oMathParaPr>
                      <m:jc m:val="centerGroup"/>
                    </m:oMathParaPr>
                    <m:oMath xmlns:m="http://schemas.openxmlformats.org/officeDocument/2006/math">
                      <m:r>
                        <m:rPr>
                          <m:sty m:val="p"/>
                        </m:rPr>
                        <a:rPr lang="en-US" sz="1200" i="1" smtClean="0">
                          <a:solidFill>
                            <a:srgbClr val="008000"/>
                          </a:solidFill>
                          <a:latin typeface="Cambria Math" panose="02040503050406030204" pitchFamily="18" charset="0"/>
                        </a:rPr>
                        <m:t>E</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𝑋</m:t>
                          </m:r>
                        </m:e>
                      </m:d>
                      <m:r>
                        <a:rPr lang="en-US" sz="1200" i="1">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a:rPr lang="en-US" sz="1200" b="0" i="1" smtClean="0">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r>
                            <a:rPr lang="en-US" sz="1200" b="0" i="1" smtClean="0">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e>
                      </m:nary>
                      <m:r>
                        <a:rPr lang="en-US" sz="1200" i="1">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r>
                            <a:rPr lang="en-US" sz="1200" i="1">
                              <a:solidFill>
                                <a:srgbClr val="008000"/>
                              </a:solidFill>
                              <a:latin typeface="Cambria Math" panose="02040503050406030204" pitchFamily="18" charset="0"/>
                            </a:rPr>
                            <m:t>𝑥</m:t>
                          </m:r>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&amp;</m:t>
                                  </m:r>
                                  <m:r>
                                    <a:rPr lang="en-US" sz="1200" i="1">
                                      <a:solidFill>
                                        <a:srgbClr val="008000"/>
                                      </a:solidFill>
                                      <a:latin typeface="Cambria Math" panose="02040503050406030204" pitchFamily="18" charset="0"/>
                                    </a:rPr>
                                    <m:t>𝑛</m:t>
                                  </m:r>
                                </m:e>
                                <m:e>
                                  <m:r>
                                    <a:rPr lang="en-US" sz="1200" i="1">
                                      <a:solidFill>
                                        <a:srgbClr val="008000"/>
                                      </a:solidFill>
                                      <a:latin typeface="Cambria Math" panose="02040503050406030204" pitchFamily="18" charset="0"/>
                                    </a:rPr>
                                    <m:t>&amp;</m:t>
                                  </m:r>
                                  <m:r>
                                    <a:rPr lang="en-US" sz="1200" i="1">
                                      <a:solidFill>
                                        <a:srgbClr val="008000"/>
                                      </a:solidFill>
                                      <a:latin typeface="Cambria Math" panose="02040503050406030204" pitchFamily="18" charset="0"/>
                                    </a:rPr>
                                    <m:t>𝑥</m:t>
                                  </m:r>
                                </m:e>
                              </m:eqArr>
                            </m:e>
                          </m:d>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𝑥</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sup>
                          </m:sSup>
                        </m:e>
                      </m:nary>
                      <m:r>
                        <a:rPr lang="en-US" sz="1200" b="0" i="1" smtClean="0">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r>
                            <a:rPr lang="en-US" sz="1200" b="0" i="1" smtClean="0">
                              <a:solidFill>
                                <a:srgbClr val="008000"/>
                              </a:solidFill>
                              <a:latin typeface="Cambria Math" panose="02040503050406030204" pitchFamily="18" charset="0"/>
                            </a:rPr>
                            <m:t>𝑥</m:t>
                          </m:r>
                          <m:f>
                            <m:fPr>
                              <m:ctrlPr>
                                <a:rPr lang="en-US" sz="1200" i="1">
                                  <a:solidFill>
                                    <a:srgbClr val="008000"/>
                                  </a:solidFill>
                                  <a:latin typeface="Cambria Math" panose="02040503050406030204" pitchFamily="18" charset="0"/>
                                </a:rPr>
                              </m:ctrlPr>
                            </m:fPr>
                            <m:num>
                              <m:r>
                                <a:rPr lang="en-US" sz="1200" i="1">
                                  <a:solidFill>
                                    <a:srgbClr val="008000"/>
                                  </a:solidFill>
                                  <a:latin typeface="Cambria Math" panose="02040503050406030204" pitchFamily="18" charset="0"/>
                                </a:rPr>
                                <m:t>𝑛</m:t>
                              </m:r>
                              <m:r>
                                <m:rPr>
                                  <m:nor/>
                                </m:rPr>
                                <a:rPr lang="en-US" sz="1200">
                                  <a:solidFill>
                                    <a:srgbClr val="008000"/>
                                  </a:solidFill>
                                  <a:latin typeface="Cambria Math" panose="02040503050406030204" pitchFamily="18" charset="0"/>
                                </a:rPr>
                                <m:t>!</m:t>
                              </m:r>
                            </m:num>
                            <m:den>
                              <m:r>
                                <a:rPr lang="en-US" sz="1200" b="0" i="1" smtClean="0">
                                  <a:solidFill>
                                    <a:srgbClr val="008000"/>
                                  </a:solidFill>
                                  <a:latin typeface="Cambria Math" panose="02040503050406030204" pitchFamily="18" charset="0"/>
                                </a:rPr>
                                <m:t>𝑥</m:t>
                              </m:r>
                              <m:r>
                                <m:rPr>
                                  <m:nor/>
                                </m:rPr>
                                <a:rPr lang="en-US" sz="120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e>
                              </m:d>
                              <m:r>
                                <a:rPr lang="en-US" sz="1200" i="1">
                                  <a:solidFill>
                                    <a:srgbClr val="008000"/>
                                  </a:solidFill>
                                  <a:latin typeface="Cambria Math" panose="02040503050406030204" pitchFamily="18" charset="0"/>
                                </a:rPr>
                                <m:t>!</m:t>
                              </m:r>
                            </m:den>
                          </m:f>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𝑥</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sup>
                          </m:sSup>
                        </m:e>
                      </m:nary>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𝑛𝑝</m:t>
                      </m:r>
                      <m:nary>
                        <m:naryPr>
                          <m:chr m:val="∑"/>
                          <m:ctrlPr>
                            <a:rPr lang="en-US" sz="1200" i="1" smtClean="0">
                              <a:solidFill>
                                <a:srgbClr val="008000"/>
                              </a:solidFill>
                              <a:latin typeface="Cambria Math" panose="02040503050406030204" pitchFamily="18" charset="0"/>
                            </a:rPr>
                          </m:ctrlPr>
                        </m:naryPr>
                        <m:sub>
                          <m:r>
                            <a:rPr lang="en-US" sz="1200" i="1" smtClean="0">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f>
                            <m:fPr>
                              <m:ctrlPr>
                                <a:rPr lang="en-US" sz="1200" i="1">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−1)</m:t>
                              </m:r>
                              <m:r>
                                <m:rPr>
                                  <m:nor/>
                                </m:rPr>
                                <a:rPr lang="en-US" sz="1200">
                                  <a:solidFill>
                                    <a:srgbClr val="008000"/>
                                  </a:solidFill>
                                  <a:latin typeface="Cambria Math" panose="02040503050406030204" pitchFamily="18" charset="0"/>
                                </a:rPr>
                                <m:t>!</m:t>
                              </m:r>
                            </m:num>
                            <m:den>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r>
                                <m:rPr>
                                  <m:nor/>
                                </m:rPr>
                                <a:rPr lang="en-US" sz="120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e>
                              </m:d>
                              <m:r>
                                <a:rPr lang="en-US" sz="1200" i="1">
                                  <a:solidFill>
                                    <a:srgbClr val="008000"/>
                                  </a:solidFill>
                                  <a:latin typeface="Cambria Math" panose="02040503050406030204" pitchFamily="18" charset="0"/>
                                </a:rPr>
                                <m:t>!</m:t>
                              </m:r>
                            </m:den>
                          </m:f>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sup>
                          </m:sSup>
                        </m:e>
                      </m:nary>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𝑛𝑝</m:t>
                      </m:r>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𝑘</m:t>
                          </m:r>
                          <m:r>
                            <a:rPr lang="en-US" sz="1200" i="1">
                              <a:solidFill>
                                <a:srgbClr val="008000"/>
                              </a:solidFill>
                              <a:latin typeface="Cambria Math" panose="02040503050406030204" pitchFamily="18" charset="0"/>
                            </a:rPr>
                            <m:t>=0</m:t>
                          </m:r>
                        </m:sub>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−1</m:t>
                          </m:r>
                        </m:sup>
                        <m:e>
                          <m:f>
                            <m:fPr>
                              <m:ctrlPr>
                                <a:rPr lang="en-US" sz="1200" i="1">
                                  <a:solidFill>
                                    <a:srgbClr val="008000"/>
                                  </a:solidFill>
                                  <a:latin typeface="Cambria Math" panose="02040503050406030204" pitchFamily="18" charset="0"/>
                                </a:rPr>
                              </m:ctrlPr>
                            </m:fPr>
                            <m:num>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−1)</m:t>
                              </m:r>
                              <m:r>
                                <m:rPr>
                                  <m:nor/>
                                </m:rPr>
                                <a:rPr lang="en-US" sz="1200">
                                  <a:solidFill>
                                    <a:srgbClr val="008000"/>
                                  </a:solidFill>
                                  <a:latin typeface="Cambria Math" panose="02040503050406030204" pitchFamily="18" charset="0"/>
                                </a:rPr>
                                <m:t>!</m:t>
                              </m:r>
                            </m:num>
                            <m:den>
                              <m:r>
                                <a:rPr lang="en-US" sz="1200" i="1">
                                  <a:solidFill>
                                    <a:srgbClr val="008000"/>
                                  </a:solidFill>
                                  <a:latin typeface="Cambria Math" panose="02040503050406030204" pitchFamily="18" charset="0"/>
                                </a:rPr>
                                <m:t>𝑘</m:t>
                              </m:r>
                              <m:r>
                                <m:rPr>
                                  <m:nor/>
                                </m:rPr>
                                <a:rPr lang="en-US" sz="120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𝑘</m:t>
                                  </m:r>
                                </m:e>
                              </m:d>
                              <m:r>
                                <a:rPr lang="en-US" sz="1200" i="1">
                                  <a:solidFill>
                                    <a:srgbClr val="008000"/>
                                  </a:solidFill>
                                  <a:latin typeface="Cambria Math" panose="02040503050406030204" pitchFamily="18" charset="0"/>
                                </a:rPr>
                                <m:t>!</m:t>
                              </m:r>
                            </m:den>
                          </m:f>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𝑘</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𝑘</m:t>
                              </m:r>
                            </m:sup>
                          </m:sSup>
                        </m:e>
                      </m:nary>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𝑛𝑝</m:t>
                      </m:r>
                      <m:sSup>
                        <m:sSupPr>
                          <m:ctrlPr>
                            <a:rPr lang="en-US" sz="1200" b="0" i="1" smtClean="0">
                              <a:solidFill>
                                <a:srgbClr val="008000"/>
                              </a:solidFill>
                              <a:latin typeface="Cambria Math" panose="02040503050406030204" pitchFamily="18" charset="0"/>
                            </a:rPr>
                          </m:ctrlPr>
                        </m:sSupPr>
                        <m:e>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1−</m:t>
                                  </m:r>
                                  <m:r>
                                    <a:rPr lang="en-US" sz="1200" b="0" i="1" smtClean="0">
                                      <a:solidFill>
                                        <a:srgbClr val="008000"/>
                                      </a:solidFill>
                                      <a:latin typeface="Cambria Math" panose="02040503050406030204" pitchFamily="18" charset="0"/>
                                    </a:rPr>
                                    <m:t>𝑝</m:t>
                                  </m:r>
                                </m:e>
                              </m:d>
                            </m:e>
                          </m:d>
                        </m:e>
                        <m:sup>
                          <m:r>
                            <a:rPr lang="en-US" sz="1200" b="0" i="1" smtClean="0">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−1</m:t>
                          </m:r>
                        </m:sup>
                      </m:sSup>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𝑛𝑝</m:t>
                      </m:r>
                    </m:oMath>
                  </m:oMathPara>
                </a14:m>
                <a:endParaRPr lang="en-US" sz="1200" dirty="0">
                  <a:solidFill>
                    <a:srgbClr val="008000"/>
                  </a:solidFill>
                </a:endParaRPr>
              </a:p>
              <a:p>
                <a:endParaRPr lang="en-US" sz="1200" dirty="0">
                  <a:solidFill>
                    <a:srgbClr val="008000"/>
                  </a:solidFill>
                </a:endParaRPr>
              </a:p>
              <a:p>
                <a:endParaRPr lang="en-US" sz="1200" dirty="0"/>
              </a:p>
            </p:txBody>
          </p:sp>
        </mc:Choice>
        <mc:Fallback xmlns="">
          <p:sp>
            <p:nvSpPr>
              <p:cNvPr id="4" name="TextBox 3">
                <a:extLst>
                  <a:ext uri="{FF2B5EF4-FFF2-40B4-BE49-F238E27FC236}">
                    <a16:creationId xmlns:a16="http://schemas.microsoft.com/office/drawing/2014/main" id="{9078481B-1655-F911-E12C-391F13C18B21}"/>
                  </a:ext>
                </a:extLst>
              </p:cNvPr>
              <p:cNvSpPr txBox="1">
                <a:spLocks noRot="1" noChangeAspect="1" noMove="1" noResize="1" noEditPoints="1" noAdjustHandles="1" noChangeArrowheads="1" noChangeShapeType="1" noTextEdit="1"/>
              </p:cNvSpPr>
              <p:nvPr/>
            </p:nvSpPr>
            <p:spPr>
              <a:xfrm>
                <a:off x="513984" y="2571750"/>
                <a:ext cx="8004297" cy="227344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82234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77" name="Rectangle 25"/>
          <p:cNvSpPr>
            <a:spLocks noGrp="1" noChangeArrowheads="1"/>
          </p:cNvSpPr>
          <p:nvPr>
            <p:ph type="title"/>
          </p:nvPr>
        </p:nvSpPr>
        <p:spPr>
          <a:noFill/>
          <a:ln/>
        </p:spPr>
        <p:txBody>
          <a:bodyPr/>
          <a:lstStyle/>
          <a:p>
            <a:r>
              <a:rPr lang="en-US" dirty="0"/>
              <a:t>Binomial Mean and Variance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078481B-1655-F911-E12C-391F13C18B21}"/>
                  </a:ext>
                </a:extLst>
              </p:cNvPr>
              <p:cNvSpPr txBox="1"/>
              <p:nvPr/>
            </p:nvSpPr>
            <p:spPr>
              <a:xfrm>
                <a:off x="371475" y="1026695"/>
                <a:ext cx="8499963" cy="3700437"/>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m:rPr>
                          <m:sty m:val="p"/>
                        </m:rPr>
                        <a:rPr lang="en-US" sz="1200" i="1" smtClean="0">
                          <a:solidFill>
                            <a:srgbClr val="008000"/>
                          </a:solidFill>
                          <a:latin typeface="Cambria Math" panose="02040503050406030204" pitchFamily="18" charset="0"/>
                        </a:rPr>
                        <m:t>E</m:t>
                      </m:r>
                      <m:d>
                        <m:dPr>
                          <m:ctrlPr>
                            <a:rPr lang="en-US" sz="1200" i="1">
                              <a:solidFill>
                                <a:srgbClr val="008000"/>
                              </a:solidFill>
                              <a:latin typeface="Cambria Math" panose="02040503050406030204" pitchFamily="18" charset="0"/>
                            </a:rPr>
                          </m:ctrlPr>
                        </m:dPr>
                        <m:e>
                          <m:sSup>
                            <m:sSupPr>
                              <m:ctrlPr>
                                <a:rPr lang="en-US" sz="1200" b="0" i="1" smtClean="0">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𝑋</m:t>
                              </m:r>
                            </m:e>
                            <m:sup>
                              <m:r>
                                <a:rPr lang="en-US" sz="1200" b="0" i="1" smtClean="0">
                                  <a:solidFill>
                                    <a:srgbClr val="008000"/>
                                  </a:solidFill>
                                  <a:latin typeface="Cambria Math" panose="02040503050406030204" pitchFamily="18" charset="0"/>
                                </a:rPr>
                                <m:t>2</m:t>
                              </m:r>
                            </m:sup>
                          </m:sSup>
                        </m:e>
                      </m:d>
                      <m:r>
                        <a:rPr lang="en-US" sz="1200" i="1">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a:rPr lang="en-US" sz="1200" b="0" i="1" smtClean="0">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𝑥</m:t>
                              </m:r>
                            </m:e>
                            <m:sup>
                              <m:r>
                                <a:rPr lang="en-US" sz="1200" b="0" i="1" smtClean="0">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e>
                      </m:nary>
                      <m:r>
                        <a:rPr lang="en-US" sz="1200" i="1">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sSup>
                            <m:sSupPr>
                              <m:ctrlPr>
                                <a:rPr lang="en-US" sz="1200" b="0" i="1" smtClean="0">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𝑥</m:t>
                              </m:r>
                            </m:e>
                            <m:sup>
                              <m:r>
                                <a:rPr lang="en-US" sz="1200" b="0" i="1" smtClean="0">
                                  <a:solidFill>
                                    <a:srgbClr val="008000"/>
                                  </a:solidFill>
                                  <a:latin typeface="Cambria Math" panose="02040503050406030204" pitchFamily="18" charset="0"/>
                                </a:rPr>
                                <m:t>2</m:t>
                              </m:r>
                            </m:sup>
                          </m:sSup>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&amp;</m:t>
                                  </m:r>
                                  <m:r>
                                    <a:rPr lang="en-US" sz="1200" i="1">
                                      <a:solidFill>
                                        <a:srgbClr val="008000"/>
                                      </a:solidFill>
                                      <a:latin typeface="Cambria Math" panose="02040503050406030204" pitchFamily="18" charset="0"/>
                                    </a:rPr>
                                    <m:t>𝑛</m:t>
                                  </m:r>
                                </m:e>
                                <m:e>
                                  <m:r>
                                    <a:rPr lang="en-US" sz="1200" i="1">
                                      <a:solidFill>
                                        <a:srgbClr val="008000"/>
                                      </a:solidFill>
                                      <a:latin typeface="Cambria Math" panose="02040503050406030204" pitchFamily="18" charset="0"/>
                                    </a:rPr>
                                    <m:t>&amp;</m:t>
                                  </m:r>
                                  <m:r>
                                    <a:rPr lang="en-US" sz="1200" i="1">
                                      <a:solidFill>
                                        <a:srgbClr val="008000"/>
                                      </a:solidFill>
                                      <a:latin typeface="Cambria Math" panose="02040503050406030204" pitchFamily="18" charset="0"/>
                                    </a:rPr>
                                    <m:t>𝑥</m:t>
                                  </m:r>
                                </m:e>
                              </m:eqArr>
                            </m:e>
                          </m:d>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𝑥</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sup>
                          </m:sSup>
                        </m:e>
                      </m:nary>
                      <m:r>
                        <a:rPr lang="en-US" sz="1200" b="0" i="1" smtClean="0">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𝑥</m:t>
                              </m:r>
                            </m:e>
                            <m:sup>
                              <m:r>
                                <a:rPr lang="en-US" sz="1200" b="0" i="1" smtClean="0">
                                  <a:solidFill>
                                    <a:srgbClr val="008000"/>
                                  </a:solidFill>
                                  <a:latin typeface="Cambria Math" panose="02040503050406030204" pitchFamily="18" charset="0"/>
                                </a:rPr>
                                <m:t>2</m:t>
                              </m:r>
                            </m:sup>
                          </m:sSup>
                          <m:f>
                            <m:fPr>
                              <m:ctrlPr>
                                <a:rPr lang="en-US" sz="1200" i="1">
                                  <a:solidFill>
                                    <a:srgbClr val="008000"/>
                                  </a:solidFill>
                                  <a:latin typeface="Cambria Math" panose="02040503050406030204" pitchFamily="18" charset="0"/>
                                </a:rPr>
                              </m:ctrlPr>
                            </m:fPr>
                            <m:num>
                              <m:r>
                                <a:rPr lang="en-US" sz="1200" i="1">
                                  <a:solidFill>
                                    <a:srgbClr val="008000"/>
                                  </a:solidFill>
                                  <a:latin typeface="Cambria Math" panose="02040503050406030204" pitchFamily="18" charset="0"/>
                                </a:rPr>
                                <m:t>𝑛</m:t>
                              </m:r>
                              <m:r>
                                <m:rPr>
                                  <m:nor/>
                                </m:rPr>
                                <a:rPr lang="en-US" sz="1200">
                                  <a:solidFill>
                                    <a:srgbClr val="008000"/>
                                  </a:solidFill>
                                  <a:latin typeface="Cambria Math" panose="02040503050406030204" pitchFamily="18" charset="0"/>
                                </a:rPr>
                                <m:t>!</m:t>
                              </m:r>
                            </m:num>
                            <m:den>
                              <m:r>
                                <a:rPr lang="en-US" sz="1200" b="0" i="1" smtClean="0">
                                  <a:solidFill>
                                    <a:srgbClr val="008000"/>
                                  </a:solidFill>
                                  <a:latin typeface="Cambria Math" panose="02040503050406030204" pitchFamily="18" charset="0"/>
                                </a:rPr>
                                <m:t>𝑥</m:t>
                              </m:r>
                              <m:r>
                                <m:rPr>
                                  <m:nor/>
                                </m:rPr>
                                <a:rPr lang="en-US" sz="120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e>
                              </m:d>
                              <m:r>
                                <a:rPr lang="en-US" sz="1200" i="1">
                                  <a:solidFill>
                                    <a:srgbClr val="008000"/>
                                  </a:solidFill>
                                  <a:latin typeface="Cambria Math" panose="02040503050406030204" pitchFamily="18" charset="0"/>
                                </a:rPr>
                                <m:t>!</m:t>
                              </m:r>
                            </m:den>
                          </m:f>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𝑥</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sup>
                          </m:sSup>
                        </m:e>
                      </m:nary>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𝑛𝑝</m:t>
                      </m:r>
                      <m:nary>
                        <m:naryPr>
                          <m:chr m:val="∑"/>
                          <m:ctrlPr>
                            <a:rPr lang="en-US" sz="1200" i="1" smtClean="0">
                              <a:solidFill>
                                <a:srgbClr val="008000"/>
                              </a:solidFill>
                              <a:latin typeface="Cambria Math" panose="02040503050406030204" pitchFamily="18" charset="0"/>
                            </a:rPr>
                          </m:ctrlPr>
                        </m:naryPr>
                        <m:sub>
                          <m:r>
                            <a:rPr lang="en-US" sz="1200" i="1" smtClean="0">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f>
                            <m:fPr>
                              <m:ctrlPr>
                                <a:rPr lang="en-US" sz="1200" i="1">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𝑥</m:t>
                              </m:r>
                              <m:r>
                                <a:rPr lang="en-US" sz="1200" b="0" i="1" smtClean="0">
                                  <a:solidFill>
                                    <a:srgbClr val="0000FF"/>
                                  </a:solidFill>
                                  <a:latin typeface="Cambria Math" panose="02040503050406030204" pitchFamily="18" charset="0"/>
                                </a:rPr>
                                <m:t>−1+1</m:t>
                              </m:r>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−1)</m:t>
                              </m:r>
                              <m:r>
                                <m:rPr>
                                  <m:nor/>
                                </m:rPr>
                                <a:rPr lang="en-US" sz="1200">
                                  <a:solidFill>
                                    <a:srgbClr val="008000"/>
                                  </a:solidFill>
                                  <a:latin typeface="Cambria Math" panose="02040503050406030204" pitchFamily="18" charset="0"/>
                                </a:rPr>
                                <m:t>!</m:t>
                              </m:r>
                            </m:num>
                            <m:den>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r>
                                <m:rPr>
                                  <m:nor/>
                                </m:rPr>
                                <a:rPr lang="en-US" sz="120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e>
                              </m:d>
                              <m:r>
                                <a:rPr lang="en-US" sz="1200" i="1">
                                  <a:solidFill>
                                    <a:srgbClr val="008000"/>
                                  </a:solidFill>
                                  <a:latin typeface="Cambria Math" panose="02040503050406030204" pitchFamily="18" charset="0"/>
                                </a:rPr>
                                <m:t>!</m:t>
                              </m:r>
                            </m:den>
                          </m:f>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sup>
                          </m:sSup>
                        </m:e>
                      </m:nary>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𝑛𝑝</m:t>
                      </m:r>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=2</m:t>
                          </m:r>
                        </m:sub>
                        <m:sup>
                          <m:r>
                            <a:rPr lang="en-US" sz="1200" i="1">
                              <a:solidFill>
                                <a:srgbClr val="008000"/>
                              </a:solidFill>
                              <a:latin typeface="Cambria Math" panose="02040503050406030204" pitchFamily="18" charset="0"/>
                            </a:rPr>
                            <m:t>𝑛</m:t>
                          </m:r>
                        </m:sup>
                        <m:e>
                          <m:f>
                            <m:fPr>
                              <m:ctrlPr>
                                <a:rPr lang="en-US" sz="1200" i="1">
                                  <a:solidFill>
                                    <a:srgbClr val="008000"/>
                                  </a:solidFill>
                                  <a:latin typeface="Cambria Math" panose="02040503050406030204" pitchFamily="18" charset="0"/>
                                </a:rPr>
                              </m:ctrlPr>
                            </m:fPr>
                            <m:num>
                              <m:r>
                                <a:rPr lang="en-US" sz="1200" i="1" smtClean="0">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−1)</m:t>
                              </m:r>
                              <m:r>
                                <m:rPr>
                                  <m:nor/>
                                </m:rPr>
                                <a:rPr lang="en-US" sz="1200">
                                  <a:solidFill>
                                    <a:srgbClr val="008000"/>
                                  </a:solidFill>
                                  <a:latin typeface="Cambria Math" panose="02040503050406030204" pitchFamily="18" charset="0"/>
                                </a:rPr>
                                <m:t>!</m:t>
                              </m:r>
                            </m:num>
                            <m:den>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−2)</m:t>
                              </m:r>
                              <m:r>
                                <m:rPr>
                                  <m:nor/>
                                </m:rPr>
                                <a:rPr lang="en-US" sz="120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e>
                              </m:d>
                              <m:r>
                                <a:rPr lang="en-US" sz="1200" i="1">
                                  <a:solidFill>
                                    <a:srgbClr val="008000"/>
                                  </a:solidFill>
                                  <a:latin typeface="Cambria Math" panose="02040503050406030204" pitchFamily="18" charset="0"/>
                                </a:rPr>
                                <m:t>!</m:t>
                              </m:r>
                            </m:den>
                          </m:f>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sup>
                          </m:sSup>
                        </m:e>
                      </m:nary>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𝑛𝑝</m:t>
                      </m:r>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f>
                            <m:fPr>
                              <m:ctrlPr>
                                <a:rPr lang="en-US" sz="1200" i="1">
                                  <a:solidFill>
                                    <a:srgbClr val="008000"/>
                                  </a:solidFill>
                                  <a:latin typeface="Cambria Math" panose="02040503050406030204" pitchFamily="18" charset="0"/>
                                </a:rPr>
                              </m:ctrlPr>
                            </m:fPr>
                            <m:num>
                              <m:r>
                                <a:rPr lang="en-US" sz="1200" i="1" smtClean="0">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−1)</m:t>
                              </m:r>
                              <m:r>
                                <m:rPr>
                                  <m:nor/>
                                </m:rPr>
                                <a:rPr lang="en-US" sz="1200">
                                  <a:solidFill>
                                    <a:srgbClr val="008000"/>
                                  </a:solidFill>
                                  <a:latin typeface="Cambria Math" panose="02040503050406030204" pitchFamily="18" charset="0"/>
                                </a:rPr>
                                <m:t>!</m:t>
                              </m:r>
                            </m:num>
                            <m:den>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r>
                                <m:rPr>
                                  <m:nor/>
                                </m:rPr>
                                <a:rPr lang="en-US" sz="120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e>
                              </m:d>
                              <m:r>
                                <a:rPr lang="en-US" sz="1200" i="1">
                                  <a:solidFill>
                                    <a:srgbClr val="008000"/>
                                  </a:solidFill>
                                  <a:latin typeface="Cambria Math" panose="02040503050406030204" pitchFamily="18" charset="0"/>
                                </a:rPr>
                                <m:t>!</m:t>
                              </m:r>
                            </m:den>
                          </m:f>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sup>
                          </m:sSup>
                        </m:e>
                      </m:nary>
                      <m:r>
                        <a:rPr lang="en-US" sz="1200" b="0" i="1" smtClean="0">
                          <a:solidFill>
                            <a:srgbClr val="008000"/>
                          </a:solidFill>
                          <a:latin typeface="Cambria Math" panose="02040503050406030204" pitchFamily="18" charset="0"/>
                        </a:rPr>
                        <m:t>=</m:t>
                      </m:r>
                      <m:r>
                        <a:rPr lang="en-US" sz="1200" i="1" smtClean="0">
                          <a:solidFill>
                            <a:srgbClr val="008000"/>
                          </a:solidFill>
                          <a:latin typeface="Cambria Math" panose="02040503050406030204" pitchFamily="18" charset="0"/>
                        </a:rPr>
                        <m:t>𝑛</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−1</m:t>
                          </m:r>
                        </m:e>
                      </m:d>
                      <m:sSup>
                        <m:sSupPr>
                          <m:ctrlPr>
                            <a:rPr lang="en-US" sz="1200" b="0" i="1" smtClean="0">
                              <a:solidFill>
                                <a:srgbClr val="008000"/>
                              </a:solidFill>
                              <a:latin typeface="Cambria Math" panose="02040503050406030204" pitchFamily="18" charset="0"/>
                            </a:rPr>
                          </m:ctrlPr>
                        </m:sSupPr>
                        <m:e>
                          <m:r>
                            <a:rPr lang="en-US" sz="120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nary>
                        <m:naryPr>
                          <m:chr m:val="∑"/>
                          <m:ctrlPr>
                            <a:rPr lang="en-US" sz="1200" i="1">
                              <a:solidFill>
                                <a:srgbClr val="008000"/>
                              </a:solidFill>
                              <a:latin typeface="Cambria Math" panose="02040503050406030204" pitchFamily="18" charset="0"/>
                            </a:rPr>
                          </m:ctrlPr>
                        </m:naryPr>
                        <m:sub>
                          <m:r>
                            <a:rPr lang="en-US" sz="1200" b="0" i="1" smtClean="0">
                              <a:solidFill>
                                <a:srgbClr val="008000"/>
                              </a:solidFill>
                              <a:latin typeface="Cambria Math" panose="02040503050406030204" pitchFamily="18" charset="0"/>
                            </a:rPr>
                            <m:t>𝑙</m:t>
                          </m:r>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0</m:t>
                          </m:r>
                        </m:sub>
                        <m:sup>
                          <m:r>
                            <a:rPr lang="en-US" sz="1200" i="1">
                              <a:solidFill>
                                <a:srgbClr val="008000"/>
                              </a:solidFill>
                              <a:latin typeface="Cambria Math" panose="02040503050406030204" pitchFamily="18" charset="0"/>
                            </a:rPr>
                            <m:t>𝑛</m:t>
                          </m:r>
                          <m:r>
                            <a:rPr lang="en-US" sz="1200" b="0" i="1" smtClean="0">
                              <a:solidFill>
                                <a:srgbClr val="008000"/>
                              </a:solidFill>
                              <a:latin typeface="Cambria Math" panose="02040503050406030204" pitchFamily="18" charset="0"/>
                            </a:rPr>
                            <m:t>−2</m:t>
                          </m:r>
                        </m:sup>
                        <m:e>
                          <m:f>
                            <m:fPr>
                              <m:ctrlPr>
                                <a:rPr lang="en-US" sz="1200" i="1">
                                  <a:solidFill>
                                    <a:srgbClr val="008000"/>
                                  </a:solidFill>
                                  <a:latin typeface="Cambria Math" panose="02040503050406030204" pitchFamily="18" charset="0"/>
                                </a:rPr>
                              </m:ctrlPr>
                            </m:fPr>
                            <m:num>
                              <m:r>
                                <a:rPr lang="en-US" sz="1200" i="1" smtClean="0">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−2)</m:t>
                              </m:r>
                              <m:r>
                                <m:rPr>
                                  <m:nor/>
                                </m:rPr>
                                <a:rPr lang="en-US" sz="1200">
                                  <a:solidFill>
                                    <a:srgbClr val="008000"/>
                                  </a:solidFill>
                                  <a:latin typeface="Cambria Math" panose="02040503050406030204" pitchFamily="18" charset="0"/>
                                </a:rPr>
                                <m:t>!</m:t>
                              </m:r>
                            </m:num>
                            <m:den>
                              <m:r>
                                <a:rPr lang="en-US" sz="1200" b="0" i="1" smtClean="0">
                                  <a:solidFill>
                                    <a:srgbClr val="008000"/>
                                  </a:solidFill>
                                  <a:latin typeface="Cambria Math" panose="02040503050406030204" pitchFamily="18" charset="0"/>
                                </a:rPr>
                                <m:t>𝑙</m:t>
                              </m:r>
                              <m:r>
                                <m:rPr>
                                  <m:nor/>
                                </m:rPr>
                                <a:rPr lang="en-US" sz="120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−2−</m:t>
                                  </m:r>
                                  <m:r>
                                    <a:rPr lang="en-US" sz="1200" b="0" i="1" smtClean="0">
                                      <a:solidFill>
                                        <a:srgbClr val="008000"/>
                                      </a:solidFill>
                                      <a:latin typeface="Cambria Math" panose="02040503050406030204" pitchFamily="18" charset="0"/>
                                    </a:rPr>
                                    <m:t>𝑙</m:t>
                                  </m:r>
                                </m:e>
                              </m:d>
                              <m:r>
                                <a:rPr lang="en-US" sz="1200" i="1">
                                  <a:solidFill>
                                    <a:srgbClr val="008000"/>
                                  </a:solidFill>
                                  <a:latin typeface="Cambria Math" panose="02040503050406030204" pitchFamily="18" charset="0"/>
                                </a:rPr>
                                <m:t>!</m:t>
                              </m:r>
                            </m:den>
                          </m:f>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𝑙</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−2−</m:t>
                              </m:r>
                              <m:r>
                                <a:rPr lang="en-US" sz="1200" b="0" i="1" smtClean="0">
                                  <a:solidFill>
                                    <a:srgbClr val="008000"/>
                                  </a:solidFill>
                                  <a:latin typeface="Cambria Math" panose="02040503050406030204" pitchFamily="18" charset="0"/>
                                </a:rPr>
                                <m:t>𝑙</m:t>
                              </m:r>
                            </m:sup>
                          </m:sSup>
                        </m:e>
                      </m:nary>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𝑛𝑝</m:t>
                      </m:r>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𝑘</m:t>
                          </m:r>
                          <m:r>
                            <a:rPr lang="en-US" sz="1200" i="1">
                              <a:solidFill>
                                <a:srgbClr val="008000"/>
                              </a:solidFill>
                              <a:latin typeface="Cambria Math" panose="02040503050406030204" pitchFamily="18" charset="0"/>
                            </a:rPr>
                            <m:t>=0</m:t>
                          </m:r>
                        </m:sub>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−1</m:t>
                          </m:r>
                        </m:sup>
                        <m:e>
                          <m:f>
                            <m:fPr>
                              <m:ctrlPr>
                                <a:rPr lang="en-US" sz="1200" i="1">
                                  <a:solidFill>
                                    <a:srgbClr val="008000"/>
                                  </a:solidFill>
                                  <a:latin typeface="Cambria Math" panose="02040503050406030204" pitchFamily="18" charset="0"/>
                                </a:rPr>
                              </m:ctrlPr>
                            </m:fPr>
                            <m:num>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−1)</m:t>
                              </m:r>
                              <m:r>
                                <m:rPr>
                                  <m:nor/>
                                </m:rPr>
                                <a:rPr lang="en-US" sz="1200">
                                  <a:solidFill>
                                    <a:srgbClr val="008000"/>
                                  </a:solidFill>
                                  <a:latin typeface="Cambria Math" panose="02040503050406030204" pitchFamily="18" charset="0"/>
                                </a:rPr>
                                <m:t>!</m:t>
                              </m:r>
                            </m:num>
                            <m:den>
                              <m:r>
                                <a:rPr lang="en-US" sz="1200" i="1">
                                  <a:solidFill>
                                    <a:srgbClr val="008000"/>
                                  </a:solidFill>
                                  <a:latin typeface="Cambria Math" panose="02040503050406030204" pitchFamily="18" charset="0"/>
                                </a:rPr>
                                <m:t>𝑘</m:t>
                              </m:r>
                              <m:r>
                                <m:rPr>
                                  <m:nor/>
                                </m:rPr>
                                <a:rPr lang="en-US" sz="120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𝑘</m:t>
                                  </m:r>
                                </m:e>
                              </m:d>
                              <m:r>
                                <a:rPr lang="en-US" sz="1200" i="1">
                                  <a:solidFill>
                                    <a:srgbClr val="008000"/>
                                  </a:solidFill>
                                  <a:latin typeface="Cambria Math" panose="02040503050406030204" pitchFamily="18" charset="0"/>
                                </a:rPr>
                                <m:t>!</m:t>
                              </m:r>
                            </m:den>
                          </m:f>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𝑘</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𝑘</m:t>
                              </m:r>
                            </m:sup>
                          </m:sSup>
                        </m:e>
                      </m:nary>
                    </m:oMath>
                  </m:oMathPara>
                </a14:m>
                <a:endParaRPr lang="en-US" sz="1200" i="1" dirty="0">
                  <a:solidFill>
                    <a:srgbClr val="008000"/>
                  </a:solidFill>
                  <a:latin typeface="Cambria Math" panose="02040503050406030204" pitchFamily="18" charset="0"/>
                </a:endParaRPr>
              </a:p>
              <a:p>
                <a:pPr>
                  <a:lnSpc>
                    <a:spcPct val="150000"/>
                  </a:lnSpc>
                </a:pPr>
                <a:endParaRPr lang="en-US" sz="1200" b="0" i="1" dirty="0">
                  <a:solidFill>
                    <a:srgbClr val="008000"/>
                  </a:solidFill>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𝑛</m:t>
                          </m:r>
                          <m:r>
                            <a:rPr lang="en-US" sz="1200" i="1">
                              <a:solidFill>
                                <a:srgbClr val="008000"/>
                              </a:solidFill>
                              <a:latin typeface="Cambria Math" panose="02040503050406030204" pitchFamily="18" charset="0"/>
                            </a:rPr>
                            <m:t>−1</m:t>
                          </m:r>
                        </m:e>
                      </m:d>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𝑛𝑝</m:t>
                      </m:r>
                      <m:r>
                        <a:rPr lang="en-US" sz="1200" b="0" i="1" smtClean="0">
                          <a:solidFill>
                            <a:srgbClr val="008000"/>
                          </a:solidFill>
                          <a:latin typeface="Cambria Math" panose="02040503050406030204" pitchFamily="18" charset="0"/>
                        </a:rPr>
                        <m:t>=</m:t>
                      </m:r>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𝑛</m:t>
                          </m:r>
                        </m:e>
                        <m:sup>
                          <m:r>
                            <a:rPr lang="en-US" sz="1200" b="0" i="1" smtClean="0">
                              <a:solidFill>
                                <a:srgbClr val="008000"/>
                              </a:solidFill>
                              <a:latin typeface="Cambria Math" panose="02040503050406030204" pitchFamily="18" charset="0"/>
                            </a:rPr>
                            <m:t>2</m:t>
                          </m:r>
                        </m:sup>
                      </m:sSup>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𝑛</m:t>
                      </m:r>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𝑛𝑝</m:t>
                      </m:r>
                    </m:oMath>
                  </m:oMathPara>
                </a14:m>
                <a:endParaRPr lang="en-US" sz="1200" dirty="0">
                  <a:solidFill>
                    <a:srgbClr val="008000"/>
                  </a:solidFill>
                </a:endParaRPr>
              </a:p>
              <a:p>
                <a:endParaRPr lang="en-US" sz="1200" dirty="0">
                  <a:solidFill>
                    <a:srgbClr val="000000"/>
                  </a:solidFill>
                  <a:latin typeface="Helvetica Light" panose="020B0403020202020204"/>
                </a:endParaRPr>
              </a:p>
              <a:p>
                <a:r>
                  <a:rPr lang="en-US" sz="1200" dirty="0">
                    <a:solidFill>
                      <a:srgbClr val="000000"/>
                    </a:solidFill>
                    <a:latin typeface="Helvetica Light" panose="020B0403020202020204"/>
                  </a:rPr>
                  <a:t>Hence, </a:t>
                </a:r>
              </a:p>
              <a:p>
                <a:endParaRPr lang="en-US" sz="1200" b="0" i="1" dirty="0">
                  <a:solidFill>
                    <a:srgbClr val="008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𝑣𝑎𝑟</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r>
                        <a:rPr lang="en-US" sz="1200" b="0" i="1" smtClean="0">
                          <a:solidFill>
                            <a:srgbClr val="008000"/>
                          </a:solidFill>
                          <a:latin typeface="Cambria Math" panose="02040503050406030204" pitchFamily="18" charset="0"/>
                        </a:rPr>
                        <m:t>=</m:t>
                      </m:r>
                      <m:r>
                        <m:rPr>
                          <m:sty m:val="p"/>
                        </m:rPr>
                        <a:rPr lang="en-US" sz="1200" b="0" i="1" smtClean="0">
                          <a:solidFill>
                            <a:srgbClr val="008000"/>
                          </a:solidFill>
                          <a:latin typeface="Cambria Math" panose="02040503050406030204" pitchFamily="18" charset="0"/>
                        </a:rPr>
                        <m:t>E</m:t>
                      </m:r>
                      <m:d>
                        <m:dPr>
                          <m:ctrlPr>
                            <a:rPr lang="en-US" sz="1200" b="0" i="1" smtClean="0">
                              <a:solidFill>
                                <a:srgbClr val="008000"/>
                              </a:solidFill>
                              <a:latin typeface="Cambria Math" panose="02040503050406030204" pitchFamily="18" charset="0"/>
                            </a:rPr>
                          </m:ctrlPr>
                        </m:dPr>
                        <m:e>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𝑋</m:t>
                              </m:r>
                            </m:e>
                            <m:sup>
                              <m:r>
                                <a:rPr lang="en-US" sz="1200" b="0" i="1" smtClean="0">
                                  <a:solidFill>
                                    <a:srgbClr val="008000"/>
                                  </a:solidFill>
                                  <a:latin typeface="Cambria Math" panose="02040503050406030204" pitchFamily="18" charset="0"/>
                                </a:rPr>
                                <m:t>2</m:t>
                              </m:r>
                            </m:sup>
                          </m:sSup>
                        </m:e>
                      </m:d>
                      <m:r>
                        <a:rPr lang="en-US" sz="1200" b="0" i="1" smtClean="0">
                          <a:solidFill>
                            <a:srgbClr val="008000"/>
                          </a:solidFill>
                          <a:latin typeface="Cambria Math" panose="02040503050406030204" pitchFamily="18" charset="0"/>
                        </a:rPr>
                        <m:t>−</m:t>
                      </m:r>
                      <m:r>
                        <m:rPr>
                          <m:sty m:val="p"/>
                        </m:rPr>
                        <a:rPr lang="en-US" sz="1200" b="0" i="1" smtClean="0">
                          <a:solidFill>
                            <a:srgbClr val="008000"/>
                          </a:solidFill>
                          <a:latin typeface="Cambria Math" panose="02040503050406030204" pitchFamily="18" charset="0"/>
                        </a:rPr>
                        <m:t>E</m:t>
                      </m:r>
                      <m:sSup>
                        <m:sSupPr>
                          <m:ctrlPr>
                            <a:rPr lang="en-US" sz="1200" b="0" i="1" smtClean="0">
                              <a:solidFill>
                                <a:srgbClr val="008000"/>
                              </a:solidFill>
                              <a:latin typeface="Cambria Math" panose="02040503050406030204" pitchFamily="18" charset="0"/>
                            </a:rPr>
                          </m:ctrlPr>
                        </m:sSupPr>
                        <m:e>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e>
                        <m:sup>
                          <m:r>
                            <a:rPr lang="en-US" sz="1200" b="0" i="1" smtClean="0">
                              <a:solidFill>
                                <a:srgbClr val="008000"/>
                              </a:solidFill>
                              <a:latin typeface="Cambria Math" panose="02040503050406030204" pitchFamily="18" charset="0"/>
                            </a:rPr>
                            <m:t>2</m:t>
                          </m:r>
                        </m:sup>
                      </m:sSup>
                      <m:r>
                        <a:rPr lang="en-US" sz="1200" b="0" i="1" smtClean="0">
                          <a:solidFill>
                            <a:srgbClr val="008000"/>
                          </a:solidFill>
                          <a:latin typeface="Cambria Math" panose="02040503050406030204" pitchFamily="18" charset="0"/>
                        </a:rPr>
                        <m:t>=</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𝑛</m:t>
                          </m:r>
                        </m:e>
                        <m:sup>
                          <m:r>
                            <a:rPr lang="en-US" sz="1200" i="1">
                              <a:solidFill>
                                <a:srgbClr val="008000"/>
                              </a:solidFill>
                              <a:latin typeface="Cambria Math" panose="02040503050406030204" pitchFamily="18" charset="0"/>
                            </a:rPr>
                            <m:t>2</m:t>
                          </m:r>
                        </m:sup>
                      </m:sSup>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𝑛𝑝</m:t>
                      </m:r>
                      <m:r>
                        <a:rPr lang="en-US" sz="1200" b="0" i="1" smtClean="0">
                          <a:solidFill>
                            <a:srgbClr val="008000"/>
                          </a:solidFill>
                          <a:latin typeface="Cambria Math" panose="02040503050406030204" pitchFamily="18" charset="0"/>
                        </a:rPr>
                        <m:t>−</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𝑛</m:t>
                          </m:r>
                        </m:e>
                        <m:sup>
                          <m:r>
                            <a:rPr lang="en-US" sz="1200" i="1">
                              <a:solidFill>
                                <a:srgbClr val="008000"/>
                              </a:solidFill>
                              <a:latin typeface="Cambria Math" panose="02040503050406030204" pitchFamily="18" charset="0"/>
                            </a:rPr>
                            <m:t>2</m:t>
                          </m:r>
                        </m:sup>
                      </m:sSup>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𝑛𝑝</m:t>
                      </m:r>
                      <m:r>
                        <a:rPr lang="en-US" sz="1200" b="0" i="1" smtClean="0">
                          <a:solidFill>
                            <a:srgbClr val="008000"/>
                          </a:solidFill>
                          <a:latin typeface="Cambria Math" panose="02040503050406030204" pitchFamily="18" charset="0"/>
                        </a:rPr>
                        <m:t>(1−</m:t>
                      </m:r>
                      <m:r>
                        <a:rPr lang="en-US" sz="1200" b="0" i="1" smtClean="0">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oMath>
                  </m:oMathPara>
                </a14:m>
                <a:endParaRPr lang="en-US" sz="1200" dirty="0"/>
              </a:p>
            </p:txBody>
          </p:sp>
        </mc:Choice>
        <mc:Fallback xmlns="">
          <p:sp>
            <p:nvSpPr>
              <p:cNvPr id="4" name="TextBox 3">
                <a:extLst>
                  <a:ext uri="{FF2B5EF4-FFF2-40B4-BE49-F238E27FC236}">
                    <a16:creationId xmlns:a16="http://schemas.microsoft.com/office/drawing/2014/main" id="{9078481B-1655-F911-E12C-391F13C18B21}"/>
                  </a:ext>
                </a:extLst>
              </p:cNvPr>
              <p:cNvSpPr txBox="1">
                <a:spLocks noRot="1" noChangeAspect="1" noMove="1" noResize="1" noEditPoints="1" noAdjustHandles="1" noChangeArrowheads="1" noChangeShapeType="1" noTextEdit="1"/>
              </p:cNvSpPr>
              <p:nvPr/>
            </p:nvSpPr>
            <p:spPr>
              <a:xfrm>
                <a:off x="371475" y="1026695"/>
                <a:ext cx="8499963" cy="3700437"/>
              </a:xfrm>
              <a:prstGeom prst="rect">
                <a:avLst/>
              </a:prstGeom>
              <a:blipFill>
                <a:blip r:embed="rId3"/>
                <a:stretch>
                  <a:fillRect l="-72"/>
                </a:stretch>
              </a:blipFill>
            </p:spPr>
            <p:txBody>
              <a:bodyPr/>
              <a:lstStyle/>
              <a:p>
                <a:r>
                  <a:rPr lang="en-US">
                    <a:noFill/>
                  </a:rPr>
                  <a:t> </a:t>
                </a:r>
              </a:p>
            </p:txBody>
          </p:sp>
        </mc:Fallback>
      </mc:AlternateContent>
    </p:spTree>
    <p:extLst>
      <p:ext uri="{BB962C8B-B14F-4D97-AF65-F5344CB8AC3E}">
        <p14:creationId xmlns:p14="http://schemas.microsoft.com/office/powerpoint/2010/main" val="25949531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a:xfrm>
            <a:off x="1142999" y="2048418"/>
            <a:ext cx="7093131" cy="1046663"/>
          </a:xfrm>
        </p:spPr>
        <p:txBody>
          <a:bodyPr anchor="ctr">
            <a:normAutofit fontScale="90000"/>
          </a:bodyPr>
          <a:lstStyle/>
          <a:p>
            <a:r>
              <a:rPr lang="en-US" dirty="0"/>
              <a:t>Discrete Distributions:</a:t>
            </a:r>
            <a:br>
              <a:rPr lang="en-US" dirty="0"/>
            </a:br>
            <a:r>
              <a:rPr lang="en-US" dirty="0"/>
              <a:t>Poisson Distribution: Additional Details</a:t>
            </a:r>
          </a:p>
        </p:txBody>
      </p:sp>
    </p:spTree>
    <p:extLst>
      <p:ext uri="{BB962C8B-B14F-4D97-AF65-F5344CB8AC3E}">
        <p14:creationId xmlns:p14="http://schemas.microsoft.com/office/powerpoint/2010/main" val="642191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77" name="Rectangle 25"/>
          <p:cNvSpPr>
            <a:spLocks noGrp="1" noChangeArrowheads="1"/>
          </p:cNvSpPr>
          <p:nvPr>
            <p:ph type="title"/>
          </p:nvPr>
        </p:nvSpPr>
        <p:spPr>
          <a:noFill/>
          <a:ln/>
        </p:spPr>
        <p:txBody>
          <a:bodyPr/>
          <a:lstStyle/>
          <a:p>
            <a:r>
              <a:rPr lang="en-US" dirty="0"/>
              <a:t>Poisson Distribution</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FEEF9D6-46C9-48B9-9938-B09529ECA795}"/>
                  </a:ext>
                </a:extLst>
              </p:cNvPr>
              <p:cNvSpPr>
                <a:spLocks noGrp="1"/>
              </p:cNvSpPr>
              <p:nvPr>
                <p:ph idx="1"/>
              </p:nvPr>
            </p:nvSpPr>
            <p:spPr>
              <a:xfrm>
                <a:off x="628650" y="1179093"/>
                <a:ext cx="7886700" cy="1935581"/>
              </a:xfrm>
              <a:solidFill>
                <a:srgbClr val="E5F5FF"/>
              </a:solidFill>
              <a:ln>
                <a:solidFill>
                  <a:schemeClr val="tx1"/>
                </a:solidFill>
              </a:ln>
            </p:spPr>
            <p:txBody>
              <a:bodyPr>
                <a:normAutofit/>
              </a:bodyPr>
              <a:lstStyle/>
              <a:p>
                <a:pPr marL="0" indent="0">
                  <a:lnSpc>
                    <a:spcPct val="150000"/>
                  </a:lnSpc>
                  <a:buNone/>
                </a:pPr>
                <a:r>
                  <a:rPr lang="en-US" sz="1200" dirty="0">
                    <a:solidFill>
                      <a:srgbClr val="000000"/>
                    </a:solidFill>
                    <a:latin typeface="Helvetica Light" panose="020B0403020202020204"/>
                  </a:rPr>
                  <a:t>A random variable </a:t>
                </a:r>
                <a14:m>
                  <m:oMath xmlns:m="http://schemas.openxmlformats.org/officeDocument/2006/math">
                    <m:r>
                      <a:rPr lang="en-US" sz="1200" b="0" i="1" smtClean="0">
                        <a:solidFill>
                          <a:srgbClr val="008000"/>
                        </a:solidFill>
                        <a:latin typeface="Cambria Math" panose="02040503050406030204" pitchFamily="18" charset="0"/>
                      </a:rPr>
                      <m:t>𝑋</m:t>
                    </m:r>
                  </m:oMath>
                </a14:m>
                <a:r>
                  <a:rPr lang="en-US" sz="1200" dirty="0">
                    <a:solidFill>
                      <a:srgbClr val="000000"/>
                    </a:solidFill>
                    <a:latin typeface="Helvetica Light" panose="020B0403020202020204"/>
                  </a:rPr>
                  <a:t> taking one of the values </a:t>
                </a:r>
                <a14:m>
                  <m:oMath xmlns:m="http://schemas.openxmlformats.org/officeDocument/2006/math">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=0</m:t>
                    </m:r>
                    <m:r>
                      <m:rPr>
                        <m:nor/>
                      </m:rP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1</m:t>
                    </m:r>
                    <m:r>
                      <m:rPr>
                        <m:nor/>
                      </m:rP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2</m:t>
                    </m:r>
                    <m:r>
                      <m:rPr>
                        <m:nor/>
                      </m:rPr>
                      <a:rPr lang="en-US" sz="1200" i="1">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 </m:t>
                    </m:r>
                  </m:oMath>
                </a14:m>
                <a:r>
                  <a:rPr lang="en-US" sz="1200" dirty="0">
                    <a:solidFill>
                      <a:srgbClr val="000000"/>
                    </a:solidFill>
                    <a:latin typeface="Helvetica Light" panose="020B0403020202020204"/>
                  </a:rPr>
                  <a:t> is said to be a </a:t>
                </a:r>
                <a:r>
                  <a:rPr lang="en-US" sz="1200" i="1" dirty="0">
                    <a:solidFill>
                      <a:srgbClr val="000000"/>
                    </a:solidFill>
                    <a:latin typeface="Helvetica Light" panose="020B0403020202020204"/>
                  </a:rPr>
                  <a:t>Poisson </a:t>
                </a:r>
                <a:r>
                  <a:rPr lang="en-US" sz="1200" dirty="0">
                    <a:solidFill>
                      <a:srgbClr val="000000"/>
                    </a:solidFill>
                    <a:latin typeface="Helvetica Light" panose="020B0403020202020204"/>
                  </a:rPr>
                  <a:t>random variable with parameter </a:t>
                </a:r>
                <a14:m>
                  <m:oMath xmlns:m="http://schemas.openxmlformats.org/officeDocument/2006/math">
                    <m:r>
                      <a:rPr lang="en-US" sz="1200" b="0" i="1" smtClean="0">
                        <a:solidFill>
                          <a:srgbClr val="008000"/>
                        </a:solidFill>
                        <a:latin typeface="Cambria Math" panose="02040503050406030204" pitchFamily="18" charset="0"/>
                      </a:rPr>
                      <m:t>𝜇</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𝜆</m:t>
                    </m:r>
                    <m:r>
                      <a:rPr lang="en-US" sz="1200" b="0" i="1" smtClean="0">
                        <a:solidFill>
                          <a:srgbClr val="008000"/>
                        </a:solidFill>
                        <a:latin typeface="Cambria Math" panose="02040503050406030204" pitchFamily="18" charset="0"/>
                      </a:rPr>
                      <m:t>𝑡</m:t>
                    </m:r>
                  </m:oMath>
                </a14:m>
                <a:r>
                  <a:rPr lang="en-US" sz="1200" dirty="0">
                    <a:solidFill>
                      <a:srgbClr val="000000"/>
                    </a:solidFill>
                    <a:latin typeface="Helvetica Light" panose="020B0403020202020204"/>
                  </a:rPr>
                  <a:t>, if for some </a:t>
                </a:r>
                <a14:m>
                  <m:oMath xmlns:m="http://schemas.openxmlformats.org/officeDocument/2006/math">
                    <m:r>
                      <a:rPr lang="en-US" sz="1200" b="0" i="1" smtClean="0">
                        <a:solidFill>
                          <a:srgbClr val="008000"/>
                        </a:solidFill>
                        <a:latin typeface="Cambria Math" panose="02040503050406030204" pitchFamily="18" charset="0"/>
                      </a:rPr>
                      <m:t>𝜇</m:t>
                    </m:r>
                    <m:r>
                      <a:rPr lang="en-US" sz="1200" b="0" i="1" smtClean="0">
                        <a:solidFill>
                          <a:srgbClr val="008000"/>
                        </a:solidFill>
                        <a:latin typeface="Cambria Math" panose="02040503050406030204" pitchFamily="18" charset="0"/>
                      </a:rPr>
                      <m:t>&gt;0</m:t>
                    </m:r>
                  </m:oMath>
                </a14:m>
                <a:r>
                  <a:rPr lang="en-US" sz="1200" dirty="0">
                    <a:solidFill>
                      <a:srgbClr val="000000"/>
                    </a:solidFill>
                    <a:latin typeface="Helvetica Light" panose="020B0403020202020204"/>
                  </a:rPr>
                  <a:t>, </a:t>
                </a:r>
              </a:p>
              <a:p>
                <a:pPr>
                  <a:lnSpc>
                    <a:spcPct val="150000"/>
                  </a:lnSpc>
                  <a:buNone/>
                </a:pPr>
                <a14:m>
                  <m:oMathPara xmlns:m="http://schemas.openxmlformats.org/officeDocument/2006/math">
                    <m:oMathParaPr>
                      <m:jc m:val="centerGroup"/>
                    </m:oMathParaPr>
                    <m:oMath xmlns:m="http://schemas.openxmlformats.org/officeDocument/2006/math">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f>
                        <m:fPr>
                          <m:ctrlPr>
                            <a:rPr lang="en-US" sz="1200" i="1" dirty="0">
                              <a:solidFill>
                                <a:srgbClr val="008000"/>
                              </a:solidFill>
                              <a:latin typeface="Cambria Math" panose="02040503050406030204" pitchFamily="18" charset="0"/>
                            </a:rPr>
                          </m:ctrlPr>
                        </m:fPr>
                        <m:num>
                          <m:sSup>
                            <m:sSupPr>
                              <m:ctrlPr>
                                <a:rPr lang="en-US" sz="1200" i="1" dirty="0">
                                  <a:solidFill>
                                    <a:srgbClr val="008000"/>
                                  </a:solidFill>
                                  <a:latin typeface="Cambria Math" panose="02040503050406030204" pitchFamily="18" charset="0"/>
                                </a:rPr>
                              </m:ctrlPr>
                            </m:sSupPr>
                            <m:e>
                              <m:r>
                                <a:rPr lang="en-US" sz="1200" i="1" dirty="0">
                                  <a:solidFill>
                                    <a:srgbClr val="008000"/>
                                  </a:solidFill>
                                  <a:latin typeface="Cambria Math" panose="02040503050406030204" pitchFamily="18" charset="0"/>
                                </a:rPr>
                                <m:t>𝑒</m:t>
                              </m:r>
                            </m:e>
                            <m:sup>
                              <m:r>
                                <a:rPr lang="en-US" sz="1200" i="1" dirty="0">
                                  <a:solidFill>
                                    <a:srgbClr val="008000"/>
                                  </a:solidFill>
                                  <a:latin typeface="Cambria Math" panose="02040503050406030204" pitchFamily="18" charset="0"/>
                                </a:rPr>
                                <m:t>−</m:t>
                              </m:r>
                              <m:r>
                                <a:rPr lang="en-US" sz="1200" b="0" i="1" dirty="0" smtClean="0">
                                  <a:solidFill>
                                    <a:srgbClr val="008000"/>
                                  </a:solidFill>
                                  <a:latin typeface="Cambria Math" panose="02040503050406030204" pitchFamily="18" charset="0"/>
                                  <a:ea typeface="Cambria Math" panose="02040503050406030204" pitchFamily="18" charset="0"/>
                                </a:rPr>
                                <m:t>𝜇</m:t>
                              </m:r>
                            </m:sup>
                          </m:sSup>
                          <m:sSup>
                            <m:sSupPr>
                              <m:ctrlPr>
                                <a:rPr lang="en-US" sz="1200" b="0" i="1" dirty="0" smtClean="0">
                                  <a:solidFill>
                                    <a:srgbClr val="008000"/>
                                  </a:solidFill>
                                  <a:latin typeface="Cambria Math" panose="02040503050406030204" pitchFamily="18" charset="0"/>
                                  <a:ea typeface="Cambria Math" panose="02040503050406030204" pitchFamily="18" charset="0"/>
                                </a:rPr>
                              </m:ctrlPr>
                            </m:sSupPr>
                            <m:e>
                              <m:r>
                                <a:rPr lang="en-US" sz="1200" i="1" dirty="0">
                                  <a:solidFill>
                                    <a:srgbClr val="008000"/>
                                  </a:solidFill>
                                  <a:latin typeface="Cambria Math" panose="02040503050406030204" pitchFamily="18" charset="0"/>
                                  <a:ea typeface="Cambria Math" panose="02040503050406030204" pitchFamily="18" charset="0"/>
                                </a:rPr>
                                <m:t>𝜇</m:t>
                              </m:r>
                            </m:e>
                            <m:sup>
                              <m:r>
                                <a:rPr lang="en-US" sz="1200" b="0" i="1" dirty="0" smtClean="0">
                                  <a:solidFill>
                                    <a:srgbClr val="008000"/>
                                  </a:solidFill>
                                  <a:latin typeface="Cambria Math" panose="02040503050406030204" pitchFamily="18" charset="0"/>
                                  <a:ea typeface="Cambria Math" panose="02040503050406030204" pitchFamily="18" charset="0"/>
                                </a:rPr>
                                <m:t>𝑥</m:t>
                              </m:r>
                            </m:sup>
                          </m:sSup>
                        </m:num>
                        <m:den>
                          <m:r>
                            <a:rPr lang="en-US" sz="1200" i="1" dirty="0">
                              <a:solidFill>
                                <a:srgbClr val="008000"/>
                              </a:solidFill>
                              <a:latin typeface="Cambria Math" panose="02040503050406030204" pitchFamily="18" charset="0"/>
                            </a:rPr>
                            <m:t>𝑥</m:t>
                          </m:r>
                          <m:r>
                            <a:rPr lang="en-US" sz="1200" i="1" dirty="0">
                              <a:solidFill>
                                <a:srgbClr val="008000"/>
                              </a:solidFill>
                              <a:latin typeface="Cambria Math" panose="02040503050406030204" pitchFamily="18" charset="0"/>
                            </a:rPr>
                            <m:t>!</m:t>
                          </m:r>
                        </m:den>
                      </m:f>
                      <m:r>
                        <a:rPr lang="en-US" sz="1200" i="1">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=0</m:t>
                      </m:r>
                      <m:r>
                        <m:rPr>
                          <m:nor/>
                        </m:rP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1</m:t>
                      </m:r>
                      <m:r>
                        <m:rPr>
                          <m:nor/>
                        </m:rP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2</m:t>
                      </m:r>
                      <m:r>
                        <m:rPr>
                          <m:nor/>
                        </m:rPr>
                        <a:rPr lang="en-US" sz="1200" i="1">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m:t>
                      </m:r>
                    </m:oMath>
                  </m:oMathPara>
                </a14:m>
                <a:endParaRPr lang="en-US" sz="1200" i="1" dirty="0">
                  <a:solidFill>
                    <a:srgbClr val="008000"/>
                  </a:solidFill>
                </a:endParaRPr>
              </a:p>
              <a:p>
                <a:pPr marL="0" indent="0" algn="just">
                  <a:lnSpc>
                    <a:spcPct val="150000"/>
                  </a:lnSpc>
                  <a:buClr>
                    <a:srgbClr val="3333CC"/>
                  </a:buClr>
                  <a:buFontTx/>
                  <a:buNone/>
                </a:pPr>
                <a14:m>
                  <m:oMath xmlns:m="http://schemas.openxmlformats.org/officeDocument/2006/math">
                    <m:r>
                      <a:rPr lang="en-US" sz="1200" b="0" i="1" smtClean="0">
                        <a:solidFill>
                          <a:srgbClr val="008000"/>
                        </a:solidFill>
                        <a:latin typeface="Cambria Math" panose="02040503050406030204" pitchFamily="18" charset="0"/>
                      </a:rPr>
                      <m:t>𝜇</m:t>
                    </m:r>
                  </m:oMath>
                </a14:m>
                <a:r>
                  <a:rPr lang="en-US" sz="1200" dirty="0">
                    <a:solidFill>
                      <a:srgbClr val="000000"/>
                    </a:solidFill>
                    <a:latin typeface="Helvetica Light" panose="020B0403020202020204"/>
                  </a:rPr>
                  <a:t> is often the expected number of events as in the Bank’s example. In that case, </a:t>
                </a:r>
                <a14:m>
                  <m:oMath xmlns:m="http://schemas.openxmlformats.org/officeDocument/2006/math">
                    <m:r>
                      <a:rPr lang="en-US" sz="1200" i="1">
                        <a:solidFill>
                          <a:srgbClr val="008000"/>
                        </a:solidFill>
                        <a:latin typeface="Cambria Math" panose="02040503050406030204" pitchFamily="18" charset="0"/>
                      </a:rPr>
                      <m:t>𝜇</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𝜆</m:t>
                    </m:r>
                    <m:r>
                      <a:rPr lang="en-US" sz="1200" b="0" i="1" smtClean="0">
                        <a:solidFill>
                          <a:srgbClr val="008000"/>
                        </a:solidFill>
                        <a:latin typeface="Cambria Math" panose="02040503050406030204" pitchFamily="18" charset="0"/>
                      </a:rPr>
                      <m:t>𝑡</m:t>
                    </m:r>
                  </m:oMath>
                </a14:m>
                <a:r>
                  <a:rPr lang="en-US" sz="1200" dirty="0">
                    <a:solidFill>
                      <a:srgbClr val="000000"/>
                    </a:solidFill>
                    <a:latin typeface="Helvetica Light" panose="020B0403020202020204"/>
                  </a:rPr>
                  <a:t> where </a:t>
                </a:r>
                <a14:m>
                  <m:oMath xmlns:m="http://schemas.openxmlformats.org/officeDocument/2006/math">
                    <m:r>
                      <a:rPr lang="en-US" sz="1200" i="1">
                        <a:solidFill>
                          <a:srgbClr val="008000"/>
                        </a:solidFill>
                        <a:latin typeface="Cambria Math" panose="02040503050406030204" pitchFamily="18" charset="0"/>
                      </a:rPr>
                      <m:t>𝜆</m:t>
                    </m:r>
                  </m:oMath>
                </a14:m>
                <a:r>
                  <a:rPr lang="en-US" sz="1200" dirty="0">
                    <a:solidFill>
                      <a:srgbClr val="000000"/>
                    </a:solidFill>
                    <a:latin typeface="Helvetica Light" panose="020B0403020202020204"/>
                  </a:rPr>
                  <a:t> is the rate of occurrence of the events and </a:t>
                </a:r>
                <a14:m>
                  <m:oMath xmlns:m="http://schemas.openxmlformats.org/officeDocument/2006/math">
                    <m:r>
                      <a:rPr lang="en-US" sz="1200" b="0" i="1" smtClean="0">
                        <a:solidFill>
                          <a:srgbClr val="008000"/>
                        </a:solidFill>
                        <a:latin typeface="Cambria Math" panose="02040503050406030204" pitchFamily="18" charset="0"/>
                      </a:rPr>
                      <m:t>𝑡</m:t>
                    </m:r>
                  </m:oMath>
                </a14:m>
                <a:r>
                  <a:rPr lang="en-US" sz="1200" dirty="0">
                    <a:solidFill>
                      <a:srgbClr val="000000"/>
                    </a:solidFill>
                    <a:latin typeface="Helvetica Light" panose="020B0403020202020204"/>
                  </a:rPr>
                  <a:t> is the length of time or area of a surface or volume, etc.</a:t>
                </a:r>
              </a:p>
            </p:txBody>
          </p:sp>
        </mc:Choice>
        <mc:Fallback xmlns="">
          <p:sp>
            <p:nvSpPr>
              <p:cNvPr id="2" name="Content Placeholder 1">
                <a:extLst>
                  <a:ext uri="{FF2B5EF4-FFF2-40B4-BE49-F238E27FC236}">
                    <a16:creationId xmlns:a16="http://schemas.microsoft.com/office/drawing/2014/main" id="{2FEEF9D6-46C9-48B9-9938-B09529ECA795}"/>
                  </a:ext>
                </a:extLst>
              </p:cNvPr>
              <p:cNvSpPr>
                <a:spLocks noGrp="1" noRot="1" noChangeAspect="1" noMove="1" noResize="1" noEditPoints="1" noAdjustHandles="1" noChangeArrowheads="1" noChangeShapeType="1" noTextEdit="1"/>
              </p:cNvSpPr>
              <p:nvPr>
                <p:ph idx="1"/>
              </p:nvPr>
            </p:nvSpPr>
            <p:spPr>
              <a:xfrm>
                <a:off x="628650" y="1179093"/>
                <a:ext cx="7886700" cy="1935581"/>
              </a:xfr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503ABB5-1FCE-3F5E-D890-F967ADA345C2}"/>
                  </a:ext>
                </a:extLst>
              </p:cNvPr>
              <p:cNvSpPr txBox="1"/>
              <p:nvPr/>
            </p:nvSpPr>
            <p:spPr>
              <a:xfrm>
                <a:off x="628650" y="3351892"/>
                <a:ext cx="7886700" cy="874983"/>
              </a:xfrm>
              <a:prstGeom prst="rect">
                <a:avLst/>
              </a:prstGeom>
              <a:solidFill>
                <a:srgbClr val="E5F5FF"/>
              </a:solidFill>
              <a:ln>
                <a:solidFill>
                  <a:schemeClr val="tx1"/>
                </a:solidFill>
              </a:ln>
            </p:spPr>
            <p:txBody>
              <a:bodyPr wrap="square">
                <a:spAutoFit/>
              </a:bodyPr>
              <a:lstStyle/>
              <a:p>
                <a:pPr>
                  <a:lnSpc>
                    <a:spcPct val="110000"/>
                  </a:lnSpc>
                </a:pPr>
                <a:r>
                  <a:rPr lang="en-US" sz="1200" dirty="0">
                    <a:solidFill>
                      <a:srgbClr val="000000"/>
                    </a:solidFill>
                    <a:latin typeface="Helvetica Light" panose="020B0403020202020204"/>
                  </a:rPr>
                  <a:t>Note that the probabilities sum to one, that is,</a:t>
                </a:r>
                <a:endParaRPr lang="en-US" sz="1200" dirty="0">
                  <a:solidFill>
                    <a:srgbClr val="008000"/>
                  </a:solidFill>
                  <a:latin typeface="Cambria Math" panose="02040503050406030204" pitchFamily="18" charset="0"/>
                </a:endParaRPr>
              </a:p>
              <a:p>
                <a:pPr>
                  <a:lnSpc>
                    <a:spcPct val="110000"/>
                  </a:lnSpc>
                </a:pPr>
                <a14:m>
                  <m:oMathPara xmlns:m="http://schemas.openxmlformats.org/officeDocument/2006/math">
                    <m:oMathParaPr>
                      <m:jc m:val="center"/>
                    </m:oMathParaPr>
                    <m:oMath xmlns:m="http://schemas.openxmlformats.org/officeDocument/2006/math">
                      <m:nary>
                        <m:naryPr>
                          <m:chr m:val="∑"/>
                          <m:ctrlPr>
                            <a:rPr lang="en-US" sz="1200" i="1" smtClean="0">
                              <a:solidFill>
                                <a:srgbClr val="008000"/>
                              </a:solidFill>
                              <a:latin typeface="Cambria Math" panose="02040503050406030204" pitchFamily="18" charset="0"/>
                            </a:rPr>
                          </m:ctrlPr>
                        </m:naryPr>
                        <m:sub>
                          <m:r>
                            <m:rPr>
                              <m:brk m:alnAt="23"/>
                            </m:rPr>
                            <a:rPr lang="en-US" sz="1200" b="0" i="1" smtClean="0">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=0</m:t>
                          </m:r>
                        </m:sub>
                        <m:sup>
                          <m:r>
                            <a:rPr lang="en-US" sz="1200" b="0" i="1" smtClean="0">
                              <a:solidFill>
                                <a:srgbClr val="008000"/>
                              </a:solidFill>
                              <a:latin typeface="Cambria Math" panose="02040503050406030204" pitchFamily="18" charset="0"/>
                            </a:rPr>
                            <m:t>∞</m:t>
                          </m:r>
                        </m:sup>
                        <m:e>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e>
                      </m:nary>
                      <m:r>
                        <a:rPr lang="en-US" sz="1200" i="1" smtClean="0">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=0</m:t>
                          </m:r>
                        </m:sub>
                        <m:sup>
                          <m:r>
                            <a:rPr lang="en-US" sz="1200" b="0" i="1" smtClean="0">
                              <a:solidFill>
                                <a:srgbClr val="008000"/>
                              </a:solidFill>
                              <a:latin typeface="Cambria Math" panose="02040503050406030204" pitchFamily="18" charset="0"/>
                            </a:rPr>
                            <m:t>∞</m:t>
                          </m:r>
                        </m:sup>
                        <m:e>
                          <m:f>
                            <m:fPr>
                              <m:ctrlPr>
                                <a:rPr lang="en-US" sz="1200" i="1" dirty="0">
                                  <a:solidFill>
                                    <a:srgbClr val="008000"/>
                                  </a:solidFill>
                                  <a:latin typeface="Cambria Math" panose="02040503050406030204" pitchFamily="18" charset="0"/>
                                </a:rPr>
                              </m:ctrlPr>
                            </m:fPr>
                            <m:num>
                              <m:sSup>
                                <m:sSupPr>
                                  <m:ctrlPr>
                                    <a:rPr lang="en-US" sz="1200" i="1" dirty="0">
                                      <a:solidFill>
                                        <a:srgbClr val="008000"/>
                                      </a:solidFill>
                                      <a:latin typeface="Cambria Math" panose="02040503050406030204" pitchFamily="18" charset="0"/>
                                    </a:rPr>
                                  </m:ctrlPr>
                                </m:sSupPr>
                                <m:e>
                                  <m:r>
                                    <a:rPr lang="en-US" sz="1200" i="1" dirty="0">
                                      <a:solidFill>
                                        <a:srgbClr val="008000"/>
                                      </a:solidFill>
                                      <a:latin typeface="Cambria Math" panose="02040503050406030204" pitchFamily="18" charset="0"/>
                                    </a:rPr>
                                    <m:t>𝑒</m:t>
                                  </m:r>
                                </m:e>
                                <m:sup>
                                  <m:r>
                                    <a:rPr lang="en-US" sz="1200" i="1" dirty="0">
                                      <a:solidFill>
                                        <a:srgbClr val="008000"/>
                                      </a:solidFill>
                                      <a:latin typeface="Cambria Math" panose="02040503050406030204" pitchFamily="18" charset="0"/>
                                    </a:rPr>
                                    <m:t>−</m:t>
                                  </m:r>
                                  <m:r>
                                    <a:rPr lang="en-US" sz="1200" i="1" dirty="0">
                                      <a:solidFill>
                                        <a:srgbClr val="008000"/>
                                      </a:solidFill>
                                      <a:latin typeface="Cambria Math" panose="02040503050406030204" pitchFamily="18" charset="0"/>
                                      <a:ea typeface="Cambria Math" panose="02040503050406030204" pitchFamily="18" charset="0"/>
                                    </a:rPr>
                                    <m:t>𝜇</m:t>
                                  </m:r>
                                </m:sup>
                              </m:sSup>
                              <m:sSup>
                                <m:sSupPr>
                                  <m:ctrlPr>
                                    <a:rPr lang="en-US" sz="1200" i="1" dirty="0">
                                      <a:solidFill>
                                        <a:srgbClr val="008000"/>
                                      </a:solidFill>
                                      <a:latin typeface="Cambria Math" panose="02040503050406030204" pitchFamily="18" charset="0"/>
                                      <a:ea typeface="Cambria Math" panose="02040503050406030204" pitchFamily="18" charset="0"/>
                                    </a:rPr>
                                  </m:ctrlPr>
                                </m:sSupPr>
                                <m:e>
                                  <m:r>
                                    <a:rPr lang="en-US" sz="1200" i="1" dirty="0">
                                      <a:solidFill>
                                        <a:srgbClr val="008000"/>
                                      </a:solidFill>
                                      <a:latin typeface="Cambria Math" panose="02040503050406030204" pitchFamily="18" charset="0"/>
                                      <a:ea typeface="Cambria Math" panose="02040503050406030204" pitchFamily="18" charset="0"/>
                                    </a:rPr>
                                    <m:t>𝜇</m:t>
                                  </m:r>
                                </m:e>
                                <m:sup>
                                  <m:r>
                                    <a:rPr lang="en-US" sz="1200" i="1" dirty="0">
                                      <a:solidFill>
                                        <a:srgbClr val="008000"/>
                                      </a:solidFill>
                                      <a:latin typeface="Cambria Math" panose="02040503050406030204" pitchFamily="18" charset="0"/>
                                      <a:ea typeface="Cambria Math" panose="02040503050406030204" pitchFamily="18" charset="0"/>
                                    </a:rPr>
                                    <m:t>𝑥</m:t>
                                  </m:r>
                                </m:sup>
                              </m:sSup>
                            </m:num>
                            <m:den>
                              <m:r>
                                <a:rPr lang="en-US" sz="1200" i="1" dirty="0">
                                  <a:solidFill>
                                    <a:srgbClr val="008000"/>
                                  </a:solidFill>
                                  <a:latin typeface="Cambria Math" panose="02040503050406030204" pitchFamily="18" charset="0"/>
                                </a:rPr>
                                <m:t>𝑥</m:t>
                              </m:r>
                              <m:r>
                                <a:rPr lang="en-US" sz="1200" i="1" dirty="0">
                                  <a:solidFill>
                                    <a:srgbClr val="008000"/>
                                  </a:solidFill>
                                  <a:latin typeface="Cambria Math" panose="02040503050406030204" pitchFamily="18" charset="0"/>
                                </a:rPr>
                                <m:t>!</m:t>
                              </m:r>
                            </m:den>
                          </m:f>
                        </m:e>
                      </m:nary>
                      <m:r>
                        <a:rPr lang="en-US" sz="1200" b="0" i="1" smtClean="0">
                          <a:solidFill>
                            <a:srgbClr val="008000"/>
                          </a:solidFill>
                          <a:latin typeface="Cambria Math" panose="02040503050406030204" pitchFamily="18" charset="0"/>
                        </a:rPr>
                        <m:t>=</m:t>
                      </m:r>
                      <m:sSup>
                        <m:sSupPr>
                          <m:ctrlPr>
                            <a:rPr lang="en-US" sz="1200" i="1" dirty="0">
                              <a:solidFill>
                                <a:srgbClr val="008000"/>
                              </a:solidFill>
                              <a:latin typeface="Cambria Math" panose="02040503050406030204" pitchFamily="18" charset="0"/>
                            </a:rPr>
                          </m:ctrlPr>
                        </m:sSupPr>
                        <m:e>
                          <m:r>
                            <a:rPr lang="en-US" sz="1200" i="1" dirty="0">
                              <a:solidFill>
                                <a:srgbClr val="008000"/>
                              </a:solidFill>
                              <a:latin typeface="Cambria Math" panose="02040503050406030204" pitchFamily="18" charset="0"/>
                            </a:rPr>
                            <m:t>𝑒</m:t>
                          </m:r>
                        </m:e>
                        <m:sup>
                          <m:r>
                            <a:rPr lang="en-US" sz="1200" i="1" dirty="0">
                              <a:solidFill>
                                <a:srgbClr val="008000"/>
                              </a:solidFill>
                              <a:latin typeface="Cambria Math" panose="02040503050406030204" pitchFamily="18" charset="0"/>
                            </a:rPr>
                            <m:t>−</m:t>
                          </m:r>
                          <m:r>
                            <a:rPr lang="en-US" sz="1200" i="1" dirty="0">
                              <a:solidFill>
                                <a:srgbClr val="008000"/>
                              </a:solidFill>
                              <a:latin typeface="Cambria Math" panose="02040503050406030204" pitchFamily="18" charset="0"/>
                              <a:ea typeface="Cambria Math" panose="02040503050406030204" pitchFamily="18" charset="0"/>
                            </a:rPr>
                            <m:t>𝜇</m:t>
                          </m:r>
                        </m:sup>
                      </m:sSup>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=0</m:t>
                          </m:r>
                        </m:sub>
                        <m:sup>
                          <m:r>
                            <a:rPr lang="en-US" sz="1200" i="1">
                              <a:solidFill>
                                <a:srgbClr val="008000"/>
                              </a:solidFill>
                              <a:latin typeface="Cambria Math" panose="02040503050406030204" pitchFamily="18" charset="0"/>
                            </a:rPr>
                            <m:t>∞</m:t>
                          </m:r>
                        </m:sup>
                        <m:e>
                          <m:f>
                            <m:fPr>
                              <m:ctrlPr>
                                <a:rPr lang="en-US" sz="1200" i="1" dirty="0">
                                  <a:solidFill>
                                    <a:srgbClr val="008000"/>
                                  </a:solidFill>
                                  <a:latin typeface="Cambria Math" panose="02040503050406030204" pitchFamily="18" charset="0"/>
                                </a:rPr>
                              </m:ctrlPr>
                            </m:fPr>
                            <m:num>
                              <m:sSup>
                                <m:sSupPr>
                                  <m:ctrlPr>
                                    <a:rPr lang="en-US" sz="1200" i="1" dirty="0">
                                      <a:solidFill>
                                        <a:srgbClr val="008000"/>
                                      </a:solidFill>
                                      <a:latin typeface="Cambria Math" panose="02040503050406030204" pitchFamily="18" charset="0"/>
                                      <a:ea typeface="Cambria Math" panose="02040503050406030204" pitchFamily="18" charset="0"/>
                                    </a:rPr>
                                  </m:ctrlPr>
                                </m:sSupPr>
                                <m:e>
                                  <m:r>
                                    <a:rPr lang="en-US" sz="1200" i="1" dirty="0">
                                      <a:solidFill>
                                        <a:srgbClr val="008000"/>
                                      </a:solidFill>
                                      <a:latin typeface="Cambria Math" panose="02040503050406030204" pitchFamily="18" charset="0"/>
                                      <a:ea typeface="Cambria Math" panose="02040503050406030204" pitchFamily="18" charset="0"/>
                                    </a:rPr>
                                    <m:t>𝜇</m:t>
                                  </m:r>
                                </m:e>
                                <m:sup>
                                  <m:r>
                                    <a:rPr lang="en-US" sz="1200" i="1" dirty="0">
                                      <a:solidFill>
                                        <a:srgbClr val="008000"/>
                                      </a:solidFill>
                                      <a:latin typeface="Cambria Math" panose="02040503050406030204" pitchFamily="18" charset="0"/>
                                      <a:ea typeface="Cambria Math" panose="02040503050406030204" pitchFamily="18" charset="0"/>
                                    </a:rPr>
                                    <m:t>𝑥</m:t>
                                  </m:r>
                                </m:sup>
                              </m:sSup>
                            </m:num>
                            <m:den>
                              <m:r>
                                <a:rPr lang="en-US" sz="1200" i="1" dirty="0">
                                  <a:solidFill>
                                    <a:srgbClr val="008000"/>
                                  </a:solidFill>
                                  <a:latin typeface="Cambria Math" panose="02040503050406030204" pitchFamily="18" charset="0"/>
                                </a:rPr>
                                <m:t>𝑥</m:t>
                              </m:r>
                              <m:r>
                                <a:rPr lang="en-US" sz="1200" i="1" dirty="0">
                                  <a:solidFill>
                                    <a:srgbClr val="008000"/>
                                  </a:solidFill>
                                  <a:latin typeface="Cambria Math" panose="02040503050406030204" pitchFamily="18" charset="0"/>
                                </a:rPr>
                                <m:t>!</m:t>
                              </m:r>
                            </m:den>
                          </m:f>
                        </m:e>
                      </m:nary>
                      <m:r>
                        <a:rPr lang="en-US" sz="1200" b="0" i="1" smtClean="0">
                          <a:solidFill>
                            <a:srgbClr val="008000"/>
                          </a:solidFill>
                          <a:latin typeface="Cambria Math" panose="02040503050406030204" pitchFamily="18" charset="0"/>
                        </a:rPr>
                        <m:t>=</m:t>
                      </m:r>
                      <m:sSup>
                        <m:sSupPr>
                          <m:ctrlPr>
                            <a:rPr lang="en-US" sz="1200" i="1" dirty="0">
                              <a:solidFill>
                                <a:srgbClr val="008000"/>
                              </a:solidFill>
                              <a:latin typeface="Cambria Math" panose="02040503050406030204" pitchFamily="18" charset="0"/>
                            </a:rPr>
                          </m:ctrlPr>
                        </m:sSupPr>
                        <m:e>
                          <m:r>
                            <a:rPr lang="en-US" sz="1200" i="1" dirty="0">
                              <a:solidFill>
                                <a:srgbClr val="008000"/>
                              </a:solidFill>
                              <a:latin typeface="Cambria Math" panose="02040503050406030204" pitchFamily="18" charset="0"/>
                            </a:rPr>
                            <m:t>𝑒</m:t>
                          </m:r>
                        </m:e>
                        <m:sup>
                          <m:r>
                            <a:rPr lang="en-US" sz="1200" i="1" dirty="0">
                              <a:solidFill>
                                <a:srgbClr val="008000"/>
                              </a:solidFill>
                              <a:latin typeface="Cambria Math" panose="02040503050406030204" pitchFamily="18" charset="0"/>
                            </a:rPr>
                            <m:t>−</m:t>
                          </m:r>
                          <m:r>
                            <a:rPr lang="en-US" sz="1200" i="1" dirty="0">
                              <a:solidFill>
                                <a:srgbClr val="008000"/>
                              </a:solidFill>
                              <a:latin typeface="Cambria Math" panose="02040503050406030204" pitchFamily="18" charset="0"/>
                              <a:ea typeface="Cambria Math" panose="02040503050406030204" pitchFamily="18" charset="0"/>
                            </a:rPr>
                            <m:t>𝜇</m:t>
                          </m:r>
                        </m:sup>
                      </m:sSup>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𝑒</m:t>
                          </m:r>
                        </m:e>
                        <m:sup>
                          <m:r>
                            <a:rPr lang="en-US" sz="1200" b="0" i="1" smtClean="0">
                              <a:solidFill>
                                <a:srgbClr val="008000"/>
                              </a:solidFill>
                              <a:latin typeface="Cambria Math" panose="02040503050406030204" pitchFamily="18" charset="0"/>
                            </a:rPr>
                            <m:t>𝜇</m:t>
                          </m:r>
                        </m:sup>
                      </m:sSup>
                      <m:r>
                        <a:rPr lang="en-US" sz="1200" b="0" i="1" smtClean="0">
                          <a:solidFill>
                            <a:srgbClr val="008000"/>
                          </a:solidFill>
                          <a:latin typeface="Cambria Math" panose="02040503050406030204" pitchFamily="18" charset="0"/>
                        </a:rPr>
                        <m:t>=1</m:t>
                      </m:r>
                    </m:oMath>
                  </m:oMathPara>
                </a14:m>
                <a:endParaRPr lang="en-US" sz="1200" dirty="0"/>
              </a:p>
            </p:txBody>
          </p:sp>
        </mc:Choice>
        <mc:Fallback xmlns="">
          <p:sp>
            <p:nvSpPr>
              <p:cNvPr id="21" name="TextBox 20">
                <a:extLst>
                  <a:ext uri="{FF2B5EF4-FFF2-40B4-BE49-F238E27FC236}">
                    <a16:creationId xmlns:a16="http://schemas.microsoft.com/office/drawing/2014/main" id="{C503ABB5-1FCE-3F5E-D890-F967ADA345C2}"/>
                  </a:ext>
                </a:extLst>
              </p:cNvPr>
              <p:cNvSpPr txBox="1">
                <a:spLocks noRot="1" noChangeAspect="1" noMove="1" noResize="1" noEditPoints="1" noAdjustHandles="1" noChangeArrowheads="1" noChangeShapeType="1" noTextEdit="1"/>
              </p:cNvSpPr>
              <p:nvPr/>
            </p:nvSpPr>
            <p:spPr>
              <a:xfrm>
                <a:off x="628650" y="3351892"/>
                <a:ext cx="7886700" cy="874983"/>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56206461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77" name="Rectangle 25"/>
          <p:cNvSpPr>
            <a:spLocks noGrp="1" noChangeArrowheads="1"/>
          </p:cNvSpPr>
          <p:nvPr>
            <p:ph type="title"/>
          </p:nvPr>
        </p:nvSpPr>
        <p:spPr>
          <a:noFill/>
          <a:ln/>
        </p:spPr>
        <p:txBody>
          <a:bodyPr/>
          <a:lstStyle/>
          <a:p>
            <a:r>
              <a:rPr lang="en-US" dirty="0"/>
              <a:t>Poisson Mean and Variance</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2FEEF9D6-46C9-48B9-9938-B09529ECA795}"/>
                  </a:ext>
                </a:extLst>
              </p:cNvPr>
              <p:cNvSpPr>
                <a:spLocks noGrp="1"/>
              </p:cNvSpPr>
              <p:nvPr>
                <p:ph idx="1"/>
              </p:nvPr>
            </p:nvSpPr>
            <p:spPr>
              <a:xfrm>
                <a:off x="628650" y="1179094"/>
                <a:ext cx="7886700" cy="956887"/>
              </a:xfrm>
              <a:solidFill>
                <a:srgbClr val="E5F5FF"/>
              </a:solidFill>
              <a:ln>
                <a:solidFill>
                  <a:schemeClr val="tx1"/>
                </a:solidFill>
              </a:ln>
            </p:spPr>
            <p:txBody>
              <a:bodyPr>
                <a:normAutofit/>
              </a:bodyPr>
              <a:lstStyle/>
              <a:p>
                <a:pPr marL="0" indent="0">
                  <a:lnSpc>
                    <a:spcPct val="150000"/>
                  </a:lnSpc>
                  <a:buNone/>
                </a:pPr>
                <a:r>
                  <a:rPr lang="en-US" sz="1200" dirty="0">
                    <a:solidFill>
                      <a:srgbClr val="000000"/>
                    </a:solidFill>
                    <a:latin typeface="Helvetica Light" panose="020B0403020202020204"/>
                  </a:rPr>
                  <a:t>If </a:t>
                </a:r>
                <a14:m>
                  <m:oMath xmlns:m="http://schemas.openxmlformats.org/officeDocument/2006/math">
                    <m:r>
                      <a:rPr lang="en-US" sz="1200" b="0" i="1" smtClean="0">
                        <a:solidFill>
                          <a:srgbClr val="008000"/>
                        </a:solidFill>
                        <a:latin typeface="Cambria Math" panose="02040503050406030204" pitchFamily="18" charset="0"/>
                      </a:rPr>
                      <m:t>𝑋</m:t>
                    </m:r>
                  </m:oMath>
                </a14:m>
                <a:r>
                  <a:rPr lang="en-US" sz="1200" dirty="0">
                    <a:solidFill>
                      <a:srgbClr val="000000"/>
                    </a:solidFill>
                    <a:latin typeface="Helvetica Light" panose="020B0403020202020204"/>
                  </a:rPr>
                  <a:t> is a Poisson</a:t>
                </a:r>
                <a:r>
                  <a:rPr lang="en-US" sz="1200" i="1" dirty="0">
                    <a:solidFill>
                      <a:srgbClr val="000000"/>
                    </a:solidFill>
                    <a:latin typeface="Helvetica Light" panose="020B0403020202020204"/>
                  </a:rPr>
                  <a:t> </a:t>
                </a:r>
                <a:r>
                  <a:rPr lang="en-US" sz="1200" dirty="0">
                    <a:solidFill>
                      <a:srgbClr val="000000"/>
                    </a:solidFill>
                    <a:latin typeface="Helvetica Light" panose="020B0403020202020204"/>
                  </a:rPr>
                  <a:t>random variable with parameter </a:t>
                </a:r>
                <a14:m>
                  <m:oMath xmlns:m="http://schemas.openxmlformats.org/officeDocument/2006/math">
                    <m:r>
                      <a:rPr lang="en-US" sz="1200" b="0" i="1" smtClean="0">
                        <a:solidFill>
                          <a:srgbClr val="008000"/>
                        </a:solidFill>
                        <a:latin typeface="Cambria Math" panose="02040503050406030204" pitchFamily="18" charset="0"/>
                      </a:rPr>
                      <m:t>𝜇</m:t>
                    </m:r>
                  </m:oMath>
                </a14:m>
                <a:r>
                  <a:rPr lang="en-US" sz="1200" dirty="0">
                    <a:solidFill>
                      <a:srgbClr val="000000"/>
                    </a:solidFill>
                    <a:latin typeface="Helvetica Light" panose="020B0403020202020204"/>
                  </a:rPr>
                  <a:t> then </a:t>
                </a:r>
              </a:p>
              <a:p>
                <a:pPr>
                  <a:lnSpc>
                    <a:spcPct val="150000"/>
                  </a:lnSpc>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8000"/>
                          </a:solidFill>
                          <a:latin typeface="Cambria Math" panose="02040503050406030204" pitchFamily="18" charset="0"/>
                        </a:rPr>
                        <m:t>E</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𝜇</m:t>
                      </m:r>
                    </m:oMath>
                  </m:oMathPara>
                </a14:m>
                <a:endParaRPr lang="en-US" sz="1200" b="0" i="1" dirty="0">
                  <a:solidFill>
                    <a:srgbClr val="008000"/>
                  </a:solidFill>
                  <a:latin typeface="Cambria Math" panose="02040503050406030204" pitchFamily="18" charset="0"/>
                </a:endParaRPr>
              </a:p>
              <a:p>
                <a:pPr>
                  <a:lnSpc>
                    <a:spcPct val="150000"/>
                  </a:lnSpc>
                  <a:buNone/>
                </a:pPr>
                <a14:m>
                  <m:oMathPara xmlns:m="http://schemas.openxmlformats.org/officeDocument/2006/math">
                    <m:oMathParaPr>
                      <m:jc m:val="centerGroup"/>
                    </m:oMathParaPr>
                    <m:oMath xmlns:m="http://schemas.openxmlformats.org/officeDocument/2006/math">
                      <m:r>
                        <a:rPr lang="en-US" sz="1200" i="1">
                          <a:solidFill>
                            <a:srgbClr val="008000"/>
                          </a:solidFill>
                          <a:latin typeface="Cambria Math" panose="02040503050406030204" pitchFamily="18" charset="0"/>
                        </a:rPr>
                        <m:t>𝑣𝑎𝑟</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𝑋</m:t>
                          </m:r>
                        </m:e>
                      </m:d>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𝜇</m:t>
                      </m:r>
                    </m:oMath>
                  </m:oMathPara>
                </a14:m>
                <a:endParaRPr lang="en-US" sz="1200" b="0" i="1" dirty="0">
                  <a:solidFill>
                    <a:srgbClr val="008000"/>
                  </a:solidFill>
                  <a:latin typeface="Cambria Math" panose="02040503050406030204" pitchFamily="18" charset="0"/>
                </a:endParaRPr>
              </a:p>
            </p:txBody>
          </p:sp>
        </mc:Choice>
        <mc:Fallback>
          <p:sp>
            <p:nvSpPr>
              <p:cNvPr id="2" name="Content Placeholder 1">
                <a:extLst>
                  <a:ext uri="{FF2B5EF4-FFF2-40B4-BE49-F238E27FC236}">
                    <a16:creationId xmlns:a16="http://schemas.microsoft.com/office/drawing/2014/main" id="{2FEEF9D6-46C9-48B9-9938-B09529ECA795}"/>
                  </a:ext>
                </a:extLst>
              </p:cNvPr>
              <p:cNvSpPr>
                <a:spLocks noGrp="1" noRot="1" noChangeAspect="1" noMove="1" noResize="1" noEditPoints="1" noAdjustHandles="1" noChangeArrowheads="1" noChangeShapeType="1" noTextEdit="1"/>
              </p:cNvSpPr>
              <p:nvPr>
                <p:ph idx="1"/>
              </p:nvPr>
            </p:nvSpPr>
            <p:spPr>
              <a:xfrm>
                <a:off x="628650" y="1179094"/>
                <a:ext cx="7886700" cy="956887"/>
              </a:xfr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078481B-1655-F911-E12C-391F13C18B21}"/>
                  </a:ext>
                </a:extLst>
              </p:cNvPr>
              <p:cNvSpPr txBox="1"/>
              <p:nvPr/>
            </p:nvSpPr>
            <p:spPr>
              <a:xfrm>
                <a:off x="567104" y="2327113"/>
                <a:ext cx="7647385" cy="2543773"/>
              </a:xfrm>
              <a:prstGeom prst="rect">
                <a:avLst/>
              </a:prstGeom>
              <a:noFill/>
            </p:spPr>
            <p:txBody>
              <a:bodyPr wrap="square">
                <a:spAutoFit/>
              </a:bodyPr>
              <a:lstStyle/>
              <a:p>
                <a:pPr>
                  <a:lnSpc>
                    <a:spcPct val="150000"/>
                  </a:lnSpc>
                </a:pPr>
                <a:r>
                  <a:rPr lang="en-US" sz="1200" b="1" dirty="0">
                    <a:solidFill>
                      <a:srgbClr val="000000"/>
                    </a:solidFill>
                    <a:latin typeface="Helvetica Light" panose="020B0403020202020204"/>
                  </a:rPr>
                  <a:t>Proof:</a:t>
                </a:r>
              </a:p>
              <a:p>
                <a:pPr>
                  <a:lnSpc>
                    <a:spcPct val="150000"/>
                  </a:lnSpc>
                </a:pPr>
                <a14:m>
                  <m:oMathPara xmlns:m="http://schemas.openxmlformats.org/officeDocument/2006/math">
                    <m:oMathParaPr>
                      <m:jc m:val="centerGroup"/>
                    </m:oMathParaPr>
                    <m:oMath xmlns:m="http://schemas.openxmlformats.org/officeDocument/2006/math">
                      <m:r>
                        <m:rPr>
                          <m:sty m:val="p"/>
                        </m:rPr>
                        <a:rPr lang="en-US" sz="1200" i="1" smtClean="0">
                          <a:solidFill>
                            <a:srgbClr val="008000"/>
                          </a:solidFill>
                          <a:latin typeface="Cambria Math" panose="02040503050406030204" pitchFamily="18" charset="0"/>
                        </a:rPr>
                        <m:t>E</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𝑋</m:t>
                          </m:r>
                        </m:e>
                      </m:d>
                      <m:r>
                        <a:rPr lang="en-US" sz="1200" i="1">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a:rPr lang="en-US" sz="1200" b="0" i="1" smtClean="0">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0</m:t>
                          </m:r>
                        </m:sub>
                        <m:sup>
                          <m:r>
                            <a:rPr lang="en-US" sz="1200" b="0" i="1" smtClean="0">
                              <a:solidFill>
                                <a:srgbClr val="008000"/>
                              </a:solidFill>
                              <a:latin typeface="Cambria Math" panose="02040503050406030204" pitchFamily="18" charset="0"/>
                            </a:rPr>
                            <m:t>∞</m:t>
                          </m:r>
                        </m:sup>
                        <m:e>
                          <m:r>
                            <a:rPr lang="en-US" sz="1200" b="0" i="1" smtClean="0">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e>
                      </m:nary>
                      <m:r>
                        <a:rPr lang="en-US" sz="1200" i="1">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=0</m:t>
                          </m:r>
                        </m:sub>
                        <m:sup>
                          <m:r>
                            <a:rPr lang="en-US" sz="1200" i="1">
                              <a:solidFill>
                                <a:srgbClr val="008000"/>
                              </a:solidFill>
                              <a:latin typeface="Cambria Math" panose="02040503050406030204" pitchFamily="18" charset="0"/>
                            </a:rPr>
                            <m:t>∞</m:t>
                          </m:r>
                        </m:sup>
                        <m:e>
                          <m:r>
                            <a:rPr lang="en-US" sz="1200" i="1">
                              <a:solidFill>
                                <a:srgbClr val="008000"/>
                              </a:solidFill>
                              <a:latin typeface="Cambria Math" panose="02040503050406030204" pitchFamily="18" charset="0"/>
                            </a:rPr>
                            <m:t>𝑥</m:t>
                          </m:r>
                          <m:f>
                            <m:fPr>
                              <m:ctrlPr>
                                <a:rPr lang="en-US" sz="1200" i="1" dirty="0">
                                  <a:solidFill>
                                    <a:srgbClr val="008000"/>
                                  </a:solidFill>
                                  <a:latin typeface="Cambria Math" panose="02040503050406030204" pitchFamily="18" charset="0"/>
                                </a:rPr>
                              </m:ctrlPr>
                            </m:fPr>
                            <m:num>
                              <m:sSup>
                                <m:sSupPr>
                                  <m:ctrlPr>
                                    <a:rPr lang="en-US" sz="1200" i="1" dirty="0">
                                      <a:solidFill>
                                        <a:srgbClr val="008000"/>
                                      </a:solidFill>
                                      <a:latin typeface="Cambria Math" panose="02040503050406030204" pitchFamily="18" charset="0"/>
                                    </a:rPr>
                                  </m:ctrlPr>
                                </m:sSupPr>
                                <m:e>
                                  <m:r>
                                    <a:rPr lang="en-US" sz="1200" i="1" dirty="0">
                                      <a:solidFill>
                                        <a:srgbClr val="008000"/>
                                      </a:solidFill>
                                      <a:latin typeface="Cambria Math" panose="02040503050406030204" pitchFamily="18" charset="0"/>
                                    </a:rPr>
                                    <m:t>𝑒</m:t>
                                  </m:r>
                                </m:e>
                                <m:sup>
                                  <m:r>
                                    <a:rPr lang="en-US" sz="1200" i="1" dirty="0">
                                      <a:solidFill>
                                        <a:srgbClr val="008000"/>
                                      </a:solidFill>
                                      <a:latin typeface="Cambria Math" panose="02040503050406030204" pitchFamily="18" charset="0"/>
                                    </a:rPr>
                                    <m:t>−</m:t>
                                  </m:r>
                                  <m:r>
                                    <a:rPr lang="en-US" sz="1200" i="1" dirty="0">
                                      <a:solidFill>
                                        <a:srgbClr val="008000"/>
                                      </a:solidFill>
                                      <a:latin typeface="Cambria Math" panose="02040503050406030204" pitchFamily="18" charset="0"/>
                                      <a:ea typeface="Cambria Math" panose="02040503050406030204" pitchFamily="18" charset="0"/>
                                    </a:rPr>
                                    <m:t>𝜇</m:t>
                                  </m:r>
                                </m:sup>
                              </m:sSup>
                              <m:sSup>
                                <m:sSupPr>
                                  <m:ctrlPr>
                                    <a:rPr lang="en-US" sz="1200" i="1" dirty="0">
                                      <a:solidFill>
                                        <a:srgbClr val="008000"/>
                                      </a:solidFill>
                                      <a:latin typeface="Cambria Math" panose="02040503050406030204" pitchFamily="18" charset="0"/>
                                      <a:ea typeface="Cambria Math" panose="02040503050406030204" pitchFamily="18" charset="0"/>
                                    </a:rPr>
                                  </m:ctrlPr>
                                </m:sSupPr>
                                <m:e>
                                  <m:r>
                                    <a:rPr lang="en-US" sz="1200" i="1" dirty="0">
                                      <a:solidFill>
                                        <a:srgbClr val="008000"/>
                                      </a:solidFill>
                                      <a:latin typeface="Cambria Math" panose="02040503050406030204" pitchFamily="18" charset="0"/>
                                      <a:ea typeface="Cambria Math" panose="02040503050406030204" pitchFamily="18" charset="0"/>
                                    </a:rPr>
                                    <m:t>𝜇</m:t>
                                  </m:r>
                                </m:e>
                                <m:sup>
                                  <m:r>
                                    <a:rPr lang="en-US" sz="1200" i="1" dirty="0">
                                      <a:solidFill>
                                        <a:srgbClr val="008000"/>
                                      </a:solidFill>
                                      <a:latin typeface="Cambria Math" panose="02040503050406030204" pitchFamily="18" charset="0"/>
                                      <a:ea typeface="Cambria Math" panose="02040503050406030204" pitchFamily="18" charset="0"/>
                                    </a:rPr>
                                    <m:t>𝑥</m:t>
                                  </m:r>
                                </m:sup>
                              </m:sSup>
                            </m:num>
                            <m:den>
                              <m:r>
                                <a:rPr lang="en-US" sz="1200" i="1" dirty="0">
                                  <a:solidFill>
                                    <a:srgbClr val="008000"/>
                                  </a:solidFill>
                                  <a:latin typeface="Cambria Math" panose="02040503050406030204" pitchFamily="18" charset="0"/>
                                </a:rPr>
                                <m:t>𝑥</m:t>
                              </m:r>
                              <m:r>
                                <a:rPr lang="en-US" sz="1200" i="1" dirty="0">
                                  <a:solidFill>
                                    <a:srgbClr val="008000"/>
                                  </a:solidFill>
                                  <a:latin typeface="Cambria Math" panose="02040503050406030204" pitchFamily="18" charset="0"/>
                                </a:rPr>
                                <m:t>!</m:t>
                              </m:r>
                            </m:den>
                          </m:f>
                        </m:e>
                      </m:nary>
                      <m:r>
                        <a:rPr lang="en-US" sz="1200" b="0" i="1" smtClean="0">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=0</m:t>
                          </m:r>
                        </m:sub>
                        <m:sup>
                          <m:r>
                            <a:rPr lang="en-US" sz="1200" i="1">
                              <a:solidFill>
                                <a:srgbClr val="008000"/>
                              </a:solidFill>
                              <a:latin typeface="Cambria Math" panose="02040503050406030204" pitchFamily="18" charset="0"/>
                            </a:rPr>
                            <m:t>∞</m:t>
                          </m:r>
                        </m:sup>
                        <m:e>
                          <m:f>
                            <m:fPr>
                              <m:ctrlPr>
                                <a:rPr lang="en-US" sz="1200" i="1" dirty="0">
                                  <a:solidFill>
                                    <a:srgbClr val="008000"/>
                                  </a:solidFill>
                                  <a:latin typeface="Cambria Math" panose="02040503050406030204" pitchFamily="18" charset="0"/>
                                </a:rPr>
                              </m:ctrlPr>
                            </m:fPr>
                            <m:num>
                              <m:sSup>
                                <m:sSupPr>
                                  <m:ctrlPr>
                                    <a:rPr lang="en-US" sz="1200" i="1" dirty="0">
                                      <a:solidFill>
                                        <a:srgbClr val="008000"/>
                                      </a:solidFill>
                                      <a:latin typeface="Cambria Math" panose="02040503050406030204" pitchFamily="18" charset="0"/>
                                    </a:rPr>
                                  </m:ctrlPr>
                                </m:sSupPr>
                                <m:e>
                                  <m:r>
                                    <a:rPr lang="en-US" sz="1200" i="1" dirty="0">
                                      <a:solidFill>
                                        <a:srgbClr val="008000"/>
                                      </a:solidFill>
                                      <a:latin typeface="Cambria Math" panose="02040503050406030204" pitchFamily="18" charset="0"/>
                                    </a:rPr>
                                    <m:t>𝑒</m:t>
                                  </m:r>
                                </m:e>
                                <m:sup>
                                  <m:r>
                                    <a:rPr lang="en-US" sz="1200" i="1" dirty="0">
                                      <a:solidFill>
                                        <a:srgbClr val="008000"/>
                                      </a:solidFill>
                                      <a:latin typeface="Cambria Math" panose="02040503050406030204" pitchFamily="18" charset="0"/>
                                    </a:rPr>
                                    <m:t>−</m:t>
                                  </m:r>
                                  <m:r>
                                    <a:rPr lang="en-US" sz="1200" i="1" dirty="0">
                                      <a:solidFill>
                                        <a:srgbClr val="008000"/>
                                      </a:solidFill>
                                      <a:latin typeface="Cambria Math" panose="02040503050406030204" pitchFamily="18" charset="0"/>
                                      <a:ea typeface="Cambria Math" panose="02040503050406030204" pitchFamily="18" charset="0"/>
                                    </a:rPr>
                                    <m:t>𝜇</m:t>
                                  </m:r>
                                </m:sup>
                              </m:sSup>
                              <m:sSup>
                                <m:sSupPr>
                                  <m:ctrlPr>
                                    <a:rPr lang="en-US" sz="1200" i="1" dirty="0">
                                      <a:solidFill>
                                        <a:srgbClr val="008000"/>
                                      </a:solidFill>
                                      <a:latin typeface="Cambria Math" panose="02040503050406030204" pitchFamily="18" charset="0"/>
                                      <a:ea typeface="Cambria Math" panose="02040503050406030204" pitchFamily="18" charset="0"/>
                                    </a:rPr>
                                  </m:ctrlPr>
                                </m:sSupPr>
                                <m:e>
                                  <m:r>
                                    <a:rPr lang="en-US" sz="1200" i="1" dirty="0">
                                      <a:solidFill>
                                        <a:srgbClr val="008000"/>
                                      </a:solidFill>
                                      <a:latin typeface="Cambria Math" panose="02040503050406030204" pitchFamily="18" charset="0"/>
                                      <a:ea typeface="Cambria Math" panose="02040503050406030204" pitchFamily="18" charset="0"/>
                                    </a:rPr>
                                    <m:t>𝜇</m:t>
                                  </m:r>
                                </m:e>
                                <m:sup>
                                  <m:r>
                                    <a:rPr lang="en-US" sz="1200" i="1" dirty="0">
                                      <a:solidFill>
                                        <a:srgbClr val="008000"/>
                                      </a:solidFill>
                                      <a:latin typeface="Cambria Math" panose="02040503050406030204" pitchFamily="18" charset="0"/>
                                      <a:ea typeface="Cambria Math" panose="02040503050406030204" pitchFamily="18" charset="0"/>
                                    </a:rPr>
                                    <m:t>𝑥</m:t>
                                  </m:r>
                                </m:sup>
                              </m:sSup>
                            </m:num>
                            <m:den>
                              <m:r>
                                <a:rPr lang="en-US" sz="1200" b="0" i="1" dirty="0" smtClean="0">
                                  <a:solidFill>
                                    <a:srgbClr val="008000"/>
                                  </a:solidFill>
                                  <a:latin typeface="Cambria Math" panose="02040503050406030204" pitchFamily="18" charset="0"/>
                                  <a:ea typeface="Cambria Math" panose="02040503050406030204" pitchFamily="18" charset="0"/>
                                </a:rPr>
                                <m:t>(</m:t>
                              </m:r>
                              <m:r>
                                <a:rPr lang="en-US" sz="1200" i="1" dirty="0">
                                  <a:solidFill>
                                    <a:srgbClr val="008000"/>
                                  </a:solidFill>
                                  <a:latin typeface="Cambria Math" panose="02040503050406030204" pitchFamily="18" charset="0"/>
                                </a:rPr>
                                <m:t>𝑥</m:t>
                              </m:r>
                              <m:r>
                                <a:rPr lang="en-US" sz="1200" b="0" i="1" dirty="0" smtClean="0">
                                  <a:solidFill>
                                    <a:srgbClr val="008000"/>
                                  </a:solidFill>
                                  <a:latin typeface="Cambria Math" panose="02040503050406030204" pitchFamily="18" charset="0"/>
                                </a:rPr>
                                <m:t>−1)</m:t>
                              </m:r>
                              <m:r>
                                <a:rPr lang="en-US" sz="1200" i="1" dirty="0">
                                  <a:solidFill>
                                    <a:srgbClr val="008000"/>
                                  </a:solidFill>
                                  <a:latin typeface="Cambria Math" panose="02040503050406030204" pitchFamily="18" charset="0"/>
                                </a:rPr>
                                <m:t>!</m:t>
                              </m:r>
                            </m:den>
                          </m:f>
                        </m:e>
                      </m:nary>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𝜇</m:t>
                      </m:r>
                      <m:sSup>
                        <m:sSupPr>
                          <m:ctrlPr>
                            <a:rPr lang="en-US" sz="1200" i="1" dirty="0">
                              <a:solidFill>
                                <a:srgbClr val="008000"/>
                              </a:solidFill>
                              <a:latin typeface="Cambria Math" panose="02040503050406030204" pitchFamily="18" charset="0"/>
                            </a:rPr>
                          </m:ctrlPr>
                        </m:sSupPr>
                        <m:e>
                          <m:r>
                            <a:rPr lang="en-US" sz="1200" i="1" dirty="0">
                              <a:solidFill>
                                <a:srgbClr val="008000"/>
                              </a:solidFill>
                              <a:latin typeface="Cambria Math" panose="02040503050406030204" pitchFamily="18" charset="0"/>
                            </a:rPr>
                            <m:t>𝑒</m:t>
                          </m:r>
                        </m:e>
                        <m:sup>
                          <m:r>
                            <a:rPr lang="en-US" sz="1200" i="1" dirty="0">
                              <a:solidFill>
                                <a:srgbClr val="008000"/>
                              </a:solidFill>
                              <a:latin typeface="Cambria Math" panose="02040503050406030204" pitchFamily="18" charset="0"/>
                            </a:rPr>
                            <m:t>−</m:t>
                          </m:r>
                          <m:r>
                            <a:rPr lang="en-US" sz="1200" i="1" dirty="0">
                              <a:solidFill>
                                <a:srgbClr val="008000"/>
                              </a:solidFill>
                              <a:latin typeface="Cambria Math" panose="02040503050406030204" pitchFamily="18" charset="0"/>
                              <a:ea typeface="Cambria Math" panose="02040503050406030204" pitchFamily="18" charset="0"/>
                            </a:rPr>
                            <m:t>𝜇</m:t>
                          </m:r>
                        </m:sup>
                      </m:sSup>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=0</m:t>
                          </m:r>
                        </m:sub>
                        <m:sup>
                          <m:r>
                            <a:rPr lang="en-US" sz="1200" i="1">
                              <a:solidFill>
                                <a:srgbClr val="008000"/>
                              </a:solidFill>
                              <a:latin typeface="Cambria Math" panose="02040503050406030204" pitchFamily="18" charset="0"/>
                            </a:rPr>
                            <m:t>∞</m:t>
                          </m:r>
                        </m:sup>
                        <m:e>
                          <m:f>
                            <m:fPr>
                              <m:ctrlPr>
                                <a:rPr lang="en-US" sz="1200" i="1" dirty="0">
                                  <a:solidFill>
                                    <a:srgbClr val="008000"/>
                                  </a:solidFill>
                                  <a:latin typeface="Cambria Math" panose="02040503050406030204" pitchFamily="18" charset="0"/>
                                </a:rPr>
                              </m:ctrlPr>
                            </m:fPr>
                            <m:num>
                              <m:sSup>
                                <m:sSupPr>
                                  <m:ctrlPr>
                                    <a:rPr lang="en-US" sz="1200" i="1" dirty="0">
                                      <a:solidFill>
                                        <a:srgbClr val="008000"/>
                                      </a:solidFill>
                                      <a:latin typeface="Cambria Math" panose="02040503050406030204" pitchFamily="18" charset="0"/>
                                      <a:ea typeface="Cambria Math" panose="02040503050406030204" pitchFamily="18" charset="0"/>
                                    </a:rPr>
                                  </m:ctrlPr>
                                </m:sSupPr>
                                <m:e>
                                  <m:r>
                                    <a:rPr lang="en-US" sz="1200" i="1" dirty="0">
                                      <a:solidFill>
                                        <a:srgbClr val="008000"/>
                                      </a:solidFill>
                                      <a:latin typeface="Cambria Math" panose="02040503050406030204" pitchFamily="18" charset="0"/>
                                      <a:ea typeface="Cambria Math" panose="02040503050406030204" pitchFamily="18" charset="0"/>
                                    </a:rPr>
                                    <m:t>𝜇</m:t>
                                  </m:r>
                                </m:e>
                                <m:sup>
                                  <m:r>
                                    <a:rPr lang="en-US" sz="1200" i="1" dirty="0">
                                      <a:solidFill>
                                        <a:srgbClr val="008000"/>
                                      </a:solidFill>
                                      <a:latin typeface="Cambria Math" panose="02040503050406030204" pitchFamily="18" charset="0"/>
                                      <a:ea typeface="Cambria Math" panose="02040503050406030204" pitchFamily="18" charset="0"/>
                                    </a:rPr>
                                    <m:t>𝑥</m:t>
                                  </m:r>
                                  <m:r>
                                    <a:rPr lang="en-US" sz="1200" b="0" i="1" dirty="0" smtClean="0">
                                      <a:solidFill>
                                        <a:srgbClr val="008000"/>
                                      </a:solidFill>
                                      <a:latin typeface="Cambria Math" panose="02040503050406030204" pitchFamily="18" charset="0"/>
                                      <a:ea typeface="Cambria Math" panose="02040503050406030204" pitchFamily="18" charset="0"/>
                                    </a:rPr>
                                    <m:t>−1</m:t>
                                  </m:r>
                                </m:sup>
                              </m:sSup>
                            </m:num>
                            <m:den>
                              <m:r>
                                <a:rPr lang="en-US" sz="1200" i="1" dirty="0">
                                  <a:solidFill>
                                    <a:srgbClr val="008000"/>
                                  </a:solidFill>
                                  <a:latin typeface="Cambria Math" panose="02040503050406030204" pitchFamily="18" charset="0"/>
                                  <a:ea typeface="Cambria Math" panose="02040503050406030204" pitchFamily="18" charset="0"/>
                                </a:rPr>
                                <m:t>(</m:t>
                              </m:r>
                              <m:r>
                                <a:rPr lang="en-US" sz="1200" i="1" dirty="0">
                                  <a:solidFill>
                                    <a:srgbClr val="008000"/>
                                  </a:solidFill>
                                  <a:latin typeface="Cambria Math" panose="02040503050406030204" pitchFamily="18" charset="0"/>
                                </a:rPr>
                                <m:t>𝑥</m:t>
                              </m:r>
                              <m:r>
                                <a:rPr lang="en-US" sz="1200" i="1" dirty="0">
                                  <a:solidFill>
                                    <a:srgbClr val="008000"/>
                                  </a:solidFill>
                                  <a:latin typeface="Cambria Math" panose="02040503050406030204" pitchFamily="18" charset="0"/>
                                </a:rPr>
                                <m:t>−1)!</m:t>
                              </m:r>
                            </m:den>
                          </m:f>
                        </m:e>
                      </m:nary>
                      <m:r>
                        <a:rPr lang="en-US" sz="1200" b="0" i="1" dirty="0"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𝜇</m:t>
                      </m:r>
                      <m:sSup>
                        <m:sSupPr>
                          <m:ctrlPr>
                            <a:rPr lang="en-US" sz="1200" i="1" dirty="0">
                              <a:solidFill>
                                <a:srgbClr val="008000"/>
                              </a:solidFill>
                              <a:latin typeface="Cambria Math" panose="02040503050406030204" pitchFamily="18" charset="0"/>
                            </a:rPr>
                          </m:ctrlPr>
                        </m:sSupPr>
                        <m:e>
                          <m:r>
                            <a:rPr lang="en-US" sz="1200" i="1" dirty="0">
                              <a:solidFill>
                                <a:srgbClr val="008000"/>
                              </a:solidFill>
                              <a:latin typeface="Cambria Math" panose="02040503050406030204" pitchFamily="18" charset="0"/>
                            </a:rPr>
                            <m:t>𝑒</m:t>
                          </m:r>
                        </m:e>
                        <m:sup>
                          <m:r>
                            <a:rPr lang="en-US" sz="1200" i="1" dirty="0">
                              <a:solidFill>
                                <a:srgbClr val="008000"/>
                              </a:solidFill>
                              <a:latin typeface="Cambria Math" panose="02040503050406030204" pitchFamily="18" charset="0"/>
                            </a:rPr>
                            <m:t>−</m:t>
                          </m:r>
                          <m:r>
                            <a:rPr lang="en-US" sz="1200" i="1" dirty="0">
                              <a:solidFill>
                                <a:srgbClr val="008000"/>
                              </a:solidFill>
                              <a:latin typeface="Cambria Math" panose="02040503050406030204" pitchFamily="18" charset="0"/>
                              <a:ea typeface="Cambria Math" panose="02040503050406030204" pitchFamily="18" charset="0"/>
                            </a:rPr>
                            <m:t>𝜇</m:t>
                          </m:r>
                        </m:sup>
                      </m:sSup>
                      <m:sSup>
                        <m:sSupPr>
                          <m:ctrlPr>
                            <a:rPr lang="en-US" sz="1200" b="0" i="1" dirty="0" smtClean="0">
                              <a:solidFill>
                                <a:srgbClr val="008000"/>
                              </a:solidFill>
                              <a:latin typeface="Cambria Math" panose="02040503050406030204" pitchFamily="18" charset="0"/>
                              <a:ea typeface="Cambria Math" panose="02040503050406030204" pitchFamily="18" charset="0"/>
                            </a:rPr>
                          </m:ctrlPr>
                        </m:sSupPr>
                        <m:e>
                          <m:r>
                            <a:rPr lang="en-US" sz="1200" b="0" i="1" dirty="0" smtClean="0">
                              <a:solidFill>
                                <a:srgbClr val="008000"/>
                              </a:solidFill>
                              <a:latin typeface="Cambria Math" panose="02040503050406030204" pitchFamily="18" charset="0"/>
                              <a:ea typeface="Cambria Math" panose="02040503050406030204" pitchFamily="18" charset="0"/>
                            </a:rPr>
                            <m:t>𝑒</m:t>
                          </m:r>
                        </m:e>
                        <m:sup>
                          <m:r>
                            <a:rPr lang="en-US" sz="1200" b="0" i="1" dirty="0" smtClean="0">
                              <a:solidFill>
                                <a:srgbClr val="008000"/>
                              </a:solidFill>
                              <a:latin typeface="Cambria Math" panose="02040503050406030204" pitchFamily="18" charset="0"/>
                              <a:ea typeface="Cambria Math" panose="02040503050406030204" pitchFamily="18" charset="0"/>
                            </a:rPr>
                            <m:t>𝜇</m:t>
                          </m:r>
                        </m:sup>
                      </m:sSup>
                      <m:r>
                        <a:rPr lang="en-US" sz="1200" b="0" i="1" dirty="0" smtClean="0">
                          <a:solidFill>
                            <a:srgbClr val="008000"/>
                          </a:solidFill>
                          <a:latin typeface="Cambria Math" panose="02040503050406030204" pitchFamily="18" charset="0"/>
                          <a:ea typeface="Cambria Math" panose="02040503050406030204" pitchFamily="18" charset="0"/>
                        </a:rPr>
                        <m:t>=</m:t>
                      </m:r>
                      <m:r>
                        <a:rPr lang="en-US" sz="1200" b="0" i="1" dirty="0" smtClean="0">
                          <a:solidFill>
                            <a:srgbClr val="008000"/>
                          </a:solidFill>
                          <a:latin typeface="Cambria Math" panose="02040503050406030204" pitchFamily="18" charset="0"/>
                          <a:ea typeface="Cambria Math" panose="02040503050406030204" pitchFamily="18" charset="0"/>
                        </a:rPr>
                        <m:t>𝜇</m:t>
                      </m:r>
                    </m:oMath>
                  </m:oMathPara>
                </a14:m>
                <a:endParaRPr lang="en-US" sz="1200" dirty="0">
                  <a:solidFill>
                    <a:srgbClr val="008000"/>
                  </a:solidFill>
                </a:endParaRPr>
              </a:p>
              <a:p>
                <a:endParaRPr lang="en-US" sz="1200" dirty="0">
                  <a:solidFill>
                    <a:srgbClr val="008000"/>
                  </a:solidFill>
                </a:endParaRPr>
              </a:p>
              <a:p>
                <a:pPr/>
                <a14:m>
                  <m:oMathPara xmlns:m="http://schemas.openxmlformats.org/officeDocument/2006/math">
                    <m:oMathParaPr>
                      <m:jc m:val="centerGroup"/>
                    </m:oMathParaPr>
                    <m:oMath xmlns:m="http://schemas.openxmlformats.org/officeDocument/2006/math">
                      <m:r>
                        <m:rPr>
                          <m:sty m:val="p"/>
                        </m:rPr>
                        <a:rPr lang="en-US" sz="1200" i="1" smtClean="0">
                          <a:solidFill>
                            <a:srgbClr val="008000"/>
                          </a:solidFill>
                          <a:latin typeface="Cambria Math" panose="02040503050406030204" pitchFamily="18" charset="0"/>
                        </a:rPr>
                        <m:t>E</m:t>
                      </m:r>
                      <m:d>
                        <m:dPr>
                          <m:ctrlPr>
                            <a:rPr lang="en-US" sz="1200" i="1">
                              <a:solidFill>
                                <a:srgbClr val="008000"/>
                              </a:solidFill>
                              <a:latin typeface="Cambria Math" panose="02040503050406030204" pitchFamily="18" charset="0"/>
                            </a:rPr>
                          </m:ctrlPr>
                        </m:dPr>
                        <m:e>
                          <m:sSup>
                            <m:sSupPr>
                              <m:ctrlPr>
                                <a:rPr lang="en-US" sz="1200" b="0" i="1" smtClean="0">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𝑋</m:t>
                              </m:r>
                            </m:e>
                            <m:sup>
                              <m:r>
                                <a:rPr lang="en-US" sz="1200" b="0" i="1" smtClean="0">
                                  <a:solidFill>
                                    <a:srgbClr val="008000"/>
                                  </a:solidFill>
                                  <a:latin typeface="Cambria Math" panose="02040503050406030204" pitchFamily="18" charset="0"/>
                                </a:rPr>
                                <m:t>2</m:t>
                              </m:r>
                            </m:sup>
                          </m:sSup>
                        </m:e>
                      </m:d>
                      <m:r>
                        <a:rPr lang="en-US" sz="1200" i="1">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a:rPr lang="en-US" sz="1200" b="0" i="1" smtClean="0">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0</m:t>
                          </m:r>
                        </m:sub>
                        <m:sup>
                          <m:r>
                            <a:rPr lang="en-US" sz="1200" b="0" i="1" smtClean="0">
                              <a:solidFill>
                                <a:srgbClr val="008000"/>
                              </a:solidFill>
                              <a:latin typeface="Cambria Math" panose="02040503050406030204" pitchFamily="18" charset="0"/>
                            </a:rPr>
                            <m:t>∞</m:t>
                          </m:r>
                        </m:sup>
                        <m:e>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𝑥</m:t>
                              </m:r>
                            </m:e>
                            <m:sup>
                              <m:r>
                                <a:rPr lang="en-US" sz="1200" b="0" i="1" smtClean="0">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e>
                      </m:nary>
                      <m:r>
                        <a:rPr lang="en-US" sz="1200" i="1">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=0</m:t>
                          </m:r>
                        </m:sub>
                        <m:sup>
                          <m:r>
                            <a:rPr lang="en-US" sz="1200" i="1">
                              <a:solidFill>
                                <a:srgbClr val="008000"/>
                              </a:solidFill>
                              <a:latin typeface="Cambria Math" panose="02040503050406030204" pitchFamily="18" charset="0"/>
                            </a:rPr>
                            <m:t>∞</m:t>
                          </m:r>
                        </m:sup>
                        <m:e>
                          <m:sSup>
                            <m:sSupPr>
                              <m:ctrlPr>
                                <a:rPr lang="en-US" sz="1200" b="0" i="1" smtClean="0">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𝑥</m:t>
                              </m:r>
                            </m:e>
                            <m:sup>
                              <m:r>
                                <a:rPr lang="en-US" sz="1200" b="0" i="1" smtClean="0">
                                  <a:solidFill>
                                    <a:srgbClr val="008000"/>
                                  </a:solidFill>
                                  <a:latin typeface="Cambria Math" panose="02040503050406030204" pitchFamily="18" charset="0"/>
                                </a:rPr>
                                <m:t>2</m:t>
                              </m:r>
                            </m:sup>
                          </m:sSup>
                          <m:f>
                            <m:fPr>
                              <m:ctrlPr>
                                <a:rPr lang="en-US" sz="1200" i="1" dirty="0">
                                  <a:solidFill>
                                    <a:srgbClr val="008000"/>
                                  </a:solidFill>
                                  <a:latin typeface="Cambria Math" panose="02040503050406030204" pitchFamily="18" charset="0"/>
                                </a:rPr>
                              </m:ctrlPr>
                            </m:fPr>
                            <m:num>
                              <m:sSup>
                                <m:sSupPr>
                                  <m:ctrlPr>
                                    <a:rPr lang="en-US" sz="1200" i="1" dirty="0">
                                      <a:solidFill>
                                        <a:srgbClr val="008000"/>
                                      </a:solidFill>
                                      <a:latin typeface="Cambria Math" panose="02040503050406030204" pitchFamily="18" charset="0"/>
                                    </a:rPr>
                                  </m:ctrlPr>
                                </m:sSupPr>
                                <m:e>
                                  <m:r>
                                    <a:rPr lang="en-US" sz="1200" i="1" dirty="0">
                                      <a:solidFill>
                                        <a:srgbClr val="008000"/>
                                      </a:solidFill>
                                      <a:latin typeface="Cambria Math" panose="02040503050406030204" pitchFamily="18" charset="0"/>
                                    </a:rPr>
                                    <m:t>𝑒</m:t>
                                  </m:r>
                                </m:e>
                                <m:sup>
                                  <m:r>
                                    <a:rPr lang="en-US" sz="1200" i="1" dirty="0">
                                      <a:solidFill>
                                        <a:srgbClr val="008000"/>
                                      </a:solidFill>
                                      <a:latin typeface="Cambria Math" panose="02040503050406030204" pitchFamily="18" charset="0"/>
                                    </a:rPr>
                                    <m:t>−</m:t>
                                  </m:r>
                                  <m:r>
                                    <a:rPr lang="en-US" sz="1200" i="1" dirty="0">
                                      <a:solidFill>
                                        <a:srgbClr val="008000"/>
                                      </a:solidFill>
                                      <a:latin typeface="Cambria Math" panose="02040503050406030204" pitchFamily="18" charset="0"/>
                                      <a:ea typeface="Cambria Math" panose="02040503050406030204" pitchFamily="18" charset="0"/>
                                    </a:rPr>
                                    <m:t>𝜇</m:t>
                                  </m:r>
                                </m:sup>
                              </m:sSup>
                              <m:sSup>
                                <m:sSupPr>
                                  <m:ctrlPr>
                                    <a:rPr lang="en-US" sz="1200" i="1" dirty="0">
                                      <a:solidFill>
                                        <a:srgbClr val="008000"/>
                                      </a:solidFill>
                                      <a:latin typeface="Cambria Math" panose="02040503050406030204" pitchFamily="18" charset="0"/>
                                      <a:ea typeface="Cambria Math" panose="02040503050406030204" pitchFamily="18" charset="0"/>
                                    </a:rPr>
                                  </m:ctrlPr>
                                </m:sSupPr>
                                <m:e>
                                  <m:r>
                                    <a:rPr lang="en-US" sz="1200" i="1" dirty="0">
                                      <a:solidFill>
                                        <a:srgbClr val="008000"/>
                                      </a:solidFill>
                                      <a:latin typeface="Cambria Math" panose="02040503050406030204" pitchFamily="18" charset="0"/>
                                      <a:ea typeface="Cambria Math" panose="02040503050406030204" pitchFamily="18" charset="0"/>
                                    </a:rPr>
                                    <m:t>𝜇</m:t>
                                  </m:r>
                                </m:e>
                                <m:sup>
                                  <m:r>
                                    <a:rPr lang="en-US" sz="1200" i="1" dirty="0">
                                      <a:solidFill>
                                        <a:srgbClr val="008000"/>
                                      </a:solidFill>
                                      <a:latin typeface="Cambria Math" panose="02040503050406030204" pitchFamily="18" charset="0"/>
                                      <a:ea typeface="Cambria Math" panose="02040503050406030204" pitchFamily="18" charset="0"/>
                                    </a:rPr>
                                    <m:t>𝑥</m:t>
                                  </m:r>
                                </m:sup>
                              </m:sSup>
                            </m:num>
                            <m:den>
                              <m:r>
                                <a:rPr lang="en-US" sz="1200" i="1" dirty="0">
                                  <a:solidFill>
                                    <a:srgbClr val="008000"/>
                                  </a:solidFill>
                                  <a:latin typeface="Cambria Math" panose="02040503050406030204" pitchFamily="18" charset="0"/>
                                </a:rPr>
                                <m:t>𝑥</m:t>
                              </m:r>
                              <m:r>
                                <a:rPr lang="en-US" sz="1200" i="1" dirty="0">
                                  <a:solidFill>
                                    <a:srgbClr val="008000"/>
                                  </a:solidFill>
                                  <a:latin typeface="Cambria Math" panose="02040503050406030204" pitchFamily="18" charset="0"/>
                                </a:rPr>
                                <m:t>!</m:t>
                              </m:r>
                            </m:den>
                          </m:f>
                        </m:e>
                      </m:nary>
                      <m:r>
                        <a:rPr lang="en-US" sz="1200" b="0" i="1" smtClean="0">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m:t>
                          </m:r>
                        </m:sup>
                        <m:e>
                          <m:f>
                            <m:fPr>
                              <m:ctrlPr>
                                <a:rPr lang="en-US" sz="1200" i="1" dirty="0">
                                  <a:solidFill>
                                    <a:srgbClr val="008000"/>
                                  </a:solidFill>
                                  <a:latin typeface="Cambria Math" panose="02040503050406030204" pitchFamily="18" charset="0"/>
                                </a:rPr>
                              </m:ctrlPr>
                            </m:fPr>
                            <m:num>
                              <m:r>
                                <a:rPr lang="en-US" sz="1200" b="0" i="1" dirty="0" smtClean="0">
                                  <a:solidFill>
                                    <a:srgbClr val="008000"/>
                                  </a:solidFill>
                                  <a:latin typeface="Cambria Math" panose="02040503050406030204" pitchFamily="18" charset="0"/>
                                </a:rPr>
                                <m:t>(</m:t>
                              </m:r>
                              <m:r>
                                <a:rPr lang="en-US" sz="1200" b="0" i="1" dirty="0" smtClean="0">
                                  <a:solidFill>
                                    <a:srgbClr val="008000"/>
                                  </a:solidFill>
                                  <a:latin typeface="Cambria Math" panose="02040503050406030204" pitchFamily="18" charset="0"/>
                                </a:rPr>
                                <m:t>𝑥</m:t>
                              </m:r>
                              <m:r>
                                <a:rPr lang="en-US" sz="1200" b="0" i="1" dirty="0" smtClean="0">
                                  <a:solidFill>
                                    <a:srgbClr val="0000FF"/>
                                  </a:solidFill>
                                  <a:latin typeface="Cambria Math" panose="02040503050406030204" pitchFamily="18" charset="0"/>
                                </a:rPr>
                                <m:t>−1+1</m:t>
                              </m:r>
                              <m:r>
                                <a:rPr lang="en-US" sz="1200" b="0" i="1" dirty="0" smtClean="0">
                                  <a:solidFill>
                                    <a:srgbClr val="008000"/>
                                  </a:solidFill>
                                  <a:latin typeface="Cambria Math" panose="02040503050406030204" pitchFamily="18" charset="0"/>
                                </a:rPr>
                                <m:t>)</m:t>
                              </m:r>
                              <m:sSup>
                                <m:sSupPr>
                                  <m:ctrlPr>
                                    <a:rPr lang="en-US" sz="1200" i="1" dirty="0">
                                      <a:solidFill>
                                        <a:srgbClr val="008000"/>
                                      </a:solidFill>
                                      <a:latin typeface="Cambria Math" panose="02040503050406030204" pitchFamily="18" charset="0"/>
                                    </a:rPr>
                                  </m:ctrlPr>
                                </m:sSupPr>
                                <m:e>
                                  <m:r>
                                    <a:rPr lang="en-US" sz="1200" i="1" dirty="0">
                                      <a:solidFill>
                                        <a:srgbClr val="008000"/>
                                      </a:solidFill>
                                      <a:latin typeface="Cambria Math" panose="02040503050406030204" pitchFamily="18" charset="0"/>
                                    </a:rPr>
                                    <m:t>𝑒</m:t>
                                  </m:r>
                                </m:e>
                                <m:sup>
                                  <m:r>
                                    <a:rPr lang="en-US" sz="1200" i="1" dirty="0">
                                      <a:solidFill>
                                        <a:srgbClr val="008000"/>
                                      </a:solidFill>
                                      <a:latin typeface="Cambria Math" panose="02040503050406030204" pitchFamily="18" charset="0"/>
                                    </a:rPr>
                                    <m:t>−</m:t>
                                  </m:r>
                                  <m:r>
                                    <a:rPr lang="en-US" sz="1200" i="1" dirty="0">
                                      <a:solidFill>
                                        <a:srgbClr val="008000"/>
                                      </a:solidFill>
                                      <a:latin typeface="Cambria Math" panose="02040503050406030204" pitchFamily="18" charset="0"/>
                                      <a:ea typeface="Cambria Math" panose="02040503050406030204" pitchFamily="18" charset="0"/>
                                    </a:rPr>
                                    <m:t>𝜇</m:t>
                                  </m:r>
                                </m:sup>
                              </m:sSup>
                              <m:sSup>
                                <m:sSupPr>
                                  <m:ctrlPr>
                                    <a:rPr lang="en-US" sz="1200" i="1" dirty="0">
                                      <a:solidFill>
                                        <a:srgbClr val="008000"/>
                                      </a:solidFill>
                                      <a:latin typeface="Cambria Math" panose="02040503050406030204" pitchFamily="18" charset="0"/>
                                      <a:ea typeface="Cambria Math" panose="02040503050406030204" pitchFamily="18" charset="0"/>
                                    </a:rPr>
                                  </m:ctrlPr>
                                </m:sSupPr>
                                <m:e>
                                  <m:r>
                                    <a:rPr lang="en-US" sz="1200" i="1" dirty="0">
                                      <a:solidFill>
                                        <a:srgbClr val="008000"/>
                                      </a:solidFill>
                                      <a:latin typeface="Cambria Math" panose="02040503050406030204" pitchFamily="18" charset="0"/>
                                      <a:ea typeface="Cambria Math" panose="02040503050406030204" pitchFamily="18" charset="0"/>
                                    </a:rPr>
                                    <m:t>𝜇</m:t>
                                  </m:r>
                                </m:e>
                                <m:sup>
                                  <m:r>
                                    <a:rPr lang="en-US" sz="1200" i="1" dirty="0">
                                      <a:solidFill>
                                        <a:srgbClr val="008000"/>
                                      </a:solidFill>
                                      <a:latin typeface="Cambria Math" panose="02040503050406030204" pitchFamily="18" charset="0"/>
                                      <a:ea typeface="Cambria Math" panose="02040503050406030204" pitchFamily="18" charset="0"/>
                                    </a:rPr>
                                    <m:t>𝑥</m:t>
                                  </m:r>
                                </m:sup>
                              </m:sSup>
                            </m:num>
                            <m:den>
                              <m:r>
                                <a:rPr lang="en-US" sz="1200" b="0" i="1" dirty="0" smtClean="0">
                                  <a:solidFill>
                                    <a:srgbClr val="008000"/>
                                  </a:solidFill>
                                  <a:latin typeface="Cambria Math" panose="02040503050406030204" pitchFamily="18" charset="0"/>
                                  <a:ea typeface="Cambria Math" panose="02040503050406030204" pitchFamily="18" charset="0"/>
                                </a:rPr>
                                <m:t>(</m:t>
                              </m:r>
                              <m:r>
                                <a:rPr lang="en-US" sz="1200" i="1" dirty="0">
                                  <a:solidFill>
                                    <a:srgbClr val="008000"/>
                                  </a:solidFill>
                                  <a:latin typeface="Cambria Math" panose="02040503050406030204" pitchFamily="18" charset="0"/>
                                </a:rPr>
                                <m:t>𝑥</m:t>
                              </m:r>
                              <m:r>
                                <a:rPr lang="en-US" sz="1200" b="0" i="1" dirty="0" smtClean="0">
                                  <a:solidFill>
                                    <a:srgbClr val="008000"/>
                                  </a:solidFill>
                                  <a:latin typeface="Cambria Math" panose="02040503050406030204" pitchFamily="18" charset="0"/>
                                </a:rPr>
                                <m:t>−1)</m:t>
                              </m:r>
                              <m:r>
                                <a:rPr lang="en-US" sz="1200" i="1" dirty="0">
                                  <a:solidFill>
                                    <a:srgbClr val="008000"/>
                                  </a:solidFill>
                                  <a:latin typeface="Cambria Math" panose="02040503050406030204" pitchFamily="18" charset="0"/>
                                </a:rPr>
                                <m:t>!</m:t>
                              </m:r>
                            </m:den>
                          </m:f>
                        </m:e>
                      </m:nary>
                      <m:r>
                        <a:rPr lang="en-US" sz="1200" b="0" i="1" smtClean="0">
                          <a:solidFill>
                            <a:srgbClr val="008000"/>
                          </a:solidFill>
                          <a:latin typeface="Cambria Math" panose="02040503050406030204" pitchFamily="18" charset="0"/>
                        </a:rPr>
                        <m:t>=</m:t>
                      </m:r>
                      <m:sSup>
                        <m:sSupPr>
                          <m:ctrlPr>
                            <a:rPr lang="en-US" sz="1200" i="1" dirty="0">
                              <a:solidFill>
                                <a:srgbClr val="008000"/>
                              </a:solidFill>
                              <a:latin typeface="Cambria Math" panose="02040503050406030204" pitchFamily="18" charset="0"/>
                            </a:rPr>
                          </m:ctrlPr>
                        </m:sSupPr>
                        <m:e>
                          <m:r>
                            <a:rPr lang="en-US" sz="1200" i="1" dirty="0">
                              <a:solidFill>
                                <a:srgbClr val="008000"/>
                              </a:solidFill>
                              <a:latin typeface="Cambria Math" panose="02040503050406030204" pitchFamily="18" charset="0"/>
                            </a:rPr>
                            <m:t>𝑒</m:t>
                          </m:r>
                        </m:e>
                        <m:sup>
                          <m:r>
                            <a:rPr lang="en-US" sz="1200" i="1" dirty="0">
                              <a:solidFill>
                                <a:srgbClr val="008000"/>
                              </a:solidFill>
                              <a:latin typeface="Cambria Math" panose="02040503050406030204" pitchFamily="18" charset="0"/>
                            </a:rPr>
                            <m:t>−</m:t>
                          </m:r>
                          <m:r>
                            <a:rPr lang="en-US" sz="1200" i="1" dirty="0">
                              <a:solidFill>
                                <a:srgbClr val="008000"/>
                              </a:solidFill>
                              <a:latin typeface="Cambria Math" panose="02040503050406030204" pitchFamily="18" charset="0"/>
                              <a:ea typeface="Cambria Math" panose="02040503050406030204" pitchFamily="18" charset="0"/>
                            </a:rPr>
                            <m:t>𝜇</m:t>
                          </m:r>
                        </m:sup>
                      </m:sSup>
                      <m:sSup>
                        <m:sSupPr>
                          <m:ctrlPr>
                            <a:rPr lang="en-US" sz="1200" b="0" i="1" dirty="0" smtClean="0">
                              <a:solidFill>
                                <a:srgbClr val="008000"/>
                              </a:solidFill>
                              <a:latin typeface="Cambria Math" panose="02040503050406030204" pitchFamily="18" charset="0"/>
                              <a:ea typeface="Cambria Math" panose="02040503050406030204" pitchFamily="18" charset="0"/>
                            </a:rPr>
                          </m:ctrlPr>
                        </m:sSupPr>
                        <m:e>
                          <m:r>
                            <a:rPr lang="en-US" sz="1200" b="0" i="1" dirty="0" smtClean="0">
                              <a:solidFill>
                                <a:srgbClr val="008000"/>
                              </a:solidFill>
                              <a:latin typeface="Cambria Math" panose="02040503050406030204" pitchFamily="18" charset="0"/>
                              <a:ea typeface="Cambria Math" panose="02040503050406030204" pitchFamily="18" charset="0"/>
                            </a:rPr>
                            <m:t>𝜇</m:t>
                          </m:r>
                        </m:e>
                        <m:sup>
                          <m:r>
                            <a:rPr lang="en-US" sz="1200" b="0" i="1" dirty="0" smtClean="0">
                              <a:solidFill>
                                <a:srgbClr val="008000"/>
                              </a:solidFill>
                              <a:latin typeface="Cambria Math" panose="02040503050406030204" pitchFamily="18" charset="0"/>
                              <a:ea typeface="Cambria Math" panose="02040503050406030204" pitchFamily="18" charset="0"/>
                            </a:rPr>
                            <m:t>2</m:t>
                          </m:r>
                        </m:sup>
                      </m:sSup>
                      <m:limLow>
                        <m:limLowPr>
                          <m:ctrlPr>
                            <a:rPr lang="en-US" sz="1200" b="0" i="1" dirty="0" smtClean="0">
                              <a:solidFill>
                                <a:srgbClr val="008000"/>
                              </a:solidFill>
                              <a:latin typeface="Cambria Math" panose="02040503050406030204" pitchFamily="18" charset="0"/>
                              <a:ea typeface="Cambria Math" panose="02040503050406030204" pitchFamily="18" charset="0"/>
                            </a:rPr>
                          </m:ctrlPr>
                        </m:limLowPr>
                        <m:e>
                          <m:groupChr>
                            <m:groupChrPr>
                              <m:chr m:val="⏟"/>
                              <m:ctrlPr>
                                <a:rPr lang="en-US" sz="1200" b="0" i="1" dirty="0" smtClean="0">
                                  <a:solidFill>
                                    <a:srgbClr val="008000"/>
                                  </a:solidFill>
                                  <a:latin typeface="Cambria Math" panose="02040503050406030204" pitchFamily="18" charset="0"/>
                                  <a:ea typeface="Cambria Math" panose="02040503050406030204" pitchFamily="18" charset="0"/>
                                </a:rPr>
                              </m:ctrlPr>
                            </m:groupChrPr>
                            <m:e>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=2</m:t>
                                  </m:r>
                                </m:sub>
                                <m:sup>
                                  <m:r>
                                    <a:rPr lang="en-US" sz="1200" i="1">
                                      <a:solidFill>
                                        <a:srgbClr val="008000"/>
                                      </a:solidFill>
                                      <a:latin typeface="Cambria Math" panose="02040503050406030204" pitchFamily="18" charset="0"/>
                                    </a:rPr>
                                    <m:t>∞</m:t>
                                  </m:r>
                                </m:sup>
                                <m:e>
                                  <m:f>
                                    <m:fPr>
                                      <m:ctrlPr>
                                        <a:rPr lang="en-US" sz="1200" i="1" dirty="0">
                                          <a:solidFill>
                                            <a:srgbClr val="008000"/>
                                          </a:solidFill>
                                          <a:latin typeface="Cambria Math" panose="02040503050406030204" pitchFamily="18" charset="0"/>
                                        </a:rPr>
                                      </m:ctrlPr>
                                    </m:fPr>
                                    <m:num>
                                      <m:sSup>
                                        <m:sSupPr>
                                          <m:ctrlPr>
                                            <a:rPr lang="en-US" sz="1200" i="1" dirty="0">
                                              <a:solidFill>
                                                <a:srgbClr val="008000"/>
                                              </a:solidFill>
                                              <a:latin typeface="Cambria Math" panose="02040503050406030204" pitchFamily="18" charset="0"/>
                                              <a:ea typeface="Cambria Math" panose="02040503050406030204" pitchFamily="18" charset="0"/>
                                            </a:rPr>
                                          </m:ctrlPr>
                                        </m:sSupPr>
                                        <m:e>
                                          <m:r>
                                            <a:rPr lang="en-US" sz="1200" i="1" dirty="0">
                                              <a:solidFill>
                                                <a:srgbClr val="008000"/>
                                              </a:solidFill>
                                              <a:latin typeface="Cambria Math" panose="02040503050406030204" pitchFamily="18" charset="0"/>
                                              <a:ea typeface="Cambria Math" panose="02040503050406030204" pitchFamily="18" charset="0"/>
                                            </a:rPr>
                                            <m:t>𝜇</m:t>
                                          </m:r>
                                        </m:e>
                                        <m:sup>
                                          <m:r>
                                            <a:rPr lang="en-US" sz="1200" i="1" dirty="0">
                                              <a:solidFill>
                                                <a:srgbClr val="008000"/>
                                              </a:solidFill>
                                              <a:latin typeface="Cambria Math" panose="02040503050406030204" pitchFamily="18" charset="0"/>
                                              <a:ea typeface="Cambria Math" panose="02040503050406030204" pitchFamily="18" charset="0"/>
                                            </a:rPr>
                                            <m:t>𝑥</m:t>
                                          </m:r>
                                          <m:r>
                                            <a:rPr lang="en-US" sz="1200" i="1" dirty="0">
                                              <a:solidFill>
                                                <a:srgbClr val="008000"/>
                                              </a:solidFill>
                                              <a:latin typeface="Cambria Math" panose="02040503050406030204" pitchFamily="18" charset="0"/>
                                              <a:ea typeface="Cambria Math" panose="02040503050406030204" pitchFamily="18" charset="0"/>
                                            </a:rPr>
                                            <m:t>−2</m:t>
                                          </m:r>
                                        </m:sup>
                                      </m:sSup>
                                    </m:num>
                                    <m:den>
                                      <m:r>
                                        <a:rPr lang="en-US" sz="1200" i="1" dirty="0">
                                          <a:solidFill>
                                            <a:srgbClr val="008000"/>
                                          </a:solidFill>
                                          <a:latin typeface="Cambria Math" panose="02040503050406030204" pitchFamily="18" charset="0"/>
                                          <a:ea typeface="Cambria Math" panose="02040503050406030204" pitchFamily="18" charset="0"/>
                                        </a:rPr>
                                        <m:t>(</m:t>
                                      </m:r>
                                      <m:r>
                                        <a:rPr lang="en-US" sz="1200" i="1" dirty="0">
                                          <a:solidFill>
                                            <a:srgbClr val="008000"/>
                                          </a:solidFill>
                                          <a:latin typeface="Cambria Math" panose="02040503050406030204" pitchFamily="18" charset="0"/>
                                        </a:rPr>
                                        <m:t>𝑥</m:t>
                                      </m:r>
                                      <m:r>
                                        <a:rPr lang="en-US" sz="1200" i="1" dirty="0">
                                          <a:solidFill>
                                            <a:srgbClr val="008000"/>
                                          </a:solidFill>
                                          <a:latin typeface="Cambria Math" panose="02040503050406030204" pitchFamily="18" charset="0"/>
                                        </a:rPr>
                                        <m:t>−2)!</m:t>
                                      </m:r>
                                    </m:den>
                                  </m:f>
                                </m:e>
                              </m:nary>
                            </m:e>
                          </m:groupChr>
                        </m:e>
                        <m:lim>
                          <m:sSup>
                            <m:sSupPr>
                              <m:ctrlPr>
                                <a:rPr lang="en-US" sz="1200" b="0" i="1" dirty="0" smtClean="0">
                                  <a:solidFill>
                                    <a:srgbClr val="008000"/>
                                  </a:solidFill>
                                  <a:latin typeface="Cambria Math" panose="02040503050406030204" pitchFamily="18" charset="0"/>
                                  <a:ea typeface="Cambria Math" panose="02040503050406030204" pitchFamily="18" charset="0"/>
                                </a:rPr>
                              </m:ctrlPr>
                            </m:sSupPr>
                            <m:e>
                              <m:r>
                                <a:rPr lang="en-US" sz="1200" b="0" i="1" dirty="0" smtClean="0">
                                  <a:solidFill>
                                    <a:srgbClr val="008000"/>
                                  </a:solidFill>
                                  <a:latin typeface="Cambria Math" panose="02040503050406030204" pitchFamily="18" charset="0"/>
                                  <a:ea typeface="Cambria Math" panose="02040503050406030204" pitchFamily="18" charset="0"/>
                                </a:rPr>
                                <m:t>𝑒</m:t>
                              </m:r>
                            </m:e>
                            <m:sup>
                              <m:r>
                                <a:rPr lang="en-US" sz="1200" b="0" i="1" dirty="0" smtClean="0">
                                  <a:solidFill>
                                    <a:srgbClr val="008000"/>
                                  </a:solidFill>
                                  <a:latin typeface="Cambria Math" panose="02040503050406030204" pitchFamily="18" charset="0"/>
                                  <a:ea typeface="Cambria Math" panose="02040503050406030204" pitchFamily="18" charset="0"/>
                                </a:rPr>
                                <m:t>𝜇</m:t>
                              </m:r>
                            </m:sup>
                          </m:sSup>
                        </m:lim>
                      </m:limLow>
                      <m:r>
                        <a:rPr lang="en-US" sz="1200" b="0" i="1" dirty="0"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𝜇</m:t>
                      </m:r>
                      <m:sSup>
                        <m:sSupPr>
                          <m:ctrlPr>
                            <a:rPr lang="en-US" sz="1200" i="1" dirty="0">
                              <a:solidFill>
                                <a:srgbClr val="008000"/>
                              </a:solidFill>
                              <a:latin typeface="Cambria Math" panose="02040503050406030204" pitchFamily="18" charset="0"/>
                            </a:rPr>
                          </m:ctrlPr>
                        </m:sSupPr>
                        <m:e>
                          <m:r>
                            <a:rPr lang="en-US" sz="1200" i="1" dirty="0">
                              <a:solidFill>
                                <a:srgbClr val="008000"/>
                              </a:solidFill>
                              <a:latin typeface="Cambria Math" panose="02040503050406030204" pitchFamily="18" charset="0"/>
                            </a:rPr>
                            <m:t>𝑒</m:t>
                          </m:r>
                        </m:e>
                        <m:sup>
                          <m:r>
                            <a:rPr lang="en-US" sz="1200" i="1" dirty="0">
                              <a:solidFill>
                                <a:srgbClr val="008000"/>
                              </a:solidFill>
                              <a:latin typeface="Cambria Math" panose="02040503050406030204" pitchFamily="18" charset="0"/>
                            </a:rPr>
                            <m:t>−</m:t>
                          </m:r>
                          <m:r>
                            <a:rPr lang="en-US" sz="1200" i="1" dirty="0">
                              <a:solidFill>
                                <a:srgbClr val="008000"/>
                              </a:solidFill>
                              <a:latin typeface="Cambria Math" panose="02040503050406030204" pitchFamily="18" charset="0"/>
                              <a:ea typeface="Cambria Math" panose="02040503050406030204" pitchFamily="18" charset="0"/>
                            </a:rPr>
                            <m:t>𝜇</m:t>
                          </m:r>
                        </m:sup>
                      </m:sSup>
                      <m:limLow>
                        <m:limLowPr>
                          <m:ctrlPr>
                            <a:rPr lang="en-US" sz="1200" i="1" dirty="0" smtClean="0">
                              <a:solidFill>
                                <a:srgbClr val="008000"/>
                              </a:solidFill>
                              <a:latin typeface="Cambria Math" panose="02040503050406030204" pitchFamily="18" charset="0"/>
                              <a:ea typeface="Cambria Math" panose="02040503050406030204" pitchFamily="18" charset="0"/>
                            </a:rPr>
                          </m:ctrlPr>
                        </m:limLowPr>
                        <m:e>
                          <m:groupChr>
                            <m:groupChrPr>
                              <m:chr m:val="⏟"/>
                              <m:ctrlPr>
                                <a:rPr lang="en-US" sz="1200" i="1" dirty="0" smtClean="0">
                                  <a:solidFill>
                                    <a:srgbClr val="008000"/>
                                  </a:solidFill>
                                  <a:latin typeface="Cambria Math" panose="02040503050406030204" pitchFamily="18" charset="0"/>
                                  <a:ea typeface="Cambria Math" panose="02040503050406030204" pitchFamily="18" charset="0"/>
                                </a:rPr>
                              </m:ctrlPr>
                            </m:groupChrPr>
                            <m:e>
                              <m:nary>
                                <m:naryPr>
                                  <m:chr m:val="∑"/>
                                  <m:ctrlPr>
                                    <a:rPr lang="en-US" sz="1200" i="1">
                                      <a:solidFill>
                                        <a:srgbClr val="008000"/>
                                      </a:solidFill>
                                      <a:latin typeface="Cambria Math" panose="02040503050406030204" pitchFamily="18" charset="0"/>
                                    </a:rPr>
                                  </m:ctrlPr>
                                </m:naryPr>
                                <m:sub>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m:t>
                                  </m:r>
                                </m:sup>
                                <m:e>
                                  <m:f>
                                    <m:fPr>
                                      <m:ctrlPr>
                                        <a:rPr lang="en-US" sz="1200" i="1" dirty="0">
                                          <a:solidFill>
                                            <a:srgbClr val="008000"/>
                                          </a:solidFill>
                                          <a:latin typeface="Cambria Math" panose="02040503050406030204" pitchFamily="18" charset="0"/>
                                        </a:rPr>
                                      </m:ctrlPr>
                                    </m:fPr>
                                    <m:num>
                                      <m:sSup>
                                        <m:sSupPr>
                                          <m:ctrlPr>
                                            <a:rPr lang="en-US" sz="1200" i="1" dirty="0">
                                              <a:solidFill>
                                                <a:srgbClr val="008000"/>
                                              </a:solidFill>
                                              <a:latin typeface="Cambria Math" panose="02040503050406030204" pitchFamily="18" charset="0"/>
                                              <a:ea typeface="Cambria Math" panose="02040503050406030204" pitchFamily="18" charset="0"/>
                                            </a:rPr>
                                          </m:ctrlPr>
                                        </m:sSupPr>
                                        <m:e>
                                          <m:r>
                                            <a:rPr lang="en-US" sz="1200" i="1" dirty="0">
                                              <a:solidFill>
                                                <a:srgbClr val="008000"/>
                                              </a:solidFill>
                                              <a:latin typeface="Cambria Math" panose="02040503050406030204" pitchFamily="18" charset="0"/>
                                              <a:ea typeface="Cambria Math" panose="02040503050406030204" pitchFamily="18" charset="0"/>
                                            </a:rPr>
                                            <m:t>𝜇</m:t>
                                          </m:r>
                                        </m:e>
                                        <m:sup>
                                          <m:r>
                                            <a:rPr lang="en-US" sz="1200" i="1" dirty="0">
                                              <a:solidFill>
                                                <a:srgbClr val="008000"/>
                                              </a:solidFill>
                                              <a:latin typeface="Cambria Math" panose="02040503050406030204" pitchFamily="18" charset="0"/>
                                              <a:ea typeface="Cambria Math" panose="02040503050406030204" pitchFamily="18" charset="0"/>
                                            </a:rPr>
                                            <m:t>𝑥</m:t>
                                          </m:r>
                                          <m:r>
                                            <a:rPr lang="en-US" sz="1200" i="1" dirty="0">
                                              <a:solidFill>
                                                <a:srgbClr val="008000"/>
                                              </a:solidFill>
                                              <a:latin typeface="Cambria Math" panose="02040503050406030204" pitchFamily="18" charset="0"/>
                                              <a:ea typeface="Cambria Math" panose="02040503050406030204" pitchFamily="18" charset="0"/>
                                            </a:rPr>
                                            <m:t>−1</m:t>
                                          </m:r>
                                        </m:sup>
                                      </m:sSup>
                                    </m:num>
                                    <m:den>
                                      <m:r>
                                        <a:rPr lang="en-US" sz="1200" i="1" dirty="0">
                                          <a:solidFill>
                                            <a:srgbClr val="008000"/>
                                          </a:solidFill>
                                          <a:latin typeface="Cambria Math" panose="02040503050406030204" pitchFamily="18" charset="0"/>
                                          <a:ea typeface="Cambria Math" panose="02040503050406030204" pitchFamily="18" charset="0"/>
                                        </a:rPr>
                                        <m:t>(</m:t>
                                      </m:r>
                                      <m:r>
                                        <a:rPr lang="en-US" sz="1200" i="1" dirty="0">
                                          <a:solidFill>
                                            <a:srgbClr val="008000"/>
                                          </a:solidFill>
                                          <a:latin typeface="Cambria Math" panose="02040503050406030204" pitchFamily="18" charset="0"/>
                                        </a:rPr>
                                        <m:t>𝑥</m:t>
                                      </m:r>
                                      <m:r>
                                        <a:rPr lang="en-US" sz="1200" i="1" dirty="0">
                                          <a:solidFill>
                                            <a:srgbClr val="008000"/>
                                          </a:solidFill>
                                          <a:latin typeface="Cambria Math" panose="02040503050406030204" pitchFamily="18" charset="0"/>
                                        </a:rPr>
                                        <m:t>−1)!</m:t>
                                      </m:r>
                                    </m:den>
                                  </m:f>
                                </m:e>
                              </m:nary>
                            </m:e>
                          </m:groupChr>
                        </m:e>
                        <m:lim>
                          <m:sSup>
                            <m:sSupPr>
                              <m:ctrlPr>
                                <a:rPr lang="en-US" sz="1200" b="0" i="1" dirty="0" smtClean="0">
                                  <a:solidFill>
                                    <a:srgbClr val="008000"/>
                                  </a:solidFill>
                                  <a:latin typeface="Cambria Math" panose="02040503050406030204" pitchFamily="18" charset="0"/>
                                  <a:ea typeface="Cambria Math" panose="02040503050406030204" pitchFamily="18" charset="0"/>
                                </a:rPr>
                              </m:ctrlPr>
                            </m:sSupPr>
                            <m:e>
                              <m:r>
                                <a:rPr lang="en-US" sz="1200" b="0" i="1" dirty="0" smtClean="0">
                                  <a:solidFill>
                                    <a:srgbClr val="008000"/>
                                  </a:solidFill>
                                  <a:latin typeface="Cambria Math" panose="02040503050406030204" pitchFamily="18" charset="0"/>
                                  <a:ea typeface="Cambria Math" panose="02040503050406030204" pitchFamily="18" charset="0"/>
                                </a:rPr>
                                <m:t>𝑒</m:t>
                              </m:r>
                            </m:e>
                            <m:sup>
                              <m:r>
                                <a:rPr lang="en-US" sz="1200" b="0" i="1" dirty="0" smtClean="0">
                                  <a:solidFill>
                                    <a:srgbClr val="008000"/>
                                  </a:solidFill>
                                  <a:latin typeface="Cambria Math" panose="02040503050406030204" pitchFamily="18" charset="0"/>
                                  <a:ea typeface="Cambria Math" panose="02040503050406030204" pitchFamily="18" charset="0"/>
                                </a:rPr>
                                <m:t>𝜇</m:t>
                              </m:r>
                            </m:sup>
                          </m:sSup>
                        </m:lim>
                      </m:limLow>
                      <m:r>
                        <a:rPr lang="en-US" sz="1200" b="0" i="1" dirty="0" smtClean="0">
                          <a:solidFill>
                            <a:srgbClr val="008000"/>
                          </a:solidFill>
                          <a:latin typeface="Cambria Math" panose="02040503050406030204" pitchFamily="18" charset="0"/>
                        </a:rPr>
                        <m:t>=</m:t>
                      </m:r>
                      <m:sSup>
                        <m:sSupPr>
                          <m:ctrlPr>
                            <a:rPr lang="en-US" sz="1200" i="1" dirty="0">
                              <a:solidFill>
                                <a:srgbClr val="008000"/>
                              </a:solidFill>
                              <a:latin typeface="Cambria Math" panose="02040503050406030204" pitchFamily="18" charset="0"/>
                              <a:ea typeface="Cambria Math" panose="02040503050406030204" pitchFamily="18" charset="0"/>
                            </a:rPr>
                          </m:ctrlPr>
                        </m:sSupPr>
                        <m:e>
                          <m:r>
                            <a:rPr lang="en-US" sz="1200" i="1" dirty="0">
                              <a:solidFill>
                                <a:srgbClr val="008000"/>
                              </a:solidFill>
                              <a:latin typeface="Cambria Math" panose="02040503050406030204" pitchFamily="18" charset="0"/>
                              <a:ea typeface="Cambria Math" panose="02040503050406030204" pitchFamily="18" charset="0"/>
                            </a:rPr>
                            <m:t>𝜇</m:t>
                          </m:r>
                        </m:e>
                        <m:sup>
                          <m:r>
                            <a:rPr lang="en-US" sz="1200" i="1" dirty="0">
                              <a:solidFill>
                                <a:srgbClr val="008000"/>
                              </a:solidFill>
                              <a:latin typeface="Cambria Math" panose="02040503050406030204" pitchFamily="18" charset="0"/>
                              <a:ea typeface="Cambria Math" panose="02040503050406030204" pitchFamily="18" charset="0"/>
                            </a:rPr>
                            <m:t>2</m:t>
                          </m:r>
                        </m:sup>
                      </m:sSup>
                      <m:r>
                        <a:rPr lang="en-US" sz="1200" b="0" i="1" dirty="0" smtClean="0">
                          <a:solidFill>
                            <a:srgbClr val="008000"/>
                          </a:solidFill>
                          <a:latin typeface="Cambria Math" panose="02040503050406030204" pitchFamily="18" charset="0"/>
                          <a:ea typeface="Cambria Math" panose="02040503050406030204" pitchFamily="18" charset="0"/>
                        </a:rPr>
                        <m:t>+</m:t>
                      </m:r>
                      <m:r>
                        <a:rPr lang="en-US" sz="1200" b="0" i="1" dirty="0" smtClean="0">
                          <a:solidFill>
                            <a:srgbClr val="008000"/>
                          </a:solidFill>
                          <a:latin typeface="Cambria Math" panose="02040503050406030204" pitchFamily="18" charset="0"/>
                          <a:ea typeface="Cambria Math" panose="02040503050406030204" pitchFamily="18" charset="0"/>
                        </a:rPr>
                        <m:t>𝜇</m:t>
                      </m:r>
                    </m:oMath>
                  </m:oMathPara>
                </a14:m>
                <a:endParaRPr lang="en-US" sz="1200" dirty="0">
                  <a:solidFill>
                    <a:srgbClr val="008000"/>
                  </a:solidFill>
                </a:endParaRPr>
              </a:p>
              <a:p>
                <a:r>
                  <a:rPr lang="en-US" sz="1200" dirty="0">
                    <a:solidFill>
                      <a:srgbClr val="000000"/>
                    </a:solidFill>
                    <a:latin typeface="Helvetica Light" panose="020B0403020202020204"/>
                  </a:rPr>
                  <a:t>Therefore: </a:t>
                </a:r>
              </a:p>
              <a:p>
                <a:endParaRPr lang="en-US" sz="1200" dirty="0"/>
              </a:p>
              <a:p>
                <a:pPr/>
                <a14:m>
                  <m:oMathPara xmlns:m="http://schemas.openxmlformats.org/officeDocument/2006/math">
                    <m:oMathParaPr>
                      <m:jc m:val="centerGroup"/>
                    </m:oMathParaPr>
                    <m:oMath xmlns:m="http://schemas.openxmlformats.org/officeDocument/2006/math">
                      <m:r>
                        <m:rPr>
                          <m:sty m:val="p"/>
                        </m:rPr>
                        <a:rPr lang="en-US" sz="1200" i="0" smtClean="0">
                          <a:solidFill>
                            <a:srgbClr val="008000"/>
                          </a:solidFill>
                          <a:latin typeface="Cambria Math" panose="02040503050406030204" pitchFamily="18" charset="0"/>
                        </a:rPr>
                        <m:t>v</m:t>
                      </m:r>
                      <m:r>
                        <m:rPr>
                          <m:sty m:val="p"/>
                        </m:rPr>
                        <a:rPr lang="en-US" sz="1200" b="0" i="0" smtClean="0">
                          <a:solidFill>
                            <a:srgbClr val="008000"/>
                          </a:solidFill>
                          <a:latin typeface="Cambria Math" panose="02040503050406030204" pitchFamily="18" charset="0"/>
                        </a:rPr>
                        <m:t>ar</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r>
                        <a:rPr lang="en-US" sz="1200" b="0" i="1" smtClean="0">
                          <a:solidFill>
                            <a:srgbClr val="008000"/>
                          </a:solidFill>
                          <a:latin typeface="Cambria Math" panose="02040503050406030204" pitchFamily="18" charset="0"/>
                        </a:rPr>
                        <m:t>=</m:t>
                      </m:r>
                      <m:r>
                        <m:rPr>
                          <m:sty m:val="p"/>
                        </m:rPr>
                        <a:rPr lang="en-US" sz="1200" b="0" i="1" smtClean="0">
                          <a:solidFill>
                            <a:srgbClr val="008000"/>
                          </a:solidFill>
                          <a:latin typeface="Cambria Math" panose="02040503050406030204" pitchFamily="18" charset="0"/>
                        </a:rPr>
                        <m:t>E</m:t>
                      </m:r>
                      <m:d>
                        <m:dPr>
                          <m:ctrlPr>
                            <a:rPr lang="en-US" sz="1200" b="0" i="1" smtClean="0">
                              <a:solidFill>
                                <a:srgbClr val="008000"/>
                              </a:solidFill>
                              <a:latin typeface="Cambria Math" panose="02040503050406030204" pitchFamily="18" charset="0"/>
                            </a:rPr>
                          </m:ctrlPr>
                        </m:dPr>
                        <m:e>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𝑋</m:t>
                              </m:r>
                            </m:e>
                            <m:sup>
                              <m:r>
                                <a:rPr lang="en-US" sz="1200" b="0" i="1" smtClean="0">
                                  <a:solidFill>
                                    <a:srgbClr val="008000"/>
                                  </a:solidFill>
                                  <a:latin typeface="Cambria Math" panose="02040503050406030204" pitchFamily="18" charset="0"/>
                                </a:rPr>
                                <m:t>2</m:t>
                              </m:r>
                            </m:sup>
                          </m:sSup>
                        </m:e>
                      </m:d>
                      <m:r>
                        <a:rPr lang="en-US" sz="1200" b="0" i="1" smtClean="0">
                          <a:solidFill>
                            <a:srgbClr val="008000"/>
                          </a:solidFill>
                          <a:latin typeface="Cambria Math" panose="02040503050406030204" pitchFamily="18" charset="0"/>
                        </a:rPr>
                        <m:t>−</m:t>
                      </m:r>
                      <m:r>
                        <m:rPr>
                          <m:sty m:val="p"/>
                        </m:rPr>
                        <a:rPr lang="en-US" sz="1200" b="0" i="1" smtClean="0">
                          <a:solidFill>
                            <a:srgbClr val="008000"/>
                          </a:solidFill>
                          <a:latin typeface="Cambria Math" panose="02040503050406030204" pitchFamily="18" charset="0"/>
                        </a:rPr>
                        <m:t>E</m:t>
                      </m:r>
                      <m:sSup>
                        <m:sSupPr>
                          <m:ctrlPr>
                            <a:rPr lang="en-US" sz="1200" b="0" i="1" smtClean="0">
                              <a:solidFill>
                                <a:srgbClr val="008000"/>
                              </a:solidFill>
                              <a:latin typeface="Cambria Math" panose="02040503050406030204" pitchFamily="18" charset="0"/>
                            </a:rPr>
                          </m:ctrlPr>
                        </m:sSupPr>
                        <m:e>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e>
                        <m:sup>
                          <m:r>
                            <a:rPr lang="en-US" sz="1200" b="0" i="1" smtClean="0">
                              <a:solidFill>
                                <a:srgbClr val="008000"/>
                              </a:solidFill>
                              <a:latin typeface="Cambria Math" panose="02040503050406030204" pitchFamily="18" charset="0"/>
                            </a:rPr>
                            <m:t>2</m:t>
                          </m:r>
                        </m:sup>
                      </m:sSup>
                      <m:r>
                        <a:rPr lang="en-US" sz="1200" b="0" i="1" smtClean="0">
                          <a:solidFill>
                            <a:srgbClr val="008000"/>
                          </a:solidFill>
                          <a:latin typeface="Cambria Math" panose="02040503050406030204" pitchFamily="18" charset="0"/>
                        </a:rPr>
                        <m:t>=</m:t>
                      </m:r>
                      <m:sSup>
                        <m:sSupPr>
                          <m:ctrlPr>
                            <a:rPr lang="en-US" sz="1200" i="1" dirty="0">
                              <a:solidFill>
                                <a:srgbClr val="008000"/>
                              </a:solidFill>
                              <a:latin typeface="Cambria Math" panose="02040503050406030204" pitchFamily="18" charset="0"/>
                              <a:ea typeface="Cambria Math" panose="02040503050406030204" pitchFamily="18" charset="0"/>
                            </a:rPr>
                          </m:ctrlPr>
                        </m:sSupPr>
                        <m:e>
                          <m:r>
                            <a:rPr lang="en-US" sz="1200" i="1" dirty="0">
                              <a:solidFill>
                                <a:srgbClr val="008000"/>
                              </a:solidFill>
                              <a:latin typeface="Cambria Math" panose="02040503050406030204" pitchFamily="18" charset="0"/>
                              <a:ea typeface="Cambria Math" panose="02040503050406030204" pitchFamily="18" charset="0"/>
                            </a:rPr>
                            <m:t>𝜇</m:t>
                          </m:r>
                        </m:e>
                        <m:sup>
                          <m:r>
                            <a:rPr lang="en-US" sz="1200" i="1" dirty="0">
                              <a:solidFill>
                                <a:srgbClr val="008000"/>
                              </a:solidFill>
                              <a:latin typeface="Cambria Math" panose="02040503050406030204" pitchFamily="18" charset="0"/>
                              <a:ea typeface="Cambria Math" panose="02040503050406030204" pitchFamily="18" charset="0"/>
                            </a:rPr>
                            <m:t>2</m:t>
                          </m:r>
                        </m:sup>
                      </m:sSup>
                      <m:r>
                        <a:rPr lang="en-US" sz="1200" i="1" dirty="0">
                          <a:solidFill>
                            <a:srgbClr val="008000"/>
                          </a:solidFill>
                          <a:latin typeface="Cambria Math" panose="02040503050406030204" pitchFamily="18" charset="0"/>
                          <a:ea typeface="Cambria Math" panose="02040503050406030204" pitchFamily="18" charset="0"/>
                        </a:rPr>
                        <m:t>+</m:t>
                      </m:r>
                      <m:r>
                        <a:rPr lang="en-US" sz="1200" i="1" dirty="0">
                          <a:solidFill>
                            <a:srgbClr val="008000"/>
                          </a:solidFill>
                          <a:latin typeface="Cambria Math" panose="02040503050406030204" pitchFamily="18" charset="0"/>
                          <a:ea typeface="Cambria Math" panose="02040503050406030204" pitchFamily="18" charset="0"/>
                        </a:rPr>
                        <m:t>𝜇</m:t>
                      </m:r>
                      <m:r>
                        <a:rPr lang="en-US" sz="1200" b="0" i="1" dirty="0" smtClean="0">
                          <a:solidFill>
                            <a:srgbClr val="008000"/>
                          </a:solidFill>
                          <a:latin typeface="Cambria Math" panose="02040503050406030204" pitchFamily="18" charset="0"/>
                          <a:ea typeface="Cambria Math" panose="02040503050406030204" pitchFamily="18" charset="0"/>
                        </a:rPr>
                        <m:t>−</m:t>
                      </m:r>
                      <m:sSup>
                        <m:sSupPr>
                          <m:ctrlPr>
                            <a:rPr lang="en-US" sz="1200" i="1" dirty="0">
                              <a:solidFill>
                                <a:srgbClr val="008000"/>
                              </a:solidFill>
                              <a:latin typeface="Cambria Math" panose="02040503050406030204" pitchFamily="18" charset="0"/>
                              <a:ea typeface="Cambria Math" panose="02040503050406030204" pitchFamily="18" charset="0"/>
                            </a:rPr>
                          </m:ctrlPr>
                        </m:sSupPr>
                        <m:e>
                          <m:r>
                            <a:rPr lang="en-US" sz="1200" i="1" dirty="0">
                              <a:solidFill>
                                <a:srgbClr val="008000"/>
                              </a:solidFill>
                              <a:latin typeface="Cambria Math" panose="02040503050406030204" pitchFamily="18" charset="0"/>
                              <a:ea typeface="Cambria Math" panose="02040503050406030204" pitchFamily="18" charset="0"/>
                            </a:rPr>
                            <m:t>𝜇</m:t>
                          </m:r>
                        </m:e>
                        <m:sup>
                          <m:r>
                            <a:rPr lang="en-US" sz="1200" i="1" dirty="0">
                              <a:solidFill>
                                <a:srgbClr val="008000"/>
                              </a:solidFill>
                              <a:latin typeface="Cambria Math" panose="02040503050406030204" pitchFamily="18" charset="0"/>
                              <a:ea typeface="Cambria Math" panose="02040503050406030204" pitchFamily="18" charset="0"/>
                            </a:rPr>
                            <m:t>2</m:t>
                          </m:r>
                        </m:sup>
                      </m:sSup>
                      <m:r>
                        <a:rPr lang="en-US" sz="1200" b="0" i="1" dirty="0" smtClean="0">
                          <a:solidFill>
                            <a:srgbClr val="008000"/>
                          </a:solidFill>
                          <a:latin typeface="Cambria Math" panose="02040503050406030204" pitchFamily="18" charset="0"/>
                          <a:ea typeface="Cambria Math" panose="02040503050406030204" pitchFamily="18" charset="0"/>
                        </a:rPr>
                        <m:t>=</m:t>
                      </m:r>
                      <m:r>
                        <a:rPr lang="en-US" sz="1200" i="1" dirty="0">
                          <a:solidFill>
                            <a:srgbClr val="008000"/>
                          </a:solidFill>
                          <a:latin typeface="Cambria Math" panose="02040503050406030204" pitchFamily="18" charset="0"/>
                          <a:ea typeface="Cambria Math" panose="02040503050406030204" pitchFamily="18" charset="0"/>
                        </a:rPr>
                        <m:t>𝜇</m:t>
                      </m:r>
                    </m:oMath>
                  </m:oMathPara>
                </a14:m>
                <a:endParaRPr lang="en-US" sz="1200" dirty="0"/>
              </a:p>
            </p:txBody>
          </p:sp>
        </mc:Choice>
        <mc:Fallback>
          <p:sp>
            <p:nvSpPr>
              <p:cNvPr id="4" name="TextBox 3">
                <a:extLst>
                  <a:ext uri="{FF2B5EF4-FFF2-40B4-BE49-F238E27FC236}">
                    <a16:creationId xmlns:a16="http://schemas.microsoft.com/office/drawing/2014/main" id="{9078481B-1655-F911-E12C-391F13C18B21}"/>
                  </a:ext>
                </a:extLst>
              </p:cNvPr>
              <p:cNvSpPr txBox="1">
                <a:spLocks noRot="1" noChangeAspect="1" noMove="1" noResize="1" noEditPoints="1" noAdjustHandles="1" noChangeArrowheads="1" noChangeShapeType="1" noTextEdit="1"/>
              </p:cNvSpPr>
              <p:nvPr/>
            </p:nvSpPr>
            <p:spPr>
              <a:xfrm>
                <a:off x="567104" y="2327113"/>
                <a:ext cx="7647385" cy="2543773"/>
              </a:xfrm>
              <a:prstGeom prst="rect">
                <a:avLst/>
              </a:prstGeom>
              <a:blipFill>
                <a:blip r:embed="rId4"/>
                <a:stretch>
                  <a:fillRect b="-5755"/>
                </a:stretch>
              </a:blipFill>
            </p:spPr>
            <p:txBody>
              <a:bodyPr/>
              <a:lstStyle/>
              <a:p>
                <a:r>
                  <a:rPr lang="en-US">
                    <a:noFill/>
                  </a:rPr>
                  <a:t> </a:t>
                </a:r>
              </a:p>
            </p:txBody>
          </p:sp>
        </mc:Fallback>
      </mc:AlternateContent>
    </p:spTree>
    <p:extLst>
      <p:ext uri="{BB962C8B-B14F-4D97-AF65-F5344CB8AC3E}">
        <p14:creationId xmlns:p14="http://schemas.microsoft.com/office/powerpoint/2010/main" val="337316822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fontScale="90000"/>
          </a:bodyPr>
          <a:lstStyle/>
          <a:p>
            <a:r>
              <a:rPr lang="en-US" dirty="0"/>
              <a:t>Discrete Distributions:</a:t>
            </a:r>
            <a:br>
              <a:rPr lang="en-US" dirty="0"/>
            </a:br>
            <a:r>
              <a:rPr lang="en-US" dirty="0"/>
              <a:t>Geometric Distribution</a:t>
            </a:r>
          </a:p>
        </p:txBody>
      </p:sp>
    </p:spTree>
    <p:extLst>
      <p:ext uri="{BB962C8B-B14F-4D97-AF65-F5344CB8AC3E}">
        <p14:creationId xmlns:p14="http://schemas.microsoft.com/office/powerpoint/2010/main" val="174432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1868-9924-4B38-9C42-1E06BA6BBED6}"/>
              </a:ext>
            </a:extLst>
          </p:cNvPr>
          <p:cNvSpPr>
            <a:spLocks noGrp="1"/>
          </p:cNvSpPr>
          <p:nvPr>
            <p:ph type="title"/>
          </p:nvPr>
        </p:nvSpPr>
        <p:spPr/>
        <p:txBody>
          <a:bodyPr/>
          <a:lstStyle/>
          <a:p>
            <a:r>
              <a:rPr lang="en-US" dirty="0"/>
              <a:t>Input and Output in R</a:t>
            </a:r>
          </a:p>
        </p:txBody>
      </p:sp>
      <p:sp>
        <p:nvSpPr>
          <p:cNvPr id="11" name="Text Placeholder 10">
            <a:extLst>
              <a:ext uri="{FF2B5EF4-FFF2-40B4-BE49-F238E27FC236}">
                <a16:creationId xmlns:a16="http://schemas.microsoft.com/office/drawing/2014/main" id="{24DD72BE-02F6-4DE7-A258-90284EF704CD}"/>
              </a:ext>
            </a:extLst>
          </p:cNvPr>
          <p:cNvSpPr>
            <a:spLocks noGrp="1"/>
          </p:cNvSpPr>
          <p:nvPr>
            <p:ph type="body" sz="quarter" idx="10"/>
          </p:nvPr>
        </p:nvSpPr>
        <p:spPr/>
        <p:txBody>
          <a:bodyPr/>
          <a:lstStyle/>
          <a:p>
            <a:r>
              <a:rPr lang="en-US" dirty="0"/>
              <a:t>Entering Data from the Keyboard</a:t>
            </a:r>
          </a:p>
        </p:txBody>
      </p:sp>
      <p:sp>
        <p:nvSpPr>
          <p:cNvPr id="7" name="Content Placeholder 4">
            <a:extLst>
              <a:ext uri="{FF2B5EF4-FFF2-40B4-BE49-F238E27FC236}">
                <a16:creationId xmlns:a16="http://schemas.microsoft.com/office/drawing/2014/main" id="{AEF239BC-C939-47BD-BE65-9097903CC0BE}"/>
              </a:ext>
            </a:extLst>
          </p:cNvPr>
          <p:cNvSpPr>
            <a:spLocks noGrp="1"/>
          </p:cNvSpPr>
          <p:nvPr>
            <p:ph idx="1"/>
          </p:nvPr>
        </p:nvSpPr>
        <p:spPr>
          <a:xfrm>
            <a:off x="578483" y="2637982"/>
            <a:ext cx="7886700" cy="83855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 scores &lt;- c(61, 66, 90, 88, 100)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rgbClr val="0000FF"/>
                </a:solidFill>
                <a:latin typeface="Courier New" panose="02070309020205020404" pitchFamily="49" charset="0"/>
                <a:cs typeface="Courier New" panose="02070309020205020404" pitchFamily="49" charset="0"/>
              </a:rPr>
              <a:t>&gt; scores &lt;- </a:t>
            </a:r>
            <a:r>
              <a:rPr lang="en-US" sz="1100" dirty="0" err="1">
                <a:solidFill>
                  <a:srgbClr val="0000FF"/>
                </a:solidFill>
                <a:latin typeface="Courier New" panose="02070309020205020404" pitchFamily="49" charset="0"/>
                <a:cs typeface="Courier New" panose="02070309020205020404" pitchFamily="49" charset="0"/>
              </a:rPr>
              <a:t>data.frame</a:t>
            </a:r>
            <a:r>
              <a:rPr lang="en-US" sz="1100" dirty="0">
                <a:solidFill>
                  <a:srgbClr val="0000FF"/>
                </a:solidFill>
                <a:latin typeface="Courier New" panose="02070309020205020404" pitchFamily="49" charset="0"/>
                <a:cs typeface="Courier New" panose="02070309020205020404" pitchFamily="49" charset="0"/>
              </a:rPr>
              <a:t>() </a:t>
            </a:r>
            <a:r>
              <a:rPr lang="en-US" sz="1100" dirty="0">
                <a:solidFill>
                  <a:srgbClr val="006600"/>
                </a:solidFill>
                <a:latin typeface="Courier New" panose="02070309020205020404" pitchFamily="49" charset="0"/>
                <a:cs typeface="Courier New" panose="02070309020205020404" pitchFamily="49" charset="0"/>
              </a:rPr>
              <a:t># Create empty data frame</a:t>
            </a: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rgbClr val="0000FF"/>
                </a:solidFill>
                <a:latin typeface="Courier New" panose="02070309020205020404" pitchFamily="49" charset="0"/>
              </a:rPr>
              <a:t>&gt; scores &lt;- edit(scores) </a:t>
            </a:r>
            <a:r>
              <a:rPr lang="en-US" sz="1100" dirty="0">
                <a:solidFill>
                  <a:srgbClr val="006600"/>
                </a:solidFill>
                <a:latin typeface="Courier New" panose="02070309020205020404" pitchFamily="49" charset="0"/>
              </a:rPr>
              <a:t># edit the data frame</a:t>
            </a:r>
          </a:p>
        </p:txBody>
      </p:sp>
      <p:sp>
        <p:nvSpPr>
          <p:cNvPr id="6" name="Rectangle 1">
            <a:extLst>
              <a:ext uri="{FF2B5EF4-FFF2-40B4-BE49-F238E27FC236}">
                <a16:creationId xmlns:a16="http://schemas.microsoft.com/office/drawing/2014/main" id="{19205CB1-94E8-4ADE-B522-C87ECE8A647A}"/>
              </a:ext>
            </a:extLst>
          </p:cNvPr>
          <p:cNvSpPr>
            <a:spLocks noChangeArrowheads="1"/>
          </p:cNvSpPr>
          <p:nvPr/>
        </p:nvSpPr>
        <p:spPr bwMode="auto">
          <a:xfrm>
            <a:off x="689105" y="1552202"/>
            <a:ext cx="7438475" cy="553998"/>
          </a:xfrm>
          <a:prstGeom prst="rect">
            <a:avLst/>
          </a:prstGeom>
          <a:solidFill>
            <a:srgbClr val="E5F5FF"/>
          </a:solidFill>
          <a:ln>
            <a:solidFill>
              <a:schemeClr val="tx1"/>
            </a:solid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For very small datasets, use the c() for vectors.</a:t>
            </a: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You can also create an empty dataset (data frame) and then use “edit” to fill it</a:t>
            </a:r>
          </a:p>
        </p:txBody>
      </p:sp>
      <p:pic>
        <p:nvPicPr>
          <p:cNvPr id="10" name="Picture 9" descr="A screenshot of a computer&#10;&#10;Description automatically generated with medium confidence">
            <a:extLst>
              <a:ext uri="{FF2B5EF4-FFF2-40B4-BE49-F238E27FC236}">
                <a16:creationId xmlns:a16="http://schemas.microsoft.com/office/drawing/2014/main" id="{DE755F4C-B748-434C-B9D4-81AAC015D81E}"/>
              </a:ext>
            </a:extLst>
          </p:cNvPr>
          <p:cNvPicPr>
            <a:picLocks noChangeAspect="1"/>
          </p:cNvPicPr>
          <p:nvPr/>
        </p:nvPicPr>
        <p:blipFill>
          <a:blip r:embed="rId2"/>
          <a:stretch>
            <a:fillRect/>
          </a:stretch>
        </p:blipFill>
        <p:spPr>
          <a:xfrm>
            <a:off x="5542301" y="2261893"/>
            <a:ext cx="3042624" cy="2460126"/>
          </a:xfrm>
          <a:prstGeom prst="rect">
            <a:avLst/>
          </a:prstGeom>
          <a:ln>
            <a:solidFill>
              <a:schemeClr val="tx1"/>
            </a:solidFill>
          </a:ln>
        </p:spPr>
      </p:pic>
    </p:spTree>
    <p:extLst>
      <p:ext uri="{BB962C8B-B14F-4D97-AF65-F5344CB8AC3E}">
        <p14:creationId xmlns:p14="http://schemas.microsoft.com/office/powerpoint/2010/main" val="2842482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77" name="Rectangle 25"/>
          <p:cNvSpPr>
            <a:spLocks noGrp="1" noChangeArrowheads="1"/>
          </p:cNvSpPr>
          <p:nvPr>
            <p:ph type="title"/>
          </p:nvPr>
        </p:nvSpPr>
        <p:spPr>
          <a:noFill/>
          <a:ln/>
        </p:spPr>
        <p:txBody>
          <a:bodyPr/>
          <a:lstStyle/>
          <a:p>
            <a:r>
              <a:rPr lang="en-US" dirty="0"/>
              <a:t>Geometric Distribution</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FEEF9D6-46C9-48B9-9938-B09529ECA795}"/>
                  </a:ext>
                </a:extLst>
              </p:cNvPr>
              <p:cNvSpPr>
                <a:spLocks noGrp="1"/>
              </p:cNvSpPr>
              <p:nvPr>
                <p:ph idx="1"/>
              </p:nvPr>
            </p:nvSpPr>
            <p:spPr>
              <a:xfrm>
                <a:off x="628650" y="1179094"/>
                <a:ext cx="7886700" cy="1339078"/>
              </a:xfrm>
              <a:solidFill>
                <a:srgbClr val="E5F5FF"/>
              </a:solidFill>
              <a:ln>
                <a:solidFill>
                  <a:schemeClr val="tx1"/>
                </a:solidFill>
              </a:ln>
            </p:spPr>
            <p:txBody>
              <a:bodyPr>
                <a:normAutofit/>
              </a:bodyPr>
              <a:lstStyle/>
              <a:p>
                <a:pPr marL="0" indent="0">
                  <a:lnSpc>
                    <a:spcPct val="150000"/>
                  </a:lnSpc>
                  <a:buNone/>
                </a:pPr>
                <a:r>
                  <a:rPr lang="en-US" sz="1200" dirty="0">
                    <a:solidFill>
                      <a:srgbClr val="000000"/>
                    </a:solidFill>
                    <a:latin typeface="Helvetica Light" panose="020B0403020202020204"/>
                  </a:rPr>
                  <a:t>Suppose that independent trials, each having probability </a:t>
                </a:r>
                <a14:m>
                  <m:oMath xmlns:m="http://schemas.openxmlformats.org/officeDocument/2006/math">
                    <m:r>
                      <a:rPr lang="en-US" sz="1200" i="1" smtClean="0">
                        <a:solidFill>
                          <a:srgbClr val="008000"/>
                        </a:solidFill>
                        <a:latin typeface="Cambria Math" panose="02040503050406030204" pitchFamily="18" charset="0"/>
                      </a:rPr>
                      <m:t>𝑝</m:t>
                    </m:r>
                  </m:oMath>
                </a14:m>
                <a:r>
                  <a:rPr lang="en-US" sz="1200" dirty="0">
                    <a:solidFill>
                      <a:srgbClr val="000000"/>
                    </a:solidFill>
                    <a:latin typeface="Helvetica Light" panose="020B0403020202020204"/>
                  </a:rPr>
                  <a:t> of being a success, are performed until a success occurs. If we let </a:t>
                </a:r>
                <a14:m>
                  <m:oMath xmlns:m="http://schemas.openxmlformats.org/officeDocument/2006/math">
                    <m:r>
                      <a:rPr lang="en-US" sz="1200" b="0" i="1" smtClean="0">
                        <a:solidFill>
                          <a:srgbClr val="008000"/>
                        </a:solidFill>
                        <a:latin typeface="Cambria Math" panose="02040503050406030204" pitchFamily="18" charset="0"/>
                      </a:rPr>
                      <m:t>𝑋</m:t>
                    </m:r>
                  </m:oMath>
                </a14:m>
                <a:r>
                  <a:rPr lang="en-US" sz="1200" dirty="0">
                    <a:solidFill>
                      <a:srgbClr val="000000"/>
                    </a:solidFill>
                    <a:latin typeface="Helvetica Light" panose="020B0403020202020204"/>
                  </a:rPr>
                  <a:t> be the number of trials required until the first success, then </a:t>
                </a:r>
                <a14:m>
                  <m:oMath xmlns:m="http://schemas.openxmlformats.org/officeDocument/2006/math">
                    <m:r>
                      <a:rPr lang="en-US" sz="1200" b="0" i="1" smtClean="0">
                        <a:solidFill>
                          <a:srgbClr val="008000"/>
                        </a:solidFill>
                        <a:latin typeface="Cambria Math" panose="02040503050406030204" pitchFamily="18" charset="0"/>
                      </a:rPr>
                      <m:t>𝑋</m:t>
                    </m:r>
                  </m:oMath>
                </a14:m>
                <a:r>
                  <a:rPr lang="en-US" sz="1200" dirty="0">
                    <a:solidFill>
                      <a:srgbClr val="000000"/>
                    </a:solidFill>
                    <a:latin typeface="Helvetica Light" panose="020B0403020202020204"/>
                  </a:rPr>
                  <a:t> is said to be a </a:t>
                </a:r>
                <a:r>
                  <a:rPr lang="en-US" sz="1200" i="1" dirty="0">
                    <a:solidFill>
                      <a:srgbClr val="000000"/>
                    </a:solidFill>
                    <a:latin typeface="Helvetica Light" panose="020B0403020202020204"/>
                  </a:rPr>
                  <a:t>geometric</a:t>
                </a:r>
                <a:r>
                  <a:rPr lang="en-US" sz="1200" dirty="0">
                    <a:solidFill>
                      <a:srgbClr val="000000"/>
                    </a:solidFill>
                    <a:latin typeface="Helvetica Light" panose="020B0403020202020204"/>
                  </a:rPr>
                  <a:t> random variable with parameter </a:t>
                </a:r>
                <a14:m>
                  <m:oMath xmlns:m="http://schemas.openxmlformats.org/officeDocument/2006/math">
                    <m:r>
                      <a:rPr lang="en-US" sz="1200" i="1">
                        <a:solidFill>
                          <a:srgbClr val="008000"/>
                        </a:solidFill>
                        <a:latin typeface="Cambria Math" panose="02040503050406030204" pitchFamily="18" charset="0"/>
                      </a:rPr>
                      <m:t>𝑝</m:t>
                    </m:r>
                  </m:oMath>
                </a14:m>
                <a:r>
                  <a:rPr lang="en-US" sz="1200" dirty="0">
                    <a:solidFill>
                      <a:srgbClr val="000000"/>
                    </a:solidFill>
                    <a:latin typeface="Helvetica Light" panose="020B0403020202020204"/>
                  </a:rPr>
                  <a:t>. Its probability mass function is given by: </a:t>
                </a:r>
              </a:p>
              <a:p>
                <a:pPr>
                  <a:lnSpc>
                    <a:spcPct val="150000"/>
                  </a:lnSpc>
                  <a:buNone/>
                </a:pPr>
                <a14:m>
                  <m:oMathPara xmlns:m="http://schemas.openxmlformats.org/officeDocument/2006/math">
                    <m:oMathParaPr>
                      <m:jc m:val="centerGroup"/>
                    </m:oMathParaPr>
                    <m:oMath xmlns:m="http://schemas.openxmlformats.org/officeDocument/2006/math">
                      <m:r>
                        <a:rPr lang="en-US" sz="1200" i="1">
                          <a:solidFill>
                            <a:srgbClr val="008000"/>
                          </a:solidFill>
                          <a:latin typeface="Cambria Math" panose="02040503050406030204" pitchFamily="18" charset="0"/>
                        </a:rPr>
                        <m:t>𝑝</m:t>
                      </m:r>
                      <m:d>
                        <m:dPr>
                          <m:ctrlPr>
                            <a:rPr lang="en-US" sz="1200" i="1">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𝑥</m:t>
                          </m:r>
                        </m:e>
                      </m:d>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𝑃</m:t>
                      </m:r>
                      <m:d>
                        <m:dPr>
                          <m:begChr m:val="{"/>
                          <m:endChr m:val="}"/>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𝑥</m:t>
                          </m:r>
                        </m:e>
                      </m:d>
                      <m:r>
                        <a:rPr lang="en-US" sz="1200" b="0" i="1" smtClean="0">
                          <a:solidFill>
                            <a:srgbClr val="008000"/>
                          </a:solidFill>
                          <a:latin typeface="Cambria Math" panose="02040503050406030204" pitchFamily="18" charset="0"/>
                        </a:rPr>
                        <m:t>=</m:t>
                      </m:r>
                      <m:r>
                        <a:rPr lang="en-US" sz="1200" i="1" smtClean="0">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sup>
                      </m:sSup>
                      <m:r>
                        <a:rPr lang="en-US" sz="1200" b="0" i="1" smtClean="0">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=1,2,…</m:t>
                      </m:r>
                    </m:oMath>
                  </m:oMathPara>
                </a14:m>
                <a:endParaRPr lang="en-US" sz="1200" i="1" dirty="0">
                  <a:solidFill>
                    <a:srgbClr val="008000"/>
                  </a:solidFill>
                </a:endParaRPr>
              </a:p>
              <a:p>
                <a:pPr>
                  <a:lnSpc>
                    <a:spcPct val="150000"/>
                  </a:lnSpc>
                  <a:buNone/>
                </a:pPr>
                <a:endParaRPr lang="en-US" sz="1200" dirty="0">
                  <a:solidFill>
                    <a:srgbClr val="000000"/>
                  </a:solidFill>
                  <a:latin typeface="Helvetica Light" panose="020B0403020202020204"/>
                </a:endParaRPr>
              </a:p>
              <a:p>
                <a:pPr marL="0" indent="0" algn="just">
                  <a:lnSpc>
                    <a:spcPct val="150000"/>
                  </a:lnSpc>
                  <a:buClr>
                    <a:srgbClr val="3333CC"/>
                  </a:buClr>
                  <a:buFontTx/>
                  <a:buNone/>
                </a:pPr>
                <a:endParaRPr lang="en-US" sz="1200" dirty="0">
                  <a:solidFill>
                    <a:srgbClr val="000000"/>
                  </a:solidFill>
                  <a:latin typeface="Helvetica Light" panose="020B0403020202020204"/>
                </a:endParaRPr>
              </a:p>
            </p:txBody>
          </p:sp>
        </mc:Choice>
        <mc:Fallback xmlns="">
          <p:sp>
            <p:nvSpPr>
              <p:cNvPr id="2" name="Content Placeholder 1">
                <a:extLst>
                  <a:ext uri="{FF2B5EF4-FFF2-40B4-BE49-F238E27FC236}">
                    <a16:creationId xmlns:a16="http://schemas.microsoft.com/office/drawing/2014/main" id="{2FEEF9D6-46C9-48B9-9938-B09529ECA795}"/>
                  </a:ext>
                </a:extLst>
              </p:cNvPr>
              <p:cNvSpPr>
                <a:spLocks noGrp="1" noRot="1" noChangeAspect="1" noMove="1" noResize="1" noEditPoints="1" noAdjustHandles="1" noChangeArrowheads="1" noChangeShapeType="1" noTextEdit="1"/>
              </p:cNvSpPr>
              <p:nvPr>
                <p:ph idx="1"/>
              </p:nvPr>
            </p:nvSpPr>
            <p:spPr>
              <a:xfrm>
                <a:off x="628650" y="1179094"/>
                <a:ext cx="7886700" cy="1339078"/>
              </a:xfrm>
              <a:blipFill>
                <a:blip r:embed="rId3"/>
                <a:stretch>
                  <a:fillRect r="-30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AA281F7-F97F-F8C4-F10D-1B09FFED5A75}"/>
                  </a:ext>
                </a:extLst>
              </p:cNvPr>
              <p:cNvSpPr txBox="1"/>
              <p:nvPr/>
            </p:nvSpPr>
            <p:spPr>
              <a:xfrm>
                <a:off x="628650" y="2666624"/>
                <a:ext cx="7886700" cy="850041"/>
              </a:xfrm>
              <a:prstGeom prst="rect">
                <a:avLst/>
              </a:prstGeom>
              <a:solidFill>
                <a:srgbClr val="E5F5FF"/>
              </a:solidFill>
              <a:ln>
                <a:solidFill>
                  <a:schemeClr val="tx1"/>
                </a:solidFill>
              </a:ln>
            </p:spPr>
            <p:txBody>
              <a:bodyPr wrap="square">
                <a:spAutoFit/>
              </a:bodyPr>
              <a:lstStyle/>
              <a:p>
                <a:pPr>
                  <a:lnSpc>
                    <a:spcPct val="110000"/>
                  </a:lnSpc>
                </a:pPr>
                <a:r>
                  <a:rPr lang="en-US" sz="1200" dirty="0">
                    <a:solidFill>
                      <a:srgbClr val="000000"/>
                    </a:solidFill>
                    <a:latin typeface="Helvetica Light" panose="020B0403020202020204"/>
                  </a:rPr>
                  <a:t>Note that the probabilities sum to one, that is,</a:t>
                </a:r>
                <a:endParaRPr lang="en-US" sz="1200" dirty="0">
                  <a:solidFill>
                    <a:srgbClr val="008000"/>
                  </a:solidFill>
                  <a:latin typeface="Cambria Math" panose="02040503050406030204" pitchFamily="18" charset="0"/>
                </a:endParaRPr>
              </a:p>
              <a:p>
                <a:pPr>
                  <a:lnSpc>
                    <a:spcPct val="110000"/>
                  </a:lnSpc>
                </a:pPr>
                <a14:m>
                  <m:oMathPara xmlns:m="http://schemas.openxmlformats.org/officeDocument/2006/math">
                    <m:oMathParaPr>
                      <m:jc m:val="center"/>
                    </m:oMathParaPr>
                    <m:oMath xmlns:m="http://schemas.openxmlformats.org/officeDocument/2006/math">
                      <m:nary>
                        <m:naryPr>
                          <m:chr m:val="∑"/>
                          <m:ctrlPr>
                            <a:rPr lang="en-US" sz="1200" i="1" smtClean="0">
                              <a:solidFill>
                                <a:srgbClr val="008000"/>
                              </a:solidFill>
                              <a:latin typeface="Cambria Math" panose="02040503050406030204" pitchFamily="18" charset="0"/>
                            </a:rPr>
                          </m:ctrlPr>
                        </m:naryPr>
                        <m:sub>
                          <m:r>
                            <m:rPr>
                              <m:brk m:alnAt="23"/>
                            </m:rPr>
                            <a:rPr lang="en-US" sz="1200" b="0" i="1" smtClean="0">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sub>
                        <m:sup>
                          <m:r>
                            <a:rPr lang="en-US" sz="1200" b="0" i="1" smtClean="0">
                              <a:solidFill>
                                <a:srgbClr val="008000"/>
                              </a:solidFill>
                              <a:latin typeface="Cambria Math" panose="02040503050406030204" pitchFamily="18" charset="0"/>
                            </a:rPr>
                            <m:t>∞</m:t>
                          </m:r>
                        </m:sup>
                        <m:e>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e>
                      </m:nary>
                      <m:r>
                        <a:rPr lang="en-US" sz="1200" i="1" smtClean="0">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p>
                          </m:sSup>
                          <m:r>
                            <a:rPr lang="en-US" sz="1200" i="1">
                              <a:solidFill>
                                <a:srgbClr val="008000"/>
                              </a:solidFill>
                              <a:latin typeface="Cambria Math" panose="02040503050406030204" pitchFamily="18" charset="0"/>
                            </a:rPr>
                            <m:t>𝑝</m:t>
                          </m:r>
                        </m:e>
                      </m:nary>
                      <m:r>
                        <a:rPr lang="en-US" sz="1200" b="0" i="1"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𝑝</m:t>
                          </m:r>
                        </m:num>
                        <m:den>
                          <m:r>
                            <a:rPr lang="en-US" sz="1200" b="0" i="1" smtClean="0">
                              <a:solidFill>
                                <a:srgbClr val="008000"/>
                              </a:solidFill>
                              <a:latin typeface="Cambria Math" panose="02040503050406030204" pitchFamily="18" charset="0"/>
                            </a:rPr>
                            <m:t>1−(1−</m:t>
                          </m:r>
                          <m:r>
                            <a:rPr lang="en-US" sz="1200" b="0" i="1" smtClean="0">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den>
                      </m:f>
                      <m:r>
                        <a:rPr lang="en-US" sz="1200" b="0" i="1" smtClean="0">
                          <a:solidFill>
                            <a:srgbClr val="008000"/>
                          </a:solidFill>
                          <a:latin typeface="Cambria Math" panose="02040503050406030204" pitchFamily="18" charset="0"/>
                        </a:rPr>
                        <m:t>=1</m:t>
                      </m:r>
                    </m:oMath>
                  </m:oMathPara>
                </a14:m>
                <a:endParaRPr lang="en-US" sz="1200" dirty="0"/>
              </a:p>
            </p:txBody>
          </p:sp>
        </mc:Choice>
        <mc:Fallback xmlns="">
          <p:sp>
            <p:nvSpPr>
              <p:cNvPr id="3" name="TextBox 2">
                <a:extLst>
                  <a:ext uri="{FF2B5EF4-FFF2-40B4-BE49-F238E27FC236}">
                    <a16:creationId xmlns:a16="http://schemas.microsoft.com/office/drawing/2014/main" id="{4AA281F7-F97F-F8C4-F10D-1B09FFED5A75}"/>
                  </a:ext>
                </a:extLst>
              </p:cNvPr>
              <p:cNvSpPr txBox="1">
                <a:spLocks noRot="1" noChangeAspect="1" noMove="1" noResize="1" noEditPoints="1" noAdjustHandles="1" noChangeArrowheads="1" noChangeShapeType="1" noTextEdit="1"/>
              </p:cNvSpPr>
              <p:nvPr/>
            </p:nvSpPr>
            <p:spPr>
              <a:xfrm>
                <a:off x="628650" y="2666624"/>
                <a:ext cx="7886700" cy="850041"/>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AA20A9-B7CA-6991-94DE-31791C1C6AC0}"/>
                  </a:ext>
                </a:extLst>
              </p:cNvPr>
              <p:cNvSpPr txBox="1"/>
              <p:nvPr/>
            </p:nvSpPr>
            <p:spPr>
              <a:xfrm>
                <a:off x="628650" y="3604837"/>
                <a:ext cx="7886700" cy="1400255"/>
              </a:xfrm>
              <a:prstGeom prst="rect">
                <a:avLst/>
              </a:prstGeom>
              <a:solidFill>
                <a:srgbClr val="E5F5FF"/>
              </a:solidFill>
              <a:ln>
                <a:solidFill>
                  <a:schemeClr val="tx1"/>
                </a:solidFill>
              </a:ln>
            </p:spPr>
            <p:txBody>
              <a:bodyPr wrap="square">
                <a:spAutoFit/>
              </a:bodyPr>
              <a:lstStyle/>
              <a:p>
                <a:pPr>
                  <a:lnSpc>
                    <a:spcPct val="110000"/>
                  </a:lnSpc>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𝐸</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r>
                        <a:rPr lang="en-US" sz="1200" b="0" i="1" smtClean="0">
                          <a:solidFill>
                            <a:srgbClr val="008000"/>
                          </a:solidFill>
                          <a:latin typeface="Cambria Math" panose="02040503050406030204" pitchFamily="18" charset="0"/>
                        </a:rPr>
                        <m:t>=</m:t>
                      </m:r>
                      <m:nary>
                        <m:naryPr>
                          <m:chr m:val="∑"/>
                          <m:ctrlPr>
                            <a:rPr lang="en-US" sz="1200" i="1" smtClean="0">
                              <a:solidFill>
                                <a:srgbClr val="008000"/>
                              </a:solidFill>
                              <a:latin typeface="Cambria Math" panose="02040503050406030204" pitchFamily="18" charset="0"/>
                            </a:rPr>
                          </m:ctrlPr>
                        </m:naryPr>
                        <m:sub>
                          <m:r>
                            <m:rPr>
                              <m:brk m:alnAt="23"/>
                            </m:rPr>
                            <a:rPr lang="en-US" sz="1200" b="0" i="1" smtClean="0">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sub>
                        <m:sup>
                          <m:r>
                            <a:rPr lang="en-US" sz="1200" b="0" i="1" smtClean="0">
                              <a:solidFill>
                                <a:srgbClr val="008000"/>
                              </a:solidFill>
                              <a:latin typeface="Cambria Math" panose="02040503050406030204" pitchFamily="18" charset="0"/>
                            </a:rPr>
                            <m:t>∞</m:t>
                          </m:r>
                        </m:sup>
                        <m:e>
                          <m:r>
                            <a:rPr lang="en-US" sz="1200" b="0" i="1" smtClean="0">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e>
                      </m:nary>
                      <m:r>
                        <a:rPr lang="en-US" sz="1200" i="1" smtClean="0">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r>
                            <a:rPr lang="en-US" sz="1200" b="0" i="1" smtClean="0">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p>
                          </m:sSup>
                          <m:r>
                            <a:rPr lang="en-US" sz="1200" i="1">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e>
                      </m:nary>
                      <m:r>
                        <a:rPr lang="en-US" sz="1200" b="0" i="1" smtClean="0">
                          <a:solidFill>
                            <a:srgbClr val="008000"/>
                          </a:solidFill>
                          <a:latin typeface="Cambria Math" panose="02040503050406030204" pitchFamily="18" charset="0"/>
                        </a:rPr>
                        <m:t>𝑝</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𝑑</m:t>
                          </m:r>
                        </m:num>
                        <m:den>
                          <m:r>
                            <a:rPr lang="en-US" sz="1200" b="0" i="1" smtClean="0">
                              <a:solidFill>
                                <a:srgbClr val="008000"/>
                              </a:solidFill>
                              <a:latin typeface="Cambria Math" panose="02040503050406030204" pitchFamily="18" charset="0"/>
                            </a:rPr>
                            <m:t>𝑑𝑥</m:t>
                          </m:r>
                        </m:den>
                      </m:f>
                      <m:d>
                        <m:dPr>
                          <m:ctrlPr>
                            <a:rPr lang="en-US" sz="1200" i="1">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r>
                                <a:rPr lang="en-US" sz="1200" i="1">
                                  <a:solidFill>
                                    <a:srgbClr val="008000"/>
                                  </a:solidFill>
                                  <a:latin typeface="Cambria Math" panose="02040503050406030204" pitchFamily="18" charset="0"/>
                                </a:rPr>
                                <m:t> (1−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𝑥</m:t>
                                  </m:r>
                                </m:sup>
                              </m:sSup>
                            </m:e>
                          </m:nary>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𝑝</m:t>
                      </m:r>
                      <m:f>
                        <m:fPr>
                          <m:ctrlPr>
                            <a:rPr lang="en-US" sz="1200" i="1">
                              <a:solidFill>
                                <a:srgbClr val="008000"/>
                              </a:solidFill>
                              <a:latin typeface="Cambria Math" panose="02040503050406030204" pitchFamily="18" charset="0"/>
                            </a:rPr>
                          </m:ctrlPr>
                        </m:fPr>
                        <m:num>
                          <m:r>
                            <a:rPr lang="en-US" sz="1200" i="1">
                              <a:solidFill>
                                <a:srgbClr val="008000"/>
                              </a:solidFill>
                              <a:latin typeface="Cambria Math" panose="02040503050406030204" pitchFamily="18" charset="0"/>
                            </a:rPr>
                            <m:t>𝑑</m:t>
                          </m:r>
                        </m:num>
                        <m:den>
                          <m:r>
                            <a:rPr lang="en-US" sz="1200" i="1">
                              <a:solidFill>
                                <a:srgbClr val="008000"/>
                              </a:solidFill>
                              <a:latin typeface="Cambria Math" panose="02040503050406030204" pitchFamily="18" charset="0"/>
                            </a:rPr>
                            <m:t>𝑑𝑥</m:t>
                          </m:r>
                        </m:den>
                      </m:f>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r>
                                <a:rPr lang="en-US" sz="1200" b="0" i="1" smtClean="0">
                                  <a:solidFill>
                                    <a:srgbClr val="008000"/>
                                  </a:solidFill>
                                  <a:latin typeface="Cambria Math" panose="02040503050406030204" pitchFamily="18" charset="0"/>
                                </a:rPr>
                                <m:t>𝑝</m:t>
                              </m:r>
                            </m:den>
                          </m:f>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𝑝</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den>
                      </m:f>
                      <m:r>
                        <a:rPr lang="en-US" sz="1200" b="0" i="1"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r>
                            <a:rPr lang="en-US" sz="1200" b="0" i="1" smtClean="0">
                              <a:solidFill>
                                <a:srgbClr val="008000"/>
                              </a:solidFill>
                              <a:latin typeface="Cambria Math" panose="02040503050406030204" pitchFamily="18" charset="0"/>
                            </a:rPr>
                            <m:t>𝑝</m:t>
                          </m:r>
                        </m:den>
                      </m:f>
                    </m:oMath>
                  </m:oMathPara>
                </a14:m>
                <a:endParaRPr lang="en-US" sz="1200" dirty="0"/>
              </a:p>
              <a:p>
                <a:pPr>
                  <a:lnSpc>
                    <a:spcPct val="110000"/>
                  </a:lnSpc>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𝐸</m:t>
                      </m:r>
                      <m:d>
                        <m:dPr>
                          <m:ctrlPr>
                            <a:rPr lang="en-US" sz="1200" b="0" i="1" smtClean="0">
                              <a:solidFill>
                                <a:srgbClr val="008000"/>
                              </a:solidFill>
                              <a:latin typeface="Cambria Math" panose="02040503050406030204" pitchFamily="18" charset="0"/>
                            </a:rPr>
                          </m:ctrlPr>
                        </m:dPr>
                        <m:e>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𝑋</m:t>
                              </m:r>
                            </m:e>
                            <m:sup>
                              <m:r>
                                <a:rPr lang="en-US" sz="1200" b="0" i="1" smtClean="0">
                                  <a:solidFill>
                                    <a:srgbClr val="008000"/>
                                  </a:solidFill>
                                  <a:latin typeface="Cambria Math" panose="02040503050406030204" pitchFamily="18" charset="0"/>
                                </a:rPr>
                                <m:t>2</m:t>
                              </m:r>
                            </m:sup>
                          </m:sSup>
                        </m:e>
                      </m:d>
                      <m:r>
                        <a:rPr lang="en-US" sz="1200" b="0" i="1" smtClean="0">
                          <a:solidFill>
                            <a:srgbClr val="008000"/>
                          </a:solidFill>
                          <a:latin typeface="Cambria Math" panose="02040503050406030204" pitchFamily="18" charset="0"/>
                        </a:rPr>
                        <m:t>=</m:t>
                      </m:r>
                      <m:nary>
                        <m:naryPr>
                          <m:chr m:val="∑"/>
                          <m:ctrlPr>
                            <a:rPr lang="en-US" sz="1200" i="1" smtClean="0">
                              <a:solidFill>
                                <a:srgbClr val="008000"/>
                              </a:solidFill>
                              <a:latin typeface="Cambria Math" panose="02040503050406030204" pitchFamily="18" charset="0"/>
                            </a:rPr>
                          </m:ctrlPr>
                        </m:naryPr>
                        <m:sub>
                          <m:r>
                            <m:rPr>
                              <m:brk m:alnAt="23"/>
                            </m:rPr>
                            <a:rPr lang="en-US" sz="1200" b="0" i="1" smtClean="0">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sub>
                        <m:sup>
                          <m:r>
                            <a:rPr lang="en-US" sz="1200" b="0" i="1" smtClean="0">
                              <a:solidFill>
                                <a:srgbClr val="008000"/>
                              </a:solidFill>
                              <a:latin typeface="Cambria Math" panose="02040503050406030204" pitchFamily="18" charset="0"/>
                            </a:rPr>
                            <m:t>∞</m:t>
                          </m:r>
                        </m:sup>
                        <m:e>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𝑥</m:t>
                              </m:r>
                            </m:e>
                            <m:sup>
                              <m:r>
                                <a:rPr lang="en-US" sz="1200" b="0" i="1" smtClean="0">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e>
                      </m:nary>
                      <m:r>
                        <a:rPr lang="en-US" sz="1200" i="1" smtClean="0">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𝑥</m:t>
                              </m:r>
                            </m:e>
                            <m:sup>
                              <m:r>
                                <a:rPr lang="en-US" sz="1200" b="0" i="1" smtClean="0">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p>
                          </m:sSup>
                          <m:r>
                            <a:rPr lang="en-US" sz="1200" i="1">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e>
                      </m:nary>
                      <m:r>
                        <a:rPr lang="en-US" sz="1200" b="0" i="1" smtClean="0">
                          <a:solidFill>
                            <a:srgbClr val="008000"/>
                          </a:solidFill>
                          <a:latin typeface="Cambria Math" panose="02040503050406030204" pitchFamily="18" charset="0"/>
                        </a:rPr>
                        <m:t>𝑝</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𝑑</m:t>
                          </m:r>
                        </m:num>
                        <m:den>
                          <m:r>
                            <a:rPr lang="en-US" sz="1200" b="0" i="1" smtClean="0">
                              <a:solidFill>
                                <a:srgbClr val="008000"/>
                              </a:solidFill>
                              <a:latin typeface="Cambria Math" panose="02040503050406030204" pitchFamily="18" charset="0"/>
                            </a:rPr>
                            <m:t>𝑑𝑥</m:t>
                          </m:r>
                        </m:den>
                      </m:f>
                      <m:d>
                        <m:dPr>
                          <m:ctrlPr>
                            <a:rPr lang="en-US" sz="1200" i="1">
                              <a:solidFill>
                                <a:srgbClr val="008000"/>
                              </a:solidFill>
                              <a:latin typeface="Cambria Math" panose="02040503050406030204" pitchFamily="18" charset="0"/>
                            </a:rPr>
                          </m:ctrlPr>
                        </m:dPr>
                        <m:e>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r>
                                <a:rPr lang="en-US" sz="1200" i="1">
                                  <a:solidFill>
                                    <a:srgbClr val="008000"/>
                                  </a:solidFill>
                                  <a:latin typeface="Cambria Math" panose="02040503050406030204" pitchFamily="18" charset="0"/>
                                </a:rPr>
                                <m:t> </m:t>
                              </m:r>
                              <m:d>
                                <m:dPr>
                                  <m:ctrlPr>
                                    <a:rPr lang="en-US" sz="1200" i="1" smtClean="0">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𝑥</m:t>
                                      </m:r>
                                    </m:sup>
                                  </m:sSup>
                                  <m:r>
                                    <a:rPr lang="en-US" sz="1200" i="1">
                                      <a:solidFill>
                                        <a:srgbClr val="008000"/>
                                      </a:solidFill>
                                      <a:latin typeface="Cambria Math" panose="02040503050406030204" pitchFamily="18" charset="0"/>
                                    </a:rPr>
                                    <m:t>+ (1−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𝑥</m:t>
                                      </m:r>
                                    </m:sup>
                                  </m:sSup>
                                </m:e>
                              </m:d>
                            </m:e>
                          </m:nary>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𝑝</m:t>
                      </m:r>
                      <m:f>
                        <m:fPr>
                          <m:ctrlPr>
                            <a:rPr lang="en-US" sz="1200" i="1">
                              <a:solidFill>
                                <a:srgbClr val="008000"/>
                              </a:solidFill>
                              <a:latin typeface="Cambria Math" panose="02040503050406030204" pitchFamily="18" charset="0"/>
                            </a:rPr>
                          </m:ctrlPr>
                        </m:fPr>
                        <m:num>
                          <m:r>
                            <a:rPr lang="en-US" sz="1200" i="1">
                              <a:solidFill>
                                <a:srgbClr val="008000"/>
                              </a:solidFill>
                              <a:latin typeface="Cambria Math" panose="02040503050406030204" pitchFamily="18" charset="0"/>
                            </a:rPr>
                            <m:t>𝑑</m:t>
                          </m:r>
                        </m:num>
                        <m:den>
                          <m:r>
                            <a:rPr lang="en-US" sz="1200" i="1">
                              <a:solidFill>
                                <a:srgbClr val="008000"/>
                              </a:solidFill>
                              <a:latin typeface="Cambria Math" panose="02040503050406030204" pitchFamily="18" charset="0"/>
                            </a:rPr>
                            <m:t>𝑑𝑥</m:t>
                          </m:r>
                        </m:den>
                      </m:f>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r>
                                <a:rPr lang="en-US" sz="1200" b="0" i="1" smtClean="0">
                                  <a:solidFill>
                                    <a:srgbClr val="008000"/>
                                  </a:solidFill>
                                  <a:latin typeface="Cambria Math" panose="02040503050406030204" pitchFamily="18" charset="0"/>
                                </a:rPr>
                                <m:t>𝑝</m:t>
                              </m:r>
                            </m:den>
                          </m:f>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𝑝</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den>
                      </m:f>
                      <m:r>
                        <a:rPr lang="en-US" sz="1200" b="0" i="1"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r>
                            <a:rPr lang="en-US" sz="1200" b="0" i="1" smtClean="0">
                              <a:solidFill>
                                <a:srgbClr val="008000"/>
                              </a:solidFill>
                              <a:latin typeface="Cambria Math" panose="02040503050406030204" pitchFamily="18" charset="0"/>
                            </a:rPr>
                            <m:t>𝑝</m:t>
                          </m:r>
                        </m:den>
                      </m:f>
                    </m:oMath>
                  </m:oMathPara>
                </a14:m>
                <a:endParaRPr lang="en-US" sz="1200" dirty="0"/>
              </a:p>
            </p:txBody>
          </p:sp>
        </mc:Choice>
        <mc:Fallback xmlns="">
          <p:sp>
            <p:nvSpPr>
              <p:cNvPr id="4" name="TextBox 3">
                <a:extLst>
                  <a:ext uri="{FF2B5EF4-FFF2-40B4-BE49-F238E27FC236}">
                    <a16:creationId xmlns:a16="http://schemas.microsoft.com/office/drawing/2014/main" id="{76AA20A9-B7CA-6991-94DE-31791C1C6AC0}"/>
                  </a:ext>
                </a:extLst>
              </p:cNvPr>
              <p:cNvSpPr txBox="1">
                <a:spLocks noRot="1" noChangeAspect="1" noMove="1" noResize="1" noEditPoints="1" noAdjustHandles="1" noChangeArrowheads="1" noChangeShapeType="1" noTextEdit="1"/>
              </p:cNvSpPr>
              <p:nvPr/>
            </p:nvSpPr>
            <p:spPr>
              <a:xfrm>
                <a:off x="628650" y="3604837"/>
                <a:ext cx="7886700" cy="1400255"/>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00331405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77" name="Rectangle 25"/>
          <p:cNvSpPr>
            <a:spLocks noGrp="1" noChangeArrowheads="1"/>
          </p:cNvSpPr>
          <p:nvPr>
            <p:ph type="title"/>
          </p:nvPr>
        </p:nvSpPr>
        <p:spPr>
          <a:noFill/>
          <a:ln/>
        </p:spPr>
        <p:txBody>
          <a:bodyPr/>
          <a:lstStyle/>
          <a:p>
            <a:r>
              <a:rPr lang="en-US" dirty="0"/>
              <a:t>Example</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FEEF9D6-46C9-48B9-9938-B09529ECA795}"/>
                  </a:ext>
                </a:extLst>
              </p:cNvPr>
              <p:cNvSpPr>
                <a:spLocks noGrp="1"/>
              </p:cNvSpPr>
              <p:nvPr>
                <p:ph idx="1"/>
              </p:nvPr>
            </p:nvSpPr>
            <p:spPr>
              <a:xfrm>
                <a:off x="628650" y="1179094"/>
                <a:ext cx="7886700" cy="3071437"/>
              </a:xfrm>
              <a:noFill/>
              <a:ln>
                <a:noFill/>
              </a:ln>
            </p:spPr>
            <p:txBody>
              <a:bodyPr>
                <a:normAutofit/>
              </a:bodyPr>
              <a:lstStyle/>
              <a:p>
                <a:pPr marL="0" indent="0">
                  <a:lnSpc>
                    <a:spcPct val="150000"/>
                  </a:lnSpc>
                  <a:buNone/>
                </a:pPr>
                <a:r>
                  <a:rPr lang="en-US" sz="1200" dirty="0">
                    <a:solidFill>
                      <a:srgbClr val="000000"/>
                    </a:solidFill>
                    <a:latin typeface="Helvetica Light" panose="020B0403020202020204"/>
                  </a:rPr>
                  <a:t>If a fair coin is successively flipped, what is the probability that a head first appears on the fifth trial? </a:t>
                </a:r>
              </a:p>
              <a:p>
                <a:pPr marL="0" indent="0">
                  <a:lnSpc>
                    <a:spcPct val="150000"/>
                  </a:lnSpc>
                  <a:buNone/>
                </a:pPr>
                <a:endParaRPr lang="en-US" sz="1200" dirty="0">
                  <a:solidFill>
                    <a:srgbClr val="000000"/>
                  </a:solidFill>
                  <a:latin typeface="Helvetica Light" panose="020B0403020202020204"/>
                </a:endParaRPr>
              </a:p>
              <a:p>
                <a:pPr marL="0" indent="0">
                  <a:lnSpc>
                    <a:spcPct val="150000"/>
                  </a:lnSpc>
                  <a:buNone/>
                </a:pPr>
                <a:r>
                  <a:rPr lang="en-US" sz="1200" b="1" dirty="0">
                    <a:solidFill>
                      <a:srgbClr val="000000"/>
                    </a:solidFill>
                    <a:latin typeface="Helvetica Light" panose="020B0403020202020204"/>
                  </a:rPr>
                  <a:t>Solution:</a:t>
                </a:r>
              </a:p>
              <a:p>
                <a:pPr marL="0" indent="0">
                  <a:lnSpc>
                    <a:spcPct val="150000"/>
                  </a:lnSpc>
                  <a:buNone/>
                </a:pPr>
                <a14:m>
                  <m:oMathPara xmlns:m="http://schemas.openxmlformats.org/officeDocument/2006/math">
                    <m:oMathParaPr>
                      <m:jc m:val="centerGroup"/>
                    </m:oMathParaPr>
                    <m:oMath xmlns:m="http://schemas.openxmlformats.org/officeDocument/2006/math">
                      <m:r>
                        <a:rPr lang="en-US" sz="1200" i="1" smtClean="0">
                          <a:solidFill>
                            <a:srgbClr val="008000"/>
                          </a:solidFill>
                          <a:latin typeface="Cambria Math" panose="02040503050406030204" pitchFamily="18" charset="0"/>
                        </a:rPr>
                        <m:t>𝑝</m:t>
                      </m:r>
                      <m:d>
                        <m:dPr>
                          <m:ctrlPr>
                            <a:rPr lang="en-US" sz="1200" i="1">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5</m:t>
                          </m:r>
                        </m:e>
                      </m:d>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𝑃</m:t>
                      </m:r>
                      <m:d>
                        <m:dPr>
                          <m:begChr m:val="{"/>
                          <m:endChr m:val="}"/>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r>
                            <a:rPr lang="en-US" sz="1200" b="0" i="1" smtClean="0">
                              <a:solidFill>
                                <a:srgbClr val="008000"/>
                              </a:solidFill>
                              <a:latin typeface="Cambria Math" panose="02040503050406030204" pitchFamily="18" charset="0"/>
                            </a:rPr>
                            <m:t>=5</m:t>
                          </m:r>
                        </m:e>
                      </m:d>
                      <m:r>
                        <a:rPr lang="en-US" sz="1200" b="0" i="1" smtClean="0">
                          <a:solidFill>
                            <a:srgbClr val="008000"/>
                          </a:solidFill>
                          <a:latin typeface="Cambria Math" panose="02040503050406030204" pitchFamily="18" charset="0"/>
                        </a:rPr>
                        <m:t>=</m:t>
                      </m:r>
                      <m:r>
                        <a:rPr lang="en-US" sz="1200" i="1" smtClean="0">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b="0" i="1" smtClean="0">
                              <a:solidFill>
                                <a:srgbClr val="008000"/>
                              </a:solidFill>
                              <a:latin typeface="Cambria Math" panose="02040503050406030204" pitchFamily="18" charset="0"/>
                            </a:rPr>
                            <m:t>5−1</m:t>
                          </m:r>
                        </m:sup>
                      </m:sSup>
                      <m:r>
                        <a:rPr lang="en-US" sz="1200" b="0" i="1" smtClean="0">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sSup>
                        <m:sSupPr>
                          <m:ctrlPr>
                            <a:rPr lang="en-US" sz="1200" b="0" i="1" smtClean="0">
                              <a:solidFill>
                                <a:srgbClr val="008000"/>
                              </a:solidFill>
                              <a:latin typeface="Cambria Math" panose="02040503050406030204" pitchFamily="18" charset="0"/>
                            </a:rPr>
                          </m:ctrlPr>
                        </m:sSupPr>
                        <m:e>
                          <m:d>
                            <m:dPr>
                              <m:ctrlPr>
                                <a:rPr lang="en-US" sz="1200" b="0" i="1" smtClean="0">
                                  <a:solidFill>
                                    <a:srgbClr val="008000"/>
                                  </a:solidFill>
                                  <a:latin typeface="Cambria Math" panose="02040503050406030204" pitchFamily="18" charset="0"/>
                                </a:rPr>
                              </m:ctrlPr>
                            </m:dPr>
                            <m:e>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r>
                                    <a:rPr lang="en-US" sz="1200" b="0" i="1" smtClean="0">
                                      <a:solidFill>
                                        <a:srgbClr val="008000"/>
                                      </a:solidFill>
                                      <a:latin typeface="Cambria Math" panose="02040503050406030204" pitchFamily="18" charset="0"/>
                                    </a:rPr>
                                    <m:t>2</m:t>
                                  </m:r>
                                </m:den>
                              </m:f>
                            </m:e>
                          </m:d>
                        </m:e>
                        <m:sup>
                          <m:r>
                            <a:rPr lang="en-US" sz="1200" b="0" i="1" smtClean="0">
                              <a:solidFill>
                                <a:srgbClr val="008000"/>
                              </a:solidFill>
                              <a:latin typeface="Cambria Math" panose="02040503050406030204" pitchFamily="18" charset="0"/>
                            </a:rPr>
                            <m:t>5</m:t>
                          </m:r>
                        </m:sup>
                      </m:sSup>
                      <m:r>
                        <a:rPr lang="en-US" sz="1200" b="0" i="1"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r>
                            <a:rPr lang="en-US" sz="1200" b="0" i="1" smtClean="0">
                              <a:solidFill>
                                <a:srgbClr val="008000"/>
                              </a:solidFill>
                              <a:latin typeface="Cambria Math" panose="02040503050406030204" pitchFamily="18" charset="0"/>
                            </a:rPr>
                            <m:t>32</m:t>
                          </m:r>
                        </m:den>
                      </m:f>
                    </m:oMath>
                  </m:oMathPara>
                </a14:m>
                <a:endParaRPr lang="en-US" sz="1200" b="1" dirty="0">
                  <a:solidFill>
                    <a:srgbClr val="000000"/>
                  </a:solidFill>
                  <a:latin typeface="Helvetica Light" panose="020B0403020202020204"/>
                </a:endParaRPr>
              </a:p>
              <a:p>
                <a:pPr>
                  <a:lnSpc>
                    <a:spcPct val="150000"/>
                  </a:lnSpc>
                  <a:buNone/>
                </a:pPr>
                <a:endParaRPr lang="en-US" sz="1200" dirty="0">
                  <a:solidFill>
                    <a:srgbClr val="000000"/>
                  </a:solidFill>
                  <a:latin typeface="Helvetica Light" panose="020B0403020202020204"/>
                </a:endParaRPr>
              </a:p>
              <a:p>
                <a:pPr marL="0" indent="0" algn="just">
                  <a:lnSpc>
                    <a:spcPct val="150000"/>
                  </a:lnSpc>
                  <a:buClr>
                    <a:srgbClr val="3333CC"/>
                  </a:buClr>
                  <a:buFontTx/>
                  <a:buNone/>
                </a:pPr>
                <a:endParaRPr lang="en-US" sz="1200" dirty="0">
                  <a:solidFill>
                    <a:srgbClr val="000000"/>
                  </a:solidFill>
                  <a:latin typeface="Helvetica Light" panose="020B0403020202020204"/>
                </a:endParaRPr>
              </a:p>
            </p:txBody>
          </p:sp>
        </mc:Choice>
        <mc:Fallback xmlns="">
          <p:sp>
            <p:nvSpPr>
              <p:cNvPr id="2" name="Content Placeholder 1">
                <a:extLst>
                  <a:ext uri="{FF2B5EF4-FFF2-40B4-BE49-F238E27FC236}">
                    <a16:creationId xmlns:a16="http://schemas.microsoft.com/office/drawing/2014/main" id="{2FEEF9D6-46C9-48B9-9938-B09529ECA795}"/>
                  </a:ext>
                </a:extLst>
              </p:cNvPr>
              <p:cNvSpPr>
                <a:spLocks noGrp="1" noRot="1" noChangeAspect="1" noMove="1" noResize="1" noEditPoints="1" noAdjustHandles="1" noChangeArrowheads="1" noChangeShapeType="1" noTextEdit="1"/>
              </p:cNvSpPr>
              <p:nvPr>
                <p:ph idx="1"/>
              </p:nvPr>
            </p:nvSpPr>
            <p:spPr>
              <a:xfrm>
                <a:off x="628650" y="1179094"/>
                <a:ext cx="7886700" cy="3071437"/>
              </a:xfr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9573288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77" name="Rectangle 25"/>
          <p:cNvSpPr>
            <a:spLocks noGrp="1" noChangeArrowheads="1"/>
          </p:cNvSpPr>
          <p:nvPr>
            <p:ph type="title"/>
          </p:nvPr>
        </p:nvSpPr>
        <p:spPr>
          <a:noFill/>
          <a:ln/>
        </p:spPr>
        <p:txBody>
          <a:bodyPr/>
          <a:lstStyle/>
          <a:p>
            <a:r>
              <a:rPr lang="en-US" dirty="0"/>
              <a:t>Geometric Distribution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AA20A9-B7CA-6991-94DE-31791C1C6AC0}"/>
                  </a:ext>
                </a:extLst>
              </p:cNvPr>
              <p:cNvSpPr txBox="1"/>
              <p:nvPr/>
            </p:nvSpPr>
            <p:spPr>
              <a:xfrm>
                <a:off x="628650" y="2222522"/>
                <a:ext cx="7886700" cy="2291589"/>
              </a:xfrm>
              <a:prstGeom prst="rect">
                <a:avLst/>
              </a:prstGeom>
              <a:solidFill>
                <a:srgbClr val="E5F5FF"/>
              </a:solidFill>
              <a:ln>
                <a:solidFill>
                  <a:schemeClr val="tx1"/>
                </a:solidFill>
              </a:ln>
            </p:spPr>
            <p:txBody>
              <a:bodyPr wrap="square">
                <a:spAutoFit/>
              </a:bodyPr>
              <a:lstStyle/>
              <a:p>
                <a:pPr algn="ctr"/>
                <a14:m>
                  <m:oMathPara xmlns:m="http://schemas.openxmlformats.org/officeDocument/2006/math">
                    <m:oMathParaPr>
                      <m:jc m:val="center"/>
                    </m:oMathParaPr>
                    <m:oMath xmlns:m="http://schemas.openxmlformats.org/officeDocument/2006/math">
                      <m:r>
                        <a:rPr lang="en-US" sz="1200" b="0" i="1" smtClean="0">
                          <a:solidFill>
                            <a:srgbClr val="008000"/>
                          </a:solidFill>
                          <a:latin typeface="Cambria Math" panose="02040503050406030204" pitchFamily="18" charset="0"/>
                        </a:rPr>
                        <m:t>𝐸</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r>
                        <a:rPr lang="en-US" sz="1200" b="0" i="1" smtClean="0">
                          <a:solidFill>
                            <a:srgbClr val="008000"/>
                          </a:solidFill>
                          <a:latin typeface="Cambria Math" panose="02040503050406030204" pitchFamily="18" charset="0"/>
                        </a:rPr>
                        <m:t>=</m:t>
                      </m:r>
                      <m:nary>
                        <m:naryPr>
                          <m:chr m:val="∑"/>
                          <m:ctrlPr>
                            <a:rPr lang="en-US" sz="1200" i="1" smtClean="0">
                              <a:solidFill>
                                <a:srgbClr val="008000"/>
                              </a:solidFill>
                              <a:latin typeface="Cambria Math" panose="02040503050406030204" pitchFamily="18" charset="0"/>
                            </a:rPr>
                          </m:ctrlPr>
                        </m:naryPr>
                        <m:sub>
                          <m:r>
                            <m:rPr>
                              <m:brk m:alnAt="23"/>
                            </m:rPr>
                            <a:rPr lang="en-US" sz="1200" b="0" i="1" smtClean="0">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sub>
                        <m:sup>
                          <m:r>
                            <a:rPr lang="en-US" sz="1200" b="0" i="1" smtClean="0">
                              <a:solidFill>
                                <a:srgbClr val="008000"/>
                              </a:solidFill>
                              <a:latin typeface="Cambria Math" panose="02040503050406030204" pitchFamily="18" charset="0"/>
                            </a:rPr>
                            <m:t>∞</m:t>
                          </m:r>
                        </m:sup>
                        <m:e>
                          <m:r>
                            <a:rPr lang="en-US" sz="1200" b="0" i="1" smtClean="0">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e>
                      </m:nary>
                      <m:r>
                        <a:rPr lang="en-US" sz="1200" i="1" smtClean="0">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r>
                            <a:rPr lang="en-US" sz="1200" b="0" i="1" smtClean="0">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p>
                          </m:sSup>
                          <m:r>
                            <a:rPr lang="en-US" sz="1200" i="1">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e>
                      </m:nary>
                      <m:r>
                        <a:rPr lang="en-US" sz="1200" b="0" i="1" smtClean="0">
                          <a:solidFill>
                            <a:srgbClr val="008000"/>
                          </a:solidFill>
                          <a:latin typeface="Cambria Math" panose="02040503050406030204" pitchFamily="18" charset="0"/>
                        </a:rPr>
                        <m:t>𝑝</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𝑑</m:t>
                          </m:r>
                        </m:num>
                        <m:den>
                          <m:r>
                            <a:rPr lang="en-US" sz="1200" b="0" i="1" smtClean="0">
                              <a:solidFill>
                                <a:srgbClr val="008000"/>
                              </a:solidFill>
                              <a:latin typeface="Cambria Math" panose="02040503050406030204" pitchFamily="18" charset="0"/>
                            </a:rPr>
                            <m:t>𝑑𝑝</m:t>
                          </m:r>
                        </m:den>
                      </m:f>
                      <m:d>
                        <m:dPr>
                          <m:ctrlPr>
                            <a:rPr lang="en-US" sz="1200" i="1">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m:t>
                          </m:r>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r>
                                <a:rPr lang="en-US" sz="1200" i="1">
                                  <a:solidFill>
                                    <a:srgbClr val="008000"/>
                                  </a:solidFill>
                                  <a:latin typeface="Cambria Math" panose="02040503050406030204" pitchFamily="18" charset="0"/>
                                </a:rPr>
                                <m:t> (1−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𝑥</m:t>
                                  </m:r>
                                </m:sup>
                              </m:sSup>
                            </m:e>
                          </m:nary>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𝑝</m:t>
                      </m:r>
                      <m:f>
                        <m:fPr>
                          <m:ctrlPr>
                            <a:rPr lang="en-US" sz="1200" i="1">
                              <a:solidFill>
                                <a:srgbClr val="008000"/>
                              </a:solidFill>
                              <a:latin typeface="Cambria Math" panose="02040503050406030204" pitchFamily="18" charset="0"/>
                            </a:rPr>
                          </m:ctrlPr>
                        </m:fPr>
                        <m:num>
                          <m:r>
                            <a:rPr lang="en-US" sz="1200" i="1">
                              <a:solidFill>
                                <a:srgbClr val="008000"/>
                              </a:solidFill>
                              <a:latin typeface="Cambria Math" panose="02040503050406030204" pitchFamily="18" charset="0"/>
                            </a:rPr>
                            <m:t>𝑑</m:t>
                          </m:r>
                        </m:num>
                        <m:den>
                          <m:r>
                            <a:rPr lang="en-US" sz="1200" i="1">
                              <a:solidFill>
                                <a:srgbClr val="008000"/>
                              </a:solidFill>
                              <a:latin typeface="Cambria Math" panose="02040503050406030204" pitchFamily="18" charset="0"/>
                            </a:rPr>
                            <m:t>𝑑</m:t>
                          </m:r>
                          <m:r>
                            <a:rPr lang="en-US" sz="1200" b="0" i="1" smtClean="0">
                              <a:solidFill>
                                <a:srgbClr val="008000"/>
                              </a:solidFill>
                              <a:latin typeface="Cambria Math" panose="02040503050406030204" pitchFamily="18" charset="0"/>
                            </a:rPr>
                            <m:t>𝑝</m:t>
                          </m:r>
                        </m:den>
                      </m:f>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r>
                                <a:rPr lang="en-US" sz="1200" b="0" i="1" smtClean="0">
                                  <a:solidFill>
                                    <a:srgbClr val="008000"/>
                                  </a:solidFill>
                                  <a:latin typeface="Cambria Math" panose="02040503050406030204" pitchFamily="18" charset="0"/>
                                </a:rPr>
                                <m:t>𝑝</m:t>
                              </m:r>
                            </m:den>
                          </m:f>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𝑝</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den>
                      </m:f>
                      <m:r>
                        <a:rPr lang="en-US" sz="1200" b="0" i="1"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r>
                            <a:rPr lang="en-US" sz="1200" b="0" i="1" smtClean="0">
                              <a:solidFill>
                                <a:srgbClr val="008000"/>
                              </a:solidFill>
                              <a:latin typeface="Cambria Math" panose="02040503050406030204" pitchFamily="18" charset="0"/>
                            </a:rPr>
                            <m:t>𝑝</m:t>
                          </m:r>
                        </m:den>
                      </m:f>
                    </m:oMath>
                  </m:oMathPara>
                </a14:m>
                <a:endParaRPr lang="en-US" sz="1200" dirty="0"/>
              </a:p>
              <a:p>
                <a:pPr algn="ctr"/>
                <a14:m>
                  <m:oMathPara xmlns:m="http://schemas.openxmlformats.org/officeDocument/2006/math">
                    <m:oMathParaPr>
                      <m:jc m:val="center"/>
                    </m:oMathParaPr>
                    <m:oMath xmlns:m="http://schemas.openxmlformats.org/officeDocument/2006/math">
                      <m:r>
                        <a:rPr lang="en-US" sz="1200" b="0" i="1" smtClean="0">
                          <a:solidFill>
                            <a:srgbClr val="008000"/>
                          </a:solidFill>
                          <a:latin typeface="Cambria Math" panose="02040503050406030204" pitchFamily="18" charset="0"/>
                        </a:rPr>
                        <m:t>𝐸</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𝑋</m:t>
                          </m:r>
                          <m:r>
                            <a:rPr lang="en-US" sz="1200" b="0" i="1" smtClean="0">
                              <a:solidFill>
                                <a:srgbClr val="008000"/>
                              </a:solidFill>
                              <a:latin typeface="Cambria Math" panose="02040503050406030204" pitchFamily="18" charset="0"/>
                            </a:rPr>
                            <m:t>−1</m:t>
                          </m:r>
                        </m:e>
                      </m:d>
                      <m:r>
                        <a:rPr lang="en-US" sz="1200" b="0" i="1" smtClean="0">
                          <a:solidFill>
                            <a:srgbClr val="008000"/>
                          </a:solidFill>
                          <a:latin typeface="Cambria Math" panose="02040503050406030204" pitchFamily="18" charset="0"/>
                        </a:rPr>
                        <m:t>)</m:t>
                      </m:r>
                      <m:r>
                        <a:rPr lang="en-US" sz="120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𝑝</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1−</m:t>
                          </m:r>
                          <m:r>
                            <a:rPr lang="en-US" sz="1200" b="0" i="1" smtClean="0">
                              <a:solidFill>
                                <a:srgbClr val="008000"/>
                              </a:solidFill>
                              <a:latin typeface="Cambria Math" panose="02040503050406030204" pitchFamily="18" charset="0"/>
                            </a:rPr>
                            <m:t>𝑝</m:t>
                          </m:r>
                        </m:e>
                      </m:d>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r>
                            <a:rPr lang="en-US" sz="1200" b="0" i="1" smtClean="0">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𝑥</m:t>
                          </m:r>
                          <m:r>
                            <a:rPr lang="en-US" sz="1200" b="0" i="1" smtClean="0">
                              <a:solidFill>
                                <a:srgbClr val="008000"/>
                              </a:solidFill>
                              <a:latin typeface="Cambria Math" panose="02040503050406030204" pitchFamily="18" charset="0"/>
                            </a:rPr>
                            <m:t>−1)(1−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𝑥</m:t>
                              </m:r>
                            </m:sup>
                          </m:sSup>
                          <m:r>
                            <a:rPr lang="en-US" sz="1200" b="0" i="1" smtClean="0">
                              <a:solidFill>
                                <a:srgbClr val="008000"/>
                              </a:solidFill>
                              <a:latin typeface="Cambria Math" panose="02040503050406030204" pitchFamily="18" charset="0"/>
                            </a:rPr>
                            <m:t>=</m:t>
                          </m:r>
                        </m:e>
                      </m:nary>
                      <m:r>
                        <a:rPr lang="en-US" sz="1200" b="0" i="1" smtClean="0">
                          <a:solidFill>
                            <a:srgbClr val="008000"/>
                          </a:solidFill>
                          <a:latin typeface="Cambria Math" panose="02040503050406030204" pitchFamily="18" charset="0"/>
                        </a:rPr>
                        <m:t>𝑝</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e>
                      </m:d>
                      <m:f>
                        <m:fPr>
                          <m:ctrlPr>
                            <a:rPr lang="en-US" sz="1200" b="0" i="1" smtClean="0">
                              <a:solidFill>
                                <a:srgbClr val="008000"/>
                              </a:solidFill>
                              <a:latin typeface="Cambria Math" panose="02040503050406030204" pitchFamily="18" charset="0"/>
                            </a:rPr>
                          </m:ctrlPr>
                        </m:fPr>
                        <m:num>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𝑑</m:t>
                              </m:r>
                            </m:e>
                            <m:sup>
                              <m:r>
                                <a:rPr lang="en-US" sz="1200" b="0" i="1" smtClean="0">
                                  <a:solidFill>
                                    <a:srgbClr val="008000"/>
                                  </a:solidFill>
                                  <a:latin typeface="Cambria Math" panose="02040503050406030204" pitchFamily="18" charset="0"/>
                                </a:rPr>
                                <m:t>2</m:t>
                              </m:r>
                            </m:sup>
                          </m:sSup>
                        </m:num>
                        <m:den>
                          <m:r>
                            <a:rPr lang="en-US" sz="1200" b="0" i="1" smtClean="0">
                              <a:solidFill>
                                <a:srgbClr val="008000"/>
                              </a:solidFill>
                              <a:latin typeface="Cambria Math" panose="02040503050406030204" pitchFamily="18" charset="0"/>
                            </a:rPr>
                            <m:t>𝑑</m:t>
                          </m:r>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den>
                      </m:f>
                      <m:d>
                        <m:dPr>
                          <m:ctrlPr>
                            <a:rPr lang="en-US" sz="1200" i="1">
                              <a:solidFill>
                                <a:srgbClr val="008000"/>
                              </a:solidFill>
                              <a:latin typeface="Cambria Math" panose="02040503050406030204" pitchFamily="18" charset="0"/>
                            </a:rPr>
                          </m:ctrlPr>
                        </m:dPr>
                        <m:e>
                          <m:nary>
                            <m:naryPr>
                              <m:chr m:val="∑"/>
                              <m:ctrlPr>
                                <a:rPr lang="en-US" sz="1200" i="1">
                                  <a:solidFill>
                                    <a:srgbClr val="008000"/>
                                  </a:solidFill>
                                  <a:latin typeface="Cambria Math" panose="02040503050406030204" pitchFamily="18" charset="0"/>
                                </a:rPr>
                              </m:ctrlPr>
                            </m:naryPr>
                            <m:sub>
                              <m:r>
                                <m:rPr>
                                  <m:brk m:alnAt="23"/>
                                </m:rPr>
                                <a:rPr lang="en-US" sz="1200" i="1">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=1</m:t>
                              </m:r>
                            </m:sub>
                            <m:sup>
                              <m:r>
                                <a:rPr lang="en-US" sz="1200" i="1">
                                  <a:solidFill>
                                    <a:srgbClr val="008000"/>
                                  </a:solidFill>
                                  <a:latin typeface="Cambria Math" panose="02040503050406030204" pitchFamily="18" charset="0"/>
                                </a:rPr>
                                <m:t>𝑛</m:t>
                              </m:r>
                            </m:sup>
                            <m:e>
                              <m:r>
                                <a:rPr lang="en-US" sz="1200" i="1">
                                  <a:solidFill>
                                    <a:srgbClr val="008000"/>
                                  </a:solidFill>
                                  <a:latin typeface="Cambria Math" panose="02040503050406030204" pitchFamily="18" charset="0"/>
                                </a:rPr>
                                <m:t> (1−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𝑥</m:t>
                                  </m:r>
                                </m:sup>
                              </m:sSup>
                            </m:e>
                          </m:nary>
                        </m:e>
                      </m:d>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𝑝</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e>
                      </m:d>
                      <m:f>
                        <m:fPr>
                          <m:ctrlPr>
                            <a:rPr lang="en-US" sz="1200" i="1">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𝑑</m:t>
                          </m:r>
                        </m:num>
                        <m:den>
                          <m:r>
                            <a:rPr lang="en-US" sz="1200" i="1">
                              <a:solidFill>
                                <a:srgbClr val="008000"/>
                              </a:solidFill>
                              <a:latin typeface="Cambria Math" panose="02040503050406030204" pitchFamily="18" charset="0"/>
                            </a:rPr>
                            <m:t>𝑑</m:t>
                          </m:r>
                          <m:r>
                            <a:rPr lang="en-US" sz="1200" b="0" i="1" smtClean="0">
                              <a:solidFill>
                                <a:srgbClr val="008000"/>
                              </a:solidFill>
                              <a:latin typeface="Cambria Math" panose="02040503050406030204" pitchFamily="18" charset="0"/>
                            </a:rPr>
                            <m:t>𝑝</m:t>
                          </m:r>
                        </m:den>
                      </m:f>
                      <m:d>
                        <m:dPr>
                          <m:ctrlPr>
                            <a:rPr lang="en-US" sz="1200" i="1">
                              <a:solidFill>
                                <a:srgbClr val="008000"/>
                              </a:solidFill>
                              <a:latin typeface="Cambria Math" panose="02040503050406030204" pitchFamily="18" charset="0"/>
                            </a:rPr>
                          </m:ctrlPr>
                        </m:dPr>
                        <m:e>
                          <m:f>
                            <m:fPr>
                              <m:ctrlPr>
                                <a:rPr lang="en-US" sz="1200" i="1">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1</m:t>
                              </m:r>
                            </m:num>
                            <m:den>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den>
                          </m:f>
                        </m:e>
                      </m:d>
                      <m:r>
                        <a:rPr lang="en-US" sz="1200" b="0" i="1"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2</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e>
                          </m:d>
                        </m:num>
                        <m:den>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den>
                      </m:f>
                    </m:oMath>
                  </m:oMathPara>
                </a14:m>
                <a:endParaRPr lang="en-US" sz="1200" dirty="0"/>
              </a:p>
              <a:p>
                <a:pPr algn="ctr">
                  <a:lnSpc>
                    <a:spcPct val="150000"/>
                  </a:lnSpc>
                </a:pPr>
                <a14:m>
                  <m:oMath xmlns:m="http://schemas.openxmlformats.org/officeDocument/2006/math">
                    <m:r>
                      <a:rPr lang="en-US" sz="1200" i="1">
                        <a:solidFill>
                          <a:srgbClr val="008000"/>
                        </a:solidFill>
                        <a:latin typeface="Cambria Math" panose="02040503050406030204" pitchFamily="18" charset="0"/>
                      </a:rPr>
                      <m:t>⇒ </m:t>
                    </m:r>
                    <m:r>
                      <a:rPr lang="en-US" sz="1200" b="0" i="1" smtClean="0">
                        <a:solidFill>
                          <a:srgbClr val="008000"/>
                        </a:solidFill>
                        <a:latin typeface="Cambria Math" panose="02040503050406030204" pitchFamily="18" charset="0"/>
                      </a:rPr>
                      <m:t>𝐸</m:t>
                    </m:r>
                    <m:d>
                      <m:dPr>
                        <m:ctrlPr>
                          <a:rPr lang="en-US" sz="1200" b="0" i="1" smtClean="0">
                            <a:solidFill>
                              <a:srgbClr val="008000"/>
                            </a:solidFill>
                            <a:latin typeface="Cambria Math" panose="02040503050406030204" pitchFamily="18" charset="0"/>
                          </a:rPr>
                        </m:ctrlPr>
                      </m:dPr>
                      <m:e>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𝑋</m:t>
                            </m:r>
                          </m:e>
                          <m:sup>
                            <m:r>
                              <a:rPr lang="en-US" sz="1200" b="0" i="1" smtClean="0">
                                <a:solidFill>
                                  <a:srgbClr val="008000"/>
                                </a:solidFill>
                                <a:latin typeface="Cambria Math" panose="02040503050406030204" pitchFamily="18" charset="0"/>
                              </a:rPr>
                              <m:t>2</m:t>
                            </m:r>
                          </m:sup>
                        </m:sSup>
                      </m:e>
                    </m:d>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𝐸</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𝑋</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𝑋</m:t>
                        </m:r>
                        <m:r>
                          <a:rPr lang="en-US" sz="1200" i="1">
                            <a:solidFill>
                              <a:srgbClr val="008000"/>
                            </a:solidFill>
                            <a:latin typeface="Cambria Math" panose="02040503050406030204" pitchFamily="18" charset="0"/>
                          </a:rPr>
                          <m:t>−1</m:t>
                        </m:r>
                      </m:e>
                    </m:d>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𝐸</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r>
                      <a:rPr lang="en-US" sz="1200" b="0" i="1" smtClean="0">
                        <a:solidFill>
                          <a:srgbClr val="008000"/>
                        </a:solidFill>
                        <a:latin typeface="Cambria Math" panose="02040503050406030204" pitchFamily="18" charset="0"/>
                      </a:rPr>
                      <m:t>=</m:t>
                    </m:r>
                  </m:oMath>
                </a14:m>
                <a:r>
                  <a:rPr lang="en-US" sz="1200" dirty="0">
                    <a:solidFill>
                      <a:srgbClr val="008000"/>
                    </a:solidFill>
                  </a:rPr>
                  <a:t> </a:t>
                </a:r>
                <a14:m>
                  <m:oMath xmlns:m="http://schemas.openxmlformats.org/officeDocument/2006/math">
                    <m:f>
                      <m:fPr>
                        <m:ctrlPr>
                          <a:rPr lang="en-US" sz="1200" i="1">
                            <a:solidFill>
                              <a:srgbClr val="008000"/>
                            </a:solidFill>
                            <a:latin typeface="Cambria Math" panose="02040503050406030204" pitchFamily="18" charset="0"/>
                          </a:rPr>
                        </m:ctrlPr>
                      </m:fPr>
                      <m:num>
                        <m:r>
                          <a:rPr lang="en-US" sz="1200" i="1">
                            <a:solidFill>
                              <a:srgbClr val="008000"/>
                            </a:solidFill>
                            <a:latin typeface="Cambria Math" panose="02040503050406030204" pitchFamily="18" charset="0"/>
                          </a:rPr>
                          <m:t>2</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e>
                        </m:d>
                      </m:num>
                      <m:den>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den>
                    </m:f>
                    <m:r>
                      <a:rPr lang="en-US" sz="1200" b="0" i="1"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r>
                          <a:rPr lang="en-US" sz="1200" b="0" i="1" smtClean="0">
                            <a:solidFill>
                              <a:srgbClr val="008000"/>
                            </a:solidFill>
                            <a:latin typeface="Cambria Math" panose="02040503050406030204" pitchFamily="18" charset="0"/>
                          </a:rPr>
                          <m:t>𝑝</m:t>
                        </m:r>
                      </m:den>
                    </m:f>
                    <m:r>
                      <a:rPr lang="en-US" sz="1200" b="0" i="1"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i="1">
                            <a:solidFill>
                              <a:srgbClr val="008000"/>
                            </a:solidFill>
                            <a:latin typeface="Cambria Math" panose="02040503050406030204" pitchFamily="18" charset="0"/>
                          </a:rPr>
                          <m:t>2</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𝑝</m:t>
                        </m:r>
                      </m:num>
                      <m:den>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den>
                    </m:f>
                    <m:r>
                      <a:rPr lang="en-US" sz="1200" b="0" i="1" smtClean="0">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2−</m:t>
                        </m:r>
                        <m:r>
                          <a:rPr lang="en-US" sz="1200" b="0" i="1" smtClean="0">
                            <a:solidFill>
                              <a:srgbClr val="008000"/>
                            </a:solidFill>
                            <a:latin typeface="Cambria Math" panose="02040503050406030204" pitchFamily="18" charset="0"/>
                          </a:rPr>
                          <m:t>𝑝</m:t>
                        </m:r>
                      </m:num>
                      <m:den>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den>
                    </m:f>
                  </m:oMath>
                </a14:m>
                <a:endParaRPr lang="en-US" sz="1200" dirty="0"/>
              </a:p>
              <a:p>
                <a:pPr algn="ctr">
                  <a:lnSpc>
                    <a:spcPct val="150000"/>
                  </a:lnSpc>
                </a:pPr>
                <a14:m>
                  <m:oMathPara xmlns:m="http://schemas.openxmlformats.org/officeDocument/2006/math">
                    <m:oMathParaPr>
                      <m:jc m:val="center"/>
                    </m:oMathParaPr>
                    <m:oMath xmlns:m="http://schemas.openxmlformats.org/officeDocument/2006/math">
                      <m:r>
                        <a:rPr lang="en-US" sz="120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𝑣𝑎𝑟</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𝐸</m:t>
                      </m:r>
                      <m:d>
                        <m:dPr>
                          <m:ctrlPr>
                            <a:rPr lang="en-US" sz="1200" b="0" i="1" smtClean="0">
                              <a:solidFill>
                                <a:srgbClr val="008000"/>
                              </a:solidFill>
                              <a:latin typeface="Cambria Math" panose="02040503050406030204" pitchFamily="18" charset="0"/>
                            </a:rPr>
                          </m:ctrlPr>
                        </m:dPr>
                        <m:e>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𝑋</m:t>
                              </m:r>
                            </m:e>
                            <m:sup>
                              <m:r>
                                <a:rPr lang="en-US" sz="1200" b="0" i="1" smtClean="0">
                                  <a:solidFill>
                                    <a:srgbClr val="008000"/>
                                  </a:solidFill>
                                  <a:latin typeface="Cambria Math" panose="02040503050406030204" pitchFamily="18" charset="0"/>
                                </a:rPr>
                                <m:t>2</m:t>
                              </m:r>
                            </m:sup>
                          </m:sSup>
                        </m:e>
                      </m:d>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𝐸</m:t>
                      </m:r>
                      <m:sSup>
                        <m:sSupPr>
                          <m:ctrlPr>
                            <a:rPr lang="en-US" sz="1200" b="0" i="1" smtClean="0">
                              <a:solidFill>
                                <a:srgbClr val="008000"/>
                              </a:solidFill>
                              <a:latin typeface="Cambria Math" panose="02040503050406030204" pitchFamily="18" charset="0"/>
                            </a:rPr>
                          </m:ctrlPr>
                        </m:sSupPr>
                        <m:e>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e>
                        <m:sup>
                          <m:r>
                            <a:rPr lang="en-US" sz="1200" b="0" i="1" smtClean="0">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a:rPr lang="en-US" sz="1200" i="1">
                              <a:solidFill>
                                <a:srgbClr val="008000"/>
                              </a:solidFill>
                              <a:latin typeface="Cambria Math" panose="02040503050406030204" pitchFamily="18" charset="0"/>
                            </a:rPr>
                            <m:t>2−</m:t>
                          </m:r>
                          <m:r>
                            <a:rPr lang="en-US" sz="1200" i="1">
                              <a:solidFill>
                                <a:srgbClr val="008000"/>
                              </a:solidFill>
                              <a:latin typeface="Cambria Math" panose="02040503050406030204" pitchFamily="18" charset="0"/>
                            </a:rPr>
                            <m:t>𝑝</m:t>
                          </m:r>
                        </m:num>
                        <m:den>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den>
                      </m:f>
                      <m:r>
                        <a:rPr lang="en-US" sz="1200" b="0" i="1"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num>
                        <m:den>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den>
                      </m:f>
                      <m:r>
                        <a:rPr lang="en-US" sz="1200" b="0" i="1"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1" smtClean="0">
                              <a:solidFill>
                                <a:srgbClr val="008000"/>
                              </a:solidFill>
                              <a:latin typeface="Cambria Math" panose="02040503050406030204" pitchFamily="18" charset="0"/>
                            </a:rPr>
                            <m:t>1−</m:t>
                          </m:r>
                          <m:r>
                            <a:rPr lang="en-US" sz="1200" b="0" i="1" smtClean="0">
                              <a:solidFill>
                                <a:srgbClr val="008000"/>
                              </a:solidFill>
                              <a:latin typeface="Cambria Math" panose="02040503050406030204" pitchFamily="18" charset="0"/>
                            </a:rPr>
                            <m:t>𝑝</m:t>
                          </m:r>
                        </m:num>
                        <m:den>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den>
                      </m:f>
                    </m:oMath>
                  </m:oMathPara>
                </a14:m>
                <a:endParaRPr lang="en-US" sz="1200" dirty="0"/>
              </a:p>
            </p:txBody>
          </p:sp>
        </mc:Choice>
        <mc:Fallback xmlns="">
          <p:sp>
            <p:nvSpPr>
              <p:cNvPr id="4" name="TextBox 3">
                <a:extLst>
                  <a:ext uri="{FF2B5EF4-FFF2-40B4-BE49-F238E27FC236}">
                    <a16:creationId xmlns:a16="http://schemas.microsoft.com/office/drawing/2014/main" id="{76AA20A9-B7CA-6991-94DE-31791C1C6AC0}"/>
                  </a:ext>
                </a:extLst>
              </p:cNvPr>
              <p:cNvSpPr txBox="1">
                <a:spLocks noRot="1" noChangeAspect="1" noMove="1" noResize="1" noEditPoints="1" noAdjustHandles="1" noChangeArrowheads="1" noChangeShapeType="1" noTextEdit="1"/>
              </p:cNvSpPr>
              <p:nvPr/>
            </p:nvSpPr>
            <p:spPr>
              <a:xfrm>
                <a:off x="628650" y="2222522"/>
                <a:ext cx="7886700" cy="2291589"/>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01F7EBFA-7575-28A1-4672-BE4C46EE5F58}"/>
                  </a:ext>
                </a:extLst>
              </p:cNvPr>
              <p:cNvSpPr>
                <a:spLocks noGrp="1"/>
              </p:cNvSpPr>
              <p:nvPr>
                <p:ph idx="1"/>
              </p:nvPr>
            </p:nvSpPr>
            <p:spPr>
              <a:xfrm>
                <a:off x="628650" y="1179094"/>
                <a:ext cx="7886700" cy="956887"/>
              </a:xfrm>
              <a:solidFill>
                <a:srgbClr val="E5F5FF"/>
              </a:solidFill>
              <a:ln>
                <a:solidFill>
                  <a:schemeClr val="tx1"/>
                </a:solidFill>
              </a:ln>
            </p:spPr>
            <p:txBody>
              <a:bodyPr>
                <a:normAutofit/>
              </a:bodyPr>
              <a:lstStyle/>
              <a:p>
                <a:pPr marL="0" indent="0">
                  <a:lnSpc>
                    <a:spcPct val="150000"/>
                  </a:lnSpc>
                  <a:buNone/>
                </a:pPr>
                <a:r>
                  <a:rPr lang="en-US" sz="1200" dirty="0">
                    <a:solidFill>
                      <a:srgbClr val="000000"/>
                    </a:solidFill>
                    <a:latin typeface="Helvetica Light" panose="020B0403020202020204"/>
                  </a:rPr>
                  <a:t>If </a:t>
                </a:r>
                <a14:m>
                  <m:oMath xmlns:m="http://schemas.openxmlformats.org/officeDocument/2006/math">
                    <m:r>
                      <a:rPr lang="en-US" sz="1200" b="0" i="1" smtClean="0">
                        <a:solidFill>
                          <a:srgbClr val="008000"/>
                        </a:solidFill>
                        <a:latin typeface="Cambria Math" panose="02040503050406030204" pitchFamily="18" charset="0"/>
                      </a:rPr>
                      <m:t>𝑋</m:t>
                    </m:r>
                  </m:oMath>
                </a14:m>
                <a:r>
                  <a:rPr lang="en-US" sz="1200" dirty="0">
                    <a:solidFill>
                      <a:srgbClr val="000000"/>
                    </a:solidFill>
                    <a:latin typeface="Helvetica Light" panose="020B0403020202020204"/>
                  </a:rPr>
                  <a:t> is a geometric</a:t>
                </a:r>
                <a:r>
                  <a:rPr lang="en-US" sz="1200" i="1" dirty="0">
                    <a:solidFill>
                      <a:srgbClr val="000000"/>
                    </a:solidFill>
                    <a:latin typeface="Helvetica Light" panose="020B0403020202020204"/>
                  </a:rPr>
                  <a:t> </a:t>
                </a:r>
                <a:r>
                  <a:rPr lang="en-US" sz="1200" dirty="0">
                    <a:solidFill>
                      <a:srgbClr val="000000"/>
                    </a:solidFill>
                    <a:latin typeface="Helvetica Light" panose="020B0403020202020204"/>
                  </a:rPr>
                  <a:t>random variable with parameter </a:t>
                </a:r>
                <a14:m>
                  <m:oMath xmlns:m="http://schemas.openxmlformats.org/officeDocument/2006/math">
                    <m:r>
                      <a:rPr lang="en-US" sz="1200" b="0" i="1" smtClean="0">
                        <a:solidFill>
                          <a:srgbClr val="008000"/>
                        </a:solidFill>
                        <a:latin typeface="Cambria Math" panose="02040503050406030204" pitchFamily="18" charset="0"/>
                      </a:rPr>
                      <m:t>𝑝</m:t>
                    </m:r>
                  </m:oMath>
                </a14:m>
                <a:r>
                  <a:rPr lang="en-US" sz="1200" dirty="0">
                    <a:solidFill>
                      <a:srgbClr val="000000"/>
                    </a:solidFill>
                    <a:latin typeface="Helvetica Light" panose="020B0403020202020204"/>
                  </a:rPr>
                  <a:t> then </a:t>
                </a:r>
              </a:p>
              <a:p>
                <a:pPr>
                  <a:lnSpc>
                    <a:spcPct val="150000"/>
                  </a:lnSpc>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𝐸</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e>
                      </m:d>
                      <m:r>
                        <a:rPr lang="en-US" sz="1200" b="0" i="1" smtClean="0">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a:rPr lang="en-US" sz="1200" i="1">
                              <a:solidFill>
                                <a:srgbClr val="008000"/>
                              </a:solidFill>
                              <a:latin typeface="Cambria Math" panose="02040503050406030204" pitchFamily="18" charset="0"/>
                            </a:rPr>
                            <m:t>1</m:t>
                          </m:r>
                        </m:num>
                        <m:den>
                          <m:r>
                            <a:rPr lang="en-US" sz="1200" i="1">
                              <a:solidFill>
                                <a:srgbClr val="008000"/>
                              </a:solidFill>
                              <a:latin typeface="Cambria Math" panose="02040503050406030204" pitchFamily="18" charset="0"/>
                            </a:rPr>
                            <m:t>𝑝</m:t>
                          </m:r>
                        </m:den>
                      </m:f>
                      <m:r>
                        <a:rPr lang="en-US" sz="1200" b="0" i="1" smtClean="0">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𝑣𝑎𝑟</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𝑋</m:t>
                          </m:r>
                        </m:e>
                      </m:d>
                      <m:r>
                        <a:rPr lang="en-US" sz="1200" i="1">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num>
                        <m:den>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den>
                      </m:f>
                    </m:oMath>
                  </m:oMathPara>
                </a14:m>
                <a:endParaRPr lang="en-US" sz="1200" b="0" i="1" dirty="0">
                  <a:solidFill>
                    <a:srgbClr val="008000"/>
                  </a:solidFill>
                  <a:latin typeface="Cambria Math" panose="02040503050406030204" pitchFamily="18" charset="0"/>
                </a:endParaRPr>
              </a:p>
            </p:txBody>
          </p:sp>
        </mc:Choice>
        <mc:Fallback xmlns="">
          <p:sp>
            <p:nvSpPr>
              <p:cNvPr id="6" name="Content Placeholder 1">
                <a:extLst>
                  <a:ext uri="{FF2B5EF4-FFF2-40B4-BE49-F238E27FC236}">
                    <a16:creationId xmlns:a16="http://schemas.microsoft.com/office/drawing/2014/main" id="{01F7EBFA-7575-28A1-4672-BE4C46EE5F58}"/>
                  </a:ext>
                </a:extLst>
              </p:cNvPr>
              <p:cNvSpPr>
                <a:spLocks noGrp="1" noRot="1" noChangeAspect="1" noMove="1" noResize="1" noEditPoints="1" noAdjustHandles="1" noChangeArrowheads="1" noChangeShapeType="1" noTextEdit="1"/>
              </p:cNvSpPr>
              <p:nvPr>
                <p:ph idx="1"/>
              </p:nvPr>
            </p:nvSpPr>
            <p:spPr>
              <a:xfrm>
                <a:off x="628650" y="1179094"/>
                <a:ext cx="7886700" cy="956887"/>
              </a:xfr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32748263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48B4183-B9FB-4BF2-A861-5B96F9BAA6CD}"/>
                  </a:ext>
                </a:extLst>
              </p:cNvPr>
              <p:cNvSpPr>
                <a:spLocks noGrp="1"/>
              </p:cNvSpPr>
              <p:nvPr>
                <p:ph idx="1"/>
              </p:nvPr>
            </p:nvSpPr>
            <p:spPr>
              <a:xfrm>
                <a:off x="628649" y="1179095"/>
                <a:ext cx="8326041" cy="3453628"/>
              </a:xfrm>
            </p:spPr>
            <p:txBody>
              <a:bodyPr/>
              <a:lstStyle/>
              <a:p>
                <a:pPr marL="0" indent="0">
                  <a:lnSpc>
                    <a:spcPct val="150000"/>
                  </a:lnSpc>
                  <a:buNone/>
                </a:pPr>
                <a:r>
                  <a:rPr lang="en-US" sz="1200" dirty="0">
                    <a:solidFill>
                      <a:schemeClr val="tx1"/>
                    </a:solidFill>
                    <a:latin typeface="Helvetica Light" panose="020B0403020202020204"/>
                  </a:rPr>
                  <a:t>Suppose that a powerplant electricity generation is handled by a number of independent control systems that operate in parallel to one another. Any of the control systems can fail, during the electricity generation process, with probability </a:t>
                </a:r>
                <a14:m>
                  <m:oMath xmlns:m="http://schemas.openxmlformats.org/officeDocument/2006/math">
                    <m:r>
                      <a:rPr lang="en-US" sz="1200">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oMath>
                </a14:m>
                <a:r>
                  <a:rPr lang="en-US" sz="1200" dirty="0">
                    <a:solidFill>
                      <a:schemeClr val="tx1"/>
                    </a:solidFill>
                    <a:latin typeface="Helvetica Light" panose="020B0403020202020204"/>
                  </a:rPr>
                  <a:t> independently from other control systems. Suppose that the powerplant can generate electricity successfully during a day if at least 50 percent of its control systems remain operative. For what values of </a:t>
                </a:r>
                <a14:m>
                  <m:oMath xmlns:m="http://schemas.openxmlformats.org/officeDocument/2006/math">
                    <m:r>
                      <a:rPr lang="en-US" sz="1200" i="1">
                        <a:solidFill>
                          <a:srgbClr val="008000"/>
                        </a:solidFill>
                        <a:latin typeface="Cambria Math" panose="02040503050406030204" pitchFamily="18" charset="0"/>
                      </a:rPr>
                      <m:t>𝑝</m:t>
                    </m:r>
                  </m:oMath>
                </a14:m>
                <a:r>
                  <a:rPr lang="en-US" sz="1200" dirty="0">
                    <a:solidFill>
                      <a:schemeClr val="tx1"/>
                    </a:solidFill>
                    <a:latin typeface="Helvetica Light" panose="020B0403020202020204"/>
                  </a:rPr>
                  <a:t> having a powerplant with 4 parallel control systems is more  preferable to a powerplant with two control system? </a:t>
                </a:r>
              </a:p>
              <a:p>
                <a:pPr marL="0" indent="0">
                  <a:lnSpc>
                    <a:spcPct val="150000"/>
                  </a:lnSpc>
                  <a:buNone/>
                </a:pPr>
                <a:endParaRPr lang="en-US" sz="1200" b="1" dirty="0">
                  <a:solidFill>
                    <a:schemeClr val="tx1"/>
                  </a:solidFill>
                  <a:latin typeface="Helvetica Light" panose="020B0403020202020204"/>
                </a:endParaRPr>
              </a:p>
              <a:p>
                <a:pPr marL="0" indent="0">
                  <a:lnSpc>
                    <a:spcPct val="150000"/>
                  </a:lnSpc>
                  <a:buNone/>
                </a:pPr>
                <a:endParaRPr lang="en-US" sz="1200" b="1" dirty="0">
                  <a:solidFill>
                    <a:schemeClr val="tx1"/>
                  </a:solidFill>
                  <a:latin typeface="Helvetica Light" panose="020B0403020202020204"/>
                </a:endParaRPr>
              </a:p>
              <a:p>
                <a:pPr marL="0" indent="0">
                  <a:buNone/>
                </a:pPr>
                <a:endParaRPr lang="en-US" dirty="0">
                  <a:solidFill>
                    <a:schemeClr val="tx1"/>
                  </a:solidFill>
                  <a:latin typeface="Helvetica Light" panose="020B0403020202020204"/>
                </a:endParaRPr>
              </a:p>
            </p:txBody>
          </p:sp>
        </mc:Choice>
        <mc:Fallback xmlns="">
          <p:sp>
            <p:nvSpPr>
              <p:cNvPr id="2" name="Content Placeholder 1">
                <a:extLst>
                  <a:ext uri="{FF2B5EF4-FFF2-40B4-BE49-F238E27FC236}">
                    <a16:creationId xmlns:a16="http://schemas.microsoft.com/office/drawing/2014/main" id="{C48B4183-B9FB-4BF2-A861-5B96F9BAA6CD}"/>
                  </a:ext>
                </a:extLst>
              </p:cNvPr>
              <p:cNvSpPr>
                <a:spLocks noGrp="1" noRot="1" noChangeAspect="1" noMove="1" noResize="1" noEditPoints="1" noAdjustHandles="1" noChangeArrowheads="1" noChangeShapeType="1" noTextEdit="1"/>
              </p:cNvSpPr>
              <p:nvPr>
                <p:ph idx="1"/>
              </p:nvPr>
            </p:nvSpPr>
            <p:spPr>
              <a:xfrm>
                <a:off x="628649" y="1179095"/>
                <a:ext cx="8326041" cy="345362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46951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48B4183-B9FB-4BF2-A861-5B96F9BAA6CD}"/>
                  </a:ext>
                </a:extLst>
              </p:cNvPr>
              <p:cNvSpPr>
                <a:spLocks noGrp="1"/>
              </p:cNvSpPr>
              <p:nvPr>
                <p:ph idx="1"/>
              </p:nvPr>
            </p:nvSpPr>
            <p:spPr>
              <a:xfrm>
                <a:off x="628649" y="961210"/>
                <a:ext cx="8290323" cy="3960834"/>
              </a:xfrm>
            </p:spPr>
            <p:txBody>
              <a:bodyPr>
                <a:normAutofit/>
              </a:bodyPr>
              <a:lstStyle/>
              <a:p>
                <a:pPr marL="0" indent="0">
                  <a:lnSpc>
                    <a:spcPct val="150000"/>
                  </a:lnSpc>
                  <a:buNone/>
                </a:pPr>
                <a:r>
                  <a:rPr lang="en-US" sz="1200" dirty="0">
                    <a:solidFill>
                      <a:schemeClr val="tx1"/>
                    </a:solidFill>
                    <a:latin typeface="Helvetica Light" panose="020B0403020202020204"/>
                  </a:rPr>
                  <a:t>The probability that a four-engine plane will make a successful flight is</a:t>
                </a: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&amp;</m:t>
                              </m:r>
                              <m:r>
                                <a:rPr lang="en-US" sz="1200" b="0" i="1" smtClean="0">
                                  <a:solidFill>
                                    <a:srgbClr val="008000"/>
                                  </a:solidFill>
                                  <a:latin typeface="Cambria Math" panose="02040503050406030204" pitchFamily="18" charset="0"/>
                                </a:rPr>
                                <m:t>4</m:t>
                              </m:r>
                            </m:e>
                            <m:e>
                              <m:r>
                                <a:rPr lang="en-US" sz="1200" i="1">
                                  <a:solidFill>
                                    <a:srgbClr val="008000"/>
                                  </a:solidFill>
                                  <a:latin typeface="Cambria Math" panose="02040503050406030204" pitchFamily="18" charset="0"/>
                                </a:rPr>
                                <m:t>&amp;</m:t>
                              </m:r>
                              <m:r>
                                <a:rPr lang="en-US" sz="1200" b="0" i="1" smtClean="0">
                                  <a:solidFill>
                                    <a:srgbClr val="008000"/>
                                  </a:solidFill>
                                  <a:latin typeface="Cambria Math" panose="02040503050406030204" pitchFamily="18" charset="0"/>
                                </a:rPr>
                                <m:t>2</m:t>
                              </m:r>
                            </m:e>
                          </m:eqArr>
                        </m:e>
                      </m:d>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b="0" i="1" smtClean="0">
                              <a:solidFill>
                                <a:srgbClr val="008000"/>
                              </a:solidFill>
                              <a:latin typeface="Cambria Math" panose="02040503050406030204" pitchFamily="18" charset="0"/>
                            </a:rPr>
                            <m:t>2</m:t>
                          </m:r>
                        </m:sup>
                      </m:sSup>
                      <m:r>
                        <a:rPr lang="en-US" sz="1200" b="0" i="1" smtClean="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&amp;4</m:t>
                              </m:r>
                            </m:e>
                            <m:e>
                              <m:r>
                                <a:rPr lang="en-US" sz="1200" i="1">
                                  <a:solidFill>
                                    <a:srgbClr val="008000"/>
                                  </a:solidFill>
                                  <a:latin typeface="Cambria Math" panose="02040503050406030204" pitchFamily="18" charset="0"/>
                                </a:rPr>
                                <m:t>&amp;</m:t>
                              </m:r>
                              <m:r>
                                <a:rPr lang="en-US" sz="1200" b="0" i="1" smtClean="0">
                                  <a:solidFill>
                                    <a:srgbClr val="008000"/>
                                  </a:solidFill>
                                  <a:latin typeface="Cambria Math" panose="02040503050406030204" pitchFamily="18" charset="0"/>
                                </a:rPr>
                                <m:t>3</m:t>
                              </m:r>
                            </m:e>
                          </m:eqArr>
                        </m:e>
                      </m:d>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3</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b="0" i="1" smtClean="0">
                              <a:solidFill>
                                <a:srgbClr val="008000"/>
                              </a:solidFill>
                              <a:latin typeface="Cambria Math" panose="02040503050406030204" pitchFamily="18" charset="0"/>
                            </a:rPr>
                            <m:t>1</m:t>
                          </m:r>
                        </m:sup>
                      </m:sSup>
                      <m:r>
                        <a:rPr lang="en-US" sz="1200" b="0" i="1" smtClean="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&amp;4</m:t>
                              </m:r>
                            </m:e>
                            <m:e>
                              <m:r>
                                <a:rPr lang="en-US" sz="1200" i="1">
                                  <a:solidFill>
                                    <a:srgbClr val="008000"/>
                                  </a:solidFill>
                                  <a:latin typeface="Cambria Math" panose="02040503050406030204" pitchFamily="18" charset="0"/>
                                </a:rPr>
                                <m:t>&amp;</m:t>
                              </m:r>
                              <m:r>
                                <a:rPr lang="en-US" sz="1200" b="0" i="1" smtClean="0">
                                  <a:solidFill>
                                    <a:srgbClr val="008000"/>
                                  </a:solidFill>
                                  <a:latin typeface="Cambria Math" panose="02040503050406030204" pitchFamily="18" charset="0"/>
                                </a:rPr>
                                <m:t>4</m:t>
                              </m:r>
                            </m:e>
                          </m:eqArr>
                        </m:e>
                      </m:d>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4</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b="0" i="1" smtClean="0">
                              <a:solidFill>
                                <a:srgbClr val="008000"/>
                              </a:solidFill>
                              <a:latin typeface="Cambria Math" panose="02040503050406030204" pitchFamily="18" charset="0"/>
                            </a:rPr>
                            <m:t>0</m:t>
                          </m:r>
                        </m:sup>
                      </m:sSup>
                      <m:r>
                        <a:rPr lang="en-US" sz="1200" b="0" i="1" smtClean="0">
                          <a:solidFill>
                            <a:srgbClr val="008000"/>
                          </a:solidFill>
                          <a:latin typeface="Cambria Math" panose="02040503050406030204" pitchFamily="18" charset="0"/>
                        </a:rPr>
                        <m:t>=6</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4</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3</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4</m:t>
                          </m:r>
                        </m:sup>
                      </m:sSup>
                    </m:oMath>
                  </m:oMathPara>
                </a14:m>
                <a:endParaRPr lang="en-US" sz="1200" dirty="0">
                  <a:solidFill>
                    <a:schemeClr val="tx1"/>
                  </a:solidFill>
                  <a:latin typeface="Helvetica Light" panose="020B0403020202020204"/>
                </a:endParaRPr>
              </a:p>
              <a:p>
                <a:pPr marL="0" indent="0">
                  <a:lnSpc>
                    <a:spcPct val="150000"/>
                  </a:lnSpc>
                  <a:buNone/>
                </a:pPr>
                <a:r>
                  <a:rPr lang="en-US" sz="1200" dirty="0">
                    <a:solidFill>
                      <a:schemeClr val="tx1"/>
                    </a:solidFill>
                    <a:latin typeface="Helvetica Light" panose="020B0403020202020204"/>
                  </a:rPr>
                  <a:t>The probability that a two-engine plane will make a successful flight is</a:t>
                </a:r>
              </a:p>
              <a:p>
                <a:pPr marL="0" indent="0" algn="ctr">
                  <a:lnSpc>
                    <a:spcPct val="150000"/>
                  </a:lnSpc>
                  <a:buNone/>
                </a:pPr>
                <a:r>
                  <a:rPr lang="en-US" sz="1200" dirty="0">
                    <a:solidFill>
                      <a:schemeClr val="tx1"/>
                    </a:solidFill>
                    <a:latin typeface="Helvetica Light" panose="020B0403020202020204"/>
                  </a:rPr>
                  <a:t> </a:t>
                </a:r>
                <a14:m>
                  <m:oMath xmlns:m="http://schemas.openxmlformats.org/officeDocument/2006/math">
                    <m:d>
                      <m:dPr>
                        <m:ctrlPr>
                          <a:rPr lang="en-US" sz="1200" i="1" smtClean="0">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&amp;</m:t>
                            </m:r>
                            <m:r>
                              <a:rPr lang="en-US" sz="1200" b="0" i="1" smtClean="0">
                                <a:solidFill>
                                  <a:srgbClr val="008000"/>
                                </a:solidFill>
                                <a:latin typeface="Cambria Math" panose="02040503050406030204" pitchFamily="18" charset="0"/>
                              </a:rPr>
                              <m:t>2</m:t>
                            </m:r>
                          </m:e>
                          <m:e>
                            <m:r>
                              <a:rPr lang="en-US" sz="1200" i="1">
                                <a:solidFill>
                                  <a:srgbClr val="008000"/>
                                </a:solidFill>
                                <a:latin typeface="Cambria Math" panose="02040503050406030204" pitchFamily="18" charset="0"/>
                              </a:rPr>
                              <m:t>&amp;</m:t>
                            </m:r>
                            <m:r>
                              <a:rPr lang="en-US" sz="1200" b="0" i="1" smtClean="0">
                                <a:solidFill>
                                  <a:srgbClr val="008000"/>
                                </a:solidFill>
                                <a:latin typeface="Cambria Math" panose="02040503050406030204" pitchFamily="18" charset="0"/>
                              </a:rPr>
                              <m:t>1</m:t>
                            </m:r>
                          </m:e>
                        </m:eqArr>
                      </m:e>
                    </m:d>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1</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b="0" i="1" smtClean="0">
                            <a:solidFill>
                              <a:srgbClr val="008000"/>
                            </a:solidFill>
                            <a:latin typeface="Cambria Math" panose="02040503050406030204" pitchFamily="18" charset="0"/>
                          </a:rPr>
                          <m:t>1</m:t>
                        </m:r>
                      </m:sup>
                    </m:sSup>
                    <m:r>
                      <a:rPr lang="en-US" sz="1200" b="0" i="1" smtClean="0">
                        <a:solidFill>
                          <a:srgbClr val="008000"/>
                        </a:solidFill>
                        <a:latin typeface="Cambria Math" panose="02040503050406030204" pitchFamily="18" charset="0"/>
                      </a:rPr>
                      <m:t>+</m:t>
                    </m:r>
                    <m:d>
                      <m:dPr>
                        <m:ctrlPr>
                          <a:rPr lang="en-US" sz="1200" i="1">
                            <a:solidFill>
                              <a:srgbClr val="008000"/>
                            </a:solidFill>
                            <a:latin typeface="Cambria Math" panose="02040503050406030204" pitchFamily="18" charset="0"/>
                          </a:rPr>
                        </m:ctrlPr>
                      </m:dPr>
                      <m:e>
                        <m:eqArr>
                          <m:eqArrPr>
                            <m:ctrlPr>
                              <a:rPr lang="en-US" sz="1200" i="1">
                                <a:solidFill>
                                  <a:srgbClr val="008000"/>
                                </a:solidFill>
                                <a:latin typeface="Cambria Math" panose="02040503050406030204" pitchFamily="18" charset="0"/>
                              </a:rPr>
                            </m:ctrlPr>
                          </m:eqArrPr>
                          <m:e>
                            <m:r>
                              <a:rPr lang="en-US" sz="1200" i="1">
                                <a:solidFill>
                                  <a:srgbClr val="008000"/>
                                </a:solidFill>
                                <a:latin typeface="Cambria Math" panose="02040503050406030204" pitchFamily="18" charset="0"/>
                              </a:rPr>
                              <m:t>&amp;</m:t>
                            </m:r>
                            <m:r>
                              <a:rPr lang="en-US" sz="1200" b="0" i="1" smtClean="0">
                                <a:solidFill>
                                  <a:srgbClr val="008000"/>
                                </a:solidFill>
                                <a:latin typeface="Cambria Math" panose="02040503050406030204" pitchFamily="18" charset="0"/>
                              </a:rPr>
                              <m:t>2</m:t>
                            </m:r>
                          </m:e>
                          <m:e>
                            <m:r>
                              <a:rPr lang="en-US" sz="1200" i="1">
                                <a:solidFill>
                                  <a:srgbClr val="008000"/>
                                </a:solidFill>
                                <a:latin typeface="Cambria Math" panose="02040503050406030204" pitchFamily="18" charset="0"/>
                              </a:rPr>
                              <m:t>&amp;</m:t>
                            </m:r>
                            <m:r>
                              <a:rPr lang="en-US" sz="1200" b="0" i="1" smtClean="0">
                                <a:solidFill>
                                  <a:srgbClr val="008000"/>
                                </a:solidFill>
                                <a:latin typeface="Cambria Math" panose="02040503050406030204" pitchFamily="18" charset="0"/>
                              </a:rPr>
                              <m:t>2</m:t>
                            </m:r>
                          </m:e>
                        </m:eqArr>
                      </m:e>
                    </m:d>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b="0" i="1" smtClean="0">
                            <a:solidFill>
                              <a:srgbClr val="008000"/>
                            </a:solidFill>
                            <a:latin typeface="Cambria Math" panose="02040503050406030204" pitchFamily="18" charset="0"/>
                          </a:rPr>
                          <m:t>0</m:t>
                        </m:r>
                      </m:sup>
                    </m:sSup>
                    <m:r>
                      <a:rPr lang="en-US" sz="1200" b="0" i="1" smtClean="0">
                        <a:solidFill>
                          <a:srgbClr val="008000"/>
                        </a:solidFill>
                        <a:latin typeface="Cambria Math" panose="02040503050406030204" pitchFamily="18" charset="0"/>
                      </a:rPr>
                      <m:t>=2</m:t>
                    </m:r>
                    <m:r>
                      <a:rPr lang="en-US" sz="1200" b="0" i="1" smtClean="0">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m:t>
                    </m:r>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oMath>
                </a14:m>
                <a:endParaRPr lang="en-US" sz="1200" dirty="0">
                  <a:solidFill>
                    <a:schemeClr val="tx1"/>
                  </a:solidFill>
                  <a:latin typeface="Helvetica Light" panose="020B0403020202020204"/>
                </a:endParaRPr>
              </a:p>
              <a:p>
                <a:pPr marL="0" indent="0">
                  <a:lnSpc>
                    <a:spcPct val="150000"/>
                  </a:lnSpc>
                  <a:buNone/>
                </a:pPr>
                <a:r>
                  <a:rPr lang="en-US" sz="1200" dirty="0">
                    <a:solidFill>
                      <a:schemeClr val="tx1"/>
                    </a:solidFill>
                    <a:latin typeface="Helvetica Light" panose="020B0403020202020204"/>
                  </a:rPr>
                  <a:t>The four-engine plane is safe if</a:t>
                </a:r>
              </a:p>
              <a:p>
                <a:pPr marL="0" indent="0">
                  <a:lnSpc>
                    <a:spcPct val="150000"/>
                  </a:lnSpc>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6</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4</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3</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4</m:t>
                          </m:r>
                        </m:sup>
                      </m:sSup>
                      <m:r>
                        <a:rPr lang="en-US" sz="1200" b="1" i="0"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2</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oMath>
                  </m:oMathPara>
                </a14:m>
                <a:endParaRPr lang="en-US" sz="1200" b="1" dirty="0">
                  <a:solidFill>
                    <a:schemeClr val="tx1"/>
                  </a:solidFill>
                  <a:latin typeface="Helvetica Light" panose="020B0403020202020204"/>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⇒6</m:t>
                      </m:r>
                      <m:r>
                        <a:rPr lang="en-US" sz="1200" b="0" i="1" smtClean="0">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m:t>
                          </m:r>
                        </m:e>
                        <m:sup>
                          <m:r>
                            <a:rPr lang="en-US" sz="1200" i="1">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4</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3</m:t>
                          </m:r>
                        </m:sup>
                      </m:sSup>
                      <m:r>
                        <a:rPr lang="en-US" sz="1200" b="1" i="0"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2</m:t>
                      </m:r>
                      <m:r>
                        <a:rPr lang="en-US" sz="1200" i="1" smtClean="0">
                          <a:solidFill>
                            <a:srgbClr val="008000"/>
                          </a:solidFill>
                          <a:latin typeface="Cambria Math" panose="02040503050406030204" pitchFamily="18" charset="0"/>
                        </a:rPr>
                        <m:t> </m:t>
                      </m:r>
                      <m:r>
                        <a:rPr lang="en-US" sz="1200" i="1">
                          <a:solidFill>
                            <a:srgbClr val="008000"/>
                          </a:solidFill>
                          <a:latin typeface="Cambria Math" panose="02040503050406030204" pitchFamily="18" charset="0"/>
                        </a:rPr>
                        <m:t>(1−</m:t>
                      </m:r>
                      <m:r>
                        <a:rPr lang="en-US" sz="1200" i="1">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⇒6</m:t>
                      </m:r>
                      <m:r>
                        <a:rPr lang="en-US" sz="1200" i="1">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6</m:t>
                      </m:r>
                      <m:sSup>
                        <m:sSupPr>
                          <m:ctrlPr>
                            <a:rPr lang="en-US" sz="1200" b="0" i="1" smtClean="0">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3</m:t>
                          </m:r>
                        </m:sup>
                      </m:sSup>
                      <m:r>
                        <a:rPr lang="en-US" sz="1200" b="0" i="1" smtClean="0">
                          <a:solidFill>
                            <a:srgbClr val="008000"/>
                          </a:solidFill>
                          <a:latin typeface="Cambria Math" panose="02040503050406030204" pitchFamily="18" charset="0"/>
                        </a:rPr>
                        <m:t>−12</m:t>
                      </m:r>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r>
                        <a:rPr lang="en-US" sz="1200" i="1">
                          <a:solidFill>
                            <a:srgbClr val="008000"/>
                          </a:solidFill>
                          <a:latin typeface="Cambria Math" panose="02040503050406030204" pitchFamily="18" charset="0"/>
                        </a:rPr>
                        <m:t>+4</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2</m:t>
                          </m:r>
                        </m:sup>
                      </m:sSup>
                      <m:r>
                        <a:rPr lang="en-US" sz="1200" b="0" i="1" smtClean="0">
                          <a:solidFill>
                            <a:srgbClr val="008000"/>
                          </a:solidFill>
                          <a:latin typeface="Cambria Math" panose="02040503050406030204" pitchFamily="18" charset="0"/>
                        </a:rPr>
                        <m:t>−4</m:t>
                      </m:r>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3</m:t>
                          </m:r>
                        </m:sup>
                      </m:sSup>
                      <m:r>
                        <a:rPr lang="en-US" sz="1200" i="1">
                          <a:solidFill>
                            <a:srgbClr val="008000"/>
                          </a:solidFill>
                          <a:latin typeface="Cambria Math" panose="02040503050406030204" pitchFamily="18" charset="0"/>
                        </a:rPr>
                        <m:t>+</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i="1">
                              <a:solidFill>
                                <a:srgbClr val="008000"/>
                              </a:solidFill>
                              <a:latin typeface="Cambria Math" panose="02040503050406030204" pitchFamily="18" charset="0"/>
                            </a:rPr>
                            <m:t>3</m:t>
                          </m:r>
                        </m:sup>
                      </m:sSup>
                      <m:r>
                        <a:rPr lang="en-US" sz="1200" b="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2 </m:t>
                      </m:r>
                      <m:r>
                        <a:rPr lang="en-US" sz="1200" b="0" i="1" smtClean="0">
                          <a:solidFill>
                            <a:srgbClr val="008000"/>
                          </a:solidFill>
                          <a:latin typeface="Cambria Math" panose="02040503050406030204" pitchFamily="18" charset="0"/>
                        </a:rPr>
                        <m:t>−2</m:t>
                      </m:r>
                      <m:r>
                        <a:rPr lang="en-US" sz="1200" b="0" i="1" smtClean="0">
                          <a:solidFill>
                            <a:srgbClr val="008000"/>
                          </a:solidFill>
                          <a:latin typeface="Cambria Math" panose="02040503050406030204" pitchFamily="18" charset="0"/>
                        </a:rPr>
                        <m:t>𝑝</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𝑝</m:t>
                      </m:r>
                    </m:oMath>
                  </m:oMathPara>
                </a14:m>
                <a:endParaRPr lang="en-US" sz="1200" b="1" dirty="0">
                  <a:solidFill>
                    <a:schemeClr val="tx1"/>
                  </a:solidFill>
                  <a:latin typeface="Helvetica Light" panose="020B0403020202020204"/>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⇒3</m:t>
                      </m:r>
                      <m:sSup>
                        <m:sSupPr>
                          <m:ctrlPr>
                            <a:rPr lang="en-US" sz="1200" i="1">
                              <a:solidFill>
                                <a:srgbClr val="008000"/>
                              </a:solidFill>
                              <a:latin typeface="Cambria Math" panose="02040503050406030204" pitchFamily="18" charset="0"/>
                            </a:rPr>
                          </m:ctrlPr>
                        </m:sSupPr>
                        <m:e>
                          <m:r>
                            <a:rPr lang="en-US" sz="1200" i="1">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3</m:t>
                          </m:r>
                        </m:sup>
                      </m:sSup>
                      <m:r>
                        <a:rPr lang="en-US" sz="1200" b="0" i="1" smtClean="0">
                          <a:solidFill>
                            <a:srgbClr val="008000"/>
                          </a:solidFill>
                          <a:latin typeface="Cambria Math" panose="02040503050406030204" pitchFamily="18" charset="0"/>
                        </a:rPr>
                        <m:t>−8</m:t>
                      </m:r>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𝑝</m:t>
                          </m:r>
                        </m:e>
                        <m:sup>
                          <m:r>
                            <a:rPr lang="en-US" sz="1200" b="0" i="1" smtClean="0">
                              <a:solidFill>
                                <a:srgbClr val="008000"/>
                              </a:solidFill>
                              <a:latin typeface="Cambria Math" panose="02040503050406030204" pitchFamily="18" charset="0"/>
                            </a:rPr>
                            <m:t>2</m:t>
                          </m:r>
                        </m:sup>
                      </m:sSup>
                      <m:r>
                        <a:rPr lang="en-US" sz="1200" b="0" i="1" smtClean="0">
                          <a:solidFill>
                            <a:srgbClr val="008000"/>
                          </a:solidFill>
                          <a:latin typeface="Cambria Math" panose="02040503050406030204" pitchFamily="18" charset="0"/>
                        </a:rPr>
                        <m:t>+7</m:t>
                      </m:r>
                      <m:r>
                        <a:rPr lang="en-US" sz="1200" b="0" i="1" smtClean="0">
                          <a:solidFill>
                            <a:srgbClr val="008000"/>
                          </a:solidFill>
                          <a:latin typeface="Cambria Math" panose="02040503050406030204" pitchFamily="18" charset="0"/>
                        </a:rPr>
                        <m:t>𝑝</m:t>
                      </m:r>
                      <m:r>
                        <a:rPr lang="en-US" sz="1200" b="0" i="1" smtClean="0">
                          <a:solidFill>
                            <a:srgbClr val="008000"/>
                          </a:solidFill>
                          <a:latin typeface="Cambria Math" panose="02040503050406030204" pitchFamily="18" charset="0"/>
                        </a:rPr>
                        <m:t>−2</m:t>
                      </m:r>
                      <m:r>
                        <a:rPr lang="en-US" sz="1200" b="1" i="0"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0</m:t>
                      </m:r>
                    </m:oMath>
                  </m:oMathPara>
                </a14:m>
                <a:endParaRPr lang="en-US" sz="1200" b="0" dirty="0">
                  <a:solidFill>
                    <a:srgbClr val="008000"/>
                  </a:solidFill>
                  <a:latin typeface="Helvetica Light" panose="020B0403020202020204"/>
                </a:endParaRPr>
              </a:p>
              <a:p>
                <a:pPr marL="0" indent="0">
                  <a:lnSpc>
                    <a:spcPct val="150000"/>
                  </a:lnSpc>
                  <a:buNone/>
                </a:pPr>
                <a:r>
                  <a:rPr lang="en-US" sz="1200" dirty="0">
                    <a:solidFill>
                      <a:schemeClr val="tx1"/>
                    </a:solidFill>
                    <a:latin typeface="Helvetica Light" panose="020B0403020202020204"/>
                  </a:rPr>
                  <a:t>The left side has two roots </a:t>
                </a:r>
                <a14:m>
                  <m:oMath xmlns:m="http://schemas.openxmlformats.org/officeDocument/2006/math">
                    <m:r>
                      <a:rPr lang="en-US" sz="1200" i="1" smtClean="0">
                        <a:solidFill>
                          <a:srgbClr val="008000"/>
                        </a:solidFill>
                        <a:latin typeface="Cambria Math" panose="02040503050406030204" pitchFamily="18" charset="0"/>
                      </a:rPr>
                      <m:t>𝑝</m:t>
                    </m:r>
                    <m:r>
                      <a:rPr lang="en-US" sz="1200" b="0" i="0" smtClean="0">
                        <a:solidFill>
                          <a:srgbClr val="008000"/>
                        </a:solidFill>
                        <a:latin typeface="Cambria Math" panose="02040503050406030204" pitchFamily="18" charset="0"/>
                      </a:rPr>
                      <m:t>=</m:t>
                    </m:r>
                    <m:f>
                      <m:fPr>
                        <m:ctrlPr>
                          <a:rPr lang="en-US" sz="1200" b="0" i="1" smtClean="0">
                            <a:solidFill>
                              <a:srgbClr val="008000"/>
                            </a:solidFill>
                            <a:latin typeface="Cambria Math" panose="02040503050406030204" pitchFamily="18" charset="0"/>
                          </a:rPr>
                        </m:ctrlPr>
                      </m:fPr>
                      <m:num>
                        <m:r>
                          <a:rPr lang="en-US" sz="1200" b="0" i="0" smtClean="0">
                            <a:solidFill>
                              <a:srgbClr val="008000"/>
                            </a:solidFill>
                            <a:latin typeface="Cambria Math" panose="02040503050406030204" pitchFamily="18" charset="0"/>
                          </a:rPr>
                          <m:t>2</m:t>
                        </m:r>
                      </m:num>
                      <m:den>
                        <m:r>
                          <a:rPr lang="en-US" sz="1200" b="0" i="0" smtClean="0">
                            <a:solidFill>
                              <a:srgbClr val="008000"/>
                            </a:solidFill>
                            <a:latin typeface="Cambria Math" panose="02040503050406030204" pitchFamily="18" charset="0"/>
                          </a:rPr>
                          <m:t>3</m:t>
                        </m:r>
                      </m:den>
                    </m:f>
                    <m:r>
                      <a:rPr lang="en-US" sz="1200" b="0" i="0" smtClean="0">
                        <a:solidFill>
                          <a:srgbClr val="008000"/>
                        </a:solidFill>
                        <a:latin typeface="Cambria Math" panose="02040503050406030204" pitchFamily="18" charset="0"/>
                      </a:rPr>
                      <m:t>,1</m:t>
                    </m:r>
                  </m:oMath>
                </a14:m>
                <a:r>
                  <a:rPr lang="en-US" sz="1200" dirty="0">
                    <a:solidFill>
                      <a:schemeClr val="tx1"/>
                    </a:solidFill>
                    <a:latin typeface="Helvetica Light" panose="020B0403020202020204"/>
                  </a:rPr>
                  <a:t>. It is easy to verify that it is positive when </a:t>
                </a:r>
                <a14:m>
                  <m:oMath xmlns:m="http://schemas.openxmlformats.org/officeDocument/2006/math">
                    <m:r>
                      <a:rPr lang="en-US" sz="1200" i="1">
                        <a:solidFill>
                          <a:srgbClr val="008000"/>
                        </a:solidFill>
                        <a:latin typeface="Cambria Math" panose="02040503050406030204" pitchFamily="18" charset="0"/>
                      </a:rPr>
                      <m:t>𝑝</m:t>
                    </m:r>
                    <m:r>
                      <a:rPr lang="en-US" sz="1200" b="0" i="0" smtClean="0">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a:rPr lang="en-US" sz="1200">
                            <a:solidFill>
                              <a:srgbClr val="008000"/>
                            </a:solidFill>
                            <a:latin typeface="Cambria Math" panose="02040503050406030204" pitchFamily="18" charset="0"/>
                          </a:rPr>
                          <m:t>2</m:t>
                        </m:r>
                      </m:num>
                      <m:den>
                        <m:r>
                          <a:rPr lang="en-US" sz="1200">
                            <a:solidFill>
                              <a:srgbClr val="008000"/>
                            </a:solidFill>
                            <a:latin typeface="Cambria Math" panose="02040503050406030204" pitchFamily="18" charset="0"/>
                          </a:rPr>
                          <m:t>3</m:t>
                        </m:r>
                      </m:den>
                    </m:f>
                  </m:oMath>
                </a14:m>
                <a:r>
                  <a:rPr lang="en-US" sz="1200" dirty="0"/>
                  <a:t>.</a:t>
                </a:r>
              </a:p>
              <a:p>
                <a:pPr marL="0" indent="0">
                  <a:lnSpc>
                    <a:spcPct val="150000"/>
                  </a:lnSpc>
                  <a:buNone/>
                </a:pPr>
                <a:endParaRPr lang="en-US" sz="1200" dirty="0">
                  <a:solidFill>
                    <a:schemeClr val="tx1"/>
                  </a:solidFill>
                  <a:latin typeface="Helvetica Light" panose="020B0403020202020204"/>
                </a:endParaRPr>
              </a:p>
              <a:p>
                <a:pPr marL="0" indent="0">
                  <a:lnSpc>
                    <a:spcPct val="150000"/>
                  </a:lnSpc>
                  <a:buNone/>
                </a:pPr>
                <a:endParaRPr lang="en-US" sz="1200" b="1" dirty="0">
                  <a:solidFill>
                    <a:schemeClr val="tx1"/>
                  </a:solidFill>
                  <a:latin typeface="Helvetica Light" panose="020B0403020202020204"/>
                </a:endParaRPr>
              </a:p>
              <a:p>
                <a:pPr marL="0" indent="0">
                  <a:buNone/>
                </a:pPr>
                <a:endParaRPr lang="en-US" dirty="0">
                  <a:solidFill>
                    <a:schemeClr val="tx1"/>
                  </a:solidFill>
                  <a:latin typeface="Helvetica Light" panose="020B0403020202020204"/>
                </a:endParaRPr>
              </a:p>
            </p:txBody>
          </p:sp>
        </mc:Choice>
        <mc:Fallback xmlns="">
          <p:sp>
            <p:nvSpPr>
              <p:cNvPr id="2" name="Content Placeholder 1">
                <a:extLst>
                  <a:ext uri="{FF2B5EF4-FFF2-40B4-BE49-F238E27FC236}">
                    <a16:creationId xmlns:a16="http://schemas.microsoft.com/office/drawing/2014/main" id="{C48B4183-B9FB-4BF2-A861-5B96F9BAA6CD}"/>
                  </a:ext>
                </a:extLst>
              </p:cNvPr>
              <p:cNvSpPr>
                <a:spLocks noGrp="1" noRot="1" noChangeAspect="1" noMove="1" noResize="1" noEditPoints="1" noAdjustHandles="1" noChangeArrowheads="1" noChangeShapeType="1" noTextEdit="1"/>
              </p:cNvSpPr>
              <p:nvPr>
                <p:ph idx="1"/>
              </p:nvPr>
            </p:nvSpPr>
            <p:spPr>
              <a:xfrm>
                <a:off x="628649" y="961210"/>
                <a:ext cx="8290323" cy="3960834"/>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27E7C020-8D97-7257-9509-C3C6909B6A40}"/>
                  </a:ext>
                </a:extLst>
              </p:cNvPr>
              <p:cNvGraphicFramePr>
                <a:graphicFrameLocks noGrp="1"/>
              </p:cNvGraphicFramePr>
              <p:nvPr/>
            </p:nvGraphicFramePr>
            <p:xfrm>
              <a:off x="6304359" y="3913852"/>
              <a:ext cx="1918097" cy="918183"/>
            </p:xfrm>
            <a:graphic>
              <a:graphicData uri="http://schemas.openxmlformats.org/drawingml/2006/table">
                <a:tbl>
                  <a:tblPr firstRow="1" bandRow="1">
                    <a:tableStyleId>{5C22544A-7EE6-4342-B048-85BDC9FD1C3A}</a:tableStyleId>
                  </a:tblPr>
                  <a:tblGrid>
                    <a:gridCol w="838558">
                      <a:extLst>
                        <a:ext uri="{9D8B030D-6E8A-4147-A177-3AD203B41FA5}">
                          <a16:colId xmlns:a16="http://schemas.microsoft.com/office/drawing/2014/main" val="3703951157"/>
                        </a:ext>
                      </a:extLst>
                    </a:gridCol>
                    <a:gridCol w="1079539">
                      <a:extLst>
                        <a:ext uri="{9D8B030D-6E8A-4147-A177-3AD203B41FA5}">
                          <a16:colId xmlns:a16="http://schemas.microsoft.com/office/drawing/2014/main" val="2575253607"/>
                        </a:ext>
                      </a:extLst>
                    </a:gridCol>
                  </a:tblGrid>
                  <a:tr h="263067">
                    <a:tc gridSpan="2">
                      <a:txBody>
                        <a:bodyPr/>
                        <a:lstStyle/>
                        <a:p>
                          <a:pPr/>
                          <a14:m>
                            <m:oMathPara xmlns:m="http://schemas.openxmlformats.org/officeDocument/2006/math">
                              <m:oMathParaPr>
                                <m:jc m:val="centerGroup"/>
                              </m:oMathParaPr>
                              <m:oMath xmlns:m="http://schemas.openxmlformats.org/officeDocument/2006/math">
                                <m:r>
                                  <a:rPr lang="en-US" sz="1050" b="0" i="1" smtClean="0">
                                    <a:solidFill>
                                      <a:srgbClr val="008000"/>
                                    </a:solidFill>
                                    <a:latin typeface="Cambria Math" panose="02040503050406030204" pitchFamily="18" charset="0"/>
                                  </a:rPr>
                                  <m:t>𝑓</m:t>
                                </m:r>
                                <m:r>
                                  <a:rPr lang="en-US" sz="1050" b="0" i="1" smtClean="0">
                                    <a:solidFill>
                                      <a:srgbClr val="008000"/>
                                    </a:solidFill>
                                    <a:latin typeface="Cambria Math" panose="02040503050406030204" pitchFamily="18" charset="0"/>
                                  </a:rPr>
                                  <m:t>=3</m:t>
                                </m:r>
                                <m:sSup>
                                  <m:sSupPr>
                                    <m:ctrlPr>
                                      <a:rPr lang="en-US" sz="1050" i="1">
                                        <a:solidFill>
                                          <a:srgbClr val="008000"/>
                                        </a:solidFill>
                                        <a:latin typeface="Cambria Math" panose="02040503050406030204" pitchFamily="18" charset="0"/>
                                      </a:rPr>
                                    </m:ctrlPr>
                                  </m:sSupPr>
                                  <m:e>
                                    <m:r>
                                      <a:rPr lang="en-US" sz="1050" i="1">
                                        <a:solidFill>
                                          <a:srgbClr val="008000"/>
                                        </a:solidFill>
                                        <a:latin typeface="Cambria Math" panose="02040503050406030204" pitchFamily="18" charset="0"/>
                                      </a:rPr>
                                      <m:t>𝑝</m:t>
                                    </m:r>
                                  </m:e>
                                  <m:sup>
                                    <m:r>
                                      <a:rPr lang="en-US" sz="1050" b="0" i="1" smtClean="0">
                                        <a:solidFill>
                                          <a:srgbClr val="008000"/>
                                        </a:solidFill>
                                        <a:latin typeface="Cambria Math" panose="02040503050406030204" pitchFamily="18" charset="0"/>
                                      </a:rPr>
                                      <m:t>3</m:t>
                                    </m:r>
                                  </m:sup>
                                </m:sSup>
                                <m:r>
                                  <a:rPr lang="en-US" sz="1050" b="0" i="1" smtClean="0">
                                    <a:solidFill>
                                      <a:srgbClr val="008000"/>
                                    </a:solidFill>
                                    <a:latin typeface="Cambria Math" panose="02040503050406030204" pitchFamily="18" charset="0"/>
                                  </a:rPr>
                                  <m:t>−8</m:t>
                                </m:r>
                                <m:sSup>
                                  <m:sSupPr>
                                    <m:ctrlPr>
                                      <a:rPr lang="en-US" sz="1050" b="0" i="1" smtClean="0">
                                        <a:solidFill>
                                          <a:srgbClr val="008000"/>
                                        </a:solidFill>
                                        <a:latin typeface="Cambria Math" panose="02040503050406030204" pitchFamily="18" charset="0"/>
                                      </a:rPr>
                                    </m:ctrlPr>
                                  </m:sSupPr>
                                  <m:e>
                                    <m:r>
                                      <a:rPr lang="en-US" sz="1050" b="0" i="1" smtClean="0">
                                        <a:solidFill>
                                          <a:srgbClr val="008000"/>
                                        </a:solidFill>
                                        <a:latin typeface="Cambria Math" panose="02040503050406030204" pitchFamily="18" charset="0"/>
                                      </a:rPr>
                                      <m:t>𝑝</m:t>
                                    </m:r>
                                  </m:e>
                                  <m:sup>
                                    <m:r>
                                      <a:rPr lang="en-US" sz="1050" b="0" i="1" smtClean="0">
                                        <a:solidFill>
                                          <a:srgbClr val="008000"/>
                                        </a:solidFill>
                                        <a:latin typeface="Cambria Math" panose="02040503050406030204" pitchFamily="18" charset="0"/>
                                      </a:rPr>
                                      <m:t>2</m:t>
                                    </m:r>
                                  </m:sup>
                                </m:sSup>
                                <m:r>
                                  <a:rPr lang="en-US" sz="1050" b="0" i="1" smtClean="0">
                                    <a:solidFill>
                                      <a:srgbClr val="008000"/>
                                    </a:solidFill>
                                    <a:latin typeface="Cambria Math" panose="02040503050406030204" pitchFamily="18" charset="0"/>
                                  </a:rPr>
                                  <m:t>+7</m:t>
                                </m:r>
                                <m:r>
                                  <a:rPr lang="en-US" sz="1050" b="0" i="1" smtClean="0">
                                    <a:solidFill>
                                      <a:srgbClr val="008000"/>
                                    </a:solidFill>
                                    <a:latin typeface="Cambria Math" panose="02040503050406030204" pitchFamily="18" charset="0"/>
                                  </a:rPr>
                                  <m:t>𝑝</m:t>
                                </m:r>
                                <m:r>
                                  <a:rPr lang="en-US" sz="1050" b="0" i="1" smtClean="0">
                                    <a:solidFill>
                                      <a:srgbClr val="008000"/>
                                    </a:solidFill>
                                    <a:latin typeface="Cambria Math" panose="02040503050406030204" pitchFamily="18" charset="0"/>
                                  </a:rPr>
                                  <m:t>−2</m:t>
                                </m:r>
                              </m:oMath>
                            </m:oMathPara>
                          </a14:m>
                          <a:endParaRPr lang="en-US" sz="1050" dirty="0"/>
                        </a:p>
                      </a:txBody>
                      <a:tcPr/>
                    </a:tc>
                    <a:tc hMerge="1">
                      <a:txBody>
                        <a:bodyPr/>
                        <a:lstStyle/>
                        <a:p>
                          <a:endParaRPr lang="en-US" dirty="0"/>
                        </a:p>
                      </a:txBody>
                      <a:tcPr/>
                    </a:tc>
                    <a:extLst>
                      <a:ext uri="{0D108BD9-81ED-4DB2-BD59-A6C34878D82A}">
                        <a16:rowId xmlns:a16="http://schemas.microsoft.com/office/drawing/2014/main" val="2152691463"/>
                      </a:ext>
                    </a:extLst>
                  </a:tr>
                  <a:tr h="372973">
                    <a:tc>
                      <a:txBody>
                        <a:bodyPr/>
                        <a:lstStyle/>
                        <a:p>
                          <a:pPr/>
                          <a14:m>
                            <m:oMathPara xmlns:m="http://schemas.openxmlformats.org/officeDocument/2006/math">
                              <m:oMathParaPr>
                                <m:jc m:val="centerGroup"/>
                              </m:oMathParaPr>
                              <m:oMath xmlns:m="http://schemas.openxmlformats.org/officeDocument/2006/math">
                                <m:r>
                                  <a:rPr lang="en-US" sz="1050" b="0" i="1" smtClean="0">
                                    <a:solidFill>
                                      <a:srgbClr val="008000"/>
                                    </a:solidFill>
                                    <a:latin typeface="Cambria Math" panose="02040503050406030204" pitchFamily="18" charset="0"/>
                                  </a:rPr>
                                  <m:t>0≤</m:t>
                                </m:r>
                                <m:r>
                                  <a:rPr lang="en-US" sz="1050" i="1" smtClean="0">
                                    <a:solidFill>
                                      <a:srgbClr val="008000"/>
                                    </a:solidFill>
                                    <a:latin typeface="Cambria Math" panose="02040503050406030204" pitchFamily="18" charset="0"/>
                                  </a:rPr>
                                  <m:t>𝑝</m:t>
                                </m:r>
                                <m:r>
                                  <a:rPr lang="en-US" sz="1050" b="0" i="0" smtClean="0">
                                    <a:solidFill>
                                      <a:srgbClr val="008000"/>
                                    </a:solidFill>
                                    <a:latin typeface="Cambria Math" panose="02040503050406030204" pitchFamily="18" charset="0"/>
                                  </a:rPr>
                                  <m:t>≤</m:t>
                                </m:r>
                                <m:f>
                                  <m:fPr>
                                    <m:ctrlPr>
                                      <a:rPr lang="en-US" sz="1050" b="0" i="1" smtClean="0">
                                        <a:solidFill>
                                          <a:srgbClr val="008000"/>
                                        </a:solidFill>
                                        <a:latin typeface="Cambria Math" panose="02040503050406030204" pitchFamily="18" charset="0"/>
                                      </a:rPr>
                                    </m:ctrlPr>
                                  </m:fPr>
                                  <m:num>
                                    <m:r>
                                      <a:rPr lang="en-US" sz="1050" b="0" i="0" smtClean="0">
                                        <a:solidFill>
                                          <a:srgbClr val="008000"/>
                                        </a:solidFill>
                                        <a:latin typeface="Cambria Math" panose="02040503050406030204" pitchFamily="18" charset="0"/>
                                      </a:rPr>
                                      <m:t>2</m:t>
                                    </m:r>
                                  </m:num>
                                  <m:den>
                                    <m:r>
                                      <a:rPr lang="en-US" sz="1050" b="0" i="0" smtClean="0">
                                        <a:solidFill>
                                          <a:srgbClr val="008000"/>
                                        </a:solidFill>
                                        <a:latin typeface="Cambria Math" panose="02040503050406030204" pitchFamily="18" charset="0"/>
                                      </a:rPr>
                                      <m:t>3</m:t>
                                    </m:r>
                                  </m:den>
                                </m:f>
                              </m:oMath>
                            </m:oMathPara>
                          </a14:m>
                          <a:endParaRPr lang="en-US" sz="105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050" b="0" i="1" smtClean="0">
                                        <a:solidFill>
                                          <a:srgbClr val="008000"/>
                                        </a:solidFill>
                                        <a:latin typeface="Cambria Math" panose="02040503050406030204" pitchFamily="18" charset="0"/>
                                      </a:rPr>
                                    </m:ctrlPr>
                                  </m:fPr>
                                  <m:num>
                                    <m:r>
                                      <a:rPr lang="en-US" sz="1050" b="0" i="0" smtClean="0">
                                        <a:solidFill>
                                          <a:srgbClr val="008000"/>
                                        </a:solidFill>
                                        <a:latin typeface="Cambria Math" panose="02040503050406030204" pitchFamily="18" charset="0"/>
                                      </a:rPr>
                                      <m:t>2</m:t>
                                    </m:r>
                                  </m:num>
                                  <m:den>
                                    <m:r>
                                      <a:rPr lang="en-US" sz="1050" b="0" i="0" smtClean="0">
                                        <a:solidFill>
                                          <a:srgbClr val="008000"/>
                                        </a:solidFill>
                                        <a:latin typeface="Cambria Math" panose="02040503050406030204" pitchFamily="18" charset="0"/>
                                      </a:rPr>
                                      <m:t>3</m:t>
                                    </m:r>
                                  </m:den>
                                </m:f>
                                <m:r>
                                  <a:rPr lang="en-US" sz="1050" b="0" i="1" smtClean="0">
                                    <a:solidFill>
                                      <a:srgbClr val="008000"/>
                                    </a:solidFill>
                                    <a:latin typeface="Cambria Math" panose="02040503050406030204" pitchFamily="18" charset="0"/>
                                  </a:rPr>
                                  <m:t>≤</m:t>
                                </m:r>
                                <m:r>
                                  <a:rPr lang="en-US" sz="1050" i="1" smtClean="0">
                                    <a:solidFill>
                                      <a:srgbClr val="008000"/>
                                    </a:solidFill>
                                    <a:latin typeface="Cambria Math" panose="02040503050406030204" pitchFamily="18" charset="0"/>
                                  </a:rPr>
                                  <m:t>𝑝</m:t>
                                </m:r>
                                <m:r>
                                  <a:rPr lang="en-US" sz="1050" b="0" i="0" smtClean="0">
                                    <a:solidFill>
                                      <a:srgbClr val="008000"/>
                                    </a:solidFill>
                                    <a:latin typeface="Cambria Math" panose="02040503050406030204" pitchFamily="18" charset="0"/>
                                  </a:rPr>
                                  <m:t>≤</m:t>
                                </m:r>
                                <m:r>
                                  <a:rPr lang="en-US" sz="1050" b="0" i="1" smtClean="0">
                                    <a:solidFill>
                                      <a:srgbClr val="008000"/>
                                    </a:solidFill>
                                    <a:latin typeface="Cambria Math" panose="02040503050406030204" pitchFamily="18" charset="0"/>
                                  </a:rPr>
                                  <m:t>1</m:t>
                                </m:r>
                              </m:oMath>
                            </m:oMathPara>
                          </a14:m>
                          <a:endParaRPr lang="en-US" sz="1050" dirty="0"/>
                        </a:p>
                      </a:txBody>
                      <a:tcPr/>
                    </a:tc>
                    <a:extLst>
                      <a:ext uri="{0D108BD9-81ED-4DB2-BD59-A6C34878D82A}">
                        <a16:rowId xmlns:a16="http://schemas.microsoft.com/office/drawing/2014/main" val="3770326352"/>
                      </a:ext>
                    </a:extLst>
                  </a:tr>
                  <a:tr h="263067">
                    <a:tc>
                      <a:txBody>
                        <a:bodyPr/>
                        <a:lstStyle/>
                        <a:p>
                          <a:pPr/>
                          <a14:m>
                            <m:oMathPara xmlns:m="http://schemas.openxmlformats.org/officeDocument/2006/math">
                              <m:oMathParaPr>
                                <m:jc m:val="centerGroup"/>
                              </m:oMathParaPr>
                              <m:oMath xmlns:m="http://schemas.openxmlformats.org/officeDocument/2006/math">
                                <m:r>
                                  <a:rPr lang="en-US" sz="1050" b="0" i="1" smtClean="0">
                                    <a:solidFill>
                                      <a:srgbClr val="008000"/>
                                    </a:solidFill>
                                    <a:latin typeface="Cambria Math" panose="02040503050406030204" pitchFamily="18" charset="0"/>
                                  </a:rPr>
                                  <m:t>𝑓</m:t>
                                </m:r>
                                <m:r>
                                  <a:rPr lang="en-US" sz="1050" b="0" i="1" smtClean="0">
                                    <a:solidFill>
                                      <a:srgbClr val="008000"/>
                                    </a:solidFill>
                                    <a:latin typeface="Cambria Math" panose="02040503050406030204" pitchFamily="18" charset="0"/>
                                  </a:rPr>
                                  <m:t>≤0</m:t>
                                </m:r>
                              </m:oMath>
                            </m:oMathPara>
                          </a14:m>
                          <a:endParaRPr lang="en-US" sz="1050" dirty="0"/>
                        </a:p>
                      </a:txBody>
                      <a:tcPr/>
                    </a:tc>
                    <a:tc>
                      <a:txBody>
                        <a:bodyPr/>
                        <a:lstStyle/>
                        <a:p>
                          <a:pPr/>
                          <a14:m>
                            <m:oMathPara xmlns:m="http://schemas.openxmlformats.org/officeDocument/2006/math">
                              <m:oMathParaPr>
                                <m:jc m:val="centerGroup"/>
                              </m:oMathParaPr>
                              <m:oMath xmlns:m="http://schemas.openxmlformats.org/officeDocument/2006/math">
                                <m:r>
                                  <a:rPr lang="en-US" sz="1050" b="0" i="1" smtClean="0">
                                    <a:solidFill>
                                      <a:srgbClr val="008000"/>
                                    </a:solidFill>
                                    <a:latin typeface="Cambria Math" panose="02040503050406030204" pitchFamily="18" charset="0"/>
                                  </a:rPr>
                                  <m:t>𝑓</m:t>
                                </m:r>
                                <m:r>
                                  <a:rPr lang="en-US" sz="1050" b="0" i="1" smtClean="0">
                                    <a:solidFill>
                                      <a:srgbClr val="008000"/>
                                    </a:solidFill>
                                    <a:latin typeface="Cambria Math" panose="02040503050406030204" pitchFamily="18" charset="0"/>
                                  </a:rPr>
                                  <m:t>≥0</m:t>
                                </m:r>
                              </m:oMath>
                            </m:oMathPara>
                          </a14:m>
                          <a:endParaRPr lang="en-US" sz="1050" dirty="0"/>
                        </a:p>
                      </a:txBody>
                      <a:tcPr/>
                    </a:tc>
                    <a:extLst>
                      <a:ext uri="{0D108BD9-81ED-4DB2-BD59-A6C34878D82A}">
                        <a16:rowId xmlns:a16="http://schemas.microsoft.com/office/drawing/2014/main" val="760742182"/>
                      </a:ext>
                    </a:extLst>
                  </a:tr>
                </a:tbl>
              </a:graphicData>
            </a:graphic>
          </p:graphicFrame>
        </mc:Choice>
        <mc:Fallback xmlns="">
          <p:graphicFrame>
            <p:nvGraphicFramePr>
              <p:cNvPr id="3" name="Table 3">
                <a:extLst>
                  <a:ext uri="{FF2B5EF4-FFF2-40B4-BE49-F238E27FC236}">
                    <a16:creationId xmlns:a16="http://schemas.microsoft.com/office/drawing/2014/main" id="{27E7C020-8D97-7257-9509-C3C6909B6A40}"/>
                  </a:ext>
                </a:extLst>
              </p:cNvPr>
              <p:cNvGraphicFramePr>
                <a:graphicFrameLocks noGrp="1"/>
              </p:cNvGraphicFramePr>
              <p:nvPr>
                <p:extLst>
                  <p:ext uri="{D42A27DB-BD31-4B8C-83A1-F6EECF244321}">
                    <p14:modId xmlns:p14="http://schemas.microsoft.com/office/powerpoint/2010/main" val="955436174"/>
                  </p:ext>
                </p:extLst>
              </p:nvPr>
            </p:nvGraphicFramePr>
            <p:xfrm>
              <a:off x="6304359" y="3913852"/>
              <a:ext cx="1918097" cy="918183"/>
            </p:xfrm>
            <a:graphic>
              <a:graphicData uri="http://schemas.openxmlformats.org/drawingml/2006/table">
                <a:tbl>
                  <a:tblPr firstRow="1" bandRow="1">
                    <a:tableStyleId>{5C22544A-7EE6-4342-B048-85BDC9FD1C3A}</a:tableStyleId>
                  </a:tblPr>
                  <a:tblGrid>
                    <a:gridCol w="838558">
                      <a:extLst>
                        <a:ext uri="{9D8B030D-6E8A-4147-A177-3AD203B41FA5}">
                          <a16:colId xmlns:a16="http://schemas.microsoft.com/office/drawing/2014/main" val="3703951157"/>
                        </a:ext>
                      </a:extLst>
                    </a:gridCol>
                    <a:gridCol w="1079539">
                      <a:extLst>
                        <a:ext uri="{9D8B030D-6E8A-4147-A177-3AD203B41FA5}">
                          <a16:colId xmlns:a16="http://schemas.microsoft.com/office/drawing/2014/main" val="2575253607"/>
                        </a:ext>
                      </a:extLst>
                    </a:gridCol>
                  </a:tblGrid>
                  <a:tr h="263067">
                    <a:tc gridSpan="2">
                      <a:txBody>
                        <a:bodyPr/>
                        <a:lstStyle/>
                        <a:p>
                          <a:endParaRPr lang="en-US"/>
                        </a:p>
                      </a:txBody>
                      <a:tcPr>
                        <a:blipFill>
                          <a:blip r:embed="rId3"/>
                          <a:stretch>
                            <a:fillRect l="-317" t="-4651" r="-1270" b="-255814"/>
                          </a:stretch>
                        </a:blipFill>
                      </a:tcPr>
                    </a:tc>
                    <a:tc hMerge="1">
                      <a:txBody>
                        <a:bodyPr/>
                        <a:lstStyle/>
                        <a:p>
                          <a:endParaRPr lang="en-US" dirty="0"/>
                        </a:p>
                      </a:txBody>
                      <a:tcPr/>
                    </a:tc>
                    <a:extLst>
                      <a:ext uri="{0D108BD9-81ED-4DB2-BD59-A6C34878D82A}">
                        <a16:rowId xmlns:a16="http://schemas.microsoft.com/office/drawing/2014/main" val="2152691463"/>
                      </a:ext>
                    </a:extLst>
                  </a:tr>
                  <a:tr h="392049">
                    <a:tc>
                      <a:txBody>
                        <a:bodyPr/>
                        <a:lstStyle/>
                        <a:p>
                          <a:endParaRPr lang="en-US"/>
                        </a:p>
                      </a:txBody>
                      <a:tcPr>
                        <a:blipFill>
                          <a:blip r:embed="rId3"/>
                          <a:stretch>
                            <a:fillRect l="-725" t="-69231" r="-131159" b="-69231"/>
                          </a:stretch>
                        </a:blipFill>
                      </a:tcPr>
                    </a:tc>
                    <a:tc>
                      <a:txBody>
                        <a:bodyPr/>
                        <a:lstStyle/>
                        <a:p>
                          <a:endParaRPr lang="en-US"/>
                        </a:p>
                      </a:txBody>
                      <a:tcPr>
                        <a:blipFill>
                          <a:blip r:embed="rId3"/>
                          <a:stretch>
                            <a:fillRect l="-78531" t="-69231" r="-2260" b="-69231"/>
                          </a:stretch>
                        </a:blipFill>
                      </a:tcPr>
                    </a:tc>
                    <a:extLst>
                      <a:ext uri="{0D108BD9-81ED-4DB2-BD59-A6C34878D82A}">
                        <a16:rowId xmlns:a16="http://schemas.microsoft.com/office/drawing/2014/main" val="3770326352"/>
                      </a:ext>
                    </a:extLst>
                  </a:tr>
                  <a:tr h="263067">
                    <a:tc>
                      <a:txBody>
                        <a:bodyPr/>
                        <a:lstStyle/>
                        <a:p>
                          <a:endParaRPr lang="en-US"/>
                        </a:p>
                      </a:txBody>
                      <a:tcPr>
                        <a:blipFill>
                          <a:blip r:embed="rId3"/>
                          <a:stretch>
                            <a:fillRect l="-725" t="-255814" r="-131159" b="-4651"/>
                          </a:stretch>
                        </a:blipFill>
                      </a:tcPr>
                    </a:tc>
                    <a:tc>
                      <a:txBody>
                        <a:bodyPr/>
                        <a:lstStyle/>
                        <a:p>
                          <a:endParaRPr lang="en-US"/>
                        </a:p>
                      </a:txBody>
                      <a:tcPr>
                        <a:blipFill>
                          <a:blip r:embed="rId3"/>
                          <a:stretch>
                            <a:fillRect l="-78531" t="-255814" r="-2260" b="-4651"/>
                          </a:stretch>
                        </a:blipFill>
                      </a:tcPr>
                    </a:tc>
                    <a:extLst>
                      <a:ext uri="{0D108BD9-81ED-4DB2-BD59-A6C34878D82A}">
                        <a16:rowId xmlns:a16="http://schemas.microsoft.com/office/drawing/2014/main" val="760742182"/>
                      </a:ext>
                    </a:extLst>
                  </a:tr>
                </a:tbl>
              </a:graphicData>
            </a:graphic>
          </p:graphicFrame>
        </mc:Fallback>
      </mc:AlternateContent>
    </p:spTree>
    <p:extLst>
      <p:ext uri="{BB962C8B-B14F-4D97-AF65-F5344CB8AC3E}">
        <p14:creationId xmlns:p14="http://schemas.microsoft.com/office/powerpoint/2010/main" val="2810422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a:bodyPr>
          <a:lstStyle/>
          <a:p>
            <a:r>
              <a:rPr lang="en-US" dirty="0"/>
              <a:t>Correlation Property</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EEC2ADEF-9570-4EFD-AE15-2233504DE450}"/>
                  </a:ext>
                </a:extLst>
              </p:cNvPr>
              <p:cNvSpPr>
                <a:spLocks noGrp="1"/>
              </p:cNvSpPr>
              <p:nvPr>
                <p:ph idx="1"/>
              </p:nvPr>
            </p:nvSpPr>
            <p:spPr>
              <a:xfrm>
                <a:off x="628650" y="1756834"/>
                <a:ext cx="8002496" cy="2394518"/>
              </a:xfrm>
            </p:spPr>
            <p:txBody>
              <a:bodyPr>
                <a:normAutofit/>
              </a:bodyPr>
              <a:lstStyle/>
              <a:p>
                <a:pPr marL="0" indent="0">
                  <a:buNone/>
                </a:pPr>
                <a:endParaRPr lang="en-US" sz="1200" b="1" dirty="0"/>
              </a:p>
              <a:p>
                <a:pPr marL="0" indent="0">
                  <a:buNone/>
                </a:pPr>
                <a:r>
                  <a:rPr lang="en-US" sz="1200" b="1" dirty="0"/>
                  <a:t>Proof.</a:t>
                </a:r>
              </a:p>
              <a:p>
                <a:pPr marL="0" indent="0">
                  <a:buNone/>
                </a:pPr>
                <a:r>
                  <a:rPr lang="en-US" sz="1200" dirty="0"/>
                  <a:t>Consider the random variable </a:t>
                </a:r>
                <a14:m>
                  <m:oMath xmlns:m="http://schemas.openxmlformats.org/officeDocument/2006/math">
                    <m:r>
                      <a:rPr lang="en-US" sz="1200" b="0" i="1" smtClean="0">
                        <a:solidFill>
                          <a:srgbClr val="008000"/>
                        </a:solidFill>
                        <a:latin typeface="Cambria Math" panose="02040503050406030204" pitchFamily="18" charset="0"/>
                      </a:rPr>
                      <m:t>𝑍</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𝑋</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𝑌</m:t>
                    </m:r>
                    <m:f>
                      <m:fPr>
                        <m:ctrlPr>
                          <a:rPr lang="en-US" sz="1200" i="1" smtClean="0">
                            <a:solidFill>
                              <a:srgbClr val="008000"/>
                            </a:solidFill>
                            <a:latin typeface="Cambria Math" panose="02040503050406030204" pitchFamily="18" charset="0"/>
                          </a:rPr>
                        </m:ctrlPr>
                      </m:fPr>
                      <m:num>
                        <m:r>
                          <m:rPr>
                            <m:sty m:val="p"/>
                          </m:rPr>
                          <a:rPr lang="en-US" sz="1200" b="0" i="0" smtClean="0">
                            <a:solidFill>
                              <a:srgbClr val="008000"/>
                            </a:solidFill>
                            <a:latin typeface="Cambria Math" panose="02040503050406030204" pitchFamily="18" charset="0"/>
                          </a:rPr>
                          <m:t>cov</m:t>
                        </m:r>
                        <m:d>
                          <m:dPr>
                            <m:ctrlPr>
                              <a:rPr lang="en-US" sz="1200" i="1">
                                <a:solidFill>
                                  <a:srgbClr val="008000"/>
                                </a:solidFill>
                                <a:latin typeface="Cambria Math" panose="02040503050406030204" pitchFamily="18" charset="0"/>
                              </a:rPr>
                            </m:ctrlPr>
                          </m:dPr>
                          <m:e>
                            <m:r>
                              <a:rPr lang="en-US" sz="1200" b="0" i="1">
                                <a:solidFill>
                                  <a:srgbClr val="008000"/>
                                </a:solidFill>
                                <a:latin typeface="Cambria Math" panose="02040503050406030204" pitchFamily="18" charset="0"/>
                              </a:rPr>
                              <m:t>𝑋</m:t>
                            </m:r>
                            <m:r>
                              <a:rPr lang="en-US" sz="1200" b="0" i="1">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𝑌</m:t>
                            </m:r>
                          </m:e>
                        </m:d>
                      </m:num>
                      <m:den>
                        <m:r>
                          <m:rPr>
                            <m:sty m:val="p"/>
                          </m:rPr>
                          <a:rPr lang="en-US" sz="1200" i="0">
                            <a:solidFill>
                              <a:srgbClr val="008000"/>
                            </a:solidFill>
                            <a:latin typeface="Cambria Math" panose="02040503050406030204" pitchFamily="18" charset="0"/>
                          </a:rPr>
                          <m:t>var</m:t>
                        </m:r>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𝑌</m:t>
                        </m:r>
                        <m:r>
                          <a:rPr lang="en-US" sz="1200" i="1">
                            <a:solidFill>
                              <a:srgbClr val="008000"/>
                            </a:solidFill>
                            <a:latin typeface="Cambria Math" panose="02040503050406030204" pitchFamily="18" charset="0"/>
                          </a:rPr>
                          <m:t>)</m:t>
                        </m:r>
                      </m:den>
                    </m:f>
                  </m:oMath>
                </a14:m>
                <a:r>
                  <a:rPr lang="en-US" sz="1200" dirty="0"/>
                  <a:t>. Then, </a:t>
                </a:r>
              </a:p>
              <a:p>
                <a:pPr marL="0" indent="0">
                  <a:buNone/>
                </a:pPr>
                <a:endParaRPr lang="en-US" sz="1200" dirty="0"/>
              </a:p>
              <a:p>
                <a:pPr marL="0" indent="0">
                  <a:buNone/>
                </a:pPr>
                <a14:m>
                  <m:oMath xmlns:m="http://schemas.openxmlformats.org/officeDocument/2006/math">
                    <m:r>
                      <a:rPr lang="en-US" sz="1200" b="0" i="1" smtClean="0">
                        <a:solidFill>
                          <a:srgbClr val="008000"/>
                        </a:solidFill>
                        <a:latin typeface="Cambria Math" panose="02040503050406030204" pitchFamily="18" charset="0"/>
                      </a:rPr>
                      <m:t>0≤</m:t>
                    </m:r>
                    <m:r>
                      <m:rPr>
                        <m:sty m:val="p"/>
                      </m:rPr>
                      <a:rPr lang="en-US" sz="1200" b="0" i="0" smtClean="0">
                        <a:solidFill>
                          <a:srgbClr val="008000"/>
                        </a:solidFill>
                        <a:latin typeface="Cambria Math" panose="02040503050406030204" pitchFamily="18" charset="0"/>
                      </a:rPr>
                      <m:t>var</m:t>
                    </m:r>
                    <m:d>
                      <m:dPr>
                        <m:ctrlPr>
                          <a:rPr lang="en-US" sz="120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𝑍</m:t>
                        </m:r>
                      </m:e>
                    </m:d>
                    <m:r>
                      <a:rPr lang="en-US" sz="1200" b="0" i="1" smtClean="0">
                        <a:solidFill>
                          <a:srgbClr val="008000"/>
                        </a:solidFill>
                        <a:latin typeface="Cambria Math" panose="02040503050406030204" pitchFamily="18" charset="0"/>
                      </a:rPr>
                      <m:t>=</m:t>
                    </m:r>
                    <m:r>
                      <m:rPr>
                        <m:sty m:val="p"/>
                      </m:rPr>
                      <a:rPr lang="en-US" sz="1200" b="0" i="0" smtClean="0">
                        <a:solidFill>
                          <a:srgbClr val="008000"/>
                        </a:solidFill>
                        <a:latin typeface="Cambria Math" panose="02040503050406030204" pitchFamily="18" charset="0"/>
                      </a:rPr>
                      <m:t>cov</m:t>
                    </m:r>
                    <m:d>
                      <m:dPr>
                        <m:ctrlPr>
                          <a:rPr lang="en-US" sz="120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𝑍</m:t>
                        </m:r>
                        <m:r>
                          <a:rPr lang="en-US" sz="1200" b="0" i="1" smtClean="0">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𝑍</m:t>
                        </m:r>
                      </m:e>
                    </m:d>
                    <m:r>
                      <a:rPr lang="en-US" sz="1200" b="0" i="1" smtClean="0">
                        <a:solidFill>
                          <a:srgbClr val="008000"/>
                        </a:solidFill>
                        <a:latin typeface="Cambria Math" panose="02040503050406030204" pitchFamily="18" charset="0"/>
                      </a:rPr>
                      <m:t>=</m:t>
                    </m:r>
                    <m:r>
                      <m:rPr>
                        <m:sty m:val="p"/>
                      </m:rPr>
                      <a:rPr lang="en-US" sz="1200" b="0" i="0" smtClean="0">
                        <a:solidFill>
                          <a:srgbClr val="008000"/>
                        </a:solidFill>
                        <a:latin typeface="Cambria Math" panose="02040503050406030204" pitchFamily="18" charset="0"/>
                      </a:rPr>
                      <m:t>cov</m:t>
                    </m:r>
                    <m:d>
                      <m:dPr>
                        <m:ctrlPr>
                          <a:rPr lang="en-US" sz="1200" i="1" smtClean="0">
                            <a:solidFill>
                              <a:srgbClr val="008000"/>
                            </a:solidFill>
                            <a:latin typeface="Cambria Math" panose="02040503050406030204" pitchFamily="18" charset="0"/>
                          </a:rPr>
                        </m:ctrlPr>
                      </m:dPr>
                      <m:e>
                        <m:r>
                          <a:rPr lang="en-US" sz="1200" b="0" i="1">
                            <a:solidFill>
                              <a:srgbClr val="008000"/>
                            </a:solidFill>
                            <a:latin typeface="Cambria Math" panose="02040503050406030204" pitchFamily="18" charset="0"/>
                          </a:rPr>
                          <m:t>𝑋</m:t>
                        </m:r>
                        <m:r>
                          <a:rPr lang="en-US" sz="1200" b="0" i="1">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𝑌</m:t>
                        </m:r>
                        <m:f>
                          <m:fPr>
                            <m:ctrlPr>
                              <a:rPr lang="en-US" sz="1200" i="1">
                                <a:solidFill>
                                  <a:srgbClr val="008000"/>
                                </a:solidFill>
                                <a:latin typeface="Cambria Math" panose="02040503050406030204" pitchFamily="18" charset="0"/>
                              </a:rPr>
                            </m:ctrlPr>
                          </m:fPr>
                          <m:num>
                            <m:r>
                              <m:rPr>
                                <m:sty m:val="p"/>
                              </m:rPr>
                              <a:rPr lang="en-US" sz="1200" b="0" i="0" smtClean="0">
                                <a:solidFill>
                                  <a:srgbClr val="008000"/>
                                </a:solidFill>
                                <a:latin typeface="Cambria Math" panose="02040503050406030204" pitchFamily="18" charset="0"/>
                              </a:rPr>
                              <m:t>c</m:t>
                            </m:r>
                            <m:r>
                              <m:rPr>
                                <m:sty m:val="p"/>
                              </m:rPr>
                              <a:rPr lang="en-US" sz="1200" b="0" i="0">
                                <a:solidFill>
                                  <a:srgbClr val="008000"/>
                                </a:solidFill>
                                <a:latin typeface="Cambria Math" panose="02040503050406030204" pitchFamily="18" charset="0"/>
                              </a:rPr>
                              <m:t>ov</m:t>
                            </m:r>
                            <m:d>
                              <m:dPr>
                                <m:ctrlPr>
                                  <a:rPr lang="en-US" sz="1200" i="1">
                                    <a:solidFill>
                                      <a:srgbClr val="008000"/>
                                    </a:solidFill>
                                    <a:latin typeface="Cambria Math" panose="02040503050406030204" pitchFamily="18" charset="0"/>
                                  </a:rPr>
                                </m:ctrlPr>
                              </m:dPr>
                              <m:e>
                                <m:r>
                                  <a:rPr lang="en-US" sz="1200" b="0" i="1">
                                    <a:solidFill>
                                      <a:srgbClr val="008000"/>
                                    </a:solidFill>
                                    <a:latin typeface="Cambria Math" panose="02040503050406030204" pitchFamily="18" charset="0"/>
                                  </a:rPr>
                                  <m:t>𝑋</m:t>
                                </m:r>
                                <m:r>
                                  <a:rPr lang="en-US" sz="1200" b="0" i="1">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𝑌</m:t>
                                </m:r>
                              </m:e>
                            </m:d>
                          </m:num>
                          <m:den>
                            <m:r>
                              <m:rPr>
                                <m:sty m:val="p"/>
                              </m:rPr>
                              <a:rPr lang="en-US" sz="1200" i="0">
                                <a:solidFill>
                                  <a:srgbClr val="008000"/>
                                </a:solidFill>
                                <a:latin typeface="Cambria Math" panose="02040503050406030204" pitchFamily="18" charset="0"/>
                              </a:rPr>
                              <m:t>var</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𝑌</m:t>
                            </m:r>
                            <m:r>
                              <a:rPr lang="en-US" sz="1200" i="1">
                                <a:solidFill>
                                  <a:srgbClr val="008000"/>
                                </a:solidFill>
                                <a:latin typeface="Cambria Math" panose="02040503050406030204" pitchFamily="18" charset="0"/>
                              </a:rPr>
                              <m:t>)</m:t>
                            </m:r>
                          </m:den>
                        </m:f>
                        <m:r>
                          <a:rPr lang="en-US" sz="1200" b="0" i="1">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𝑋</m:t>
                        </m:r>
                        <m:r>
                          <a:rPr lang="en-US" sz="1200" b="0" i="1">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𝑌</m:t>
                        </m:r>
                        <m:f>
                          <m:fPr>
                            <m:ctrlPr>
                              <a:rPr lang="en-US" sz="1200" i="1">
                                <a:solidFill>
                                  <a:srgbClr val="008000"/>
                                </a:solidFill>
                                <a:latin typeface="Cambria Math" panose="02040503050406030204" pitchFamily="18" charset="0"/>
                              </a:rPr>
                            </m:ctrlPr>
                          </m:fPr>
                          <m:num>
                            <m:r>
                              <m:rPr>
                                <m:sty m:val="p"/>
                              </m:rPr>
                              <a:rPr lang="en-US" sz="1200" b="0" i="0" smtClean="0">
                                <a:solidFill>
                                  <a:srgbClr val="008000"/>
                                </a:solidFill>
                                <a:latin typeface="Cambria Math" panose="02040503050406030204" pitchFamily="18" charset="0"/>
                              </a:rPr>
                              <m:t>c</m:t>
                            </m:r>
                            <m:r>
                              <m:rPr>
                                <m:sty m:val="p"/>
                              </m:rPr>
                              <a:rPr lang="en-US" sz="1200" b="0" i="0">
                                <a:solidFill>
                                  <a:srgbClr val="008000"/>
                                </a:solidFill>
                                <a:latin typeface="Cambria Math" panose="02040503050406030204" pitchFamily="18" charset="0"/>
                              </a:rPr>
                              <m:t>ov</m:t>
                            </m:r>
                            <m:d>
                              <m:dPr>
                                <m:ctrlPr>
                                  <a:rPr lang="en-US" sz="1200" i="1">
                                    <a:solidFill>
                                      <a:srgbClr val="008000"/>
                                    </a:solidFill>
                                    <a:latin typeface="Cambria Math" panose="02040503050406030204" pitchFamily="18" charset="0"/>
                                  </a:rPr>
                                </m:ctrlPr>
                              </m:dPr>
                              <m:e>
                                <m:r>
                                  <a:rPr lang="en-US" sz="1200" b="0" i="1">
                                    <a:solidFill>
                                      <a:srgbClr val="008000"/>
                                    </a:solidFill>
                                    <a:latin typeface="Cambria Math" panose="02040503050406030204" pitchFamily="18" charset="0"/>
                                  </a:rPr>
                                  <m:t>𝑋</m:t>
                                </m:r>
                                <m:r>
                                  <a:rPr lang="en-US" sz="1200" b="0" i="1">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𝑌</m:t>
                                </m:r>
                              </m:e>
                            </m:d>
                          </m:num>
                          <m:den>
                            <m:r>
                              <m:rPr>
                                <m:sty m:val="p"/>
                              </m:rPr>
                              <a:rPr lang="en-US" sz="1200" i="0">
                                <a:solidFill>
                                  <a:srgbClr val="008000"/>
                                </a:solidFill>
                                <a:latin typeface="Cambria Math" panose="02040503050406030204" pitchFamily="18" charset="0"/>
                              </a:rPr>
                              <m:t>var</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𝑌</m:t>
                            </m:r>
                            <m:r>
                              <a:rPr lang="en-US" sz="1200" i="1">
                                <a:solidFill>
                                  <a:srgbClr val="008000"/>
                                </a:solidFill>
                                <a:latin typeface="Cambria Math" panose="02040503050406030204" pitchFamily="18" charset="0"/>
                              </a:rPr>
                              <m:t>)</m:t>
                            </m:r>
                          </m:den>
                        </m:f>
                      </m:e>
                    </m:d>
                    <m:r>
                      <a:rPr lang="en-US" sz="1200" b="0" i="1" smtClean="0">
                        <a:solidFill>
                          <a:srgbClr val="008000"/>
                        </a:solidFill>
                        <a:latin typeface="Cambria Math" panose="02040503050406030204" pitchFamily="18" charset="0"/>
                      </a:rPr>
                      <m:t>=</m:t>
                    </m:r>
                    <m:r>
                      <m:rPr>
                        <m:sty m:val="p"/>
                      </m:rPr>
                      <a:rPr lang="en-US" sz="1200" i="0">
                        <a:solidFill>
                          <a:srgbClr val="008000"/>
                        </a:solidFill>
                        <a:latin typeface="Cambria Math" panose="02040503050406030204" pitchFamily="18" charset="0"/>
                      </a:rPr>
                      <m:t>var</m:t>
                    </m:r>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𝑥</m:t>
                    </m:r>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m:t>
                    </m:r>
                    <m:f>
                      <m:fPr>
                        <m:ctrlPr>
                          <a:rPr lang="en-US" sz="1200" i="1">
                            <a:solidFill>
                              <a:srgbClr val="008000"/>
                            </a:solidFill>
                            <a:latin typeface="Cambria Math" panose="02040503050406030204" pitchFamily="18" charset="0"/>
                          </a:rPr>
                        </m:ctrlPr>
                      </m:fPr>
                      <m:num>
                        <m:r>
                          <m:rPr>
                            <m:sty m:val="p"/>
                          </m:rPr>
                          <a:rPr lang="en-US" sz="1200" b="0" i="0" smtClean="0">
                            <a:solidFill>
                              <a:srgbClr val="008000"/>
                            </a:solidFill>
                            <a:latin typeface="Cambria Math" panose="02040503050406030204" pitchFamily="18" charset="0"/>
                          </a:rPr>
                          <m:t>cov</m:t>
                        </m:r>
                        <m:sSup>
                          <m:sSupPr>
                            <m:ctrlPr>
                              <a:rPr lang="en-US" sz="1200" b="0" i="1" smtClean="0">
                                <a:solidFill>
                                  <a:srgbClr val="008000"/>
                                </a:solidFill>
                                <a:latin typeface="Cambria Math" panose="02040503050406030204" pitchFamily="18" charset="0"/>
                              </a:rPr>
                            </m:ctrlPr>
                          </m:sSupPr>
                          <m:e>
                            <m:d>
                              <m:dPr>
                                <m:ctrlPr>
                                  <a:rPr lang="en-US" sz="1200" i="1">
                                    <a:solidFill>
                                      <a:srgbClr val="008000"/>
                                    </a:solidFill>
                                    <a:latin typeface="Cambria Math" panose="02040503050406030204" pitchFamily="18" charset="0"/>
                                  </a:rPr>
                                </m:ctrlPr>
                              </m:dPr>
                              <m:e>
                                <m:r>
                                  <a:rPr lang="en-US" sz="1200" b="0" i="1">
                                    <a:solidFill>
                                      <a:srgbClr val="008000"/>
                                    </a:solidFill>
                                    <a:latin typeface="Cambria Math" panose="02040503050406030204" pitchFamily="18" charset="0"/>
                                  </a:rPr>
                                  <m:t>𝑋</m:t>
                                </m:r>
                                <m:r>
                                  <a:rPr lang="en-US" sz="1200" b="0" i="1">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𝑌</m:t>
                                </m:r>
                              </m:e>
                            </m:d>
                          </m:e>
                          <m:sup>
                            <m:r>
                              <a:rPr lang="en-US" sz="1200" b="0" i="1" smtClean="0">
                                <a:solidFill>
                                  <a:srgbClr val="008000"/>
                                </a:solidFill>
                                <a:latin typeface="Cambria Math" panose="02040503050406030204" pitchFamily="18" charset="0"/>
                              </a:rPr>
                              <m:t>2</m:t>
                            </m:r>
                          </m:sup>
                        </m:sSup>
                      </m:num>
                      <m:den>
                        <m:r>
                          <m:rPr>
                            <m:sty m:val="p"/>
                          </m:rPr>
                          <a:rPr lang="en-US" sz="1200" i="0">
                            <a:solidFill>
                              <a:srgbClr val="008000"/>
                            </a:solidFill>
                            <a:latin typeface="Cambria Math" panose="02040503050406030204" pitchFamily="18" charset="0"/>
                          </a:rPr>
                          <m:t>var</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𝑌</m:t>
                        </m:r>
                        <m:r>
                          <a:rPr lang="en-US" sz="1200" i="1">
                            <a:solidFill>
                              <a:srgbClr val="008000"/>
                            </a:solidFill>
                            <a:latin typeface="Cambria Math" panose="02040503050406030204" pitchFamily="18" charset="0"/>
                          </a:rPr>
                          <m:t>)</m:t>
                        </m:r>
                      </m:den>
                    </m:f>
                    <m:r>
                      <a:rPr lang="en-US" sz="1200" b="0" i="1" smtClean="0">
                        <a:solidFill>
                          <a:srgbClr val="008000"/>
                        </a:solidFill>
                        <a:latin typeface="Cambria Math" panose="02040503050406030204" pitchFamily="18" charset="0"/>
                      </a:rPr>
                      <m:t>⇒</m:t>
                    </m:r>
                  </m:oMath>
                </a14:m>
                <a:r>
                  <a:rPr lang="en-US" sz="1200" dirty="0">
                    <a:solidFill>
                      <a:srgbClr val="008000"/>
                    </a:solidFill>
                  </a:rPr>
                  <a:t> </a:t>
                </a:r>
                <a14:m>
                  <m:oMath xmlns:m="http://schemas.openxmlformats.org/officeDocument/2006/math">
                    <m:f>
                      <m:fPr>
                        <m:ctrlPr>
                          <a:rPr lang="en-US" sz="1200" i="1">
                            <a:solidFill>
                              <a:srgbClr val="008000"/>
                            </a:solidFill>
                            <a:latin typeface="Cambria Math" panose="02040503050406030204" pitchFamily="18" charset="0"/>
                          </a:rPr>
                        </m:ctrlPr>
                      </m:fPr>
                      <m:num>
                        <m:r>
                          <m:rPr>
                            <m:sty m:val="p"/>
                          </m:rPr>
                          <a:rPr lang="en-US" sz="1200">
                            <a:solidFill>
                              <a:srgbClr val="008000"/>
                            </a:solidFill>
                            <a:latin typeface="Cambria Math" panose="02040503050406030204" pitchFamily="18" charset="0"/>
                          </a:rPr>
                          <m:t>cov</m:t>
                        </m:r>
                        <m:sSup>
                          <m:sSupPr>
                            <m:ctrlPr>
                              <a:rPr lang="en-US" sz="1200" i="1">
                                <a:solidFill>
                                  <a:srgbClr val="008000"/>
                                </a:solidFill>
                                <a:latin typeface="Cambria Math" panose="02040503050406030204" pitchFamily="18" charset="0"/>
                              </a:rPr>
                            </m:ctrlPr>
                          </m:sSupPr>
                          <m:e>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𝑋</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𝑌</m:t>
                                </m:r>
                              </m:e>
                            </m:d>
                          </m:e>
                          <m:sup>
                            <m:r>
                              <a:rPr lang="en-US" sz="1200" i="1">
                                <a:solidFill>
                                  <a:srgbClr val="008000"/>
                                </a:solidFill>
                                <a:latin typeface="Cambria Math" panose="02040503050406030204" pitchFamily="18" charset="0"/>
                              </a:rPr>
                              <m:t>2</m:t>
                            </m:r>
                          </m:sup>
                        </m:sSup>
                      </m:num>
                      <m:den>
                        <m:r>
                          <m:rPr>
                            <m:sty m:val="p"/>
                          </m:rPr>
                          <a:rPr lang="en-US" sz="1200" i="0">
                            <a:solidFill>
                              <a:srgbClr val="008000"/>
                            </a:solidFill>
                            <a:latin typeface="Cambria Math" panose="02040503050406030204" pitchFamily="18" charset="0"/>
                          </a:rPr>
                          <m:t>var</m:t>
                        </m:r>
                        <m:r>
                          <a:rPr lang="en-US" sz="1200" i="1">
                            <a:solidFill>
                              <a:srgbClr val="008000"/>
                            </a:solidFill>
                            <a:latin typeface="Cambria Math" panose="02040503050406030204" pitchFamily="18" charset="0"/>
                          </a:rPr>
                          <m:t>(</m:t>
                        </m:r>
                        <m:r>
                          <a:rPr lang="en-US" sz="1200" b="0" i="1" smtClean="0">
                            <a:solidFill>
                              <a:srgbClr val="008000"/>
                            </a:solidFill>
                            <a:latin typeface="Cambria Math" panose="02040503050406030204" pitchFamily="18" charset="0"/>
                          </a:rPr>
                          <m:t>𝑋</m:t>
                        </m:r>
                        <m:r>
                          <a:rPr lang="en-US" sz="1200" i="1">
                            <a:solidFill>
                              <a:srgbClr val="008000"/>
                            </a:solidFill>
                            <a:latin typeface="Cambria Math" panose="02040503050406030204" pitchFamily="18" charset="0"/>
                          </a:rPr>
                          <m:t>)</m:t>
                        </m:r>
                        <m:r>
                          <m:rPr>
                            <m:sty m:val="p"/>
                          </m:rPr>
                          <a:rPr lang="en-US" sz="1200" i="0">
                            <a:solidFill>
                              <a:srgbClr val="008000"/>
                            </a:solidFill>
                            <a:latin typeface="Cambria Math" panose="02040503050406030204" pitchFamily="18" charset="0"/>
                          </a:rPr>
                          <m:t>var</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𝑌</m:t>
                        </m:r>
                        <m:r>
                          <a:rPr lang="en-US" sz="1200" i="1">
                            <a:solidFill>
                              <a:srgbClr val="008000"/>
                            </a:solidFill>
                            <a:latin typeface="Cambria Math" panose="02040503050406030204" pitchFamily="18" charset="0"/>
                          </a:rPr>
                          <m:t>)</m:t>
                        </m:r>
                      </m:den>
                    </m:f>
                    <m:r>
                      <a:rPr lang="en-US" sz="1200" b="0" i="1" smtClean="0">
                        <a:solidFill>
                          <a:srgbClr val="008000"/>
                        </a:solidFill>
                        <a:latin typeface="Cambria Math" panose="02040503050406030204" pitchFamily="18" charset="0"/>
                      </a:rPr>
                      <m:t>=</m:t>
                    </m:r>
                    <m:sSup>
                      <m:sSupPr>
                        <m:ctrlPr>
                          <a:rPr lang="en-US" sz="1200" i="1" smtClean="0">
                            <a:solidFill>
                              <a:srgbClr val="008000"/>
                            </a:solidFill>
                            <a:latin typeface="Cambria Math" panose="02040503050406030204" pitchFamily="18" charset="0"/>
                          </a:rPr>
                        </m:ctrlPr>
                      </m:sSupPr>
                      <m:e>
                        <m:r>
                          <a:rPr lang="en-US" sz="1200" b="0" i="1">
                            <a:solidFill>
                              <a:srgbClr val="008000"/>
                            </a:solidFill>
                            <a:latin typeface="Cambria Math" panose="02040503050406030204" pitchFamily="18" charset="0"/>
                          </a:rPr>
                          <m:t>𝜌</m:t>
                        </m:r>
                      </m:e>
                      <m:sup>
                        <m:r>
                          <a:rPr lang="en-US" sz="1200" b="0" i="1" smtClean="0">
                            <a:solidFill>
                              <a:srgbClr val="008000"/>
                            </a:solidFill>
                            <a:latin typeface="Cambria Math" panose="02040503050406030204" pitchFamily="18" charset="0"/>
                          </a:rPr>
                          <m:t>2</m:t>
                        </m:r>
                      </m:sup>
                    </m:sSup>
                    <m:r>
                      <a:rPr lang="en-US" sz="1200" b="0" i="1" smtClean="0">
                        <a:solidFill>
                          <a:srgbClr val="008000"/>
                        </a:solidFill>
                        <a:latin typeface="Cambria Math" panose="02040503050406030204" pitchFamily="18" charset="0"/>
                      </a:rPr>
                      <m:t>≤1⇒</m:t>
                    </m:r>
                    <m:r>
                      <a:rPr lang="en-US" sz="1200" b="0">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1</m:t>
                    </m:r>
                    <m:r>
                      <a:rPr lang="en-US" sz="1200" b="0">
                        <a:solidFill>
                          <a:srgbClr val="008000"/>
                        </a:solidFill>
                        <a:latin typeface="Cambria Math" panose="02040503050406030204" pitchFamily="18" charset="0"/>
                      </a:rPr>
                      <m:t>≤ </m:t>
                    </m:r>
                    <m:r>
                      <a:rPr lang="en-US" sz="1200" b="0" i="1">
                        <a:solidFill>
                          <a:srgbClr val="008000"/>
                        </a:solidFill>
                        <a:latin typeface="Cambria Math" panose="02040503050406030204" pitchFamily="18" charset="0"/>
                      </a:rPr>
                      <m:t>𝜌</m:t>
                    </m:r>
                    <m:r>
                      <a:rPr lang="en-US" sz="1200" b="0" i="1">
                        <a:solidFill>
                          <a:srgbClr val="008000"/>
                        </a:solidFill>
                        <a:latin typeface="Cambria Math" panose="02040503050406030204" pitchFamily="18" charset="0"/>
                      </a:rPr>
                      <m:t>≤1</m:t>
                    </m:r>
                  </m:oMath>
                </a14:m>
                <a:endParaRPr lang="en-US" sz="1200" dirty="0"/>
              </a:p>
              <a:p>
                <a:pPr marL="0" indent="0">
                  <a:buNone/>
                </a:pPr>
                <a:endParaRPr lang="en-US" sz="1200" dirty="0"/>
              </a:p>
            </p:txBody>
          </p:sp>
        </mc:Choice>
        <mc:Fallback xmlns="">
          <p:sp>
            <p:nvSpPr>
              <p:cNvPr id="8" name="Content Placeholder 7">
                <a:extLst>
                  <a:ext uri="{FF2B5EF4-FFF2-40B4-BE49-F238E27FC236}">
                    <a16:creationId xmlns:a16="http://schemas.microsoft.com/office/drawing/2014/main" id="{EEC2ADEF-9570-4EFD-AE15-2233504DE450}"/>
                  </a:ext>
                </a:extLst>
              </p:cNvPr>
              <p:cNvSpPr>
                <a:spLocks noGrp="1" noRot="1" noChangeAspect="1" noMove="1" noResize="1" noEditPoints="1" noAdjustHandles="1" noChangeArrowheads="1" noChangeShapeType="1" noTextEdit="1"/>
              </p:cNvSpPr>
              <p:nvPr>
                <p:ph idx="1"/>
              </p:nvPr>
            </p:nvSpPr>
            <p:spPr>
              <a:xfrm>
                <a:off x="628650" y="1756834"/>
                <a:ext cx="8002496" cy="2394518"/>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8ABA045-838C-4314-BA3E-D032DE6E5D3E}"/>
                  </a:ext>
                </a:extLst>
              </p:cNvPr>
              <p:cNvSpPr txBox="1"/>
              <p:nvPr/>
            </p:nvSpPr>
            <p:spPr>
              <a:xfrm>
                <a:off x="775097" y="1151314"/>
                <a:ext cx="7825399" cy="480901"/>
              </a:xfrm>
              <a:prstGeom prst="rect">
                <a:avLst/>
              </a:prstGeom>
              <a:solidFill>
                <a:srgbClr val="E5F5FF"/>
              </a:solidFill>
              <a:ln>
                <a:solidFill>
                  <a:schemeClr val="tx1"/>
                </a:solidFill>
              </a:ln>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1200" b="0" i="1" smtClean="0">
                          <a:solidFill>
                            <a:srgbClr val="008000"/>
                          </a:solidFill>
                          <a:latin typeface="Cambria Math" panose="02040503050406030204" pitchFamily="18" charset="0"/>
                        </a:rPr>
                        <m:t>−1≤</m:t>
                      </m:r>
                      <m:r>
                        <a:rPr lang="en-US" sz="1200" b="0" i="1" smtClean="0">
                          <a:solidFill>
                            <a:srgbClr val="008000"/>
                          </a:solidFill>
                          <a:latin typeface="Cambria Math" panose="02040503050406030204" pitchFamily="18" charset="0"/>
                        </a:rPr>
                        <m:t>𝜌</m:t>
                      </m:r>
                      <m:r>
                        <a:rPr lang="en-US" sz="1200" b="0" i="1" smtClean="0">
                          <a:solidFill>
                            <a:srgbClr val="008000"/>
                          </a:solidFill>
                          <a:latin typeface="Cambria Math" panose="02040503050406030204" pitchFamily="18" charset="0"/>
                        </a:rPr>
                        <m:t>=</m:t>
                      </m:r>
                      <m:f>
                        <m:fPr>
                          <m:ctrlPr>
                            <a:rPr lang="en-US" sz="1200" i="1" smtClean="0">
                              <a:solidFill>
                                <a:srgbClr val="008000"/>
                              </a:solidFill>
                              <a:latin typeface="Cambria Math" panose="02040503050406030204" pitchFamily="18" charset="0"/>
                            </a:rPr>
                          </m:ctrlPr>
                        </m:fPr>
                        <m:num>
                          <m:r>
                            <m:rPr>
                              <m:sty m:val="p"/>
                            </m:rPr>
                            <a:rPr lang="en-US" sz="1200" b="0" i="0" smtClean="0">
                              <a:solidFill>
                                <a:srgbClr val="008000"/>
                              </a:solidFill>
                              <a:latin typeface="Cambria Math" panose="02040503050406030204" pitchFamily="18" charset="0"/>
                            </a:rPr>
                            <m:t>Cov</m:t>
                          </m:r>
                          <m:d>
                            <m:dPr>
                              <m:ctrlPr>
                                <a:rPr lang="en-US" sz="1200" i="1">
                                  <a:solidFill>
                                    <a:srgbClr val="008000"/>
                                  </a:solidFill>
                                  <a:latin typeface="Cambria Math" panose="02040503050406030204" pitchFamily="18" charset="0"/>
                                </a:rPr>
                              </m:ctrlPr>
                            </m:dPr>
                            <m:e>
                              <m:r>
                                <a:rPr lang="en-US" sz="1200" b="0" i="1">
                                  <a:solidFill>
                                    <a:srgbClr val="008000"/>
                                  </a:solidFill>
                                  <a:latin typeface="Cambria Math" panose="02040503050406030204" pitchFamily="18" charset="0"/>
                                </a:rPr>
                                <m:t>𝑋</m:t>
                              </m:r>
                              <m:r>
                                <a:rPr lang="en-US" sz="1200" b="0" i="1">
                                  <a:solidFill>
                                    <a:srgbClr val="008000"/>
                                  </a:solidFill>
                                  <a:latin typeface="Cambria Math" panose="02040503050406030204" pitchFamily="18" charset="0"/>
                                </a:rPr>
                                <m:t>,</m:t>
                              </m:r>
                              <m:r>
                                <a:rPr lang="en-US" sz="1200" b="0" i="1">
                                  <a:solidFill>
                                    <a:srgbClr val="008000"/>
                                  </a:solidFill>
                                  <a:latin typeface="Cambria Math" panose="02040503050406030204" pitchFamily="18" charset="0"/>
                                </a:rPr>
                                <m:t>𝑌</m:t>
                              </m:r>
                            </m:e>
                          </m:d>
                        </m:num>
                        <m:den>
                          <m:sSub>
                            <m:sSubPr>
                              <m:ctrlPr>
                                <a:rPr lang="en-US" sz="1200" i="1" smtClean="0">
                                  <a:solidFill>
                                    <a:srgbClr val="008000"/>
                                  </a:solidFill>
                                  <a:latin typeface="Cambria Math" panose="02040503050406030204" pitchFamily="18" charset="0"/>
                                </a:rPr>
                              </m:ctrlPr>
                            </m:sSubPr>
                            <m:e>
                              <m:r>
                                <a:rPr lang="en-US" sz="1200" b="0" i="1" smtClean="0">
                                  <a:solidFill>
                                    <a:srgbClr val="008000"/>
                                  </a:solidFill>
                                  <a:latin typeface="Cambria Math" panose="02040503050406030204" pitchFamily="18" charset="0"/>
                                </a:rPr>
                                <m:t>𝜎</m:t>
                              </m:r>
                            </m:e>
                            <m:sub>
                              <m:r>
                                <a:rPr lang="en-US" sz="1200" b="0" i="1" smtClean="0">
                                  <a:solidFill>
                                    <a:srgbClr val="008000"/>
                                  </a:solidFill>
                                  <a:latin typeface="Cambria Math" panose="02040503050406030204" pitchFamily="18" charset="0"/>
                                </a:rPr>
                                <m:t>𝑋</m:t>
                              </m:r>
                            </m:sub>
                          </m:sSub>
                          <m:sSub>
                            <m:sSubPr>
                              <m:ctrlPr>
                                <a:rPr lang="en-US" sz="1200" i="1">
                                  <a:solidFill>
                                    <a:srgbClr val="008000"/>
                                  </a:solidFill>
                                  <a:latin typeface="Cambria Math" panose="02040503050406030204" pitchFamily="18" charset="0"/>
                                </a:rPr>
                              </m:ctrlPr>
                            </m:sSubPr>
                            <m:e>
                              <m:r>
                                <a:rPr lang="en-US" sz="1200" b="0" i="1">
                                  <a:solidFill>
                                    <a:srgbClr val="008000"/>
                                  </a:solidFill>
                                  <a:latin typeface="Cambria Math" panose="02040503050406030204" pitchFamily="18" charset="0"/>
                                </a:rPr>
                                <m:t>𝜎</m:t>
                              </m:r>
                            </m:e>
                            <m:sub>
                              <m:r>
                                <a:rPr lang="en-US" sz="1200" b="0" i="1" smtClean="0">
                                  <a:solidFill>
                                    <a:srgbClr val="008000"/>
                                  </a:solidFill>
                                  <a:latin typeface="Cambria Math" panose="02040503050406030204" pitchFamily="18" charset="0"/>
                                </a:rPr>
                                <m:t>𝑌</m:t>
                              </m:r>
                            </m:sub>
                          </m:sSub>
                        </m:den>
                      </m:f>
                      <m:r>
                        <a:rPr lang="en-US" sz="1200" b="0" i="1" smtClean="0">
                          <a:solidFill>
                            <a:srgbClr val="008000"/>
                          </a:solidFill>
                          <a:latin typeface="Cambria Math" panose="02040503050406030204" pitchFamily="18" charset="0"/>
                        </a:rPr>
                        <m:t>≤1</m:t>
                      </m:r>
                    </m:oMath>
                  </m:oMathPara>
                </a14:m>
                <a:endParaRPr lang="en-US" sz="1200" dirty="0"/>
              </a:p>
            </p:txBody>
          </p:sp>
        </mc:Choice>
        <mc:Fallback xmlns="">
          <p:sp>
            <p:nvSpPr>
              <p:cNvPr id="11" name="TextBox 10">
                <a:extLst>
                  <a:ext uri="{FF2B5EF4-FFF2-40B4-BE49-F238E27FC236}">
                    <a16:creationId xmlns:a16="http://schemas.microsoft.com/office/drawing/2014/main" id="{28ABA045-838C-4314-BA3E-D032DE6E5D3E}"/>
                  </a:ext>
                </a:extLst>
              </p:cNvPr>
              <p:cNvSpPr txBox="1">
                <a:spLocks noRot="1" noChangeAspect="1" noMove="1" noResize="1" noEditPoints="1" noAdjustHandles="1" noChangeArrowheads="1" noChangeShapeType="1" noTextEdit="1"/>
              </p:cNvSpPr>
              <p:nvPr/>
            </p:nvSpPr>
            <p:spPr>
              <a:xfrm>
                <a:off x="775097" y="1151314"/>
                <a:ext cx="7825399" cy="480901"/>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995D843B-B33F-346A-68BE-70C25C031D5A}"/>
                  </a:ext>
                </a:extLst>
              </p:cNvPr>
              <p:cNvSpPr txBox="1">
                <a:spLocks/>
              </p:cNvSpPr>
              <p:nvPr/>
            </p:nvSpPr>
            <p:spPr>
              <a:xfrm>
                <a:off x="775096" y="3839796"/>
                <a:ext cx="7825399" cy="1041695"/>
              </a:xfrm>
              <a:prstGeom prst="rect">
                <a:avLst/>
              </a:prstGeom>
              <a:solidFill>
                <a:srgbClr val="E5F5FF"/>
              </a:solidFill>
              <a:ln>
                <a:solidFill>
                  <a:schemeClr val="tx1"/>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200" b="1" dirty="0">
                    <a:solidFill>
                      <a:srgbClr val="0000FF"/>
                    </a:solidFill>
                  </a:rPr>
                  <a:t>Remark: </a:t>
                </a:r>
                <a14:m>
                  <m:oMath xmlns:m="http://schemas.openxmlformats.org/officeDocument/2006/math">
                    <m:r>
                      <m:rPr>
                        <m:sty m:val="p"/>
                      </m:rPr>
                      <a:rPr lang="en-US" sz="1200" i="0" smtClean="0">
                        <a:solidFill>
                          <a:srgbClr val="008000"/>
                        </a:solidFill>
                        <a:latin typeface="Cambria Math" panose="02040503050406030204" pitchFamily="18" charset="0"/>
                      </a:rPr>
                      <m:t>cov</m:t>
                    </m:r>
                    <m:d>
                      <m:dPr>
                        <m:ctrlPr>
                          <a:rPr lang="en-US" sz="1200" i="1" smtClean="0">
                            <a:solidFill>
                              <a:srgbClr val="008000"/>
                            </a:solidFill>
                            <a:latin typeface="Cambria Math" panose="02040503050406030204" pitchFamily="18" charset="0"/>
                          </a:rPr>
                        </m:ctrlPr>
                      </m:dPr>
                      <m:e>
                        <m:r>
                          <a:rPr lang="en-US" sz="1200" i="1" smtClean="0">
                            <a:solidFill>
                              <a:srgbClr val="008000"/>
                            </a:solidFill>
                            <a:latin typeface="Cambria Math" panose="02040503050406030204" pitchFamily="18" charset="0"/>
                          </a:rPr>
                          <m:t>𝑋</m:t>
                        </m:r>
                        <m:r>
                          <a:rPr lang="en-US" sz="1200" i="1" smtClean="0">
                            <a:solidFill>
                              <a:srgbClr val="008000"/>
                            </a:solidFill>
                            <a:latin typeface="Cambria Math" panose="02040503050406030204" pitchFamily="18" charset="0"/>
                          </a:rPr>
                          <m:t>,</m:t>
                        </m:r>
                        <m:r>
                          <a:rPr lang="en-US" sz="1200" i="1" smtClean="0">
                            <a:solidFill>
                              <a:srgbClr val="008000"/>
                            </a:solidFill>
                            <a:latin typeface="Cambria Math" panose="02040503050406030204" pitchFamily="18" charset="0"/>
                          </a:rPr>
                          <m:t>𝑌</m:t>
                        </m:r>
                      </m:e>
                    </m:d>
                    <m:r>
                      <a:rPr lang="en-US" sz="1200" i="1" smtClean="0">
                        <a:solidFill>
                          <a:srgbClr val="008000"/>
                        </a:solidFill>
                        <a:latin typeface="Cambria Math" panose="02040503050406030204" pitchFamily="18" charset="0"/>
                      </a:rPr>
                      <m:t>=0</m:t>
                    </m:r>
                  </m:oMath>
                </a14:m>
                <a:r>
                  <a:rPr lang="en-US" sz="1200" i="1" dirty="0">
                    <a:solidFill>
                      <a:srgbClr val="008000"/>
                    </a:solidFill>
                    <a:latin typeface="Cambria Math" panose="02040503050406030204" pitchFamily="18" charset="0"/>
                  </a:rPr>
                  <a:t> </a:t>
                </a:r>
                <a:r>
                  <a:rPr lang="en-US" sz="1200" dirty="0">
                    <a:latin typeface="Helvetica Light" panose="020B0403020202020204"/>
                  </a:rPr>
                  <a:t>does </a:t>
                </a:r>
                <a:r>
                  <a:rPr lang="en-US" sz="1200" b="1" i="1" dirty="0">
                    <a:solidFill>
                      <a:srgbClr val="0000FF"/>
                    </a:solidFill>
                    <a:latin typeface="Helvetica Light" panose="020B0403020202020204"/>
                  </a:rPr>
                  <a:t>not</a:t>
                </a:r>
                <a:r>
                  <a:rPr lang="en-US" sz="1200" dirty="0">
                    <a:latin typeface="Helvetica Light" panose="020B0403020202020204"/>
                  </a:rPr>
                  <a:t> mean independence: </a:t>
                </a:r>
              </a:p>
              <a:p>
                <a:pPr>
                  <a:lnSpc>
                    <a:spcPct val="150000"/>
                  </a:lnSpc>
                </a:pPr>
                <a:r>
                  <a:rPr lang="en-US" sz="1200" dirty="0">
                    <a:latin typeface="Helvetica Light" panose="020B0403020202020204"/>
                  </a:rPr>
                  <a:t>To see why, suppose </a:t>
                </a:r>
                <a14:m>
                  <m:oMath xmlns:m="http://schemas.openxmlformats.org/officeDocument/2006/math">
                    <m:r>
                      <m:rPr>
                        <m:sty m:val="p"/>
                      </m:rPr>
                      <a:rPr lang="en-US" sz="1200" i="0" smtClean="0">
                        <a:solidFill>
                          <a:srgbClr val="008000"/>
                        </a:solidFill>
                        <a:latin typeface="Cambria Math" panose="02040503050406030204" pitchFamily="18" charset="0"/>
                      </a:rPr>
                      <m:t>P</m:t>
                    </m:r>
                    <m:d>
                      <m:dPr>
                        <m:ctrlPr>
                          <a:rPr lang="en-US" sz="1200" i="1">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r>
                          <a:rPr lang="en-US" sz="1200" b="0" i="1" smtClean="0">
                            <a:solidFill>
                              <a:srgbClr val="008000"/>
                            </a:solidFill>
                            <a:latin typeface="Cambria Math" panose="02040503050406030204" pitchFamily="18" charset="0"/>
                          </a:rPr>
                          <m:t>=1</m:t>
                        </m:r>
                      </m:e>
                    </m:d>
                    <m:r>
                      <a:rPr lang="en-US" sz="1200" b="0" i="1" smtClean="0">
                        <a:solidFill>
                          <a:srgbClr val="008000"/>
                        </a:solidFill>
                        <a:latin typeface="Cambria Math" panose="02040503050406030204" pitchFamily="18" charset="0"/>
                      </a:rPr>
                      <m:t>=</m:t>
                    </m:r>
                    <m:r>
                      <m:rPr>
                        <m:sty m:val="p"/>
                      </m:rPr>
                      <a:rPr lang="en-US" sz="1200" b="0" i="0" smtClean="0">
                        <a:solidFill>
                          <a:srgbClr val="008000"/>
                        </a:solidFill>
                        <a:latin typeface="Cambria Math" panose="02040503050406030204" pitchFamily="18" charset="0"/>
                      </a:rPr>
                      <m:t>P</m:t>
                    </m:r>
                    <m:d>
                      <m:dPr>
                        <m:ctrlPr>
                          <a:rPr lang="en-US" sz="1200" b="0" i="1" smtClean="0">
                            <a:solidFill>
                              <a:srgbClr val="008000"/>
                            </a:solidFill>
                            <a:latin typeface="Cambria Math" panose="02040503050406030204" pitchFamily="18" charset="0"/>
                          </a:rPr>
                        </m:ctrlPr>
                      </m:dPr>
                      <m:e>
                        <m:r>
                          <a:rPr lang="en-US" sz="1200" b="0" i="1" smtClean="0">
                            <a:solidFill>
                              <a:srgbClr val="008000"/>
                            </a:solidFill>
                            <a:latin typeface="Cambria Math" panose="02040503050406030204" pitchFamily="18" charset="0"/>
                          </a:rPr>
                          <m:t>𝑋</m:t>
                        </m:r>
                        <m:r>
                          <a:rPr lang="en-US" sz="1200" b="0" i="1" smtClean="0">
                            <a:solidFill>
                              <a:srgbClr val="008000"/>
                            </a:solidFill>
                            <a:latin typeface="Cambria Math" panose="02040503050406030204" pitchFamily="18" charset="0"/>
                          </a:rPr>
                          <m:t>=−1</m:t>
                        </m:r>
                      </m:e>
                    </m:d>
                    <m:r>
                      <a:rPr lang="en-US" sz="1200" b="0" i="1" smtClean="0">
                        <a:solidFill>
                          <a:srgbClr val="008000"/>
                        </a:solidFill>
                        <a:latin typeface="Cambria Math" panose="02040503050406030204" pitchFamily="18" charset="0"/>
                      </a:rPr>
                      <m:t>=0.5</m:t>
                    </m:r>
                  </m:oMath>
                </a14:m>
                <a:r>
                  <a:rPr lang="en-US" sz="1200" dirty="0">
                    <a:latin typeface="Helvetica Light" panose="020B0403020202020204"/>
                  </a:rPr>
                  <a:t> and </a:t>
                </a:r>
                <a14:m>
                  <m:oMath xmlns:m="http://schemas.openxmlformats.org/officeDocument/2006/math">
                    <m:r>
                      <a:rPr lang="en-US" sz="1200" b="0" i="1" smtClean="0">
                        <a:solidFill>
                          <a:srgbClr val="008000"/>
                        </a:solidFill>
                        <a:latin typeface="Cambria Math" panose="02040503050406030204" pitchFamily="18" charset="0"/>
                      </a:rPr>
                      <m:t>𝑌</m:t>
                    </m:r>
                    <m:r>
                      <a:rPr lang="en-US" sz="1200" b="0" i="1" smtClean="0">
                        <a:solidFill>
                          <a:srgbClr val="008000"/>
                        </a:solidFill>
                        <a:latin typeface="Cambria Math" panose="02040503050406030204" pitchFamily="18" charset="0"/>
                      </a:rPr>
                      <m:t>=</m:t>
                    </m:r>
                    <m:sSup>
                      <m:sSupPr>
                        <m:ctrlPr>
                          <a:rPr lang="en-US" sz="1200" b="0" i="1" smtClean="0">
                            <a:solidFill>
                              <a:srgbClr val="008000"/>
                            </a:solidFill>
                            <a:latin typeface="Cambria Math" panose="02040503050406030204" pitchFamily="18" charset="0"/>
                          </a:rPr>
                        </m:ctrlPr>
                      </m:sSupPr>
                      <m:e>
                        <m:r>
                          <a:rPr lang="en-US" sz="1200" b="0" i="1" smtClean="0">
                            <a:solidFill>
                              <a:srgbClr val="008000"/>
                            </a:solidFill>
                            <a:latin typeface="Cambria Math" panose="02040503050406030204" pitchFamily="18" charset="0"/>
                          </a:rPr>
                          <m:t>𝑋</m:t>
                        </m:r>
                      </m:e>
                      <m:sup>
                        <m:r>
                          <a:rPr lang="en-US" sz="1200" b="0" i="1" smtClean="0">
                            <a:solidFill>
                              <a:srgbClr val="008000"/>
                            </a:solidFill>
                            <a:latin typeface="Cambria Math" panose="02040503050406030204" pitchFamily="18" charset="0"/>
                          </a:rPr>
                          <m:t>2</m:t>
                        </m:r>
                      </m:sup>
                    </m:sSup>
                  </m:oMath>
                </a14:m>
                <a:r>
                  <a:rPr lang="en-US" sz="1200" dirty="0">
                    <a:latin typeface="Helvetica Light" panose="020B0403020202020204"/>
                  </a:rPr>
                  <a:t>. Then </a:t>
                </a:r>
                <a14:m>
                  <m:oMath xmlns:m="http://schemas.openxmlformats.org/officeDocument/2006/math">
                    <m:r>
                      <m:rPr>
                        <m:sty m:val="p"/>
                      </m:rPr>
                      <a:rPr lang="en-US" sz="1200" i="0">
                        <a:solidFill>
                          <a:srgbClr val="008000"/>
                        </a:solidFill>
                        <a:latin typeface="Cambria Math" panose="02040503050406030204" pitchFamily="18" charset="0"/>
                      </a:rPr>
                      <m:t>cov</m:t>
                    </m:r>
                    <m:d>
                      <m:dPr>
                        <m:ctrlPr>
                          <a:rPr lang="en-US" sz="1200" i="1">
                            <a:solidFill>
                              <a:srgbClr val="008000"/>
                            </a:solidFill>
                            <a:latin typeface="Cambria Math" panose="02040503050406030204" pitchFamily="18" charset="0"/>
                          </a:rPr>
                        </m:ctrlPr>
                      </m:dPr>
                      <m:e>
                        <m:r>
                          <a:rPr lang="en-US" sz="1200" i="1">
                            <a:solidFill>
                              <a:srgbClr val="008000"/>
                            </a:solidFill>
                            <a:latin typeface="Cambria Math" panose="02040503050406030204" pitchFamily="18" charset="0"/>
                          </a:rPr>
                          <m:t>𝑋</m:t>
                        </m:r>
                        <m:r>
                          <a:rPr lang="en-US" sz="1200" i="1">
                            <a:solidFill>
                              <a:srgbClr val="008000"/>
                            </a:solidFill>
                            <a:latin typeface="Cambria Math" panose="02040503050406030204" pitchFamily="18" charset="0"/>
                          </a:rPr>
                          <m:t>,</m:t>
                        </m:r>
                        <m:r>
                          <a:rPr lang="en-US" sz="1200" i="1">
                            <a:solidFill>
                              <a:srgbClr val="008000"/>
                            </a:solidFill>
                            <a:latin typeface="Cambria Math" panose="02040503050406030204" pitchFamily="18" charset="0"/>
                          </a:rPr>
                          <m:t>𝑌</m:t>
                        </m:r>
                      </m:e>
                    </m:d>
                    <m:r>
                      <a:rPr lang="en-US" sz="1200" i="1">
                        <a:solidFill>
                          <a:srgbClr val="008000"/>
                        </a:solidFill>
                        <a:latin typeface="Cambria Math" panose="02040503050406030204" pitchFamily="18" charset="0"/>
                      </a:rPr>
                      <m:t>=0</m:t>
                    </m:r>
                  </m:oMath>
                </a14:m>
                <a:r>
                  <a:rPr lang="en-US" sz="1200" dirty="0">
                    <a:latin typeface="Helvetica Light" panose="020B0403020202020204"/>
                  </a:rPr>
                  <a:t> but </a:t>
                </a:r>
                <a14:m>
                  <m:oMath xmlns:m="http://schemas.openxmlformats.org/officeDocument/2006/math">
                    <m:r>
                      <a:rPr lang="en-US" sz="1200" b="0" i="1" smtClean="0">
                        <a:solidFill>
                          <a:srgbClr val="008000"/>
                        </a:solidFill>
                        <a:latin typeface="Cambria Math" panose="02040503050406030204" pitchFamily="18" charset="0"/>
                      </a:rPr>
                      <m:t>𝑋</m:t>
                    </m:r>
                  </m:oMath>
                </a14:m>
                <a:r>
                  <a:rPr lang="en-US" sz="1200" dirty="0">
                    <a:latin typeface="Helvetica Light" panose="020B0403020202020204"/>
                  </a:rPr>
                  <a:t> and </a:t>
                </a:r>
                <a14:m>
                  <m:oMath xmlns:m="http://schemas.openxmlformats.org/officeDocument/2006/math">
                    <m:r>
                      <a:rPr lang="en-US" sz="1200" b="0" i="1" smtClean="0">
                        <a:solidFill>
                          <a:srgbClr val="008000"/>
                        </a:solidFill>
                        <a:latin typeface="Cambria Math" panose="02040503050406030204" pitchFamily="18" charset="0"/>
                      </a:rPr>
                      <m:t>𝑌</m:t>
                    </m:r>
                  </m:oMath>
                </a14:m>
                <a:r>
                  <a:rPr lang="en-US" sz="1200" dirty="0">
                    <a:latin typeface="Helvetica Light" panose="020B0403020202020204"/>
                  </a:rPr>
                  <a:t> are </a:t>
                </a:r>
                <a:r>
                  <a:rPr lang="en-US" sz="1200" dirty="0">
                    <a:solidFill>
                      <a:srgbClr val="0000FF"/>
                    </a:solidFill>
                    <a:latin typeface="Helvetica Light" panose="020B0403020202020204"/>
                  </a:rPr>
                  <a:t>nonlinearly</a:t>
                </a:r>
                <a:r>
                  <a:rPr lang="en-US" sz="1200" dirty="0">
                    <a:latin typeface="Helvetica Light" panose="020B0403020202020204"/>
                  </a:rPr>
                  <a:t> related.</a:t>
                </a:r>
              </a:p>
            </p:txBody>
          </p:sp>
        </mc:Choice>
        <mc:Fallback>
          <p:sp>
            <p:nvSpPr>
              <p:cNvPr id="2" name="Content Placeholder 2">
                <a:extLst>
                  <a:ext uri="{FF2B5EF4-FFF2-40B4-BE49-F238E27FC236}">
                    <a16:creationId xmlns:a16="http://schemas.microsoft.com/office/drawing/2014/main" id="{995D843B-B33F-346A-68BE-70C25C031D5A}"/>
                  </a:ext>
                </a:extLst>
              </p:cNvPr>
              <p:cNvSpPr txBox="1">
                <a:spLocks noRot="1" noChangeAspect="1" noMove="1" noResize="1" noEditPoints="1" noAdjustHandles="1" noChangeArrowheads="1" noChangeShapeType="1" noTextEdit="1"/>
              </p:cNvSpPr>
              <p:nvPr/>
            </p:nvSpPr>
            <p:spPr>
              <a:xfrm>
                <a:off x="775096" y="3839796"/>
                <a:ext cx="7825399" cy="1041695"/>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18817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1868-9924-4B38-9C42-1E06BA6BBED6}"/>
              </a:ext>
            </a:extLst>
          </p:cNvPr>
          <p:cNvSpPr>
            <a:spLocks noGrp="1"/>
          </p:cNvSpPr>
          <p:nvPr>
            <p:ph type="title"/>
          </p:nvPr>
        </p:nvSpPr>
        <p:spPr/>
        <p:txBody>
          <a:bodyPr/>
          <a:lstStyle/>
          <a:p>
            <a:r>
              <a:rPr lang="en-US" dirty="0"/>
              <a:t>Input and Output in R</a:t>
            </a:r>
          </a:p>
        </p:txBody>
      </p:sp>
      <p:sp>
        <p:nvSpPr>
          <p:cNvPr id="5" name="Text Placeholder 4">
            <a:extLst>
              <a:ext uri="{FF2B5EF4-FFF2-40B4-BE49-F238E27FC236}">
                <a16:creationId xmlns:a16="http://schemas.microsoft.com/office/drawing/2014/main" id="{C8290DD6-8876-4A46-B25C-9F7D2199D12E}"/>
              </a:ext>
            </a:extLst>
          </p:cNvPr>
          <p:cNvSpPr>
            <a:spLocks noGrp="1"/>
          </p:cNvSpPr>
          <p:nvPr>
            <p:ph type="body" sz="quarter" idx="10"/>
          </p:nvPr>
        </p:nvSpPr>
        <p:spPr/>
        <p:txBody>
          <a:bodyPr/>
          <a:lstStyle/>
          <a:p>
            <a:r>
              <a:rPr lang="en-US" dirty="0"/>
              <a:t>Creating a Dataset on Keyboard</a:t>
            </a:r>
          </a:p>
        </p:txBody>
      </p:sp>
      <p:sp>
        <p:nvSpPr>
          <p:cNvPr id="7" name="Content Placeholder 4">
            <a:extLst>
              <a:ext uri="{FF2B5EF4-FFF2-40B4-BE49-F238E27FC236}">
                <a16:creationId xmlns:a16="http://schemas.microsoft.com/office/drawing/2014/main" id="{AEF239BC-C939-47BD-BE65-9097903CC0BE}"/>
              </a:ext>
            </a:extLst>
          </p:cNvPr>
          <p:cNvSpPr>
            <a:spLocks noGrp="1"/>
          </p:cNvSpPr>
          <p:nvPr>
            <p:ph idx="1"/>
          </p:nvPr>
        </p:nvSpPr>
        <p:spPr>
          <a:xfrm>
            <a:off x="628650" y="2473509"/>
            <a:ext cx="7886700" cy="1131192"/>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scores = </a:t>
            </a:r>
            <a:r>
              <a:rPr kumimoji="0" lang="en-US"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data.frame</a:t>
            </a: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label=c("Low", "Mid", "High"),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lbound</a:t>
            </a: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=c( 0, 0.67, 1.64),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ubound</a:t>
            </a: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=c(0.674, 1.64, 2.33)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FF"/>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 scores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label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lbound</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ubound</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Low 	0.00 	0.674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 Mid 	0.67 	1.640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 High 	1.64 	2.330</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FF"/>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FF"/>
              </a:solidFill>
              <a:latin typeface="Courier New" panose="02070309020205020404" pitchFamily="49" charset="0"/>
              <a:cs typeface="Courier New" panose="02070309020205020404" pitchFamily="49" charset="0"/>
            </a:endParaRPr>
          </a:p>
        </p:txBody>
      </p:sp>
      <p:sp>
        <p:nvSpPr>
          <p:cNvPr id="6" name="Rectangle 1">
            <a:extLst>
              <a:ext uri="{FF2B5EF4-FFF2-40B4-BE49-F238E27FC236}">
                <a16:creationId xmlns:a16="http://schemas.microsoft.com/office/drawing/2014/main" id="{19205CB1-94E8-4ADE-B522-C87ECE8A647A}"/>
              </a:ext>
            </a:extLst>
          </p:cNvPr>
          <p:cNvSpPr>
            <a:spLocks noChangeArrowheads="1"/>
          </p:cNvSpPr>
          <p:nvPr/>
        </p:nvSpPr>
        <p:spPr bwMode="auto">
          <a:xfrm>
            <a:off x="678816" y="1480438"/>
            <a:ext cx="7786367" cy="861774"/>
          </a:xfrm>
          <a:prstGeom prst="rect">
            <a:avLst/>
          </a:prstGeom>
          <a:solidFill>
            <a:srgbClr val="E5F5FF"/>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err="1">
                <a:solidFill>
                  <a:srgbClr val="0000FF"/>
                </a:solidFill>
                <a:latin typeface="Courier New" panose="02070309020205020404" pitchFamily="49" charset="0"/>
                <a:cs typeface="Courier New" panose="02070309020205020404" pitchFamily="49" charset="0"/>
              </a:rPr>
              <a:t>nameofdataframe</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 </a:t>
            </a:r>
            <a:r>
              <a:rPr kumimoji="0" lang="en-US" altLang="en-US" sz="10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data.frame</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var1=c(…),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var2=c(…),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var3=c(…)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endParaRPr lang="en-US" sz="1000" dirty="0">
              <a:solidFill>
                <a:srgbClr val="006600"/>
              </a:solidFill>
              <a:latin typeface="Courier New" panose="02070309020205020404" pitchFamily="49" charset="0"/>
            </a:endParaRPr>
          </a:p>
        </p:txBody>
      </p:sp>
    </p:spTree>
    <p:extLst>
      <p:ext uri="{BB962C8B-B14F-4D97-AF65-F5344CB8AC3E}">
        <p14:creationId xmlns:p14="http://schemas.microsoft.com/office/powerpoint/2010/main" val="90376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1868-9924-4B38-9C42-1E06BA6BBED6}"/>
              </a:ext>
            </a:extLst>
          </p:cNvPr>
          <p:cNvSpPr>
            <a:spLocks noGrp="1"/>
          </p:cNvSpPr>
          <p:nvPr>
            <p:ph type="title"/>
          </p:nvPr>
        </p:nvSpPr>
        <p:spPr/>
        <p:txBody>
          <a:bodyPr/>
          <a:lstStyle/>
          <a:p>
            <a:r>
              <a:rPr lang="en-US" dirty="0"/>
              <a:t>Input and Output in R</a:t>
            </a:r>
          </a:p>
        </p:txBody>
      </p:sp>
      <p:sp>
        <p:nvSpPr>
          <p:cNvPr id="11" name="Text Placeholder 10">
            <a:extLst>
              <a:ext uri="{FF2B5EF4-FFF2-40B4-BE49-F238E27FC236}">
                <a16:creationId xmlns:a16="http://schemas.microsoft.com/office/drawing/2014/main" id="{7BF29DF5-B61A-422E-8BD6-D9C7CDFA019C}"/>
              </a:ext>
            </a:extLst>
          </p:cNvPr>
          <p:cNvSpPr>
            <a:spLocks noGrp="1"/>
          </p:cNvSpPr>
          <p:nvPr>
            <p:ph type="body" sz="quarter" idx="10"/>
          </p:nvPr>
        </p:nvSpPr>
        <p:spPr/>
        <p:txBody>
          <a:bodyPr/>
          <a:lstStyle/>
          <a:p>
            <a:r>
              <a:rPr lang="en-US" dirty="0"/>
              <a:t>Importing a Dataset From Excel</a:t>
            </a:r>
          </a:p>
        </p:txBody>
      </p:sp>
      <p:sp>
        <p:nvSpPr>
          <p:cNvPr id="6" name="Rectangle 1">
            <a:extLst>
              <a:ext uri="{FF2B5EF4-FFF2-40B4-BE49-F238E27FC236}">
                <a16:creationId xmlns:a16="http://schemas.microsoft.com/office/drawing/2014/main" id="{19205CB1-94E8-4ADE-B522-C87ECE8A647A}"/>
              </a:ext>
            </a:extLst>
          </p:cNvPr>
          <p:cNvSpPr>
            <a:spLocks noChangeArrowheads="1"/>
          </p:cNvSpPr>
          <p:nvPr/>
        </p:nvSpPr>
        <p:spPr bwMode="auto">
          <a:xfrm>
            <a:off x="628650" y="1608717"/>
            <a:ext cx="7786367" cy="2400657"/>
          </a:xfrm>
          <a:prstGeom prst="rect">
            <a:avLst/>
          </a:prstGeom>
          <a:solidFill>
            <a:srgbClr val="E5F5FF"/>
          </a:solidFill>
          <a:ln>
            <a:solidFill>
              <a:schemeClr val="tx1"/>
            </a:solid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library(</a:t>
            </a:r>
            <a:r>
              <a:rPr lang="en-US" altLang="en-US" sz="1000" b="1" dirty="0" err="1">
                <a:solidFill>
                  <a:srgbClr val="0000FF"/>
                </a:solidFill>
                <a:latin typeface="Courier New" panose="02070309020205020404" pitchFamily="49" charset="0"/>
                <a:cs typeface="Courier New" panose="02070309020205020404" pitchFamily="49" charset="0"/>
              </a:rPr>
              <a:t>readxl</a:t>
            </a:r>
            <a:r>
              <a:rPr lang="en-US" altLang="en-US" sz="1000" b="1" dirty="0">
                <a:solidFill>
                  <a:srgbClr val="0000FF"/>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000" b="1" dirty="0" err="1">
                <a:solidFill>
                  <a:srgbClr val="0000FF"/>
                </a:solidFill>
                <a:latin typeface="Courier New" panose="02070309020205020404" pitchFamily="49" charset="0"/>
                <a:cs typeface="Courier New" panose="02070309020205020404" pitchFamily="49" charset="0"/>
              </a:rPr>
              <a:t>Data_name</a:t>
            </a:r>
            <a:r>
              <a:rPr lang="en-US" altLang="en-US" sz="1000" b="1" dirty="0">
                <a:solidFill>
                  <a:srgbClr val="0000FF"/>
                </a:solidFill>
                <a:latin typeface="Courier New" panose="02070309020205020404" pitchFamily="49" charset="0"/>
                <a:cs typeface="Courier New" panose="02070309020205020404" pitchFamily="49" charset="0"/>
              </a:rPr>
              <a:t> = </a:t>
            </a:r>
            <a:r>
              <a:rPr lang="en-US" altLang="en-US" sz="1000" b="1" dirty="0" err="1">
                <a:solidFill>
                  <a:srgbClr val="0000FF"/>
                </a:solidFill>
                <a:latin typeface="Courier New" panose="02070309020205020404" pitchFamily="49" charset="0"/>
                <a:cs typeface="Courier New" panose="02070309020205020404" pitchFamily="49" charset="0"/>
              </a:rPr>
              <a:t>read_excel</a:t>
            </a:r>
            <a:r>
              <a:rPr lang="en-US" altLang="en-US" sz="1000" b="1" dirty="0">
                <a:solidFill>
                  <a:srgbClr val="0000FF"/>
                </a:solidFill>
                <a:latin typeface="Courier New" panose="02070309020205020404" pitchFamily="49" charset="0"/>
                <a:cs typeface="Courier New" panose="02070309020205020404" pitchFamily="49" charset="0"/>
              </a:rPr>
              <a:t>(“enter the address of the excel file", + sheet = “enter the sheet name")</a:t>
            </a: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An easier way: Import Dataset </a:t>
            </a:r>
            <a:r>
              <a:rPr lang="en-US" altLang="en-US" sz="1000" b="1" dirty="0">
                <a:solidFill>
                  <a:srgbClr val="0000FF"/>
                </a:solidFill>
                <a:latin typeface="Courier New" panose="02070309020205020404" pitchFamily="49" charset="0"/>
                <a:cs typeface="Courier New" panose="02070309020205020404" pitchFamily="49" charset="0"/>
                <a:sym typeface="Wingdings" panose="05000000000000000000" pitchFamily="2" charset="2"/>
              </a:rPr>
              <a:t> From Excel</a:t>
            </a: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 </a:t>
            </a:r>
          </a:p>
        </p:txBody>
      </p:sp>
      <p:sp>
        <p:nvSpPr>
          <p:cNvPr id="5" name="Rectangle 1">
            <a:extLst>
              <a:ext uri="{FF2B5EF4-FFF2-40B4-BE49-F238E27FC236}">
                <a16:creationId xmlns:a16="http://schemas.microsoft.com/office/drawing/2014/main" id="{8E53E4ED-989D-4DFB-9C77-CCC9A4A61A6E}"/>
              </a:ext>
            </a:extLst>
          </p:cNvPr>
          <p:cNvSpPr>
            <a:spLocks noChangeArrowheads="1"/>
          </p:cNvSpPr>
          <p:nvPr/>
        </p:nvSpPr>
        <p:spPr bwMode="auto">
          <a:xfrm>
            <a:off x="628650" y="4052640"/>
            <a:ext cx="5012591" cy="8463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 library(</a:t>
            </a:r>
            <a:r>
              <a:rPr kumimoji="0" lang="en-US"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readxl</a:t>
            </a: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 Bank &lt;- </a:t>
            </a:r>
            <a:r>
              <a:rPr kumimoji="0" lang="en-US"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read_excel</a:t>
            </a: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(“address…", + sheet = “</a:t>
            </a:r>
            <a:r>
              <a:rPr kumimoji="0" lang="en-US"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mysheet</a:t>
            </a: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 View(Bank)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FF"/>
                </a:solidFill>
                <a:latin typeface="Courier New" panose="02070309020205020404" pitchFamily="49" charset="0"/>
                <a:cs typeface="Courier New" panose="02070309020205020404" pitchFamily="49" charset="0"/>
              </a:rPr>
              <a:t>(Use the posted UniversalBank.xlsx to practice these codes)</a:t>
            </a:r>
            <a:endParaRPr kumimoji="0" lang="en-US" altLang="en-US" sz="11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endParaRPr>
          </a:p>
        </p:txBody>
      </p:sp>
      <p:pic>
        <p:nvPicPr>
          <p:cNvPr id="9" name="Picture 8" descr="Graphical user interface, text, application&#10;&#10;Description automatically generated">
            <a:extLst>
              <a:ext uri="{FF2B5EF4-FFF2-40B4-BE49-F238E27FC236}">
                <a16:creationId xmlns:a16="http://schemas.microsoft.com/office/drawing/2014/main" id="{706F001F-662B-403C-9DAB-07C5800831F8}"/>
              </a:ext>
            </a:extLst>
          </p:cNvPr>
          <p:cNvPicPr>
            <a:picLocks noChangeAspect="1"/>
          </p:cNvPicPr>
          <p:nvPr/>
        </p:nvPicPr>
        <p:blipFill>
          <a:blip r:embed="rId2"/>
          <a:stretch>
            <a:fillRect/>
          </a:stretch>
        </p:blipFill>
        <p:spPr>
          <a:xfrm>
            <a:off x="3045664" y="2384789"/>
            <a:ext cx="2952338" cy="1568887"/>
          </a:xfrm>
          <a:prstGeom prst="rect">
            <a:avLst/>
          </a:prstGeom>
          <a:ln>
            <a:solidFill>
              <a:schemeClr val="tx1"/>
            </a:solidFill>
          </a:ln>
        </p:spPr>
      </p:pic>
    </p:spTree>
    <p:extLst>
      <p:ext uri="{BB962C8B-B14F-4D97-AF65-F5344CB8AC3E}">
        <p14:creationId xmlns:p14="http://schemas.microsoft.com/office/powerpoint/2010/main" val="318775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1868-9924-4B38-9C42-1E06BA6BBED6}"/>
              </a:ext>
            </a:extLst>
          </p:cNvPr>
          <p:cNvSpPr>
            <a:spLocks noGrp="1"/>
          </p:cNvSpPr>
          <p:nvPr>
            <p:ph type="title"/>
          </p:nvPr>
        </p:nvSpPr>
        <p:spPr/>
        <p:txBody>
          <a:bodyPr/>
          <a:lstStyle/>
          <a:p>
            <a:r>
              <a:rPr lang="en-US" dirty="0"/>
              <a:t>Input and Output in R</a:t>
            </a:r>
          </a:p>
        </p:txBody>
      </p:sp>
      <p:sp>
        <p:nvSpPr>
          <p:cNvPr id="8" name="Text Placeholder 7">
            <a:extLst>
              <a:ext uri="{FF2B5EF4-FFF2-40B4-BE49-F238E27FC236}">
                <a16:creationId xmlns:a16="http://schemas.microsoft.com/office/drawing/2014/main" id="{DFCFC0FB-E0D5-4F36-A83D-F8EECA9DBEA3}"/>
              </a:ext>
            </a:extLst>
          </p:cNvPr>
          <p:cNvSpPr>
            <a:spLocks noGrp="1"/>
          </p:cNvSpPr>
          <p:nvPr>
            <p:ph type="body" sz="quarter" idx="10"/>
          </p:nvPr>
        </p:nvSpPr>
        <p:spPr/>
        <p:txBody>
          <a:bodyPr/>
          <a:lstStyle/>
          <a:p>
            <a:r>
              <a:rPr lang="en-US" dirty="0"/>
              <a:t>Exporting a Dataset (Data Frame) in Excel</a:t>
            </a:r>
          </a:p>
        </p:txBody>
      </p:sp>
      <p:sp>
        <p:nvSpPr>
          <p:cNvPr id="6" name="Rectangle 1">
            <a:extLst>
              <a:ext uri="{FF2B5EF4-FFF2-40B4-BE49-F238E27FC236}">
                <a16:creationId xmlns:a16="http://schemas.microsoft.com/office/drawing/2014/main" id="{19205CB1-94E8-4ADE-B522-C87ECE8A647A}"/>
              </a:ext>
            </a:extLst>
          </p:cNvPr>
          <p:cNvSpPr>
            <a:spLocks noChangeArrowheads="1"/>
          </p:cNvSpPr>
          <p:nvPr/>
        </p:nvSpPr>
        <p:spPr bwMode="auto">
          <a:xfrm>
            <a:off x="628650" y="1562093"/>
            <a:ext cx="7786367" cy="1015663"/>
          </a:xfrm>
          <a:prstGeom prst="rect">
            <a:avLst/>
          </a:prstGeom>
          <a:solidFill>
            <a:srgbClr val="E5F5FF"/>
          </a:solidFill>
          <a:ln>
            <a:solidFill>
              <a:schemeClr val="tx1"/>
            </a:solid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library(</a:t>
            </a:r>
            <a:r>
              <a:rPr lang="en-US" altLang="en-US" sz="1000" b="1" dirty="0" err="1">
                <a:solidFill>
                  <a:srgbClr val="0000FF"/>
                </a:solidFill>
                <a:latin typeface="Courier New" panose="02070309020205020404" pitchFamily="49" charset="0"/>
                <a:cs typeface="Courier New" panose="02070309020205020404" pitchFamily="49" charset="0"/>
              </a:rPr>
              <a:t>writexl</a:t>
            </a:r>
            <a:r>
              <a:rPr lang="en-US" altLang="en-US" sz="1000" b="1" dirty="0">
                <a:solidFill>
                  <a:srgbClr val="0000FF"/>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000" b="1" dirty="0" err="1">
                <a:solidFill>
                  <a:srgbClr val="0000FF"/>
                </a:solidFill>
                <a:latin typeface="Courier New" panose="02070309020205020404" pitchFamily="49" charset="0"/>
                <a:cs typeface="Courier New" panose="02070309020205020404" pitchFamily="49" charset="0"/>
              </a:rPr>
              <a:t>write_xlsx</a:t>
            </a:r>
            <a:r>
              <a:rPr lang="en-US" altLang="en-US" sz="1000" b="1" dirty="0">
                <a:solidFill>
                  <a:srgbClr val="0000FF"/>
                </a:solidFill>
                <a:latin typeface="Courier New" panose="02070309020205020404" pitchFamily="49" charset="0"/>
                <a:cs typeface="Courier New" panose="02070309020205020404" pitchFamily="49" charset="0"/>
              </a:rPr>
              <a:t>(list(Nameofsheet1 = dataforsheet1,</a:t>
            </a: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                Nameofsheet2 = dataforsheet2,</a:t>
            </a: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                Nameofsheet3 = dataforsheet3),</a:t>
            </a: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            "filename.xlsx")</a:t>
            </a:r>
          </a:p>
        </p:txBody>
      </p:sp>
      <p:sp>
        <p:nvSpPr>
          <p:cNvPr id="5" name="Rectangle 1">
            <a:extLst>
              <a:ext uri="{FF2B5EF4-FFF2-40B4-BE49-F238E27FC236}">
                <a16:creationId xmlns:a16="http://schemas.microsoft.com/office/drawing/2014/main" id="{8E53E4ED-989D-4DFB-9C77-CCC9A4A61A6E}"/>
              </a:ext>
            </a:extLst>
          </p:cNvPr>
          <p:cNvSpPr>
            <a:spLocks noChangeArrowheads="1"/>
          </p:cNvSpPr>
          <p:nvPr/>
        </p:nvSpPr>
        <p:spPr bwMode="auto">
          <a:xfrm>
            <a:off x="613712" y="2878565"/>
            <a:ext cx="781624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 library(</a:t>
            </a:r>
            <a:r>
              <a:rPr kumimoji="0" lang="en-US"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writexl</a:t>
            </a: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 </a:t>
            </a:r>
            <a:r>
              <a:rPr kumimoji="0" lang="en-US"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write_xlsx</a:t>
            </a: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(list(</a:t>
            </a:r>
            <a:r>
              <a:rPr kumimoji="0" lang="en-US"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mysheet</a:t>
            </a: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=df, mysheet2=df),"C:/Users/Vortex/Dropbox/Math course/Bank5.xlsx")</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042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1868-9924-4B38-9C42-1E06BA6BBED6}"/>
              </a:ext>
            </a:extLst>
          </p:cNvPr>
          <p:cNvSpPr>
            <a:spLocks noGrp="1"/>
          </p:cNvSpPr>
          <p:nvPr>
            <p:ph type="title"/>
          </p:nvPr>
        </p:nvSpPr>
        <p:spPr/>
        <p:txBody>
          <a:bodyPr/>
          <a:lstStyle/>
          <a:p>
            <a:r>
              <a:rPr lang="en-US" dirty="0"/>
              <a:t>Some Other Statistical Tools</a:t>
            </a:r>
          </a:p>
        </p:txBody>
      </p:sp>
      <p:sp>
        <p:nvSpPr>
          <p:cNvPr id="8" name="Text Placeholder 7">
            <a:extLst>
              <a:ext uri="{FF2B5EF4-FFF2-40B4-BE49-F238E27FC236}">
                <a16:creationId xmlns:a16="http://schemas.microsoft.com/office/drawing/2014/main" id="{DFCFC0FB-E0D5-4F36-A83D-F8EECA9DBEA3}"/>
              </a:ext>
            </a:extLst>
          </p:cNvPr>
          <p:cNvSpPr>
            <a:spLocks noGrp="1"/>
          </p:cNvSpPr>
          <p:nvPr>
            <p:ph type="body" sz="quarter" idx="10"/>
          </p:nvPr>
        </p:nvSpPr>
        <p:spPr/>
        <p:txBody>
          <a:bodyPr/>
          <a:lstStyle/>
          <a:p>
            <a:r>
              <a:rPr lang="en-US" dirty="0"/>
              <a:t>Choose a Random Sample</a:t>
            </a:r>
          </a:p>
        </p:txBody>
      </p:sp>
      <p:sp>
        <p:nvSpPr>
          <p:cNvPr id="6" name="Rectangle 1">
            <a:extLst>
              <a:ext uri="{FF2B5EF4-FFF2-40B4-BE49-F238E27FC236}">
                <a16:creationId xmlns:a16="http://schemas.microsoft.com/office/drawing/2014/main" id="{19205CB1-94E8-4ADE-B522-C87ECE8A647A}"/>
              </a:ext>
            </a:extLst>
          </p:cNvPr>
          <p:cNvSpPr>
            <a:spLocks noChangeArrowheads="1"/>
          </p:cNvSpPr>
          <p:nvPr/>
        </p:nvSpPr>
        <p:spPr bwMode="auto">
          <a:xfrm>
            <a:off x="628650" y="1639037"/>
            <a:ext cx="7786367" cy="861774"/>
          </a:xfrm>
          <a:prstGeom prst="rect">
            <a:avLst/>
          </a:prstGeom>
          <a:solidFill>
            <a:srgbClr val="E5F5FF"/>
          </a:solidFill>
          <a:ln>
            <a:solidFill>
              <a:schemeClr val="tx1"/>
            </a:solid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sample(x, size, replace = FALSE)</a:t>
            </a: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x: the vector</a:t>
            </a: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size: size of the sample</a:t>
            </a: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relace: False/True whether the sample is with replacement or not </a:t>
            </a:r>
          </a:p>
        </p:txBody>
      </p:sp>
      <p:sp>
        <p:nvSpPr>
          <p:cNvPr id="5" name="Rectangle 1">
            <a:extLst>
              <a:ext uri="{FF2B5EF4-FFF2-40B4-BE49-F238E27FC236}">
                <a16:creationId xmlns:a16="http://schemas.microsoft.com/office/drawing/2014/main" id="{8E53E4ED-989D-4DFB-9C77-CCC9A4A61A6E}"/>
              </a:ext>
            </a:extLst>
          </p:cNvPr>
          <p:cNvSpPr>
            <a:spLocks noChangeArrowheads="1"/>
          </p:cNvSpPr>
          <p:nvPr/>
        </p:nvSpPr>
        <p:spPr bwMode="auto">
          <a:xfrm>
            <a:off x="628650" y="2698048"/>
            <a:ext cx="7309827"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effectLst/>
                <a:latin typeface="Courier New" panose="02070309020205020404" pitchFamily="49" charset="0"/>
                <a:cs typeface="Courier New" panose="02070309020205020404" pitchFamily="49" charset="0"/>
              </a:rPr>
              <a:t>In the UniversalBank.xlsx case, after importing the dataset as a new data frame </a:t>
            </a: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Bank, </a:t>
            </a:r>
            <a:r>
              <a:rPr kumimoji="0" lang="en-US" altLang="en-US" sz="1100" b="0" i="0" u="none" strike="noStrike" cap="none" normalizeH="0" baseline="0" dirty="0">
                <a:ln>
                  <a:noFill/>
                </a:ln>
                <a:effectLst/>
                <a:latin typeface="Courier New" panose="02070309020205020404" pitchFamily="49" charset="0"/>
                <a:cs typeface="Courier New" panose="02070309020205020404" pitchFamily="49" charset="0"/>
              </a:rPr>
              <a:t>we can code like this: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 sample(Bank$ID,10)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1981 3717 2055 1622 868 2893 4634 1231 1202 385</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8529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1868-9924-4B38-9C42-1E06BA6BBED6}"/>
              </a:ext>
            </a:extLst>
          </p:cNvPr>
          <p:cNvSpPr>
            <a:spLocks noGrp="1"/>
          </p:cNvSpPr>
          <p:nvPr>
            <p:ph type="title"/>
          </p:nvPr>
        </p:nvSpPr>
        <p:spPr/>
        <p:txBody>
          <a:bodyPr/>
          <a:lstStyle/>
          <a:p>
            <a:r>
              <a:rPr lang="en-US" dirty="0"/>
              <a:t>Some Other Statistical Tools</a:t>
            </a:r>
          </a:p>
        </p:txBody>
      </p:sp>
      <p:sp>
        <p:nvSpPr>
          <p:cNvPr id="8" name="Text Placeholder 7">
            <a:extLst>
              <a:ext uri="{FF2B5EF4-FFF2-40B4-BE49-F238E27FC236}">
                <a16:creationId xmlns:a16="http://schemas.microsoft.com/office/drawing/2014/main" id="{DFCFC0FB-E0D5-4F36-A83D-F8EECA9DBEA3}"/>
              </a:ext>
            </a:extLst>
          </p:cNvPr>
          <p:cNvSpPr>
            <a:spLocks noGrp="1"/>
          </p:cNvSpPr>
          <p:nvPr>
            <p:ph type="body" sz="quarter" idx="10"/>
          </p:nvPr>
        </p:nvSpPr>
        <p:spPr/>
        <p:txBody>
          <a:bodyPr/>
          <a:lstStyle/>
          <a:p>
            <a:r>
              <a:rPr lang="en-US" dirty="0"/>
              <a:t>Generating a Random Sequence </a:t>
            </a:r>
          </a:p>
        </p:txBody>
      </p:sp>
      <p:sp>
        <p:nvSpPr>
          <p:cNvPr id="6" name="Rectangle 1">
            <a:extLst>
              <a:ext uri="{FF2B5EF4-FFF2-40B4-BE49-F238E27FC236}">
                <a16:creationId xmlns:a16="http://schemas.microsoft.com/office/drawing/2014/main" id="{19205CB1-94E8-4ADE-B522-C87ECE8A647A}"/>
              </a:ext>
            </a:extLst>
          </p:cNvPr>
          <p:cNvSpPr>
            <a:spLocks noChangeArrowheads="1"/>
          </p:cNvSpPr>
          <p:nvPr/>
        </p:nvSpPr>
        <p:spPr bwMode="auto">
          <a:xfrm>
            <a:off x="628650" y="1562093"/>
            <a:ext cx="7786367" cy="1015663"/>
          </a:xfrm>
          <a:prstGeom prst="rect">
            <a:avLst/>
          </a:prstGeom>
          <a:solidFill>
            <a:srgbClr val="E5F5FF"/>
          </a:solidFill>
          <a:ln>
            <a:solidFill>
              <a:schemeClr val="tx1"/>
            </a:solid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sample(x, size, replace = </a:t>
            </a:r>
            <a:r>
              <a:rPr lang="en-US" altLang="en-US" sz="1000" b="1" dirty="0" err="1">
                <a:solidFill>
                  <a:srgbClr val="0000FF"/>
                </a:solidFill>
                <a:latin typeface="Courier New" panose="02070309020205020404" pitchFamily="49" charset="0"/>
                <a:cs typeface="Courier New" panose="02070309020205020404" pitchFamily="49" charset="0"/>
              </a:rPr>
              <a:t>TRUE,Prob</a:t>
            </a:r>
            <a:r>
              <a:rPr lang="en-US" altLang="en-US" sz="1000" b="1" dirty="0">
                <a:solidFill>
                  <a:srgbClr val="0000FF"/>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x: the vector</a:t>
            </a: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size: size of the sample</a:t>
            </a: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relace: False/True whether the sample is with replacement or not</a:t>
            </a: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Prob: a vector of probability weights for obtaining the elements of the vector being sampled.</a:t>
            </a:r>
          </a:p>
        </p:txBody>
      </p:sp>
      <p:sp>
        <p:nvSpPr>
          <p:cNvPr id="5" name="Rectangle 1">
            <a:extLst>
              <a:ext uri="{FF2B5EF4-FFF2-40B4-BE49-F238E27FC236}">
                <a16:creationId xmlns:a16="http://schemas.microsoft.com/office/drawing/2014/main" id="{8E53E4ED-989D-4DFB-9C77-CCC9A4A61A6E}"/>
              </a:ext>
            </a:extLst>
          </p:cNvPr>
          <p:cNvSpPr>
            <a:spLocks noChangeArrowheads="1"/>
          </p:cNvSpPr>
          <p:nvPr/>
        </p:nvSpPr>
        <p:spPr bwMode="auto">
          <a:xfrm>
            <a:off x="681549" y="2816882"/>
            <a:ext cx="7309827" cy="507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 </a:t>
            </a:r>
            <a:r>
              <a:rPr kumimoji="0" lang="fr-FR"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sample</a:t>
            </a:r>
            <a:r>
              <a:rPr kumimoji="0" lang="fr-FR"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(c("H","T"),10,replace=</a:t>
            </a:r>
            <a:r>
              <a:rPr kumimoji="0" lang="fr-FR"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TRUE,c</a:t>
            </a:r>
            <a:r>
              <a:rPr kumimoji="0" lang="fr-FR"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(0.5,0.5))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"T" "T" "T" "H" "H" "T" "H" "T" "T" "H"</a:t>
            </a:r>
          </a:p>
        </p:txBody>
      </p:sp>
    </p:spTree>
    <p:extLst>
      <p:ext uri="{BB962C8B-B14F-4D97-AF65-F5344CB8AC3E}">
        <p14:creationId xmlns:p14="http://schemas.microsoft.com/office/powerpoint/2010/main" val="167354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1868-9924-4B38-9C42-1E06BA6BBED6}"/>
              </a:ext>
            </a:extLst>
          </p:cNvPr>
          <p:cNvSpPr>
            <a:spLocks noGrp="1"/>
          </p:cNvSpPr>
          <p:nvPr>
            <p:ph type="title"/>
          </p:nvPr>
        </p:nvSpPr>
        <p:spPr/>
        <p:txBody>
          <a:bodyPr/>
          <a:lstStyle/>
          <a:p>
            <a:r>
              <a:rPr lang="en-US" dirty="0"/>
              <a:t>Some Other Statistical Tools</a:t>
            </a:r>
          </a:p>
        </p:txBody>
      </p:sp>
      <p:sp>
        <p:nvSpPr>
          <p:cNvPr id="8" name="Text Placeholder 7">
            <a:extLst>
              <a:ext uri="{FF2B5EF4-FFF2-40B4-BE49-F238E27FC236}">
                <a16:creationId xmlns:a16="http://schemas.microsoft.com/office/drawing/2014/main" id="{DFCFC0FB-E0D5-4F36-A83D-F8EECA9DBEA3}"/>
              </a:ext>
            </a:extLst>
          </p:cNvPr>
          <p:cNvSpPr>
            <a:spLocks noGrp="1"/>
          </p:cNvSpPr>
          <p:nvPr>
            <p:ph type="body" sz="quarter" idx="10"/>
          </p:nvPr>
        </p:nvSpPr>
        <p:spPr/>
        <p:txBody>
          <a:bodyPr>
            <a:normAutofit/>
          </a:bodyPr>
          <a:lstStyle/>
          <a:p>
            <a:r>
              <a:rPr lang="en-US" dirty="0"/>
              <a:t>Tabulating and Creating Contingency Tables</a:t>
            </a:r>
          </a:p>
        </p:txBody>
      </p:sp>
      <p:sp>
        <p:nvSpPr>
          <p:cNvPr id="6" name="Rectangle 1">
            <a:extLst>
              <a:ext uri="{FF2B5EF4-FFF2-40B4-BE49-F238E27FC236}">
                <a16:creationId xmlns:a16="http://schemas.microsoft.com/office/drawing/2014/main" id="{19205CB1-94E8-4ADE-B522-C87ECE8A647A}"/>
              </a:ext>
            </a:extLst>
          </p:cNvPr>
          <p:cNvSpPr>
            <a:spLocks noChangeArrowheads="1"/>
          </p:cNvSpPr>
          <p:nvPr/>
        </p:nvSpPr>
        <p:spPr bwMode="auto">
          <a:xfrm>
            <a:off x="628650" y="1639037"/>
            <a:ext cx="7786367" cy="861774"/>
          </a:xfrm>
          <a:prstGeom prst="rect">
            <a:avLst/>
          </a:prstGeom>
          <a:solidFill>
            <a:srgbClr val="E5F5FF"/>
          </a:solidFill>
          <a:ln>
            <a:solidFill>
              <a:schemeClr val="tx1"/>
            </a:solid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table(x) create a summary table based on different categories in x</a:t>
            </a: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Table(</a:t>
            </a:r>
            <a:r>
              <a:rPr lang="en-US" altLang="en-US" sz="1000" b="1" dirty="0" err="1">
                <a:solidFill>
                  <a:srgbClr val="0000FF"/>
                </a:solidFill>
                <a:latin typeface="Courier New" panose="02070309020205020404" pitchFamily="49" charset="0"/>
                <a:cs typeface="Courier New" panose="02070309020205020404" pitchFamily="49" charset="0"/>
              </a:rPr>
              <a:t>x,y</a:t>
            </a:r>
            <a:r>
              <a:rPr lang="en-US" altLang="en-US" sz="1000" b="1" dirty="0">
                <a:solidFill>
                  <a:srgbClr val="0000FF"/>
                </a:solidFill>
                <a:latin typeface="Courier New" panose="02070309020205020404" pitchFamily="49" charset="0"/>
                <a:cs typeface="Courier New" panose="02070309020205020404" pitchFamily="49" charset="0"/>
              </a:rPr>
              <a:t>) creates a contingency table</a:t>
            </a:r>
          </a:p>
          <a:p>
            <a:pPr defTabSz="914400" eaLnBrk="0" fontAlgn="base" hangingPunct="0">
              <a:spcBef>
                <a:spcPct val="0"/>
              </a:spcBef>
              <a:spcAft>
                <a:spcPct val="0"/>
              </a:spcAft>
            </a:pPr>
            <a:endParaRPr lang="en-US" altLang="en-US" sz="1000" b="1"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000" b="1" dirty="0">
                <a:solidFill>
                  <a:srgbClr val="0000FF"/>
                </a:solidFill>
                <a:latin typeface="Courier New" panose="02070309020205020404" pitchFamily="49" charset="0"/>
                <a:cs typeface="Courier New" panose="02070309020205020404" pitchFamily="49" charset="0"/>
              </a:rPr>
              <a:t>x, y: categorical variables</a:t>
            </a:r>
          </a:p>
        </p:txBody>
      </p:sp>
      <p:sp>
        <p:nvSpPr>
          <p:cNvPr id="5" name="Rectangle 1">
            <a:extLst>
              <a:ext uri="{FF2B5EF4-FFF2-40B4-BE49-F238E27FC236}">
                <a16:creationId xmlns:a16="http://schemas.microsoft.com/office/drawing/2014/main" id="{8E53E4ED-989D-4DFB-9C77-CCC9A4A61A6E}"/>
              </a:ext>
            </a:extLst>
          </p:cNvPr>
          <p:cNvSpPr>
            <a:spLocks noChangeArrowheads="1"/>
          </p:cNvSpPr>
          <p:nvPr/>
        </p:nvSpPr>
        <p:spPr bwMode="auto">
          <a:xfrm>
            <a:off x="628650" y="2788170"/>
            <a:ext cx="7309827"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 table(</a:t>
            </a:r>
            <a:r>
              <a:rPr kumimoji="0" lang="en-US"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Bank$Family</a:t>
            </a: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	2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1472    1296 </a:t>
            </a:r>
            <a:r>
              <a:rPr lang="en-US" altLang="en-US" sz="1100" dirty="0">
                <a:solidFill>
                  <a:srgbClr val="00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1010 </a:t>
            </a:r>
            <a:r>
              <a:rPr lang="en-US" altLang="en-US" sz="1100" dirty="0">
                <a:solidFill>
                  <a:srgbClr val="000000"/>
                </a:solidFill>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1222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 table(</a:t>
            </a:r>
            <a:r>
              <a:rPr kumimoji="0" lang="en-US" altLang="en-US"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Bank$Family,Bank$Education</a:t>
            </a:r>
            <a:r>
              <a:rPr kumimoji="0" lang="en-US" altLang="en-US"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1   2   3 </a:t>
            </a:r>
          </a:p>
          <a:p>
            <a:pPr defTabSz="914400" eaLnBrk="0" fontAlgn="base" hangingPunct="0">
              <a:spcBef>
                <a:spcPct val="0"/>
              </a:spcBef>
              <a:spcAft>
                <a:spcPct val="0"/>
              </a:spcAf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1 678 326 468 </a:t>
            </a:r>
          </a:p>
          <a:p>
            <a:pPr defTabSz="914400" eaLnBrk="0" fontAlgn="base" hangingPunct="0">
              <a:spcBef>
                <a:spcPct val="0"/>
              </a:spcBef>
              <a:spcAft>
                <a:spcPct val="0"/>
              </a:spcAf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2 657 265 374 </a:t>
            </a:r>
          </a:p>
          <a:p>
            <a:pPr defTabSz="914400" eaLnBrk="0" fontAlgn="base" hangingPunct="0">
              <a:spcBef>
                <a:spcPct val="0"/>
              </a:spcBef>
              <a:spcAft>
                <a:spcPct val="0"/>
              </a:spcAf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3 349 383 278 </a:t>
            </a:r>
          </a:p>
          <a:p>
            <a:pPr defTabSz="914400" eaLnBrk="0" fontAlgn="base" hangingPunct="0">
              <a:spcBef>
                <a:spcPct val="0"/>
              </a:spcBef>
              <a:spcAft>
                <a:spcPct val="0"/>
              </a:spcAf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4 412 429 381</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3036450"/>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38283</TotalTime>
  <Words>2745</Words>
  <Application>Microsoft Office PowerPoint</Application>
  <PresentationFormat>On-screen Show (16:9)</PresentationFormat>
  <Paragraphs>262</Paragraphs>
  <Slides>35</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Cambria Math</vt:lpstr>
      <vt:lpstr>Courier New</vt:lpstr>
      <vt:lpstr>Franklin Gothic Medium Cond</vt:lpstr>
      <vt:lpstr>Helvetica Light</vt:lpstr>
      <vt:lpstr>Times New Roman</vt:lpstr>
      <vt:lpstr>Wingdings</vt:lpstr>
      <vt:lpstr>Office Theme</vt:lpstr>
      <vt:lpstr>Module 6: Supplementary Slides</vt:lpstr>
      <vt:lpstr>Additional R Coding</vt:lpstr>
      <vt:lpstr>Input and Output in R</vt:lpstr>
      <vt:lpstr>Input and Output in R</vt:lpstr>
      <vt:lpstr>Input and Output in R</vt:lpstr>
      <vt:lpstr>Input and Output in R</vt:lpstr>
      <vt:lpstr>Some Other Statistical Tools</vt:lpstr>
      <vt:lpstr>Some Other Statistical Tools</vt:lpstr>
      <vt:lpstr>Some Other Statistical Tools</vt:lpstr>
      <vt:lpstr>Some Other Statistical Tools</vt:lpstr>
      <vt:lpstr>Random Variables</vt:lpstr>
      <vt:lpstr>Two Important Properties</vt:lpstr>
      <vt:lpstr>Example</vt:lpstr>
      <vt:lpstr>Solution</vt:lpstr>
      <vt:lpstr>Example</vt:lpstr>
      <vt:lpstr>Discrete Distributions: Bernoulli Distribution</vt:lpstr>
      <vt:lpstr>Bernoulli Distribution</vt:lpstr>
      <vt:lpstr>Example</vt:lpstr>
      <vt:lpstr>Solution</vt:lpstr>
      <vt:lpstr>Example</vt:lpstr>
      <vt:lpstr>Solution</vt:lpstr>
      <vt:lpstr>Discrete Distributions: Binomial: Additional Details</vt:lpstr>
      <vt:lpstr>Binomial Distribution</vt:lpstr>
      <vt:lpstr>Binomial Mean and Variance</vt:lpstr>
      <vt:lpstr>Binomial Mean and Variance</vt:lpstr>
      <vt:lpstr>Discrete Distributions: Poisson Distribution: Additional Details</vt:lpstr>
      <vt:lpstr>Poisson Distribution</vt:lpstr>
      <vt:lpstr>Poisson Mean and Variance</vt:lpstr>
      <vt:lpstr>Discrete Distributions: Geometric Distribution</vt:lpstr>
      <vt:lpstr>Geometric Distribution</vt:lpstr>
      <vt:lpstr>Example</vt:lpstr>
      <vt:lpstr>Geometric Distribution</vt:lpstr>
      <vt:lpstr>Example</vt:lpstr>
      <vt:lpstr>Solution</vt:lpstr>
      <vt:lpstr>Correlation Property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Dictor</dc:creator>
  <cp:lastModifiedBy> </cp:lastModifiedBy>
  <cp:revision>129</cp:revision>
  <dcterms:created xsi:type="dcterms:W3CDTF">2019-11-25T23:29:35Z</dcterms:created>
  <dcterms:modified xsi:type="dcterms:W3CDTF">2023-09-09T00:41:34Z</dcterms:modified>
</cp:coreProperties>
</file>