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3"/>
  </p:notesMasterIdLst>
  <p:sldIdLst>
    <p:sldId id="322" r:id="rId2"/>
    <p:sldId id="409" r:id="rId3"/>
    <p:sldId id="727" r:id="rId4"/>
    <p:sldId id="1013" r:id="rId5"/>
    <p:sldId id="1052" r:id="rId6"/>
    <p:sldId id="1053" r:id="rId7"/>
    <p:sldId id="979" r:id="rId8"/>
    <p:sldId id="783" r:id="rId9"/>
    <p:sldId id="957" r:id="rId10"/>
    <p:sldId id="983" r:id="rId11"/>
    <p:sldId id="984" r:id="rId12"/>
    <p:sldId id="1038" r:id="rId13"/>
    <p:sldId id="1037" r:id="rId14"/>
    <p:sldId id="992" r:id="rId15"/>
    <p:sldId id="1039" r:id="rId16"/>
    <p:sldId id="786" r:id="rId17"/>
    <p:sldId id="961" r:id="rId18"/>
    <p:sldId id="975" r:id="rId19"/>
    <p:sldId id="1040" r:id="rId20"/>
    <p:sldId id="985" r:id="rId21"/>
    <p:sldId id="993" r:id="rId22"/>
    <p:sldId id="1026" r:id="rId23"/>
    <p:sldId id="1027" r:id="rId24"/>
    <p:sldId id="1028" r:id="rId25"/>
    <p:sldId id="994" r:id="rId26"/>
    <p:sldId id="790" r:id="rId27"/>
    <p:sldId id="956" r:id="rId28"/>
    <p:sldId id="995" r:id="rId29"/>
    <p:sldId id="997" r:id="rId30"/>
    <p:sldId id="1041" r:id="rId31"/>
    <p:sldId id="740" r:id="rId32"/>
    <p:sldId id="960" r:id="rId33"/>
    <p:sldId id="966" r:id="rId34"/>
    <p:sldId id="1043" r:id="rId35"/>
    <p:sldId id="948" r:id="rId36"/>
    <p:sldId id="1029" r:id="rId37"/>
    <p:sldId id="951" r:id="rId38"/>
    <p:sldId id="1003" r:id="rId39"/>
    <p:sldId id="953" r:id="rId40"/>
    <p:sldId id="1018" r:id="rId41"/>
    <p:sldId id="954" r:id="rId42"/>
    <p:sldId id="955" r:id="rId43"/>
    <p:sldId id="1054" r:id="rId44"/>
    <p:sldId id="1004" r:id="rId45"/>
    <p:sldId id="1005" r:id="rId46"/>
    <p:sldId id="930" r:id="rId47"/>
    <p:sldId id="965" r:id="rId48"/>
    <p:sldId id="1007" r:id="rId49"/>
    <p:sldId id="931" r:id="rId50"/>
    <p:sldId id="1055" r:id="rId51"/>
    <p:sldId id="100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8000"/>
    <a:srgbClr val="E5F5FF"/>
    <a:srgbClr val="0D2234"/>
    <a:srgbClr val="115740"/>
    <a:srgbClr val="B2B2B2"/>
    <a:srgbClr val="021523"/>
    <a:srgbClr val="021D52"/>
    <a:srgbClr val="546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724" autoAdjust="0"/>
  </p:normalViewPr>
  <p:slideViewPr>
    <p:cSldViewPr snapToGrid="0" snapToObjects="1">
      <p:cViewPr varScale="1">
        <p:scale>
          <a:sx n="117" d="100"/>
          <a:sy n="117" d="100"/>
        </p:scale>
        <p:origin x="48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2T21:27:04.21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2:56:29.9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11771 0 0,'0'0'744'0'0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6AB4-BCC4-4058-A11C-22DADC6BAC9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406F9-BC5E-D1E5-DA5C-3F925525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045AA555-3B5A-AB52-9BFC-A8C5A5132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A9048A8D-D8E5-6D6E-0DD3-38592520E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97380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0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5409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0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1884206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0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172475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buClr>
                <a:srgbClr val="C0504D"/>
              </a:buClr>
            </a:pPr>
            <a:fld id="{140001C2-9267-4555-B60F-CD81912A0DD7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4425" cy="3484562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3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973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8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231189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8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305378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8219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6291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0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9688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buClr>
                <a:srgbClr val="C0504D"/>
              </a:buClr>
            </a:pPr>
            <a:fld id="{140001C2-9267-4555-B60F-CD81912A0DD7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4425" cy="3484562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0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254082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37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7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10.png"/><Relationship Id="rId2" Type="http://schemas.openxmlformats.org/officeDocument/2006/relationships/image" Target="../media/image201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1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0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Mathematics for Analytics and Finance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50" b="1" dirty="0"/>
              <a:t>Sami Najafi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Franklin Gothic Book" panose="020B0503020102020204" pitchFamily="34" charset="0"/>
              </a:rPr>
              <a:t>MSIS2402/ 2405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1125" b="1" dirty="0"/>
              <a:t>Module 6</a:t>
            </a:r>
          </a:p>
          <a:p>
            <a:pPr>
              <a:lnSpc>
                <a:spcPct val="90000"/>
              </a:lnSpc>
            </a:pPr>
            <a:endParaRPr lang="en-US" sz="13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FED116-BD1C-462C-971C-1BA9DCED61F5}"/>
                  </a:ext>
                </a:extLst>
              </p14:cNvPr>
              <p14:cNvContentPartPr/>
              <p14:nvPr/>
            </p14:nvContentPartPr>
            <p14:xfrm>
              <a:off x="10243114" y="36269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FED116-BD1C-462C-971C-1BA9DCED6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4114" y="3536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886700" cy="1481952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1200" dirty="0">
                    <a:solidFill>
                      <a:srgbClr val="0D2234"/>
                    </a:solidFill>
                  </a:rPr>
                  <a:t>The</a:t>
                </a:r>
                <a:r>
                  <a:rPr lang="en-US" sz="1200" dirty="0">
                    <a:solidFill>
                      <a:srgbClr val="0000FF"/>
                    </a:solidFill>
                  </a:rPr>
                  <a:t> mean value, expectation, </a:t>
                </a:r>
                <a:r>
                  <a:rPr lang="en-US" sz="1200" dirty="0">
                    <a:solidFill>
                      <a:schemeClr val="tx1"/>
                    </a:solidFill>
                  </a:rPr>
                  <a:t>or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00FF"/>
                    </a:solidFill>
                  </a:rPr>
                  <a:t>expected value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the random vector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with a probability mass function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 defined to be</a:t>
                </a:r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Whenever this sum is convergent (well-defined).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886700" cy="1481952"/>
              </a:xfrm>
              <a:blipFill>
                <a:blip r:embed="rId2"/>
                <a:stretch>
                  <a:fillRect t="-4878" b="-321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BA8E750-7B37-0647-019F-EC94137B69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7928" y="2850753"/>
                <a:ext cx="7886700" cy="1317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b="1" dirty="0">
                    <a:solidFill>
                      <a:schemeClr val="tx1"/>
                    </a:solidFill>
                    <a:latin typeface="Helvetica Light"/>
                  </a:rPr>
                  <a:t>Example: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Toss 2 coins and take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 to be the number of heads</a:t>
                </a:r>
                <a:r>
                  <a:rPr lang="en-US" sz="1200" b="1" dirty="0">
                    <a:solidFill>
                      <a:schemeClr val="tx1"/>
                    </a:solidFill>
                    <a:latin typeface="Helvetica Light"/>
                  </a:rPr>
                  <a:t>.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Compute expected value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:</a:t>
                </a:r>
              </a:p>
              <a:p>
                <a:pPr lvl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sz="1200" dirty="0">
                  <a:latin typeface="Helvetica Light"/>
                </a:endParaRP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dirty="0">
                    <a:latin typeface="Helvetica Light"/>
                  </a:rPr>
                  <a:t>      </a:t>
                </a:r>
                <a:endParaRPr lang="en-US" sz="1400" b="1" dirty="0">
                  <a:latin typeface="Helvetica Light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BA8E750-7B37-0647-019F-EC94137B6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8" y="2850753"/>
                <a:ext cx="7886700" cy="1317636"/>
              </a:xfrm>
              <a:prstGeom prst="rect">
                <a:avLst/>
              </a:prstGeom>
              <a:blipFill>
                <a:blip r:embed="rId3"/>
                <a:stretch>
                  <a:fillRect t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Group 4">
                <a:extLst>
                  <a:ext uri="{FF2B5EF4-FFF2-40B4-BE49-F238E27FC236}">
                    <a16:creationId xmlns:a16="http://schemas.microsoft.com/office/drawing/2014/main" id="{EBE6FB67-2A0D-18AC-BCF1-4700F72BBD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1684504"/>
                  </p:ext>
                </p:extLst>
              </p:nvPr>
            </p:nvGraphicFramePr>
            <p:xfrm>
              <a:off x="821532" y="3269403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Group 4">
                <a:extLst>
                  <a:ext uri="{FF2B5EF4-FFF2-40B4-BE49-F238E27FC236}">
                    <a16:creationId xmlns:a16="http://schemas.microsoft.com/office/drawing/2014/main" id="{EBE6FB67-2A0D-18AC-BCF1-4700F72BBD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1684504"/>
                  </p:ext>
                </p:extLst>
              </p:nvPr>
            </p:nvGraphicFramePr>
            <p:xfrm>
              <a:off x="821532" y="3269403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6522" r="-116822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6522" r="-4167" b="-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104255" r="-11682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104255" r="-4167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208696" r="-116822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208696" r="-4167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308696" r="-116822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308696" r="-4167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934E60-9C22-6825-8DC4-2635A211115F}"/>
                  </a:ext>
                </a:extLst>
              </p:cNvPr>
              <p:cNvSpPr txBox="1"/>
              <p:nvPr/>
            </p:nvSpPr>
            <p:spPr>
              <a:xfrm>
                <a:off x="2882504" y="3553236"/>
                <a:ext cx="452556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×0.25+1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×0.5+2×0.25=1</m:t>
                    </m:r>
                  </m:oMath>
                </a14:m>
                <a:endParaRPr lang="en-US" sz="120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934E60-9C22-6825-8DC4-2635A211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504" y="3553236"/>
                <a:ext cx="4525565" cy="276999"/>
              </a:xfrm>
              <a:prstGeom prst="rect">
                <a:avLst/>
              </a:prstGeom>
              <a:blipFill>
                <a:blip r:embed="rId5"/>
                <a:stretch>
                  <a:fillRect t="-97778" b="-16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264D30E-50B4-942D-27AC-7DD97CCC2F7C}"/>
                  </a:ext>
                </a:extLst>
              </p14:cNvPr>
              <p14:cNvContentPartPr/>
              <p14:nvPr/>
            </p14:nvContentPartPr>
            <p14:xfrm>
              <a:off x="1129244" y="3742873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264D30E-50B4-942D-27AC-7DD97CCC2F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0244" y="373423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886700" cy="1481952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Change of Variable Formula: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has a probability mass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sz="1200">
                        <a:solidFill>
                          <a:srgbClr val="008000"/>
                        </a:solidFill>
                      </a:rPr>
                      <m:t>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1200">
                        <a:solidFill>
                          <a:srgbClr val="008000"/>
                        </a:solidFill>
                      </a:rPr>
                      <m:t>ℝ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then</a:t>
                </a:r>
                <a:r>
                  <a:rPr lang="en-US" sz="1200" dirty="0"/>
                  <a:t> </a:t>
                </a: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Whenever this sum is convergent (well-defined).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886700" cy="1481952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BA8E750-7B37-0647-019F-EC94137B69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7928" y="2740025"/>
                <a:ext cx="7886700" cy="313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b="1" dirty="0">
                    <a:solidFill>
                      <a:schemeClr val="tx1"/>
                    </a:solidFill>
                    <a:latin typeface="Helvetica Light"/>
                  </a:rPr>
                  <a:t>Example: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Compute expected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:</a:t>
                </a:r>
                <a:endParaRPr lang="en-US" sz="1200" dirty="0">
                  <a:latin typeface="Helvetica Light"/>
                </a:endParaRP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sz="1400" b="1" dirty="0">
                  <a:latin typeface="Helvetica Light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BA8E750-7B37-0647-019F-EC94137B6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8" y="2740025"/>
                <a:ext cx="7886700" cy="313928"/>
              </a:xfrm>
              <a:prstGeom prst="rect">
                <a:avLst/>
              </a:prstGeom>
              <a:blipFill>
                <a:blip r:embed="rId3"/>
                <a:stretch>
                  <a:fillRect t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934E60-9C22-6825-8DC4-2635A211115F}"/>
                  </a:ext>
                </a:extLst>
              </p:cNvPr>
              <p:cNvSpPr txBox="1"/>
              <p:nvPr/>
            </p:nvSpPr>
            <p:spPr>
              <a:xfrm>
                <a:off x="-91746" y="4351407"/>
                <a:ext cx="5043487" cy="540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sz="120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934E60-9C22-6825-8DC4-2635A211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746" y="4351407"/>
                <a:ext cx="5043487" cy="540533"/>
              </a:xfrm>
              <a:prstGeom prst="rect">
                <a:avLst/>
              </a:prstGeom>
              <a:blipFill>
                <a:blip r:embed="rId4"/>
                <a:stretch>
                  <a:fillRect t="-117045" b="-16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4">
                <a:extLst>
                  <a:ext uri="{FF2B5EF4-FFF2-40B4-BE49-F238E27FC236}">
                    <a16:creationId xmlns:a16="http://schemas.microsoft.com/office/drawing/2014/main" id="{406725F2-C311-5B3E-8448-971EC7BEE4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6550509"/>
                  </p:ext>
                </p:extLst>
              </p:nvPr>
            </p:nvGraphicFramePr>
            <p:xfrm>
              <a:off x="3533197" y="3132931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0. 5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4">
                <a:extLst>
                  <a:ext uri="{FF2B5EF4-FFF2-40B4-BE49-F238E27FC236}">
                    <a16:creationId xmlns:a16="http://schemas.microsoft.com/office/drawing/2014/main" id="{406725F2-C311-5B3E-8448-971EC7BEE4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6550509"/>
                  </p:ext>
                </p:extLst>
              </p:nvPr>
            </p:nvGraphicFramePr>
            <p:xfrm>
              <a:off x="3533197" y="3132931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4348" r="-115888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4348" r="-3333" b="-3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102128" r="-115888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102128" r="-3333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206522" r="-115888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206522" r="-3333" b="-1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306522" r="-11588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306522" r="-3333" b="-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651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Functions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A8E750-7B37-0647-019F-EC94137B6904}"/>
              </a:ext>
            </a:extLst>
          </p:cNvPr>
          <p:cNvSpPr txBox="1">
            <a:spLocks noChangeArrowheads="1"/>
          </p:cNvSpPr>
          <p:nvPr/>
        </p:nvSpPr>
        <p:spPr>
          <a:xfrm>
            <a:off x="600585" y="1238575"/>
            <a:ext cx="7886700" cy="31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2">
                  <a:lumMod val="25000"/>
                </a:schemeClr>
              </a:buClr>
              <a:buSzPct val="85000"/>
              <a:buFont typeface="Arial" panose="020B0604020202020204" pitchFamily="34" charset="0"/>
              <a:buChar char="•"/>
              <a:defRPr sz="16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>
                  <a:lumMod val="25000"/>
                </a:schemeClr>
              </a:buClr>
              <a:buSzPct val="85000"/>
              <a:buFont typeface="Courier New" panose="02070309020205020404" pitchFamily="49" charset="0"/>
              <a:buChar char="o"/>
              <a:defRPr sz="14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>
                  <a:lumMod val="25000"/>
                </a:schemeClr>
              </a:buClr>
              <a:buSzPct val="85000"/>
              <a:buFont typeface="Wingdings" pitchFamily="2" charset="2"/>
              <a:buChar char="§"/>
              <a:defRPr sz="12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Helvetica Light"/>
              </a:rPr>
              <a:t>Solving without the use of this proposition:</a:t>
            </a:r>
            <a:endParaRPr lang="en-US" sz="1200" dirty="0">
              <a:latin typeface="Helvetica Light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 dirty="0">
              <a:latin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roup 4">
                <a:extLst>
                  <a:ext uri="{FF2B5EF4-FFF2-40B4-BE49-F238E27FC236}">
                    <a16:creationId xmlns:a16="http://schemas.microsoft.com/office/drawing/2014/main" id="{4D3E3192-1D6A-7371-3D15-B8FEE62F0B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593690"/>
                  </p:ext>
                </p:extLst>
              </p:nvPr>
            </p:nvGraphicFramePr>
            <p:xfrm>
              <a:off x="3752304" y="1764383"/>
              <a:ext cx="3017519" cy="841248"/>
            </p:xfrm>
            <a:graphic>
              <a:graphicData uri="http://schemas.openxmlformats.org/drawingml/2006/table">
                <a:tbl>
                  <a:tblPr/>
                  <a:tblGrid>
                    <a:gridCol w="14221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53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0.1+0.4=0.5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0. 5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roup 4">
                <a:extLst>
                  <a:ext uri="{FF2B5EF4-FFF2-40B4-BE49-F238E27FC236}">
                    <a16:creationId xmlns:a16="http://schemas.microsoft.com/office/drawing/2014/main" id="{4D3E3192-1D6A-7371-3D15-B8FEE62F0B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593690"/>
                  </p:ext>
                </p:extLst>
              </p:nvPr>
            </p:nvGraphicFramePr>
            <p:xfrm>
              <a:off x="3752304" y="1764383"/>
              <a:ext cx="3017519" cy="841248"/>
            </p:xfrm>
            <a:graphic>
              <a:graphicData uri="http://schemas.openxmlformats.org/drawingml/2006/table">
                <a:tbl>
                  <a:tblPr/>
                  <a:tblGrid>
                    <a:gridCol w="14221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53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855" t="-4348" r="-114103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90076" t="-4348" r="-1908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855" t="-102128" r="-114103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90076" t="-102128" r="-1908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855" t="-206522" r="-114103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90076" t="-206522" r="-1908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766F29-2F54-9BBE-FC1A-3310D24C2215}"/>
                  </a:ext>
                </a:extLst>
              </p:cNvPr>
              <p:cNvSpPr txBox="1"/>
              <p:nvPr/>
            </p:nvSpPr>
            <p:spPr>
              <a:xfrm>
                <a:off x="2423160" y="3212076"/>
                <a:ext cx="3418726" cy="56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sz="120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766F29-2F54-9BBE-FC1A-3310D24C2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60" y="3212076"/>
                <a:ext cx="3418726" cy="561116"/>
              </a:xfrm>
              <a:prstGeom prst="rect">
                <a:avLst/>
              </a:prstGeom>
              <a:blipFill>
                <a:blip r:embed="rId3"/>
                <a:stretch>
                  <a:fillRect t="-111957" b="-15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971F75-FAE1-2E2D-2950-C686ED8335C6}"/>
                  </a:ext>
                </a:extLst>
              </p:cNvPr>
              <p:cNvSpPr txBox="1"/>
              <p:nvPr/>
            </p:nvSpPr>
            <p:spPr>
              <a:xfrm>
                <a:off x="1208316" y="4099221"/>
                <a:ext cx="5679076" cy="567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: 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: 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971F75-FAE1-2E2D-2950-C686ED83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6" y="4099221"/>
                <a:ext cx="5679076" cy="567912"/>
              </a:xfrm>
              <a:prstGeom prst="rect">
                <a:avLst/>
              </a:prstGeom>
              <a:blipFill>
                <a:blip r:embed="rId4"/>
                <a:stretch>
                  <a:fillRect t="-109574" r="-3970" b="-1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4">
                <a:extLst>
                  <a:ext uri="{FF2B5EF4-FFF2-40B4-BE49-F238E27FC236}">
                    <a16:creationId xmlns:a16="http://schemas.microsoft.com/office/drawing/2014/main" id="{D8187CCD-A527-8EF3-8786-51DD0DD7A0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457328"/>
                  </p:ext>
                </p:extLst>
              </p:nvPr>
            </p:nvGraphicFramePr>
            <p:xfrm>
              <a:off x="1913401" y="1764383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0. 5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4">
                <a:extLst>
                  <a:ext uri="{FF2B5EF4-FFF2-40B4-BE49-F238E27FC236}">
                    <a16:creationId xmlns:a16="http://schemas.microsoft.com/office/drawing/2014/main" id="{D8187CCD-A527-8EF3-8786-51DD0DD7A0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457328"/>
                  </p:ext>
                </p:extLst>
              </p:nvPr>
            </p:nvGraphicFramePr>
            <p:xfrm>
              <a:off x="1913401" y="1764383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4348" r="-116822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4348" r="-4167" b="-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102128" r="-11682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102128" r="-4167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206522" r="-116822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206522" r="-4167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69" t="-306522" r="-116822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90833" t="-306522" r="-4167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61D61-E95F-99CF-673D-565B5CFDCBE6}"/>
                  </a:ext>
                </a:extLst>
              </p:cNvPr>
              <p:cNvSpPr txBox="1"/>
              <p:nvPr/>
            </p:nvSpPr>
            <p:spPr>
              <a:xfrm>
                <a:off x="6809014" y="1594576"/>
                <a:ext cx="1603466" cy="567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61D61-E95F-99CF-673D-565B5CFDC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14" y="1594576"/>
                <a:ext cx="1603466" cy="567912"/>
              </a:xfrm>
              <a:prstGeom prst="rect">
                <a:avLst/>
              </a:prstGeom>
              <a:blipFill>
                <a:blip r:embed="rId6"/>
                <a:stretch>
                  <a:fillRect t="-110753" r="-31559" b="-15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23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a Linear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886700" cy="675831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Change of Variable Formula Result: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b="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are two constants,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886700" cy="675831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BEDADFF4-B911-FE6B-9DBB-8F8E161C5B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238" y="2120969"/>
                <a:ext cx="7886700" cy="481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BEDADFF4-B911-FE6B-9DBB-8F8E161C5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38" y="2120969"/>
                <a:ext cx="7886700" cy="481146"/>
              </a:xfrm>
              <a:prstGeom prst="rect">
                <a:avLst/>
              </a:prstGeom>
              <a:blipFill>
                <a:blip r:embed="rId3"/>
                <a:stretch>
                  <a:fillRect t="-130380" b="-196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45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886700" cy="1256924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</a:t>
                </a:r>
                <a:r>
                  <a:rPr lang="en-US" sz="1200" dirty="0">
                    <a:solidFill>
                      <a:srgbClr val="0000FF"/>
                    </a:solidFill>
                  </a:rPr>
                  <a:t> variance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the random vector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with a probability mass function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 defined to be</a:t>
                </a:r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whenever this sum is convergent (well-defined). The value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 called the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standard variation</a:t>
                </a:r>
                <a:r>
                  <a:rPr lang="en-US" sz="1200" dirty="0"/>
                  <a:t>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886700" cy="1256924"/>
              </a:xfrm>
              <a:blipFill>
                <a:blip r:embed="rId2"/>
                <a:stretch>
                  <a:fillRect t="-27273" b="-339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BA8E750-7B37-0647-019F-EC94137B69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644" y="2606685"/>
                <a:ext cx="7886700" cy="1317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b="1" dirty="0">
                    <a:solidFill>
                      <a:schemeClr val="tx1"/>
                    </a:solidFill>
                    <a:latin typeface="Helvetica Light"/>
                  </a:rPr>
                  <a:t>Example: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Toss 2 coins and take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 to be the number of heads</a:t>
                </a:r>
                <a:r>
                  <a:rPr lang="en-US" sz="1200" b="1" dirty="0">
                    <a:solidFill>
                      <a:schemeClr val="tx1"/>
                    </a:solidFill>
                    <a:latin typeface="Helvetica Light"/>
                  </a:rPr>
                  <a:t>.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Compute the standard deviation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:</a:t>
                </a:r>
              </a:p>
              <a:p>
                <a:pPr lvl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sz="1200" dirty="0">
                  <a:latin typeface="Helvetica Light"/>
                </a:endParaRP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dirty="0">
                    <a:latin typeface="Helvetica Light"/>
                  </a:rPr>
                  <a:t>      </a:t>
                </a:r>
                <a:endParaRPr lang="en-US" sz="1400" b="1" dirty="0">
                  <a:latin typeface="Helvetica Light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BA8E750-7B37-0647-019F-EC94137B6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44" y="2606685"/>
                <a:ext cx="7886700" cy="1317636"/>
              </a:xfrm>
              <a:prstGeom prst="rect">
                <a:avLst/>
              </a:prstGeom>
              <a:blipFill>
                <a:blip r:embed="rId3"/>
                <a:stretch>
                  <a:fillRect l="-77" t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Group 4">
                <a:extLst>
                  <a:ext uri="{FF2B5EF4-FFF2-40B4-BE49-F238E27FC236}">
                    <a16:creationId xmlns:a16="http://schemas.microsoft.com/office/drawing/2014/main" id="{EBE6FB67-2A0D-18AC-BCF1-4700F72BBD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240099"/>
                  </p:ext>
                </p:extLst>
              </p:nvPr>
            </p:nvGraphicFramePr>
            <p:xfrm>
              <a:off x="996555" y="2934031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Group 4">
                <a:extLst>
                  <a:ext uri="{FF2B5EF4-FFF2-40B4-BE49-F238E27FC236}">
                    <a16:creationId xmlns:a16="http://schemas.microsoft.com/office/drawing/2014/main" id="{EBE6FB67-2A0D-18AC-BCF1-4700F72BBD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240099"/>
                  </p:ext>
                </p:extLst>
              </p:nvPr>
            </p:nvGraphicFramePr>
            <p:xfrm>
              <a:off x="996555" y="2934031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6522" r="-115888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6522" r="-3333" b="-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104255" r="-115888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104255" r="-3333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208696" r="-115888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208696" r="-3333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69" t="-308696" r="-115888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90833" t="-308696" r="-3333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934E60-9C22-6825-8DC4-2635A211115F}"/>
                  </a:ext>
                </a:extLst>
              </p:cNvPr>
              <p:cNvSpPr txBox="1"/>
              <p:nvPr/>
            </p:nvSpPr>
            <p:spPr>
              <a:xfrm>
                <a:off x="1054289" y="4294121"/>
                <a:ext cx="642133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ra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(0−</m:t>
                          </m:r>
                          <m:r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(0.25)+(1−</m:t>
                          </m:r>
                          <m:r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 50)+(2−</m:t>
                          </m:r>
                          <m:r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(0.25)</m:t>
                          </m:r>
                        </m:e>
                      </m:ra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ra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0.707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934E60-9C22-6825-8DC4-2635A211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89" y="4294121"/>
                <a:ext cx="6421339" cy="637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D9BBFC-82F1-E336-BF08-ACFCEE3EC095}"/>
                  </a:ext>
                </a:extLst>
              </p:cNvPr>
              <p:cNvSpPr txBox="1"/>
              <p:nvPr/>
            </p:nvSpPr>
            <p:spPr>
              <a:xfrm>
                <a:off x="2840152" y="3395742"/>
                <a:ext cx="452556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×0.25+1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×0.5+2×0.25=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20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D9BBFC-82F1-E336-BF08-ACFCEE3EC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52" y="3395742"/>
                <a:ext cx="4525565" cy="276999"/>
              </a:xfrm>
              <a:prstGeom prst="rect">
                <a:avLst/>
              </a:prstGeom>
              <a:blipFill>
                <a:blip r:embed="rId6"/>
                <a:stretch>
                  <a:fillRect t="-97778" b="-16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25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5">
                <a:extLst>
                  <a:ext uri="{FF2B5EF4-FFF2-40B4-BE49-F238E27FC236}">
                    <a16:creationId xmlns:a16="http://schemas.microsoft.com/office/drawing/2014/main" id="{BDE8F4B5-833B-F209-78CB-025F2AB4B0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329" y="1162096"/>
                <a:ext cx="7886700" cy="41404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</a:rPr>
                  <a:t>Remark:</a:t>
                </a:r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b="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b="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5">
                <a:extLst>
                  <a:ext uri="{FF2B5EF4-FFF2-40B4-BE49-F238E27FC236}">
                    <a16:creationId xmlns:a16="http://schemas.microsoft.com/office/drawing/2014/main" id="{BDE8F4B5-833B-F209-78CB-025F2AB4B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" y="1162096"/>
                <a:ext cx="7886700" cy="414041"/>
              </a:xfrm>
              <a:prstGeom prst="rect">
                <a:avLst/>
              </a:prstGeom>
              <a:blipFill>
                <a:blip r:embed="rId2"/>
                <a:stretch>
                  <a:fillRect b="-17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4">
                <a:extLst>
                  <a:ext uri="{FF2B5EF4-FFF2-40B4-BE49-F238E27FC236}">
                    <a16:creationId xmlns:a16="http://schemas.microsoft.com/office/drawing/2014/main" id="{B0398DE7-71EE-A6F9-77B4-D98BD403C8D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7419186"/>
                  </p:ext>
                </p:extLst>
              </p:nvPr>
            </p:nvGraphicFramePr>
            <p:xfrm>
              <a:off x="594872" y="2864425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sz="12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4">
                <a:extLst>
                  <a:ext uri="{FF2B5EF4-FFF2-40B4-BE49-F238E27FC236}">
                    <a16:creationId xmlns:a16="http://schemas.microsoft.com/office/drawing/2014/main" id="{B0398DE7-71EE-A6F9-77B4-D98BD403C8D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7419186"/>
                  </p:ext>
                </p:extLst>
              </p:nvPr>
            </p:nvGraphicFramePr>
            <p:xfrm>
              <a:off x="594872" y="2864425"/>
              <a:ext cx="1375171" cy="1121664"/>
            </p:xfrm>
            <a:graphic>
              <a:graphicData uri="http://schemas.openxmlformats.org/drawingml/2006/table">
                <a:tbl>
                  <a:tblPr/>
                  <a:tblGrid>
                    <a:gridCol w="648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0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69" t="-4348" r="-115888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0833" t="-4348" r="-3333" b="-3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69" t="-102128" r="-115888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0833" t="-102128" r="-3333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69" t="-206522" r="-115888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0833" t="-206522" r="-3333" b="-1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69" t="-306522" r="-11588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0833" t="-306522" r="-3333" b="-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386427-15AD-CB75-5ED8-F630CA5FE3A3}"/>
                  </a:ext>
                </a:extLst>
              </p:cNvPr>
              <p:cNvSpPr txBox="1"/>
              <p:nvPr/>
            </p:nvSpPr>
            <p:spPr>
              <a:xfrm>
                <a:off x="2420711" y="3079535"/>
                <a:ext cx="4572000" cy="693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=1×0.5+4×0.25=1.5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=1.5−1=0.5</m:t>
                    </m:r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386427-15AD-CB75-5ED8-F630CA5FE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11" y="3079535"/>
                <a:ext cx="4572000" cy="693908"/>
              </a:xfrm>
              <a:prstGeom prst="rect">
                <a:avLst/>
              </a:prstGeom>
              <a:blipFill>
                <a:blip r:embed="rId4"/>
                <a:stretch>
                  <a:fillRect t="-3684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1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072CF-34F6-45C4-8E51-CBAE01AE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The number of no-shows each day for dinner reservations at the Cottonwood Grille is a discrete random variable with the following probability distribution: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None/>
            </a:pPr>
            <a:endParaRPr lang="en-US" sz="1200" dirty="0">
              <a:solidFill>
                <a:srgbClr val="000000"/>
              </a:solidFill>
              <a:latin typeface="Helvetica Light" panose="020B0403020202020204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</a:pPr>
            <a:endParaRPr lang="en-US" sz="1200" dirty="0">
              <a:solidFill>
                <a:srgbClr val="000000"/>
              </a:solidFill>
              <a:latin typeface="Helvetica Light" panose="020B0403020202020204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</a:pPr>
            <a:endParaRPr lang="en-US" sz="1200" dirty="0">
              <a:solidFill>
                <a:srgbClr val="000000"/>
              </a:solidFill>
              <a:latin typeface="Helvetica Light" panose="020B0403020202020204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None/>
            </a:pPr>
            <a:endParaRPr lang="en-US" sz="1200" dirty="0">
              <a:solidFill>
                <a:srgbClr val="000000"/>
              </a:solidFill>
              <a:latin typeface="Helvetica Light" panose="020B0403020202020204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None/>
            </a:pPr>
            <a:endParaRPr lang="en-US" sz="1200" dirty="0">
              <a:solidFill>
                <a:srgbClr val="000000"/>
              </a:solidFill>
              <a:latin typeface="Helvetica Light" panose="020B0403020202020204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None/>
            </a:pPr>
            <a:endParaRPr lang="en-US" sz="1200" dirty="0">
              <a:solidFill>
                <a:srgbClr val="000000"/>
              </a:solidFill>
              <a:latin typeface="Helvetica Light" panose="020B0403020202020204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Based on this information, find the standard deviation for the number of no-shows?</a:t>
            </a:r>
          </a:p>
          <a:p>
            <a:endParaRPr lang="en-US" sz="1200" dirty="0">
              <a:latin typeface="Helvetica Light" panose="020B0403020202020204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679734"/>
              </p:ext>
            </p:extLst>
          </p:nvPr>
        </p:nvGraphicFramePr>
        <p:xfrm>
          <a:off x="3637353" y="1904997"/>
          <a:ext cx="1958340" cy="1562106"/>
        </p:xfrm>
        <a:graphic>
          <a:graphicData uri="http://schemas.openxmlformats.org/drawingml/2006/table">
            <a:tbl>
              <a:tblPr/>
              <a:tblGrid>
                <a:gridCol w="9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No-shows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Probability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0.3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1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0.2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2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0.2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3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0.15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4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0.15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7572" name="Rectangle 4"/>
          <p:cNvSpPr>
            <a:spLocks noChangeArrowheads="1"/>
          </p:cNvSpPr>
          <p:nvPr/>
        </p:nvSpPr>
        <p:spPr bwMode="auto">
          <a:xfrm>
            <a:off x="1143000" y="-150040"/>
            <a:ext cx="20582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endParaRPr 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7574" name="Rectangle 6"/>
          <p:cNvSpPr>
            <a:spLocks noChangeArrowheads="1"/>
          </p:cNvSpPr>
          <p:nvPr/>
        </p:nvSpPr>
        <p:spPr bwMode="auto">
          <a:xfrm>
            <a:off x="1143000" y="-150040"/>
            <a:ext cx="20582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endParaRPr 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1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363832"/>
              </p:ext>
            </p:extLst>
          </p:nvPr>
        </p:nvGraphicFramePr>
        <p:xfrm>
          <a:off x="3433675" y="1082379"/>
          <a:ext cx="1958340" cy="1562106"/>
        </p:xfrm>
        <a:graphic>
          <a:graphicData uri="http://schemas.openxmlformats.org/drawingml/2006/table">
            <a:tbl>
              <a:tblPr/>
              <a:tblGrid>
                <a:gridCol w="9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No-shows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Probability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0.3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1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0.2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2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0.2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3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0.15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4</a:t>
                      </a:r>
                    </a:p>
                  </a:txBody>
                  <a:tcPr marL="80947" marR="80947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ight" panose="020B0403020202020204"/>
                        </a:rPr>
                        <a:t>0.15</a:t>
                      </a:r>
                    </a:p>
                  </a:txBody>
                  <a:tcPr marL="80947" marR="8094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7572" name="Rectangle 4"/>
          <p:cNvSpPr>
            <a:spLocks noChangeArrowheads="1"/>
          </p:cNvSpPr>
          <p:nvPr/>
        </p:nvSpPr>
        <p:spPr bwMode="auto">
          <a:xfrm>
            <a:off x="1143000" y="-150040"/>
            <a:ext cx="20582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endParaRPr 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7571" name="Object 3"/>
              <p:cNvSpPr txBox="1"/>
              <p:nvPr/>
            </p:nvSpPr>
            <p:spPr bwMode="auto">
              <a:xfrm>
                <a:off x="628650" y="2798410"/>
                <a:ext cx="3890686" cy="9790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4.75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=4.75−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1.65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=2.0275⇒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=1.42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:endParaRPr lang="en-US" sz="1200" b="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1575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2798410"/>
                <a:ext cx="3890686" cy="979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7574" name="Rectangle 6"/>
          <p:cNvSpPr>
            <a:spLocks noChangeArrowheads="1"/>
          </p:cNvSpPr>
          <p:nvPr/>
        </p:nvSpPr>
        <p:spPr bwMode="auto">
          <a:xfrm>
            <a:off x="1143000" y="-150040"/>
            <a:ext cx="20582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endParaRPr 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7573" name="Object 5"/>
              <p:cNvSpPr txBox="1"/>
              <p:nvPr/>
            </p:nvSpPr>
            <p:spPr bwMode="auto">
              <a:xfrm>
                <a:off x="599343" y="4064976"/>
                <a:ext cx="6181908" cy="59603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The other way to find the standard deviation is by using the original formula:</a:t>
                </a:r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(0−1.65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)+(1−1.65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(0.2)+⋯+(4−1.65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1.42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1575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343" y="4064976"/>
                <a:ext cx="6181908" cy="59603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5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Joint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5C0578D0-2697-54A5-B2BA-3A8F40401F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790" y="1026695"/>
                <a:ext cx="7886700" cy="1380136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1200" dirty="0"/>
                  <a:t>The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joint cumulative probability </a:t>
                </a:r>
                <a:r>
                  <a:rPr lang="en-US" sz="1200" dirty="0"/>
                  <a:t>for two random variables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r>
                  <a:rPr lang="en-US" sz="1200" dirty="0"/>
                  <a:t>is the joint probability distribution (like a contingency table we saw before).</a:t>
                </a:r>
                <a:endParaRPr lang="en-US" sz="1200" dirty="0">
                  <a:solidFill>
                    <a:srgbClr val="008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5C0578D0-2697-54A5-B2BA-3A8F40401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" y="1026695"/>
                <a:ext cx="7886700" cy="1380136"/>
              </a:xfrm>
              <a:prstGeom prst="rect">
                <a:avLst/>
              </a:prstGeom>
              <a:blipFill>
                <a:blip r:embed="rId2"/>
                <a:stretch>
                  <a:fillRect t="-22271" b="-24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Group 32">
                <a:extLst>
                  <a:ext uri="{FF2B5EF4-FFF2-40B4-BE49-F238E27FC236}">
                    <a16:creationId xmlns:a16="http://schemas.microsoft.com/office/drawing/2014/main" id="{126648EC-DFE5-9BFA-B55E-187D12ACD2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5197423"/>
                  </p:ext>
                </p:extLst>
              </p:nvPr>
            </p:nvGraphicFramePr>
            <p:xfrm>
              <a:off x="3371851" y="2831107"/>
              <a:ext cx="2638696" cy="1106083"/>
            </p:xfrm>
            <a:graphic>
              <a:graphicData uri="http://schemas.openxmlformats.org/drawingml/2006/table">
                <a:tbl>
                  <a:tblPr/>
                  <a:tblGrid>
                    <a:gridCol w="5257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35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1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4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296">
                      <a:extLst>
                        <a:ext uri="{9D8B030D-6E8A-4147-A177-3AD203B41FA5}">
                          <a16:colId xmlns:a16="http://schemas.microsoft.com/office/drawing/2014/main" val="3465825289"/>
                        </a:ext>
                      </a:extLst>
                    </a:gridCol>
                  </a:tblGrid>
                  <a:tr h="2705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Helvetica Light" panose="020B0403020202020204"/>
                            </a:rPr>
                            <a:t> 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69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Group 32">
                <a:extLst>
                  <a:ext uri="{FF2B5EF4-FFF2-40B4-BE49-F238E27FC236}">
                    <a16:creationId xmlns:a16="http://schemas.microsoft.com/office/drawing/2014/main" id="{126648EC-DFE5-9BFA-B55E-187D12ACD2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5197423"/>
                  </p:ext>
                </p:extLst>
              </p:nvPr>
            </p:nvGraphicFramePr>
            <p:xfrm>
              <a:off x="3371851" y="2831107"/>
              <a:ext cx="2638696" cy="1106083"/>
            </p:xfrm>
            <a:graphic>
              <a:graphicData uri="http://schemas.openxmlformats.org/drawingml/2006/table">
                <a:tbl>
                  <a:tblPr/>
                  <a:tblGrid>
                    <a:gridCol w="5257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35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1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4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296">
                      <a:extLst>
                        <a:ext uri="{9D8B030D-6E8A-4147-A177-3AD203B41FA5}">
                          <a16:colId xmlns:a16="http://schemas.microsoft.com/office/drawing/2014/main" val="3465825289"/>
                        </a:ext>
                      </a:extLst>
                    </a:gridCol>
                  </a:tblGrid>
                  <a:tr h="2705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4103" t="-4444" r="-351282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173" t="-4444" r="-238272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66667" t="-4444" r="-107527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58947" t="-4444" r="-5263" b="-3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488" t="-104444" r="-409302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4103" t="-104444" r="-351282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173" t="-104444" r="-238272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66667" t="-104444" r="-107527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58947" t="-104444" r="-5263" b="-2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488" t="-204444" r="-409302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4103" t="-204444" r="-351282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173" t="-204444" r="-238272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66667" t="-204444" r="-107527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58947" t="-204444" r="-5263" b="-1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6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488" t="-291489" r="-40930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4103" t="-291489" r="-35128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173" t="-291489" r="-23827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66667" t="-291489" r="-107527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58947" t="-291489" r="-5263" b="-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DB9F4-76D1-AC58-475D-9DB58C5BE701}"/>
                  </a:ext>
                </a:extLst>
              </p:cNvPr>
              <p:cNvSpPr txBox="1"/>
              <p:nvPr/>
            </p:nvSpPr>
            <p:spPr>
              <a:xfrm>
                <a:off x="4474029" y="2476471"/>
                <a:ext cx="434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DB9F4-76D1-AC58-475D-9DB58C5B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29" y="2476471"/>
                <a:ext cx="43433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29E4FC-F2D0-C1FD-4DBB-00FB57FC9A88}"/>
                  </a:ext>
                </a:extLst>
              </p:cNvPr>
              <p:cNvSpPr txBox="1"/>
              <p:nvPr/>
            </p:nvSpPr>
            <p:spPr>
              <a:xfrm>
                <a:off x="2978564" y="3249413"/>
                <a:ext cx="434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29E4FC-F2D0-C1FD-4DBB-00FB57FC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564" y="3249413"/>
                <a:ext cx="43433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671D79-F164-54F2-DB36-B7BE306C0A45}"/>
                  </a:ext>
                </a:extLst>
              </p:cNvPr>
              <p:cNvSpPr txBox="1"/>
              <p:nvPr/>
            </p:nvSpPr>
            <p:spPr>
              <a:xfrm>
                <a:off x="666207" y="4221680"/>
                <a:ext cx="40854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≤2,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.2+0.25+0.15+0.1=0.7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671D79-F164-54F2-DB36-B7BE306C0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7" y="4221680"/>
                <a:ext cx="408540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3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636F-4A21-8605-9D84-441294B6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32">
                <a:extLst>
                  <a:ext uri="{FF2B5EF4-FFF2-40B4-BE49-F238E27FC236}">
                    <a16:creationId xmlns:a16="http://schemas.microsoft.com/office/drawing/2014/main" id="{6CB129A3-133A-35E9-5C11-B79A5D5108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9801898"/>
                  </p:ext>
                </p:extLst>
              </p:nvPr>
            </p:nvGraphicFramePr>
            <p:xfrm>
              <a:off x="5819973" y="1726202"/>
              <a:ext cx="2638696" cy="1106083"/>
            </p:xfrm>
            <a:graphic>
              <a:graphicData uri="http://schemas.openxmlformats.org/drawingml/2006/table">
                <a:tbl>
                  <a:tblPr/>
                  <a:tblGrid>
                    <a:gridCol w="5257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35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1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4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296">
                      <a:extLst>
                        <a:ext uri="{9D8B030D-6E8A-4147-A177-3AD203B41FA5}">
                          <a16:colId xmlns:a16="http://schemas.microsoft.com/office/drawing/2014/main" val="3465825289"/>
                        </a:ext>
                      </a:extLst>
                    </a:gridCol>
                  </a:tblGrid>
                  <a:tr h="2705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Helvetica Light" panose="020B0403020202020204"/>
                            </a:rPr>
                            <a:t> 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69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oMath>
                          </a14:m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Helvetica Light" panose="020B0403020202020204"/>
                            </a:rPr>
                            <a:t> </a:t>
                          </a:r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32">
                <a:extLst>
                  <a:ext uri="{FF2B5EF4-FFF2-40B4-BE49-F238E27FC236}">
                    <a16:creationId xmlns:a16="http://schemas.microsoft.com/office/drawing/2014/main" id="{6CB129A3-133A-35E9-5C11-B79A5D5108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9801898"/>
                  </p:ext>
                </p:extLst>
              </p:nvPr>
            </p:nvGraphicFramePr>
            <p:xfrm>
              <a:off x="5819973" y="1726202"/>
              <a:ext cx="2638696" cy="1106083"/>
            </p:xfrm>
            <a:graphic>
              <a:graphicData uri="http://schemas.openxmlformats.org/drawingml/2006/table">
                <a:tbl>
                  <a:tblPr/>
                  <a:tblGrid>
                    <a:gridCol w="5257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35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1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4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296">
                      <a:extLst>
                        <a:ext uri="{9D8B030D-6E8A-4147-A177-3AD203B41FA5}">
                          <a16:colId xmlns:a16="http://schemas.microsoft.com/office/drawing/2014/main" val="3465825289"/>
                        </a:ext>
                      </a:extLst>
                    </a:gridCol>
                  </a:tblGrid>
                  <a:tr h="2705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2821" t="-6667" r="-352564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4938" t="-6667" r="-23950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65591" t="-6667" r="-108602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54167" t="-6667" r="-5208" b="-3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326" t="-106667" r="-410465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2821" t="-106667" r="-352564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4938" t="-106667" r="-23950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65591" t="-106667" r="-108602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54167" t="-106667" r="-5208" b="-2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326" t="-206667" r="-410465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2821" t="-206667" r="-352564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4938" t="-206667" r="-23950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65591" t="-206667" r="-108602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54167" t="-206667" r="-5208" b="-1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6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326" t="-293617" r="-410465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2821" t="-293617" r="-352564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4938" t="-293617" r="-23950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65591" t="-293617" r="-10860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989" marR="87989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54167" t="-293617" r="-5208" b="-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ADA9E-02CF-BFDB-7DF6-A79CEE5B2F37}"/>
                  </a:ext>
                </a:extLst>
              </p:cNvPr>
              <p:cNvSpPr txBox="1"/>
              <p:nvPr/>
            </p:nvSpPr>
            <p:spPr>
              <a:xfrm>
                <a:off x="6922151" y="1371566"/>
                <a:ext cx="434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ADA9E-02CF-BFDB-7DF6-A79CEE5B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51" y="1371566"/>
                <a:ext cx="43433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427869-423E-4C52-C0E6-2B483B6A9B31}"/>
                  </a:ext>
                </a:extLst>
              </p:cNvPr>
              <p:cNvSpPr txBox="1"/>
              <p:nvPr/>
            </p:nvSpPr>
            <p:spPr>
              <a:xfrm>
                <a:off x="5426686" y="2144508"/>
                <a:ext cx="434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427869-423E-4C52-C0E6-2B483B6A9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86" y="2144508"/>
                <a:ext cx="43433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6E5C023-C912-9A95-0F33-162214C9E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331" y="1549811"/>
                <a:ext cx="4309110" cy="2378844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−∞,−∞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∞,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200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200" i="1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(Law of Total Probability)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200" i="1" dirty="0">
                    <a:solidFill>
                      <a:srgbClr val="0000FF"/>
                    </a:solidFill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</a:rPr>
                  <a:t>(Law of Total Probability) </a:t>
                </a:r>
                <a:endParaRPr lang="en-US" sz="1200" i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≤+∞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≤+∞ ,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+∞,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6E5C023-C912-9A95-0F33-162214C9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1" y="1549811"/>
                <a:ext cx="4309110" cy="2378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0108E60-D596-54F8-F7B2-49759C272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2187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F452D19-611E-D1F1-6B96-559CBE719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/>
          <a:lstStyle/>
          <a:p>
            <a:r>
              <a:rPr lang="en-US" dirty="0"/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11659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 of Joint Random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16FCF-29C0-44E2-B468-07B03CF19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18907"/>
                <a:ext cx="7886700" cy="735060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Change of Variable Formula Result:</a:t>
                </a:r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𝑏𝑌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then</a:t>
                </a: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16FCF-29C0-44E2-B468-07B03CF19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18907"/>
                <a:ext cx="7886700" cy="735060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0041F822-63A5-B42C-69B3-E0BB62ED44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150613"/>
                <a:ext cx="7886700" cy="97675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Change of Variable Formula: </a:t>
                </a:r>
                <a:r>
                  <a:rPr lang="en-US" sz="1200" dirty="0"/>
                  <a:t>If the random vector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r>
                  <a:rPr lang="en-US" sz="1200" dirty="0"/>
                  <a:t>has the PMF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200">
                            <a:solidFill>
                              <a:srgbClr val="006600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1200">
                        <a:solidFill>
                          <a:srgbClr val="006600"/>
                        </a:solidFill>
                      </a:rPr>
                      <m:t>ℝ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/>
                  <a:t>then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0041F822-63A5-B42C-69B3-E0BB62ED4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50613"/>
                <a:ext cx="7886700" cy="976751"/>
              </a:xfrm>
              <a:prstGeom prst="rect">
                <a:avLst/>
              </a:prstGeom>
              <a:blipFill>
                <a:blip r:embed="rId3"/>
                <a:stretch>
                  <a:fillRect t="-27160" b="-808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165718-D73A-8333-2CB6-CBCBC546AD73}"/>
                  </a:ext>
                </a:extLst>
              </p:cNvPr>
              <p:cNvSpPr txBox="1"/>
              <p:nvPr/>
            </p:nvSpPr>
            <p:spPr>
              <a:xfrm>
                <a:off x="435971" y="3153967"/>
                <a:ext cx="7886701" cy="1498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lvl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165718-D73A-8333-2CB6-CBCBC546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71" y="3153967"/>
                <a:ext cx="7886701" cy="1498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7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886700" cy="2003446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covariance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 of any two random variables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with the joint probability mass function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200" i="0" dirty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ov</m:t>
                      </m:r>
                      <m:d>
                        <m:dPr>
                          <m:ctrlPr>
                            <a:rPr lang="en-US" sz="12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The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correlation (or correlation coefficient) </a:t>
                </a:r>
                <a:r>
                  <a:rPr lang="en-US" sz="1200" b="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Times New Roman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886700" cy="2003446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01EB6BD-9B0E-15F7-4D86-02D3419125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34941"/>
                <a:ext cx="7886700" cy="1450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The</a:t>
                </a:r>
                <a:r>
                  <a:rPr lang="en-US" sz="1400" dirty="0">
                    <a:latin typeface="Helvetica Light" panose="020B0403020202020204"/>
                  </a:rPr>
                  <a:t> </a:t>
                </a:r>
                <a:r>
                  <a:rPr lang="en-US" sz="1400" dirty="0">
                    <a:solidFill>
                      <a:srgbClr val="C00000"/>
                    </a:solidFill>
                    <a:latin typeface="Helvetica Light" panose="020B0403020202020204"/>
                  </a:rPr>
                  <a:t>covariance</a:t>
                </a:r>
                <a:r>
                  <a:rPr lang="en-US" sz="1400" dirty="0">
                    <a:latin typeface="Helvetica Light" panose="020B0403020202020204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measures the </a:t>
                </a:r>
                <a:r>
                  <a:rPr lang="en-US" sz="1400" dirty="0">
                    <a:solidFill>
                      <a:srgbClr val="0000FF"/>
                    </a:solidFill>
                    <a:latin typeface="Helvetica Light" panose="020B0403020202020204"/>
                  </a:rPr>
                  <a:t>strength</a:t>
                </a:r>
                <a:r>
                  <a:rPr lang="en-US" sz="1400" dirty="0">
                    <a:latin typeface="Helvetica Light" panose="020B0403020202020204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of the </a:t>
                </a:r>
                <a:r>
                  <a:rPr lang="en-US" sz="1400" dirty="0">
                    <a:solidFill>
                      <a:srgbClr val="0000FF"/>
                    </a:solidFill>
                    <a:latin typeface="Helvetica Light" panose="020B0403020202020204"/>
                  </a:rPr>
                  <a:t>linear relationship </a:t>
                </a: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between two random variables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A positive covariance indicates a positive relationship.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A negative covariance indicates a negative relationship.</a:t>
                </a:r>
              </a:p>
              <a:p>
                <a:endParaRPr lang="en-US" sz="1400" dirty="0"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01EB6BD-9B0E-15F7-4D86-02D341912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34941"/>
                <a:ext cx="7886700" cy="1450182"/>
              </a:xfrm>
              <a:prstGeom prst="rect">
                <a:avLst/>
              </a:prstGeom>
              <a:blipFill>
                <a:blip r:embed="rId3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17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331" name="Rectangle 3"/>
              <p:cNvSpPr>
                <a:spLocks noChangeArrowheads="1"/>
              </p:cNvSpPr>
              <p:nvPr/>
            </p:nvSpPr>
            <p:spPr bwMode="auto">
              <a:xfrm>
                <a:off x="628650" y="1026695"/>
                <a:ext cx="7886700" cy="2920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Consider the return per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$1000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 for two types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of investments as shown in the below table. 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marL="342900" indent="-342900"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AutoNum type="alphaLcParenBoth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Which one has a higher mean rate of return?</a:t>
                </a:r>
              </a:p>
            </p:txBody>
          </p:sp>
        </mc:Choice>
        <mc:Fallback>
          <p:sp>
            <p:nvSpPr>
              <p:cNvPr id="3553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026695"/>
                <a:ext cx="7886700" cy="2920158"/>
              </a:xfrm>
              <a:prstGeom prst="rect">
                <a:avLst/>
              </a:prstGeom>
              <a:blipFill>
                <a:blip r:embed="rId2"/>
                <a:stretch>
                  <a:fillRect l="-77" b="-104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5445" name="Group 31">
                <a:extLst>
                  <a:ext uri="{FF2B5EF4-FFF2-40B4-BE49-F238E27FC236}">
                    <a16:creationId xmlns:a16="http://schemas.microsoft.com/office/drawing/2014/main" id="{4DAA178C-64AB-EB3A-EC67-2E68DCFE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1138876"/>
                  </p:ext>
                </p:extLst>
              </p:nvPr>
            </p:nvGraphicFramePr>
            <p:xfrm>
              <a:off x="2485676" y="1553426"/>
              <a:ext cx="3766002" cy="1864340"/>
            </p:xfrm>
            <a:graphic>
              <a:graphicData uri="http://schemas.openxmlformats.org/drawingml/2006/table">
                <a:tbl>
                  <a:tblPr/>
                  <a:tblGrid>
                    <a:gridCol w="1605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339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Prob.    Econ. Condition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Investment</a:t>
                          </a: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87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Passive Fund 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𝑋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Aggressive Fund 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𝑌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44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Recession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−$25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−$200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0.5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Stable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$50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0.3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Expanding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5445" name="Group 31">
                <a:extLst>
                  <a:ext uri="{FF2B5EF4-FFF2-40B4-BE49-F238E27FC236}">
                    <a16:creationId xmlns:a16="http://schemas.microsoft.com/office/drawing/2014/main" id="{4DAA178C-64AB-EB3A-EC67-2E68DCFE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1138876"/>
                  </p:ext>
                </p:extLst>
              </p:nvPr>
            </p:nvGraphicFramePr>
            <p:xfrm>
              <a:off x="2485676" y="1553426"/>
              <a:ext cx="3766002" cy="1864340"/>
            </p:xfrm>
            <a:graphic>
              <a:graphicData uri="http://schemas.openxmlformats.org/drawingml/2006/table">
                <a:tbl>
                  <a:tblPr/>
                  <a:tblGrid>
                    <a:gridCol w="1605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339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Prob.    Econ. Condition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Investment</a:t>
                          </a: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38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92537" r="-136842" b="-276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92537" r="-2463" b="-2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44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215000" r="-13636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215000" r="-13684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215000" r="-2463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315000" r="-13636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315000" r="-136842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315000" r="-2463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415000" r="-13636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415000" r="-13684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415000" r="-2463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64D0D4-4E45-232D-78AA-CE22EF3F9CA0}"/>
              </a:ext>
            </a:extLst>
          </p:cNvPr>
          <p:cNvCxnSpPr/>
          <p:nvPr/>
        </p:nvCxnSpPr>
        <p:spPr>
          <a:xfrm>
            <a:off x="2893423" y="1553426"/>
            <a:ext cx="0" cy="189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331" name="Rectangle 3"/>
              <p:cNvSpPr>
                <a:spLocks noChangeArrowheads="1"/>
              </p:cNvSpPr>
              <p:nvPr/>
            </p:nvSpPr>
            <p:spPr bwMode="auto">
              <a:xfrm>
                <a:off x="628650" y="1026695"/>
                <a:ext cx="7886700" cy="2920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Consider the return per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$1000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 for two types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of investments as shown in the below table. 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(b) Which one has a higher investment risk?</a:t>
                </a:r>
              </a:p>
            </p:txBody>
          </p:sp>
        </mc:Choice>
        <mc:Fallback>
          <p:sp>
            <p:nvSpPr>
              <p:cNvPr id="3553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026695"/>
                <a:ext cx="7886700" cy="2920158"/>
              </a:xfrm>
              <a:prstGeom prst="rect">
                <a:avLst/>
              </a:prstGeom>
              <a:blipFill>
                <a:blip r:embed="rId2"/>
                <a:stretch>
                  <a:fillRect b="-8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5445" name="Group 31">
                <a:extLst>
                  <a:ext uri="{FF2B5EF4-FFF2-40B4-BE49-F238E27FC236}">
                    <a16:creationId xmlns:a16="http://schemas.microsoft.com/office/drawing/2014/main" id="{4DAA178C-64AB-EB3A-EC67-2E68DCFE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9869931"/>
                  </p:ext>
                </p:extLst>
              </p:nvPr>
            </p:nvGraphicFramePr>
            <p:xfrm>
              <a:off x="2485676" y="1553426"/>
              <a:ext cx="3766002" cy="1864340"/>
            </p:xfrm>
            <a:graphic>
              <a:graphicData uri="http://schemas.openxmlformats.org/drawingml/2006/table">
                <a:tbl>
                  <a:tblPr/>
                  <a:tblGrid>
                    <a:gridCol w="1605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339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Prob.    Econ. Condition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Investment</a:t>
                          </a: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87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Passive Fund 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𝑋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Aggressive Fund 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𝑌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44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Recession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−$25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−$200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0.5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Stable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$50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$60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0.3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Expanding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$100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$350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5445" name="Group 31">
                <a:extLst>
                  <a:ext uri="{FF2B5EF4-FFF2-40B4-BE49-F238E27FC236}">
                    <a16:creationId xmlns:a16="http://schemas.microsoft.com/office/drawing/2014/main" id="{4DAA178C-64AB-EB3A-EC67-2E68DCFE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9869931"/>
                  </p:ext>
                </p:extLst>
              </p:nvPr>
            </p:nvGraphicFramePr>
            <p:xfrm>
              <a:off x="2485676" y="1553426"/>
              <a:ext cx="3766002" cy="1864340"/>
            </p:xfrm>
            <a:graphic>
              <a:graphicData uri="http://schemas.openxmlformats.org/drawingml/2006/table">
                <a:tbl>
                  <a:tblPr/>
                  <a:tblGrid>
                    <a:gridCol w="1605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339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Prob.    Econ. Condition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Investment</a:t>
                          </a: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38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92537" r="-136842" b="-276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92537" r="-2463" b="-2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44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215000" r="-13636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215000" r="-13684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215000" r="-2463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315000" r="-13636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315000" r="-136842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315000" r="-2463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415000" r="-13636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415000" r="-13684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415000" r="-2463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054FB-56C6-B782-AEE1-C3F57C2A90E9}"/>
              </a:ext>
            </a:extLst>
          </p:cNvPr>
          <p:cNvCxnSpPr/>
          <p:nvPr/>
        </p:nvCxnSpPr>
        <p:spPr>
          <a:xfrm>
            <a:off x="2893423" y="1553426"/>
            <a:ext cx="0" cy="189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331" name="Rectangle 3"/>
              <p:cNvSpPr>
                <a:spLocks noChangeArrowheads="1"/>
              </p:cNvSpPr>
              <p:nvPr/>
            </p:nvSpPr>
            <p:spPr bwMode="auto">
              <a:xfrm>
                <a:off x="628650" y="1026695"/>
                <a:ext cx="7886700" cy="3139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Consider the return per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$1000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 for two types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of investments as shown in the below table. 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(c) Is there any relationship between the two investments?</a:t>
                </a:r>
              </a:p>
              <a:p>
                <a:pPr marL="342900" indent="-3429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AutoNum type="alphaLcParenBoth"/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3553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026695"/>
                <a:ext cx="7886700" cy="3139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5445" name="Group 31">
                <a:extLst>
                  <a:ext uri="{FF2B5EF4-FFF2-40B4-BE49-F238E27FC236}">
                    <a16:creationId xmlns:a16="http://schemas.microsoft.com/office/drawing/2014/main" id="{4DAA178C-64AB-EB3A-EC67-2E68DCFE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1587993"/>
                  </p:ext>
                </p:extLst>
              </p:nvPr>
            </p:nvGraphicFramePr>
            <p:xfrm>
              <a:off x="2485676" y="1553426"/>
              <a:ext cx="3766002" cy="1864340"/>
            </p:xfrm>
            <a:graphic>
              <a:graphicData uri="http://schemas.openxmlformats.org/drawingml/2006/table">
                <a:tbl>
                  <a:tblPr/>
                  <a:tblGrid>
                    <a:gridCol w="1605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339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Prob.    Econ. Condition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Investment</a:t>
                          </a: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87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Passive Fund 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𝑋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Aggressive Fund 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𝑌</m:t>
                                </m:r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44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Recession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−$25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−$200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0.5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Stable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$50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sz="11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$60</m:t>
                              </m:r>
                            </m:oMath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1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8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0.3</m:t>
                              </m:r>
                            </m:oMath>
                          </a14:m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       Expanding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$100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8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$350</m:t>
                                </m:r>
                              </m:oMath>
                            </m:oMathPara>
                          </a14:m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5445" name="Group 31">
                <a:extLst>
                  <a:ext uri="{FF2B5EF4-FFF2-40B4-BE49-F238E27FC236}">
                    <a16:creationId xmlns:a16="http://schemas.microsoft.com/office/drawing/2014/main" id="{4DAA178C-64AB-EB3A-EC67-2E68DCFE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1587993"/>
                  </p:ext>
                </p:extLst>
              </p:nvPr>
            </p:nvGraphicFramePr>
            <p:xfrm>
              <a:off x="2485676" y="1553426"/>
              <a:ext cx="3766002" cy="1864340"/>
            </p:xfrm>
            <a:graphic>
              <a:graphicData uri="http://schemas.openxmlformats.org/drawingml/2006/table">
                <a:tbl>
                  <a:tblPr/>
                  <a:tblGrid>
                    <a:gridCol w="1605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339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Prob.    Econ. Condition</a:t>
                          </a:r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8000"/>
                              </a:solidFill>
                              <a:effectLst/>
                              <a:latin typeface="Helvetica Light" panose="020B0403020202020204"/>
                              <a:ea typeface="Cambria Math" panose="02040503050406030204" pitchFamily="18" charset="0"/>
                            </a:rPr>
                            <a:t>Investment</a:t>
                          </a:r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38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92537" r="-136842" b="-276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92537" r="-2463" b="-2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44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215000" r="-13636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215000" r="-13684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215000" r="-2463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315000" r="-13636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315000" r="-136842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315000" r="-2463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36" t="-415000" r="-13636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5658" t="-415000" r="-13684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6404" t="-415000" r="-2463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56D4A0-54E9-8D09-74C6-8CA97FE30556}"/>
              </a:ext>
            </a:extLst>
          </p:cNvPr>
          <p:cNvCxnSpPr/>
          <p:nvPr/>
        </p:nvCxnSpPr>
        <p:spPr>
          <a:xfrm>
            <a:off x="2893423" y="1553426"/>
            <a:ext cx="0" cy="189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7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C010F6-CE68-744B-6302-8681D6061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4290"/>
                <a:ext cx="7886700" cy="3917214"/>
              </a:xfrm>
            </p:spPr>
            <p:txBody>
              <a:bodyPr>
                <a:noAutofit/>
              </a:bodyPr>
              <a:lstStyle/>
              <a:p>
                <a:pPr marL="0" indent="0"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sz="1200" dirty="0"/>
                  <a:t>a)</a:t>
                </a:r>
              </a:p>
              <a:p>
                <a:pPr marL="0" indent="0" algn="ctr" defTabSz="685800" eaLnBrk="0" fontAlgn="base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 algn="ctr" defTabSz="685800" eaLnBrk="0" fontAlgn="base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350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=95</m:t>
                      </m:r>
                    </m:oMath>
                  </m:oMathPara>
                </a14:m>
                <a:endParaRPr lang="en-US" sz="1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Aggressive fund has a higher mean return per each $1000 invested.</a:t>
                </a: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b) </a:t>
                </a:r>
              </a:p>
              <a:p>
                <a:pPr marL="0" indent="0" algn="ctr" eaLnBrk="0" fontAlgn="base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25−50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(0.2)+(50−50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(0.5)+(100−50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(0.3)</m:t>
                          </m:r>
                        </m:e>
                      </m:ra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=43.3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 algn="ctr" eaLnBrk="0" fontAlgn="base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(−200−95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(0.2)+(60−95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(0.5)+(350−95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(0.3)</m:t>
                          </m:r>
                        </m:e>
                      </m:ra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=193.71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Even though fund Y has a higher average return, it is subject to much more variability and the probability of loss is higher.</a:t>
                </a: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c) </a:t>
                </a:r>
              </a:p>
              <a:p>
                <a:pPr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20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ov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25−50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−200−95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50−50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60−95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100−50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350−95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=8250</m:t>
                      </m:r>
                    </m:oMath>
                  </m:oMathPara>
                </a14:m>
                <a:endParaRPr lang="en-US" sz="1200" i="1" dirty="0"/>
              </a:p>
              <a:p>
                <a:pPr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 kern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200" b="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ker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ov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i="1" kern="0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i="1" kern="0" dirty="0">
                    <a:solidFill>
                      <a:srgbClr val="008000"/>
                    </a:solidFill>
                    <a:latin typeface="Arial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ker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8250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(43.3)(193.7)</m:t>
                        </m:r>
                      </m:den>
                    </m:f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endParaRPr lang="en-US" sz="12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Since the correlation coefficient is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large and positive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, there is a positive relationship between the two investment funds, meaning that they will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likely rise and fall together.</a:t>
                </a:r>
                <a:endParaRPr lang="en-US" sz="1200" i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C010F6-CE68-744B-6302-8681D6061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4290"/>
                <a:ext cx="7886700" cy="3917214"/>
              </a:xfrm>
              <a:blipFill>
                <a:blip r:embed="rId2"/>
                <a:stretch>
                  <a:fillRect t="-467" r="-232" b="-2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53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49" y="201642"/>
            <a:ext cx="7067065" cy="809625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70173" y="1856306"/>
              <a:ext cx="3101340" cy="1650530"/>
            </p:xfrm>
            <a:graphic>
              <a:graphicData uri="http://schemas.openxmlformats.org/drawingml/2006/table">
                <a:tbl>
                  <a:tblPr/>
                  <a:tblGrid>
                    <a:gridCol w="62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196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990">
                    <a:tc rowSpan="2">
                      <a:txBody>
                        <a:bodyPr/>
                        <a:lstStyle/>
                        <a:p>
                          <a:pPr marL="342900" indent="0"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  <a:p>
                          <a:pPr algn="ctr" fontAlgn="b"/>
                          <a:endParaRPr lang="en-US" sz="900" b="1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0.3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6448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8731570"/>
                  </p:ext>
                </p:extLst>
              </p:nvPr>
            </p:nvGraphicFramePr>
            <p:xfrm>
              <a:off x="370173" y="1856306"/>
              <a:ext cx="3101340" cy="1650530"/>
            </p:xfrm>
            <a:graphic>
              <a:graphicData uri="http://schemas.openxmlformats.org/drawingml/2006/table">
                <a:tbl>
                  <a:tblPr/>
                  <a:tblGrid>
                    <a:gridCol w="62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r="-50980" b="-42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196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99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99083" r="-401961" b="-64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0.3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6448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471714" y="1272540"/>
                <a:ext cx="7772399" cy="8646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/>
                </a:pPr>
                <a:r>
                  <a:rPr lang="en-US" sz="1200" kern="0" dirty="0">
                    <a:latin typeface="Helvetica Light"/>
                  </a:rPr>
                  <a:t>Calculate the covariance and the correlation coefficient between the two random variables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kern="0" dirty="0"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kern="0" dirty="0">
                    <a:latin typeface="Helvetica Light"/>
                  </a:rPr>
                  <a:t> from the below probability distribution.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714" y="1272540"/>
                <a:ext cx="7772399" cy="864689"/>
              </a:xfrm>
              <a:prstGeom prst="rect">
                <a:avLst/>
              </a:prstGeom>
              <a:blipFill>
                <a:blip r:embed="rId3"/>
                <a:stretch>
                  <a:fillRect l="-3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66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49" y="201642"/>
            <a:ext cx="7067065" cy="809625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961" name="Object 1"/>
              <p:cNvSpPr txBox="1"/>
              <p:nvPr/>
            </p:nvSpPr>
            <p:spPr bwMode="auto">
              <a:xfrm>
                <a:off x="707136" y="1170562"/>
                <a:ext cx="3991726" cy="3682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2.65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2.35</m:t>
                      </m:r>
                    </m:oMath>
                  </m:oMathPara>
                </a14:m>
                <a:br>
                  <a:rPr lang="en-US" sz="1200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</a:br>
                <a:endParaRPr lang="en-US" sz="1200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2.65−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1.55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=0.2475⇒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0.4975</m:t>
                      </m:r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2.35−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1.45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=0.2475⇒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0.4975</m:t>
                      </m:r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br>
                  <a:rPr lang="en-US" sz="1200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ov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) ×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  <m:oMath xmlns:m="http://schemas.openxmlformats.org/officeDocument/2006/math"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) ×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) ×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) ×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  <m:oMath xmlns:m="http://schemas.openxmlformats.org/officeDocument/2006/math"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0025</m:t>
                      </m:r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832961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136" y="1170562"/>
                <a:ext cx="3991726" cy="3682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3033A7E3-1433-CD6E-B25C-FD421C9DC3E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833459" y="799304"/>
              <a:ext cx="3101340" cy="1650530"/>
            </p:xfrm>
            <a:graphic>
              <a:graphicData uri="http://schemas.openxmlformats.org/drawingml/2006/table">
                <a:tbl>
                  <a:tblPr/>
                  <a:tblGrid>
                    <a:gridCol w="62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196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990">
                    <a:tc rowSpan="2">
                      <a:txBody>
                        <a:bodyPr/>
                        <a:lstStyle/>
                        <a:p>
                          <a:pPr marL="342900" indent="0"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  <a:p>
                          <a:pPr algn="ctr" fontAlgn="b"/>
                          <a:endParaRPr lang="en-US" sz="900" b="1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0.3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6448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3033A7E3-1433-CD6E-B25C-FD421C9DC3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81236735"/>
                  </p:ext>
                </p:extLst>
              </p:nvPr>
            </p:nvGraphicFramePr>
            <p:xfrm>
              <a:off x="4833459" y="799304"/>
              <a:ext cx="3101340" cy="1650530"/>
            </p:xfrm>
            <a:graphic>
              <a:graphicData uri="http://schemas.openxmlformats.org/drawingml/2006/table">
                <a:tbl>
                  <a:tblPr/>
                  <a:tblGrid>
                    <a:gridCol w="620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0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50980" b="-4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196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99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98165" r="-401961" b="-64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0.3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6448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7620" marR="7620" marT="7620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0.25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6448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>
                            <a:solidFill>
                              <a:srgbClr val="008000"/>
                            </a:solidFill>
                            <a:latin typeface="Helvetica Light" panose="020B0403020202020204"/>
                          </a:endParaRP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Total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0.45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0.55</a:t>
                          </a:r>
                        </a:p>
                      </a:txBody>
                      <a:tcPr marL="5715" marR="5715" marT="5715" marB="0" anchor="b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8000"/>
                              </a:solidFill>
                              <a:latin typeface="Helvetica Light" panose="020B0403020202020204"/>
                            </a:rPr>
                            <a:t>1 </a:t>
                          </a:r>
                        </a:p>
                      </a:txBody>
                      <a:tcPr marL="5715" marR="5715" marT="5715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C356577E-FC98-0DE5-458C-0A7DDF1C2773}"/>
                  </a:ext>
                </a:extLst>
              </p:cNvPr>
              <p:cNvSpPr txBox="1"/>
              <p:nvPr/>
            </p:nvSpPr>
            <p:spPr bwMode="auto">
              <a:xfrm>
                <a:off x="5387574" y="2693667"/>
                <a:ext cx="2132780" cy="784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0.0025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0.4975×0.4975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C356577E-FC98-0DE5-458C-0A7DDF1C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7574" y="2693667"/>
                <a:ext cx="2132780" cy="784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96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4"/>
                <a:ext cx="7886700" cy="2703534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    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 panose="020B0403020202020204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: a fixed value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 panose="020B0403020202020204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200" b="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200" b="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200" b="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008000"/>
                    </a:solidFill>
                    <a:latin typeface="Helvetica Light" panose="020B0403020202020204"/>
                  </a:rPr>
                  <a:t>     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 panose="020B0403020202020204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: fixed values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 panose="020B0403020202020204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Helvetica Light" panose="020B0403020202020204"/>
                  </a:rPr>
                  <a:t>       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 panose="020B0403020202020204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: fixed values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 panose="020B0403020202020204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sz="1200" i="1" dirty="0">
                  <a:solidFill>
                    <a:srgbClr val="008000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4"/>
                <a:ext cx="7886700" cy="2703534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1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F5F8E-A5EE-585C-52C5-90635DF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86417"/>
                <a:ext cx="8113667" cy="3496490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Proofs (for interested students):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sty m:val="p"/>
                          </m:r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i="1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 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200" i="1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200" b="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200" i="1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sz="1200" i="1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sty m:val="p"/>
                      </m:rPr>
                      <a:rPr lang="en-US" sz="120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sty m:val="p"/>
                      </m:rPr>
                      <a:rPr lang="en-US" sz="120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sz="120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1000" i="1" dirty="0">
                  <a:solidFill>
                    <a:srgbClr val="008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93F032-1385-B65D-65CF-E44AE3D9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86417"/>
                <a:ext cx="8113667" cy="3496490"/>
              </a:xfrm>
              <a:blipFill>
                <a:blip r:embed="rId2"/>
                <a:stretch>
                  <a:fillRect b="-97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6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defTabSz="685800"/>
            <a:r>
              <a:rPr lang="en-US" dirty="0"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75C25-5F96-8045-4AC7-A77A605D54F4}"/>
                  </a:ext>
                </a:extLst>
              </p:cNvPr>
              <p:cNvSpPr txBox="1"/>
              <p:nvPr/>
            </p:nvSpPr>
            <p:spPr>
              <a:xfrm>
                <a:off x="550767" y="1048256"/>
                <a:ext cx="7964583" cy="1353384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C00000"/>
                    </a:solidFill>
                    <a:latin typeface="Helvetica Light"/>
                    <a:ea typeface="FangSong" panose="02010609060101010101" pitchFamily="49" charset="-122"/>
                  </a:rPr>
                  <a:t>Random Variable: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a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/>
                    <a:ea typeface="FangSong" panose="02010609060101010101" pitchFamily="49" charset="-122"/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that assigns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/>
                    <a:ea typeface="FangSong" panose="02010609060101010101" pitchFamily="49" charset="-122"/>
                  </a:rPr>
                  <a:t>a real value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to each possible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/>
                    <a:ea typeface="FangSong" panose="02010609060101010101" pitchFamily="49" charset="-122"/>
                  </a:rPr>
                  <a:t>outcome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in the sample space</a:t>
                </a:r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.</a:t>
                </a:r>
                <a:endParaRPr lang="en-US" sz="1200" dirty="0">
                  <a:latin typeface="Helvetica Light"/>
                  <a:ea typeface="FangSong" panose="02010609060101010101" pitchFamily="49" charset="-122"/>
                </a:endParaRPr>
              </a:p>
              <a:p>
                <a:pPr marL="2873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We often find ourselves more interested in the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/>
                    <a:ea typeface="FangSong" panose="02010609060101010101" pitchFamily="49" charset="-122"/>
                  </a:rPr>
                  <a:t>consequences</a:t>
                </a:r>
                <a:r>
                  <a:rPr lang="en-US" sz="11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of a random experiment's outcome than the experiment itself. For example, gamblers tend to be more concerned with the amount of their losses than the specific games that led to them. </a:t>
                </a:r>
              </a:p>
              <a:p>
                <a:pPr marL="2873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When these consequences can be expressed as real numbers, we can conceptualize them as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/>
                    <a:ea typeface="FangSong" panose="02010609060101010101" pitchFamily="49" charset="-122"/>
                  </a:rPr>
                  <a:t>functions</a:t>
                </a:r>
                <a:r>
                  <a:rPr lang="en-US" sz="11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that map the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/>
                    <a:ea typeface="FangSong" panose="02010609060101010101" pitchFamily="49" charset="-122"/>
                  </a:rPr>
                  <a:t>outcomes</a:t>
                </a:r>
                <a:r>
                  <a:rPr lang="en-US" sz="11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in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to the real line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srgbClr val="008000"/>
                        </a:solidFill>
                      </a:rPr>
                      <m:t>ℝ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. These functions are known as </a:t>
                </a:r>
                <a:r>
                  <a:rPr lang="en-US" sz="1100" dirty="0">
                    <a:solidFill>
                      <a:srgbClr val="C00000"/>
                    </a:solidFill>
                    <a:latin typeface="Helvetica Light"/>
                    <a:ea typeface="FangSong" panose="02010609060101010101" pitchFamily="49" charset="-122"/>
                  </a:rPr>
                  <a:t>random variables</a:t>
                </a:r>
                <a:r>
                  <a:rPr lang="en-US" sz="1100" dirty="0">
                    <a:latin typeface="Helvetica Light"/>
                    <a:ea typeface="FangSong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75C25-5F96-8045-4AC7-A77A605D5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" y="1048256"/>
                <a:ext cx="7964583" cy="1353384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B61217-13D6-FB7F-9774-7F928FE09F1C}"/>
                  </a:ext>
                </a:extLst>
              </p:cNvPr>
              <p:cNvSpPr txBox="1"/>
              <p:nvPr/>
            </p:nvSpPr>
            <p:spPr>
              <a:xfrm>
                <a:off x="478922" y="2646475"/>
                <a:ext cx="7575793" cy="61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Example: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A fair coin is tossed twice, and the sample space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2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Helvetica Light"/>
                    <a:ea typeface="FangSong" panose="02010609060101010101" pitchFamily="49" charset="-122"/>
                  </a:rPr>
                  <a:t>.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 For each outcome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200" dirty="0">
                    <a:latin typeface="Helvetica Light"/>
                    <a:ea typeface="FangSong" panose="02010609060101010101" pitchFamily="49" charset="-122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Helvetica Light"/>
                    <a:ea typeface="FangSong" panose="02010609060101010101" pitchFamily="49" charset="-122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be the number of heads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. </a:t>
                </a:r>
                <a:r>
                  <a:rPr lang="en-US" sz="1200" dirty="0">
                    <a:latin typeface="Helvetica Light"/>
                    <a:ea typeface="FangSong" panose="02010609060101010101" pitchFamily="49" charset="-122"/>
                  </a:rPr>
                  <a:t>Characterize the probability distribution based on the values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B61217-13D6-FB7F-9774-7F928FE0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22" y="2646475"/>
                <a:ext cx="7575793" cy="616451"/>
              </a:xfrm>
              <a:prstGeom prst="rect">
                <a:avLst/>
              </a:prstGeom>
              <a:blipFill>
                <a:blip r:embed="rId4"/>
                <a:stretch>
                  <a:fillRect l="-81" r="-483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213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16FCF-29C0-44E2-B468-07B03CF19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79095"/>
                <a:ext cx="8315442" cy="1228349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latin typeface="Helvetica Light" panose="020B0403020202020204"/>
                  </a:rPr>
                  <a:t>Two random variables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are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independent</a:t>
                </a:r>
                <a:r>
                  <a:rPr lang="en-US" sz="1200" dirty="0">
                    <a:latin typeface="Helvetica Light" panose="020B0403020202020204"/>
                  </a:rPr>
                  <a:t> if and only if: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200" b="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8000"/>
                    </a:solidFill>
                    <a:latin typeface="Helvetica Light" panose="020B0403020202020204"/>
                  </a:rPr>
                  <a:t> </a:t>
                </a:r>
                <a:r>
                  <a:rPr lang="en-US" sz="1200" dirty="0">
                    <a:latin typeface="Helvetica Light" panose="020B0403020202020204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1200" smtClean="0">
                        <a:solidFill>
                          <a:srgbClr val="008000"/>
                        </a:solidFill>
                      </a:rPr>
                      <m:t>ℝ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  or equivalently: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 sz="120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:r>
                  <a:rPr lang="en-US" sz="1200" dirty="0">
                    <a:latin typeface="Helvetica Light" panose="020B0403020202020204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1200">
                        <a:solidFill>
                          <a:srgbClr val="008000"/>
                        </a:solidFill>
                      </a:rPr>
                      <m:t>ℝ</m:t>
                    </m:r>
                  </m:oMath>
                </a14:m>
                <a:endParaRPr lang="en-US" sz="1200" dirty="0">
                  <a:solidFill>
                    <a:srgbClr val="008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16FCF-29C0-44E2-B468-07B03CF19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5"/>
                <a:ext cx="8315442" cy="1228349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1E01323-B2AF-18C6-5B1E-86B1BE1AA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496742"/>
                <a:ext cx="8315442" cy="1514474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:r>
                  <a:rPr lang="en-US" sz="1200" dirty="0"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 are independent, then for any functions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Helvetica Light" panose="020B0403020202020204"/>
                  </a:rPr>
                  <a:t>and</a:t>
                </a:r>
                <a: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200" dirty="0">
                    <a:solidFill>
                      <a:srgbClr val="0080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2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120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 sz="120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LcParenR"/>
                </a:pPr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1E01323-B2AF-18C6-5B1E-86B1BE1A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96742"/>
                <a:ext cx="8315442" cy="1514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A133C9F-E071-AA79-AB1C-E6C931BE66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154468"/>
                <a:ext cx="8315442" cy="44610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</a:t>
                </a:r>
                <a:r>
                  <a:rPr 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Helvetica Light" panose="020B0403020202020204"/>
                  </a:rPr>
                  <a:t>does </a:t>
                </a:r>
                <a:r>
                  <a:rPr lang="en-US" sz="1200" i="1" dirty="0">
                    <a:solidFill>
                      <a:srgbClr val="0000FF"/>
                    </a:solidFill>
                    <a:latin typeface="Helvetica Light" panose="020B0403020202020204"/>
                  </a:rPr>
                  <a:t>not</a:t>
                </a:r>
                <a:r>
                  <a:rPr lang="en-US" sz="1200" dirty="0">
                    <a:latin typeface="Helvetica Light" panose="020B0403020202020204"/>
                  </a:rPr>
                  <a:t> mean independence</a:t>
                </a: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1200" dirty="0"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1200" dirty="0">
                  <a:solidFill>
                    <a:srgbClr val="008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A133C9F-E071-AA79-AB1C-E6C931BE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54468"/>
                <a:ext cx="8315442" cy="44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200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2D0D9C-7CA2-17B1-0397-77F9EC44B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Investment Portfolio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71512" y="1383448"/>
                <a:ext cx="8015287" cy="3049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Two investments: passive are aggressive considered. The returns on investing each $1000 in the passive and aggressive investments are the random variables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 respectively. The detailed information of each investment is provided in the below table. Suppose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40%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Helvetica Light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of the portfolio is in the passive investment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 is in the aggressive investment. Find the portfolio’s expected return and risk (i.e., standard deviation).</a:t>
                </a:r>
                <a:endParaRPr lang="en-US" sz="1200" dirty="0">
                  <a:latin typeface="Helvetica Ligh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9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512" y="1383448"/>
                <a:ext cx="8015287" cy="3049250"/>
              </a:xfrm>
              <a:blipFill>
                <a:blip r:embed="rId2"/>
                <a:stretch>
                  <a:fillRect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2">
                <a:extLst>
                  <a:ext uri="{FF2B5EF4-FFF2-40B4-BE49-F238E27FC236}">
                    <a16:creationId xmlns:a16="http://schemas.microsoft.com/office/drawing/2014/main" id="{CAFF2BE0-9A92-AF06-2191-D09068C43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471838"/>
                  </p:ext>
                </p:extLst>
              </p:nvPr>
            </p:nvGraphicFramePr>
            <p:xfrm>
              <a:off x="2692870" y="2782635"/>
              <a:ext cx="3601916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1164">
                      <a:extLst>
                        <a:ext uri="{9D8B030D-6E8A-4147-A177-3AD203B41FA5}">
                          <a16:colId xmlns:a16="http://schemas.microsoft.com/office/drawing/2014/main" val="2345615287"/>
                        </a:ext>
                      </a:extLst>
                    </a:gridCol>
                    <a:gridCol w="1720752">
                      <a:extLst>
                        <a:ext uri="{9D8B030D-6E8A-4147-A177-3AD203B41FA5}">
                          <a16:colId xmlns:a16="http://schemas.microsoft.com/office/drawing/2014/main" val="2896741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b="0" i="0" kern="1200" noProof="0" dirty="0">
                              <a:solidFill>
                                <a:schemeClr val="tx1"/>
                              </a:solidFill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Return and Risk on passive Investment 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cs typeface="Arial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cs typeface="Arial" pitchFamily="34" charset="0"/>
                            </a:rPr>
                            <a:t>)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=50,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=43.3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99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Return and Risk on aggressive Investment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  <m:r>
                                  <a:rPr lang="en-US" sz="1200" b="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193.21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4355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Covariance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=8250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8F8F8">
                                <a:lumMod val="25000"/>
                              </a:srgbClr>
                            </a:solidFill>
                            <a:effectLst/>
                            <a:uLnTx/>
                            <a:uFillTx/>
                            <a:latin typeface="Helvetica Light"/>
                            <a:cs typeface="Arial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6548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2">
                <a:extLst>
                  <a:ext uri="{FF2B5EF4-FFF2-40B4-BE49-F238E27FC236}">
                    <a16:creationId xmlns:a16="http://schemas.microsoft.com/office/drawing/2014/main" id="{CAFF2BE0-9A92-AF06-2191-D09068C43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471838"/>
                  </p:ext>
                </p:extLst>
              </p:nvPr>
            </p:nvGraphicFramePr>
            <p:xfrm>
              <a:off x="2692870" y="2782635"/>
              <a:ext cx="3601916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1164">
                      <a:extLst>
                        <a:ext uri="{9D8B030D-6E8A-4147-A177-3AD203B41FA5}">
                          <a16:colId xmlns:a16="http://schemas.microsoft.com/office/drawing/2014/main" val="2345615287"/>
                        </a:ext>
                      </a:extLst>
                    </a:gridCol>
                    <a:gridCol w="1720752">
                      <a:extLst>
                        <a:ext uri="{9D8B030D-6E8A-4147-A177-3AD203B41FA5}">
                          <a16:colId xmlns:a16="http://schemas.microsoft.com/office/drawing/2014/main" val="289674181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" t="-1333" r="-92233" b="-1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541" t="-1333" r="-707" b="-18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9993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" t="-100000" r="-92233" b="-8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541" t="-100000" r="-707" b="-82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4355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Covariance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541" t="-249180" r="-70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548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5636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2932" y="2396848"/>
                <a:ext cx="7886700" cy="2668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The random variable for the return of the investment portfolio is </a:t>
                </a:r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+0.6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b="0" dirty="0">
                    <a:solidFill>
                      <a:srgbClr val="008000"/>
                    </a:solidFill>
                    <a:latin typeface="Helvetica Ligh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The expectation and standard deviation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 is:</a:t>
                </a:r>
                <a:endParaRPr lang="en-US" sz="1200" b="0" dirty="0">
                  <a:solidFill>
                    <a:srgbClr val="008000"/>
                  </a:solidFill>
                  <a:latin typeface="Helvetica Light"/>
                </a:endParaRPr>
              </a:p>
              <a:p>
                <a:pPr marL="0" indent="0"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None/>
                </a:pPr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+0.6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=77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marL="0" indent="0"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None/>
                </a:pP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43.3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193.71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(0.6)</m:t>
                          </m:r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8250</m:t>
                              </m:r>
                            </m:e>
                          </m:d>
                        </m:e>
                      </m:ra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=133.30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200" dirty="0">
                  <a:latin typeface="Helvetica Light"/>
                  <a:cs typeface="Arial" pitchFamily="34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cs typeface="Arial" pitchFamily="34" charset="0"/>
                  </a:rPr>
                  <a:t>The portfolio mean return and portfolio variability are between the values for the passive and aggressive investments considered individually.</a:t>
                </a:r>
                <a:endParaRPr lang="en-US" sz="1200" dirty="0">
                  <a:solidFill>
                    <a:schemeClr val="tx1"/>
                  </a:solidFill>
                  <a:latin typeface="Helvetica Light"/>
                </a:endParaRPr>
              </a:p>
            </p:txBody>
          </p:sp>
        </mc:Choice>
        <mc:Fallback xmlns="">
          <p:sp>
            <p:nvSpPr>
              <p:cNvPr id="269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932" y="2396848"/>
                <a:ext cx="7886700" cy="2668192"/>
              </a:xfrm>
              <a:blipFill>
                <a:blip r:embed="rId2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2">
                <a:extLst>
                  <a:ext uri="{FF2B5EF4-FFF2-40B4-BE49-F238E27FC236}">
                    <a16:creationId xmlns:a16="http://schemas.microsoft.com/office/drawing/2014/main" id="{8DAF6F39-26DA-5A69-2059-574003F7B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417034"/>
                  </p:ext>
                </p:extLst>
              </p:nvPr>
            </p:nvGraphicFramePr>
            <p:xfrm>
              <a:off x="2735324" y="947703"/>
              <a:ext cx="3601916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1164">
                      <a:extLst>
                        <a:ext uri="{9D8B030D-6E8A-4147-A177-3AD203B41FA5}">
                          <a16:colId xmlns:a16="http://schemas.microsoft.com/office/drawing/2014/main" val="2345615287"/>
                        </a:ext>
                      </a:extLst>
                    </a:gridCol>
                    <a:gridCol w="1720752">
                      <a:extLst>
                        <a:ext uri="{9D8B030D-6E8A-4147-A177-3AD203B41FA5}">
                          <a16:colId xmlns:a16="http://schemas.microsoft.com/office/drawing/2014/main" val="2896741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b="0" i="0" kern="1200" noProof="0" dirty="0">
                              <a:solidFill>
                                <a:schemeClr val="tx1"/>
                              </a:solidFill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Return and Risk on passive Investment 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cs typeface="Arial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cs typeface="Arial" pitchFamily="34" charset="0"/>
                            </a:rPr>
                            <a:t>)</a:t>
                          </a:r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=50,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=43.3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99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Return and Risk on aggressive Investment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  <m:r>
                                  <a:rPr lang="en-US" sz="1200" b="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193.21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4355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Covariance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=8250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8F8F8">
                                <a:lumMod val="25000"/>
                              </a:srgbClr>
                            </a:solidFill>
                            <a:effectLst/>
                            <a:uLnTx/>
                            <a:uFillTx/>
                            <a:latin typeface="Helvetica Light"/>
                            <a:cs typeface="Arial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6548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2">
                <a:extLst>
                  <a:ext uri="{FF2B5EF4-FFF2-40B4-BE49-F238E27FC236}">
                    <a16:creationId xmlns:a16="http://schemas.microsoft.com/office/drawing/2014/main" id="{8DAF6F39-26DA-5A69-2059-574003F7B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417034"/>
                  </p:ext>
                </p:extLst>
              </p:nvPr>
            </p:nvGraphicFramePr>
            <p:xfrm>
              <a:off x="2735324" y="947703"/>
              <a:ext cx="3601916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1164">
                      <a:extLst>
                        <a:ext uri="{9D8B030D-6E8A-4147-A177-3AD203B41FA5}">
                          <a16:colId xmlns:a16="http://schemas.microsoft.com/office/drawing/2014/main" val="2345615287"/>
                        </a:ext>
                      </a:extLst>
                    </a:gridCol>
                    <a:gridCol w="1720752">
                      <a:extLst>
                        <a:ext uri="{9D8B030D-6E8A-4147-A177-3AD203B41FA5}">
                          <a16:colId xmlns:a16="http://schemas.microsoft.com/office/drawing/2014/main" val="289674181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" t="-1333" r="-92233" b="-1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541" t="-1333" r="-707" b="-18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9993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" t="-100000" r="-92233" b="-8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541" t="-100000" r="-707" b="-82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4355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F8F8F8">
                                  <a:lumMod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Helvetica Light"/>
                              <a:ea typeface="+mn-ea"/>
                              <a:cs typeface="Arial" pitchFamily="34" charset="0"/>
                            </a:rPr>
                            <a:t>Covariance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541" t="-249180" r="-70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548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316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Discrete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04019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79094"/>
                <a:ext cx="8071214" cy="2138872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independent trials, each resulting in a “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success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” with probability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and in a “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failure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” with probability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be the number of successes in these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trials.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is called a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binomial</a:t>
                </a:r>
                <a:r>
                  <a:rPr lang="en-US" sz="1200" i="1" dirty="0">
                    <a:solidFill>
                      <a:srgbClr val="000000"/>
                    </a:solidFill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The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probability mass function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(PMF) of this binomial random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is:</a:t>
                </a: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marL="0" indent="0" algn="just">
                  <a:lnSpc>
                    <a:spcPct val="150000"/>
                  </a:lnSpc>
                  <a:buClr>
                    <a:srgbClr val="3333CC"/>
                  </a:buClr>
                  <a:buFontTx/>
                  <a:buNone/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4"/>
                <a:ext cx="8071214" cy="2138872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6408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8B4183-B9FB-4BF2-A861-5B96F9BA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79095"/>
                <a:ext cx="8326041" cy="345362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Suppose the probability of purchasing a defective computer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  What is the probability of purchasing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defective computers in a group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8B4183-B9FB-4BF2-A861-5B96F9BA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5"/>
                <a:ext cx="8326041" cy="3453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8B4183-B9FB-4BF2-A861-5B96F9BA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79095"/>
                <a:ext cx="8326041" cy="345362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(2)=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(0.2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(1−0.2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4−2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=0.1536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8B4183-B9FB-4BF2-A861-5B96F9BA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5"/>
                <a:ext cx="8326041" cy="3453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58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in 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88852" y="2515847"/>
          <a:ext cx="1298861" cy="1898334"/>
        </p:xfrm>
        <a:graphic>
          <a:graphicData uri="http://schemas.openxmlformats.org/drawingml/2006/table">
            <a:tbl>
              <a:tblPr/>
              <a:tblGrid>
                <a:gridCol w="51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latin typeface="Arial"/>
                        </a:rPr>
                        <a:t>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latin typeface="Arial"/>
                        </a:rPr>
                        <a:t>0.3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P(x successes)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latin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6F8F-A2C5-40F1-8A69-B6E5C758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4"/>
            <a:ext cx="7886700" cy="36905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4E481A-334A-4BAE-B923-D75707D6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919" y="4367178"/>
            <a:ext cx="398326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barplot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dbinom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(c(0:10),10,0.3),col=‘grey')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993BB0-59F7-4D56-9B85-6FDADF1900B9}"/>
                  </a:ext>
                </a:extLst>
              </p:cNvPr>
              <p:cNvSpPr/>
              <p:nvPr/>
            </p:nvSpPr>
            <p:spPr>
              <a:xfrm>
                <a:off x="1293018" y="1153645"/>
                <a:ext cx="6168571" cy="90159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75000"/>
                  </a:lnSpc>
                </a:pPr>
                <a:endParaRPr lang="en-US" sz="1200" b="1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dbinom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1200" b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006600"/>
                          </a:solidFill>
                          <a:latin typeface="Franklin Gothic Book" panose="020B0503020102020204" pitchFamily="34" charset="0"/>
                        </a:rPr>
                        <m:t>,</m:t>
                      </m:r>
                      <m:r>
                        <a:rPr lang="en-US" sz="1200" b="0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=0,1,2,…,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1200" i="1" dirty="0">
                  <a:solidFill>
                    <a:schemeClr val="tx2"/>
                  </a:solidFill>
                  <a:latin typeface="Franklin Gothic Book" panose="020B0503020102020204" pitchFamily="34" charset="0"/>
                </a:endParaRPr>
              </a:p>
              <a:p>
                <a:pPr>
                  <a:lnSpc>
                    <a:spcPct val="75000"/>
                  </a:lnSpc>
                </a:pPr>
                <a:endParaRPr lang="en-GB" sz="1200" dirty="0">
                  <a:solidFill>
                    <a:schemeClr val="tx2"/>
                  </a:solidFill>
                  <a:latin typeface="Franklin Gothic Book" panose="020B0503020102020204" pitchFamily="34" charset="0"/>
                </a:endParaRPr>
              </a:p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pb</m:t>
                      </m:r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inom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dbinom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b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200" b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200" b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006600"/>
                          </a:solidFill>
                          <a:latin typeface="Franklin Gothic Book" panose="020B0503020102020204" pitchFamily="34" charset="0"/>
                        </a:rPr>
                        <m:t>,</m:t>
                      </m:r>
                      <m:r>
                        <a:rPr lang="en-US" sz="1200" b="0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=0,1,2,…,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993BB0-59F7-4D56-9B85-6FDADF190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18" y="1153645"/>
                <a:ext cx="6168571" cy="901593"/>
              </a:xfrm>
              <a:prstGeom prst="rect">
                <a:avLst/>
              </a:prstGeom>
              <a:blipFill>
                <a:blip r:embed="rId3"/>
                <a:stretch>
                  <a:fillRect t="-28000" b="-9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2CA62DE-42C2-B09C-B902-9FDADE2F6A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14" b="23434"/>
          <a:stretch/>
        </p:blipFill>
        <p:spPr>
          <a:xfrm>
            <a:off x="2649105" y="2592112"/>
            <a:ext cx="5286008" cy="170842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Binomial 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4"/>
                <a:ext cx="7886700" cy="956887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is a binomial</a:t>
                </a:r>
                <a:r>
                  <a:rPr lang="en-US" sz="1200" i="1" dirty="0">
                    <a:solidFill>
                      <a:srgbClr val="000000"/>
                    </a:solidFill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then: </a:t>
                </a: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4"/>
                <a:ext cx="7886700" cy="956887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46874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456578" name="Rectangle 2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CC"/>
              </a:buClr>
            </a:pPr>
            <a:endParaRPr lang="en-US" sz="135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83FD3F-525A-4F8C-A3EB-F055257F6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280" y="1148403"/>
                <a:ext cx="7886700" cy="345362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The Nationwide Motel Company has conducted a study, revealing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percent of all calls for motel reservations specifically request nonsmoking rooms. To gain further insights, the customer service manager randomly selected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calls for analysis. Calculate both the mean and standard deviation of requests for nonsmoking rooms.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tx1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83FD3F-525A-4F8C-A3EB-F055257F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80" y="1148403"/>
                <a:ext cx="7886700" cy="3453628"/>
              </a:xfrm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defTabSz="685800"/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75C25-5F96-8045-4AC7-A77A605D54F4}"/>
                  </a:ext>
                </a:extLst>
              </p:cNvPr>
              <p:cNvSpPr txBox="1"/>
              <p:nvPr/>
            </p:nvSpPr>
            <p:spPr>
              <a:xfrm>
                <a:off x="628650" y="1091506"/>
                <a:ext cx="7350953" cy="2466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Helvetica Light"/>
                    <a:ea typeface="FangSong" panose="02010609060101010101" pitchFamily="49" charset="-122"/>
                  </a:rPr>
                  <a:t>A fair coin is tossed twice: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Helvetica Light"/>
                    <a:ea typeface="FangSong" panose="02010609060101010101" pitchFamily="49" charset="-122"/>
                  </a:rPr>
                  <a:t>.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200" dirty="0">
                    <a:latin typeface="Helvetica Light"/>
                    <a:ea typeface="FangSong" panose="02010609060101010101" pitchFamily="49" charset="-122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Helvetica Light"/>
                    <a:ea typeface="FangSong" panose="02010609060101010101" pitchFamily="49" charset="-122"/>
                  </a:rPr>
                  <a:t> be the number of heads, so that:</a:t>
                </a:r>
                <a:endParaRPr lang="en-US" sz="1200" i="1" dirty="0">
                  <a:latin typeface="Helvetica Light"/>
                  <a:ea typeface="FangSong" panose="02010609060101010101" pitchFamily="49" charset="-122"/>
                </a:endParaRPr>
              </a:p>
              <a:p>
                <a:endParaRPr lang="en-US" sz="1200" i="1" dirty="0">
                  <a:latin typeface="Helvetica Light"/>
                  <a:ea typeface="FangSong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=2,  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𝐻𝑇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</a:endParaRPr>
              </a:p>
              <a:p>
                <a:endParaRPr lang="en-US" sz="1200" i="1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𝑇𝑇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𝐻𝑇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𝐻𝐻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8000"/>
                    </a:solidFill>
                  </a:rPr>
                  <a:t>. </a:t>
                </a:r>
                <a:endParaRPr lang="en-US" sz="1200" i="1" dirty="0">
                  <a:solidFill>
                    <a:srgbClr val="008000"/>
                  </a:solidFill>
                </a:endParaRPr>
              </a:p>
              <a:p>
                <a:endParaRPr lang="en-US" sz="1200" i="1" dirty="0">
                  <a:solidFill>
                    <a:srgbClr val="008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sz="1200" dirty="0">
                  <a:solidFill>
                    <a:schemeClr val="tx1"/>
                  </a:solidFill>
                  <a:latin typeface="Helvetica Light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75C25-5F96-8045-4AC7-A77A605D5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91506"/>
                <a:ext cx="7350953" cy="246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D3F8F01-0458-E8B4-CC37-8D21C29A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40" y="2045970"/>
            <a:ext cx="2468708" cy="19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974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456578" name="Rectangle 2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CC"/>
              </a:buClr>
            </a:pPr>
            <a:endParaRPr lang="en-US" sz="135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83FD3F-525A-4F8C-A3EB-F055257F6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280" y="1148403"/>
                <a:ext cx="7886700" cy="3453628"/>
              </a:xfrm>
            </p:spPr>
            <p:txBody>
              <a:bodyPr>
                <a:norm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=25×0.7=17.5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None/>
                </a:pPr>
                <a:b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25×0.7×0.3</m:t>
                          </m:r>
                        </m:e>
                      </m:ra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=2.29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tx1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83FD3F-525A-4F8C-A3EB-F055257F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80" y="1148403"/>
                <a:ext cx="7886700" cy="3453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904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10E7B-D840-4052-9D4E-F26185089C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7778" y="2475782"/>
            <a:ext cx="4260274" cy="2530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7826F-442D-435E-8C7B-57727D84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7" y="2434794"/>
            <a:ext cx="4398261" cy="2612904"/>
          </a:xfrm>
          <a:prstGeom prst="rect">
            <a:avLst/>
          </a:prstGeom>
        </p:spPr>
      </p:pic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Binomial Distribution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92" name="Rectangle 72"/>
              <p:cNvSpPr>
                <a:spLocks noChangeArrowheads="1"/>
              </p:cNvSpPr>
              <p:nvPr/>
            </p:nvSpPr>
            <p:spPr bwMode="auto">
              <a:xfrm>
                <a:off x="1598371" y="4367792"/>
                <a:ext cx="1763137" cy="307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64007" tIns="32004" rIns="64007" bIns="32004"/>
              <a:lstStyle/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1350" i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6359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8371" y="4367792"/>
                <a:ext cx="1763137" cy="307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6F36-8055-4C73-A922-9F206B7C7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886700" cy="1495525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The shape of the binomial distribution depends on the values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Helvetica Light" panose="020B0403020202020204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Helvetica Light" panose="020B0403020202020204"/>
                  </a:rPr>
                  <a:t>and</a:t>
                </a:r>
                <a:r>
                  <a:rPr lang="en-US" sz="14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i="1" dirty="0">
                  <a:latin typeface="Helvetica Light" panose="020B040302020202020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: the distribution is </a:t>
                </a: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/>
                  </a:rPr>
                  <a:t>left-skewed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and any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: the distribution is </a:t>
                </a: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/>
                  </a:rPr>
                  <a:t>symmetric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and</a:t>
                </a:r>
                <a:r>
                  <a:rPr 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&lt;∞</m:t>
                    </m:r>
                    <m:r>
                      <a:rPr lang="en-US" sz="12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: the distribution is </a:t>
                </a: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/>
                  </a:rPr>
                  <a:t>right-skewed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</a:t>
                </a:r>
                <a:r>
                  <a:rPr 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: the distribution becomes </a:t>
                </a: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/>
                  </a:rPr>
                  <a:t>symmetric</a:t>
                </a:r>
                <a:endParaRPr lang="en-US" sz="1200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 marL="0" indent="0">
                  <a:buNone/>
                </a:pPr>
                <a:endParaRPr lang="en-US" sz="15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6F36-8055-4C73-A922-9F206B7C7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886700" cy="1495525"/>
              </a:xfrm>
              <a:blipFill>
                <a:blip r:embed="rId5"/>
                <a:stretch>
                  <a:fillRect l="-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72">
                <a:extLst>
                  <a:ext uri="{FF2B5EF4-FFF2-40B4-BE49-F238E27FC236}">
                    <a16:creationId xmlns:a16="http://schemas.microsoft.com/office/drawing/2014/main" id="{CFECC42A-BDAA-44B8-8572-3EE99D9D7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2714" y="4325136"/>
                <a:ext cx="1689270" cy="307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64007" tIns="32004" rIns="64007" bIns="32004"/>
              <a:lstStyle/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350" i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" name="Rectangle 72">
                <a:extLst>
                  <a:ext uri="{FF2B5EF4-FFF2-40B4-BE49-F238E27FC236}">
                    <a16:creationId xmlns:a16="http://schemas.microsoft.com/office/drawing/2014/main" id="{CFECC42A-BDAA-44B8-8572-3EE99D9D7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2714" y="4325136"/>
                <a:ext cx="1689270" cy="307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E289700-8F39-405D-B72E-DA362099F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Which of the following statements is true?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 binomial distribution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will be right-skewed.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 binomial distribution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=0. 5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will be symmetric.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 binomial distribution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has an expected value equal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A, B, and C are all true.</a:t>
                </a:r>
              </a:p>
              <a:p>
                <a:endParaRPr lang="en-US" sz="1400" dirty="0">
                  <a:latin typeface="Helvetica Light" panose="020B0403020202020204"/>
                </a:endParaRPr>
              </a:p>
              <a:p>
                <a:pPr marL="0" indent="0">
                  <a:buNone/>
                </a:pPr>
                <a:endParaRPr lang="en-US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E289700-8F39-405D-B72E-DA362099F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35260-6BC0-880A-E504-C1F601C1D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7" name="Rectangle 25">
            <a:extLst>
              <a:ext uri="{FF2B5EF4-FFF2-40B4-BE49-F238E27FC236}">
                <a16:creationId xmlns:a16="http://schemas.microsoft.com/office/drawing/2014/main" id="{371F11C6-BEFC-8D95-7874-DE1E4FD26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Poisson Distribution: 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6B1F3B-75D4-3EAF-43BD-C66F67FC0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695"/>
                <a:ext cx="7886700" cy="3934639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rgbClr val="0000FF"/>
                    </a:solidFill>
                  </a:rPr>
                  <a:t>What is the Poisson Distribution?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</a:rPr>
                  <a:t>The Poisson distribution is used to model the number of times an event happens within a </a:t>
                </a:r>
                <a:r>
                  <a:rPr lang="en-US" sz="1100" dirty="0">
                    <a:solidFill>
                      <a:srgbClr val="0000FF"/>
                    </a:solidFill>
                  </a:rPr>
                  <a:t>fixed interval of time or space</a:t>
                </a:r>
                <a:r>
                  <a:rPr lang="en-US" sz="1100" dirty="0">
                    <a:solidFill>
                      <a:schemeClr val="tx1"/>
                    </a:solidFill>
                  </a:rPr>
                  <a:t>, given that these events occur with </a:t>
                </a:r>
                <a:r>
                  <a:rPr lang="en-US" sz="1100" dirty="0">
                    <a:solidFill>
                      <a:srgbClr val="0000FF"/>
                    </a:solidFill>
                  </a:rPr>
                  <a:t>a known average rate</a:t>
                </a:r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sz="1100" dirty="0">
                    <a:solidFill>
                      <a:srgbClr val="0000FF"/>
                    </a:solidFill>
                  </a:rPr>
                  <a:t>and independently of the time </a:t>
                </a:r>
                <a:r>
                  <a:rPr lang="en-US" sz="1100" dirty="0">
                    <a:solidFill>
                      <a:schemeClr val="tx1"/>
                    </a:solidFill>
                  </a:rPr>
                  <a:t>since the last event.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</a:rPr>
                  <a:t>Let us use an example to show how Poisson distribution is derived: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rgbClr val="0000FF"/>
                    </a:solidFill>
                  </a:rPr>
                  <a:t>Example Scenario Setup: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Suppose customers arrive at a bank with rate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 </a:t>
                </a:r>
                <a:r>
                  <a:rPr lang="en-US" sz="1100" dirty="0"/>
                  <a:t>(say,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100" dirty="0"/>
                  <a:t> customers per hour).</a:t>
                </a:r>
                <a:endParaRPr lang="en-US" sz="11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100" dirty="0"/>
                  <a:t>We want to calculate the probability that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customers arrive between time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 and time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rgbClr val="0000FF"/>
                    </a:solidFill>
                  </a:rPr>
                  <a:t>Dividing Time into Small Intervals: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</a:rPr>
                  <a:t>To simplify the problem, imagine breaking up the time period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into many small intervals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1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</a:rPr>
                  <a:t>In each tiny interval, the probability of a customer arriving is very small: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b="0" i="0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1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1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1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1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1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10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1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1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1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1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1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</a:rPr>
                  <a:t>As we increase the number of intervals to infinity (making each interval smaller and smaller), i.e., </a:t>
                </a:r>
                <a14:m>
                  <m:oMath xmlns:m="http://schemas.openxmlformats.org/officeDocument/2006/math">
                    <m:r>
                      <a:rPr lang="en-US" sz="11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1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1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sz="11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 becomes a random variable from binomial distribution with parameters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1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Helvetica Light" panose="020B0403020202020204"/>
                  </a:rPr>
                  <a:t>: </a:t>
                </a:r>
              </a:p>
              <a:p>
                <a:pPr lvl="1">
                  <a:lnSpc>
                    <a:spcPct val="150000"/>
                  </a:lnSpc>
                </a:pPr>
                <a:endParaRPr lang="en-US" sz="11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6B1F3B-75D4-3EAF-43BD-C66F67FC0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695"/>
                <a:ext cx="7886700" cy="3934639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15451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Poisson Distribution: 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695"/>
                <a:ext cx="7886700" cy="3934639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gives: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b="0" i="1" dirty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20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Noting that:</a:t>
                </a: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.  </a:t>
                </a:r>
              </a:p>
              <a:p>
                <a:pPr algn="ctr">
                  <a:lnSpc>
                    <a:spcPct val="100000"/>
                  </a:lnSpc>
                  <a:buNone/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695"/>
                <a:ext cx="7886700" cy="3934639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5278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2"/>
                <a:ext cx="7958544" cy="2174797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is a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Poisson</a:t>
                </a:r>
                <a:r>
                  <a:rPr lang="en-US" sz="1200" i="1" dirty="0">
                    <a:solidFill>
                      <a:srgbClr val="000000"/>
                    </a:solidFill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random variable with parameter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, if for some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: </a:t>
                </a: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12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2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where:</a:t>
                </a:r>
              </a:p>
              <a:p>
                <a:pPr algn="just">
                  <a:lnSpc>
                    <a:spcPct val="100000"/>
                  </a:lnSpc>
                  <a:buClr>
                    <a:srgbClr val="3333CC"/>
                  </a:buClr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: the average number of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events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in a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given interval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algn="just">
                  <a:lnSpc>
                    <a:spcPct val="100000"/>
                  </a:lnSpc>
                  <a:buClr>
                    <a:srgbClr val="3333CC"/>
                  </a:buClr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: the average number of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events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in a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unit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of the interval (the rate of occurrence of the events) </a:t>
                </a:r>
              </a:p>
              <a:p>
                <a:pPr algn="just">
                  <a:lnSpc>
                    <a:spcPct val="100000"/>
                  </a:lnSpc>
                  <a:buClr>
                    <a:srgbClr val="3333CC"/>
                  </a:buClr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: the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interval of time or space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over which events occur (e.g., a specific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time duration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,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area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, or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volume)</a:t>
                </a: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 algn="just">
                  <a:lnSpc>
                    <a:spcPct val="150000"/>
                  </a:lnSpc>
                  <a:buClr>
                    <a:srgbClr val="3333CC"/>
                  </a:buClr>
                </a:pP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2"/>
                <a:ext cx="7958544" cy="2174797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ontent Placeholder 1">
            <a:extLst>
              <a:ext uri="{FF2B5EF4-FFF2-40B4-BE49-F238E27FC236}">
                <a16:creationId xmlns:a16="http://schemas.microsoft.com/office/drawing/2014/main" id="{1CB6BBE9-8C25-4706-55C4-A1950B5F2E2A}"/>
              </a:ext>
            </a:extLst>
          </p:cNvPr>
          <p:cNvSpPr txBox="1">
            <a:spLocks/>
          </p:cNvSpPr>
          <p:nvPr/>
        </p:nvSpPr>
        <p:spPr>
          <a:xfrm>
            <a:off x="628649" y="3574866"/>
            <a:ext cx="7958545" cy="117256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2">
                  <a:lumMod val="25000"/>
                </a:schemeClr>
              </a:buClr>
              <a:buSzPct val="85000"/>
              <a:buFont typeface="Arial" panose="020B0604020202020204" pitchFamily="34" charset="0"/>
              <a:buChar char="•"/>
              <a:defRPr sz="16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>
                  <a:lumMod val="25000"/>
                </a:schemeClr>
              </a:buClr>
              <a:buSzPct val="85000"/>
              <a:buFont typeface="Courier New" panose="02070309020205020404" pitchFamily="49" charset="0"/>
              <a:buChar char="o"/>
              <a:defRPr sz="14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>
                  <a:lumMod val="25000"/>
                </a:schemeClr>
              </a:buClr>
              <a:buSzPct val="85000"/>
              <a:buFont typeface="Wingdings" pitchFamily="2" charset="2"/>
              <a:buChar char="§"/>
              <a:defRPr sz="12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Helvetica Light" panose="020B0403020202020204"/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The </a:t>
            </a:r>
            <a:r>
              <a:rPr lang="en-US" sz="1200" dirty="0">
                <a:solidFill>
                  <a:srgbClr val="0000FF"/>
                </a:solidFill>
                <a:latin typeface="Helvetica Light" panose="020B0403020202020204"/>
              </a:rPr>
              <a:t>number of scratches </a:t>
            </a: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in a car’s </a:t>
            </a:r>
            <a:r>
              <a:rPr lang="en-US" sz="1200" dirty="0">
                <a:solidFill>
                  <a:srgbClr val="0000FF"/>
                </a:solidFill>
                <a:latin typeface="Helvetica Light" panose="020B0403020202020204"/>
              </a:rPr>
              <a:t>paint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The </a:t>
            </a:r>
            <a:r>
              <a:rPr lang="en-US" sz="1200" dirty="0">
                <a:solidFill>
                  <a:srgbClr val="0000FF"/>
                </a:solidFill>
                <a:latin typeface="Helvetica Light" panose="020B0403020202020204"/>
              </a:rPr>
              <a:t>number of computer crashes </a:t>
            </a: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in a </a:t>
            </a:r>
            <a:r>
              <a:rPr lang="en-US" sz="1200" dirty="0">
                <a:solidFill>
                  <a:srgbClr val="0000FF"/>
                </a:solidFill>
                <a:latin typeface="Helvetica Light" panose="020B0403020202020204"/>
              </a:rPr>
              <a:t>day</a:t>
            </a: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The </a:t>
            </a:r>
            <a:r>
              <a:rPr lang="en-US" sz="1200" dirty="0">
                <a:solidFill>
                  <a:srgbClr val="0000FF"/>
                </a:solidFill>
                <a:latin typeface="Helvetica Light" panose="020B0403020202020204"/>
              </a:rPr>
              <a:t>number of telephone calls </a:t>
            </a:r>
            <a:r>
              <a:rPr lang="en-US" sz="1200" dirty="0">
                <a:solidFill>
                  <a:srgbClr val="000000"/>
                </a:solidFill>
                <a:latin typeface="Helvetica Light" panose="020B0403020202020204"/>
              </a:rPr>
              <a:t>one receives per </a:t>
            </a:r>
            <a:r>
              <a:rPr lang="en-US" sz="1200" dirty="0">
                <a:solidFill>
                  <a:srgbClr val="0000FF"/>
                </a:solidFill>
                <a:latin typeface="Helvetica Light" panose="020B0403020202020204"/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8702936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D91427-4F76-4DC5-B9E6-51C4D23E9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The number of customers who enter a bank is thought to be Poisson distributed with a mean equal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per hour. What are the chances that no customers will arrive in 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-minute period?</a:t>
                </a:r>
              </a:p>
              <a:p>
                <a:endParaRPr lang="en-US" dirty="0">
                  <a:solidFill>
                    <a:schemeClr val="tx1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D91427-4F76-4DC5-B9E6-51C4D23E9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1698" name="Rectangle 2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461700" name="Rectangle 4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461698" name="Rectangle 2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461700" name="Rectangle 4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1699" name="Object 3"/>
              <p:cNvSpPr txBox="1"/>
              <p:nvPr/>
            </p:nvSpPr>
            <p:spPr bwMode="auto">
              <a:xfrm>
                <a:off x="1451874" y="1456007"/>
                <a:ext cx="5500469" cy="12965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b="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12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200" b="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10/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hour</m:t>
                            </m:r>
                          </m:e>
                          <m:e>
                            <m:r>
                              <a:rPr lang="en-US" sz="1200" b="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12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20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20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  <m:r>
                              <a:rPr lang="en-US" sz="1200" b="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sz="1200" b="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200" b="0" i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200" b="0" i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2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Helvetica Light" panose="020B0403020202020204"/>
                  </a:rPr>
                  <a:t>arrivals in a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-minute period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br>
                  <a:rPr lang="en-US" sz="1200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200" b="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200" b="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sup>
                      </m:sSup>
                      <m:r>
                        <a:rPr lang="en-US" sz="1200" b="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0.0821</m:t>
                      </m:r>
                    </m:oMath>
                  </m:oMathPara>
                </a14:m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4616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1874" y="1456007"/>
                <a:ext cx="5500469" cy="1296591"/>
              </a:xfrm>
              <a:prstGeom prst="rect">
                <a:avLst/>
              </a:prstGeom>
              <a:blipFill>
                <a:blip r:embed="rId2"/>
                <a:stretch>
                  <a:fillRect t="-81221" b="-62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21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Poisson 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4"/>
                <a:ext cx="7886700" cy="956887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is a Poisson</a:t>
                </a:r>
                <a:r>
                  <a:rPr lang="en-US" sz="1200" i="1" dirty="0">
                    <a:solidFill>
                      <a:srgbClr val="000000"/>
                    </a:solidFill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random variable with parameter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 then </a:t>
                </a: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EF9D6-46C9-48B9-9938-B09529ECA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4"/>
                <a:ext cx="7886700" cy="956887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81590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A0F569-2C6A-4E3B-9DD3-6D08E5433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the standard deviation for a Poisson distribution is known to be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 expected value of that Poison distribution is: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about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1.73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 marL="600075" lvl="1" indent="-257175">
                  <a:lnSpc>
                    <a:spcPct val="150000"/>
                  </a:lnSpc>
                  <a:buAutoNum type="alphaUcParenR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Can't be determined without more information</a:t>
                </a:r>
                <a:r>
                  <a:rPr lang="en-US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endParaRPr lang="en-US" sz="1800" dirty="0">
                  <a:latin typeface="Helvetica Light" panose="020B0403020202020204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A0F569-2C6A-4E3B-9DD3-6D08E5433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Random Variables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551043" y="1091742"/>
            <a:ext cx="4914639" cy="3419915"/>
          </a:xfrm>
          <a:solidFill>
            <a:srgbClr val="E5F5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C00000"/>
                </a:solidFill>
                <a:latin typeface="Helvetica Light"/>
                <a:ea typeface="FangSong" panose="02010609060101010101" pitchFamily="49" charset="-122"/>
              </a:rPr>
              <a:t>Categorical:</a:t>
            </a:r>
            <a:r>
              <a:rPr lang="en-US" sz="12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Values refer to </a:t>
            </a:r>
            <a:r>
              <a:rPr lang="en-US" sz="12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defined groups </a:t>
            </a:r>
            <a:r>
              <a:rPr lang="en-US" sz="12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or categories.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C00000"/>
                </a:solidFill>
                <a:latin typeface="Helvetica Light"/>
                <a:ea typeface="FangSong" panose="02010609060101010101" pitchFamily="49" charset="-122"/>
              </a:rPr>
              <a:t>Numerical:</a:t>
            </a:r>
            <a:r>
              <a:rPr lang="en-US" sz="12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Values are </a:t>
            </a:r>
            <a:r>
              <a:rPr lang="en-US" sz="12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continuous or discrete numbers</a:t>
            </a:r>
            <a:r>
              <a:rPr lang="en-US" sz="12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C00000"/>
                </a:solidFill>
                <a:latin typeface="Helvetica Light"/>
                <a:ea typeface="FangSong" panose="02010609060101010101" pitchFamily="49" charset="-122"/>
              </a:rPr>
              <a:t>Discrete Random Variables:</a:t>
            </a:r>
          </a:p>
          <a:p>
            <a:pPr lvl="2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Produce </a:t>
            </a:r>
            <a:r>
              <a:rPr lang="en-US" sz="11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countable</a:t>
            </a: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 discrete (</a:t>
            </a:r>
            <a:r>
              <a:rPr lang="en-US" sz="11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distinct</a:t>
            </a: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) values.</a:t>
            </a:r>
          </a:p>
          <a:p>
            <a:pPr lvl="2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Produce individual values, with </a:t>
            </a:r>
            <a:r>
              <a:rPr lang="en-US" sz="11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gaps between them</a:t>
            </a:r>
          </a:p>
          <a:p>
            <a:pPr lvl="2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Example: Number of classes a student takes.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C00000"/>
                </a:solidFill>
                <a:latin typeface="Helvetica Light"/>
                <a:ea typeface="FangSong" panose="02010609060101010101" pitchFamily="49" charset="-122"/>
              </a:rPr>
              <a:t>Continuous Random Variables:</a:t>
            </a:r>
          </a:p>
          <a:p>
            <a:pPr lvl="2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Produce continuous values.</a:t>
            </a:r>
          </a:p>
          <a:p>
            <a:pPr lvl="2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Can take on any </a:t>
            </a:r>
            <a:r>
              <a:rPr lang="en-US" sz="1100" dirty="0">
                <a:solidFill>
                  <a:srgbClr val="0000FF"/>
                </a:solidFill>
                <a:latin typeface="Helvetica Light"/>
                <a:ea typeface="FangSong" panose="02010609060101010101" pitchFamily="49" charset="-122"/>
              </a:rPr>
              <a:t>value within a specific range </a:t>
            </a: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or interval.</a:t>
            </a:r>
          </a:p>
          <a:p>
            <a:pPr lvl="2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Helvetica Light"/>
                <a:ea typeface="FangSong" panose="02010609060101010101" pitchFamily="49" charset="-122"/>
              </a:rPr>
              <a:t>Examples: Salary, weight, etc.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E1157E-AE24-9B3C-184F-3CB3D9C93520}"/>
              </a:ext>
            </a:extLst>
          </p:cNvPr>
          <p:cNvGrpSpPr/>
          <p:nvPr/>
        </p:nvGrpSpPr>
        <p:grpSpPr>
          <a:xfrm>
            <a:off x="5583386" y="1888510"/>
            <a:ext cx="3416723" cy="1481465"/>
            <a:chOff x="1219200" y="2091385"/>
            <a:chExt cx="6635750" cy="3015603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72D081E3-B044-965E-6AF8-2BEAE723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2091385"/>
              <a:ext cx="2581959" cy="806747"/>
            </a:xfrm>
            <a:prstGeom prst="rect">
              <a:avLst/>
            </a:prstGeom>
            <a:solidFill>
              <a:srgbClr val="E5F5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67866" tIns="33338" rIns="67866" bIns="33338" anchor="ctr">
              <a:spAutoFit/>
            </a:bodyPr>
            <a:lstStyle/>
            <a:p>
              <a:pPr algn="ctr" defTabSz="6858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Helvetica Light"/>
                </a:rPr>
                <a:t>Numerical Random </a:t>
              </a:r>
            </a:p>
            <a:p>
              <a:pPr algn="ctr" defTabSz="685800" eaLnBrk="0" fontAlgn="base" hangingPunct="0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Helvetica Light"/>
                </a:rPr>
                <a:t>Variables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7B6279C-36E0-F5DD-922F-FC0F89D4F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8" y="3498248"/>
              <a:ext cx="2374900" cy="437766"/>
            </a:xfrm>
            <a:prstGeom prst="rect">
              <a:avLst/>
            </a:prstGeom>
            <a:solidFill>
              <a:srgbClr val="FDE0BD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7866" tIns="33338" rIns="67866" bIns="33338" anchor="ctr">
              <a:spAutoFit/>
            </a:bodyPr>
            <a:lstStyle/>
            <a:p>
              <a:pPr algn="ctr" defTabSz="6858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81DD43DF-DB8D-F949-F228-545BEBBBC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5" y="3208338"/>
              <a:ext cx="1588" cy="1587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5C35310-8AB6-8FD6-85E1-F87D15CBC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05400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38B59F7-A0C4-5663-8B16-5A565724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4267200"/>
              <a:ext cx="1390650" cy="766763"/>
            </a:xfrm>
            <a:custGeom>
              <a:avLst/>
              <a:gdLst/>
              <a:ahLst/>
              <a:cxnLst>
                <a:cxn ang="0">
                  <a:pos x="1029" y="990"/>
                </a:cxn>
                <a:cxn ang="0">
                  <a:pos x="921" y="980"/>
                </a:cxn>
                <a:cxn ang="0">
                  <a:pos x="866" y="967"/>
                </a:cxn>
                <a:cxn ang="0">
                  <a:pos x="813" y="952"/>
                </a:cxn>
                <a:cxn ang="0">
                  <a:pos x="758" y="929"/>
                </a:cxn>
                <a:cxn ang="0">
                  <a:pos x="703" y="897"/>
                </a:cxn>
                <a:cxn ang="0">
                  <a:pos x="651" y="857"/>
                </a:cxn>
                <a:cxn ang="0">
                  <a:pos x="541" y="743"/>
                </a:cxn>
                <a:cxn ang="0">
                  <a:pos x="433" y="581"/>
                </a:cxn>
                <a:cxn ang="0">
                  <a:pos x="325" y="386"/>
                </a:cxn>
                <a:cxn ang="0">
                  <a:pos x="270" y="287"/>
                </a:cxn>
                <a:cxn ang="0">
                  <a:pos x="215" y="196"/>
                </a:cxn>
                <a:cxn ang="0">
                  <a:pos x="163" y="116"/>
                </a:cxn>
                <a:cxn ang="0">
                  <a:pos x="108" y="53"/>
                </a:cxn>
                <a:cxn ang="0">
                  <a:pos x="53" y="13"/>
                </a:cxn>
                <a:cxn ang="0">
                  <a:pos x="0" y="0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01A3603-5F85-C7AF-49E0-EACA06C9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4267200"/>
              <a:ext cx="1393825" cy="766763"/>
            </a:xfrm>
            <a:custGeom>
              <a:avLst/>
              <a:gdLst/>
              <a:ahLst/>
              <a:cxnLst>
                <a:cxn ang="0">
                  <a:pos x="0" y="990"/>
                </a:cxn>
                <a:cxn ang="0">
                  <a:pos x="108" y="980"/>
                </a:cxn>
                <a:cxn ang="0">
                  <a:pos x="163" y="967"/>
                </a:cxn>
                <a:cxn ang="0">
                  <a:pos x="218" y="952"/>
                </a:cxn>
                <a:cxn ang="0">
                  <a:pos x="271" y="929"/>
                </a:cxn>
                <a:cxn ang="0">
                  <a:pos x="326" y="897"/>
                </a:cxn>
                <a:cxn ang="0">
                  <a:pos x="381" y="857"/>
                </a:cxn>
                <a:cxn ang="0">
                  <a:pos x="488" y="743"/>
                </a:cxn>
                <a:cxn ang="0">
                  <a:pos x="596" y="581"/>
                </a:cxn>
                <a:cxn ang="0">
                  <a:pos x="706" y="386"/>
                </a:cxn>
                <a:cxn ang="0">
                  <a:pos x="759" y="287"/>
                </a:cxn>
                <a:cxn ang="0">
                  <a:pos x="814" y="196"/>
                </a:cxn>
                <a:cxn ang="0">
                  <a:pos x="868" y="116"/>
                </a:cxn>
                <a:cxn ang="0">
                  <a:pos x="921" y="53"/>
                </a:cxn>
                <a:cxn ang="0">
                  <a:pos x="976" y="13"/>
                </a:cxn>
                <a:cxn ang="0">
                  <a:pos x="1031" y="0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89C46AFC-622A-CFF4-0DC5-A2A6BE084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5105400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315B6444-A3AD-800F-6D6F-F1AA57062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800600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50" name="Line 15">
              <a:extLst>
                <a:ext uri="{FF2B5EF4-FFF2-40B4-BE49-F238E27FC236}">
                  <a16:creationId xmlns:a16="http://schemas.microsoft.com/office/drawing/2014/main" id="{5A7C38FF-67EA-12CA-ADFF-A31A675B8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648200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B6615A67-B687-1D1B-9852-B804ABA6D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91000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AC717566-C1E1-3CD3-80BA-4F0A50D47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4419600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4" name="Line 18">
              <a:extLst>
                <a:ext uri="{FF2B5EF4-FFF2-40B4-BE49-F238E27FC236}">
                  <a16:creationId xmlns:a16="http://schemas.microsoft.com/office/drawing/2014/main" id="{63134B75-3D3A-109B-CE5D-C8139DAE9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4267200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5" name="Line 19">
              <a:extLst>
                <a:ext uri="{FF2B5EF4-FFF2-40B4-BE49-F238E27FC236}">
                  <a16:creationId xmlns:a16="http://schemas.microsoft.com/office/drawing/2014/main" id="{B3D328E9-022D-6A2F-3CB7-881C7F4D2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495800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7FD40B8B-2449-F10B-7591-108CAE6CE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648200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80D9EA3D-7B00-AF32-6C15-1A7501FCE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7244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2ABD7BA1-B18A-015E-B0FB-88003F3A9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876800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79" name="Line 23">
              <a:extLst>
                <a:ext uri="{FF2B5EF4-FFF2-40B4-BE49-F238E27FC236}">
                  <a16:creationId xmlns:a16="http://schemas.microsoft.com/office/drawing/2014/main" id="{EB8F35CE-1F8C-2BB6-A1BA-4759D6388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953000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4E6E0AE1-5FA3-FAA8-2627-D038BD465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876800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EBECF7C8-19F1-EC9E-222D-7A7A05BC9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7244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2" name="Rectangle 31">
              <a:extLst>
                <a:ext uri="{FF2B5EF4-FFF2-40B4-BE49-F238E27FC236}">
                  <a16:creationId xmlns:a16="http://schemas.microsoft.com/office/drawing/2014/main" id="{5966B161-C114-0728-0442-E852EE1D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638" y="3498248"/>
              <a:ext cx="2514602" cy="437766"/>
            </a:xfrm>
            <a:prstGeom prst="rect">
              <a:avLst/>
            </a:prstGeom>
            <a:solidFill>
              <a:srgbClr val="FDE0BD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7866" tIns="33338" rIns="67866" bIns="33338" anchor="ctr">
              <a:spAutoFit/>
            </a:bodyPr>
            <a:lstStyle/>
            <a:p>
              <a:pPr algn="ctr" defTabSz="6858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3" name="Rectangle 32">
              <a:extLst>
                <a:ext uri="{FF2B5EF4-FFF2-40B4-BE49-F238E27FC236}">
                  <a16:creationId xmlns:a16="http://schemas.microsoft.com/office/drawing/2014/main" id="{188BCE21-0481-E14C-5359-C61E3038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8" y="3498248"/>
              <a:ext cx="2374900" cy="437766"/>
            </a:xfrm>
            <a:prstGeom prst="rect">
              <a:avLst/>
            </a:prstGeom>
            <a:solidFill>
              <a:srgbClr val="FDE0BD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7866" tIns="33338" rIns="67866" bIns="33338" anchor="ctr">
              <a:spAutoFit/>
            </a:bodyPr>
            <a:lstStyle/>
            <a:p>
              <a:pPr algn="ctr" defTabSz="6858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75146B0F-7B39-DC71-1B47-87B7DEB10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5" y="3208338"/>
              <a:ext cx="1588" cy="1587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5" name="Line 36">
              <a:extLst>
                <a:ext uri="{FF2B5EF4-FFF2-40B4-BE49-F238E27FC236}">
                  <a16:creationId xmlns:a16="http://schemas.microsoft.com/office/drawing/2014/main" id="{8D5E770D-3FC6-038B-F167-4C784E05A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05400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D233E08D-BF37-CB2B-B1EF-DE5A7E8B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4267200"/>
              <a:ext cx="1390650" cy="766763"/>
            </a:xfrm>
            <a:custGeom>
              <a:avLst/>
              <a:gdLst/>
              <a:ahLst/>
              <a:cxnLst>
                <a:cxn ang="0">
                  <a:pos x="1029" y="990"/>
                </a:cxn>
                <a:cxn ang="0">
                  <a:pos x="921" y="980"/>
                </a:cxn>
                <a:cxn ang="0">
                  <a:pos x="866" y="967"/>
                </a:cxn>
                <a:cxn ang="0">
                  <a:pos x="813" y="952"/>
                </a:cxn>
                <a:cxn ang="0">
                  <a:pos x="758" y="929"/>
                </a:cxn>
                <a:cxn ang="0">
                  <a:pos x="703" y="897"/>
                </a:cxn>
                <a:cxn ang="0">
                  <a:pos x="651" y="857"/>
                </a:cxn>
                <a:cxn ang="0">
                  <a:pos x="541" y="743"/>
                </a:cxn>
                <a:cxn ang="0">
                  <a:pos x="433" y="581"/>
                </a:cxn>
                <a:cxn ang="0">
                  <a:pos x="325" y="386"/>
                </a:cxn>
                <a:cxn ang="0">
                  <a:pos x="270" y="287"/>
                </a:cxn>
                <a:cxn ang="0">
                  <a:pos x="215" y="196"/>
                </a:cxn>
                <a:cxn ang="0">
                  <a:pos x="163" y="116"/>
                </a:cxn>
                <a:cxn ang="0">
                  <a:pos x="108" y="53"/>
                </a:cxn>
                <a:cxn ang="0">
                  <a:pos x="53" y="13"/>
                </a:cxn>
                <a:cxn ang="0">
                  <a:pos x="0" y="0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0306036C-1C02-96CD-3A36-B62C1CE77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4267200"/>
              <a:ext cx="1393825" cy="766763"/>
            </a:xfrm>
            <a:custGeom>
              <a:avLst/>
              <a:gdLst/>
              <a:ahLst/>
              <a:cxnLst>
                <a:cxn ang="0">
                  <a:pos x="0" y="990"/>
                </a:cxn>
                <a:cxn ang="0">
                  <a:pos x="108" y="980"/>
                </a:cxn>
                <a:cxn ang="0">
                  <a:pos x="163" y="967"/>
                </a:cxn>
                <a:cxn ang="0">
                  <a:pos x="218" y="952"/>
                </a:cxn>
                <a:cxn ang="0">
                  <a:pos x="271" y="929"/>
                </a:cxn>
                <a:cxn ang="0">
                  <a:pos x="326" y="897"/>
                </a:cxn>
                <a:cxn ang="0">
                  <a:pos x="381" y="857"/>
                </a:cxn>
                <a:cxn ang="0">
                  <a:pos x="488" y="743"/>
                </a:cxn>
                <a:cxn ang="0">
                  <a:pos x="596" y="581"/>
                </a:cxn>
                <a:cxn ang="0">
                  <a:pos x="706" y="386"/>
                </a:cxn>
                <a:cxn ang="0">
                  <a:pos x="759" y="287"/>
                </a:cxn>
                <a:cxn ang="0">
                  <a:pos x="814" y="196"/>
                </a:cxn>
                <a:cxn ang="0">
                  <a:pos x="868" y="116"/>
                </a:cxn>
                <a:cxn ang="0">
                  <a:pos x="921" y="53"/>
                </a:cxn>
                <a:cxn ang="0">
                  <a:pos x="976" y="13"/>
                </a:cxn>
                <a:cxn ang="0">
                  <a:pos x="1031" y="0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788A90C5-9447-819A-7E51-9298CE797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5105400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89" name="Line 40">
              <a:extLst>
                <a:ext uri="{FF2B5EF4-FFF2-40B4-BE49-F238E27FC236}">
                  <a16:creationId xmlns:a16="http://schemas.microsoft.com/office/drawing/2014/main" id="{FB66A91A-B2CC-45E2-8E6B-DEE83BC94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800600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0" name="Line 41">
              <a:extLst>
                <a:ext uri="{FF2B5EF4-FFF2-40B4-BE49-F238E27FC236}">
                  <a16:creationId xmlns:a16="http://schemas.microsoft.com/office/drawing/2014/main" id="{435594F0-F321-2E0A-8E58-6950DDC75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648200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1" name="Line 42">
              <a:extLst>
                <a:ext uri="{FF2B5EF4-FFF2-40B4-BE49-F238E27FC236}">
                  <a16:creationId xmlns:a16="http://schemas.microsoft.com/office/drawing/2014/main" id="{1353F6DC-1D2B-A2B2-DC79-018D2BBB4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91000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2" name="Line 43">
              <a:extLst>
                <a:ext uri="{FF2B5EF4-FFF2-40B4-BE49-F238E27FC236}">
                  <a16:creationId xmlns:a16="http://schemas.microsoft.com/office/drawing/2014/main" id="{011595F9-1332-78B4-0A09-4A3FEE591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4419600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3" name="Line 44">
              <a:extLst>
                <a:ext uri="{FF2B5EF4-FFF2-40B4-BE49-F238E27FC236}">
                  <a16:creationId xmlns:a16="http://schemas.microsoft.com/office/drawing/2014/main" id="{937DFEB5-5B39-1F02-DF22-F5301368C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4267200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4" name="Line 45">
              <a:extLst>
                <a:ext uri="{FF2B5EF4-FFF2-40B4-BE49-F238E27FC236}">
                  <a16:creationId xmlns:a16="http://schemas.microsoft.com/office/drawing/2014/main" id="{FB56A791-FD5C-EB58-D54E-A2D74DE9A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495800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5" name="Line 46">
              <a:extLst>
                <a:ext uri="{FF2B5EF4-FFF2-40B4-BE49-F238E27FC236}">
                  <a16:creationId xmlns:a16="http://schemas.microsoft.com/office/drawing/2014/main" id="{A33B5F65-F6EB-2BD5-B295-42A4886F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648200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6" name="Line 47">
              <a:extLst>
                <a:ext uri="{FF2B5EF4-FFF2-40B4-BE49-F238E27FC236}">
                  <a16:creationId xmlns:a16="http://schemas.microsoft.com/office/drawing/2014/main" id="{E878C82A-FBD6-97C6-1448-D9920ED8A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7244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7" name="Line 48">
              <a:extLst>
                <a:ext uri="{FF2B5EF4-FFF2-40B4-BE49-F238E27FC236}">
                  <a16:creationId xmlns:a16="http://schemas.microsoft.com/office/drawing/2014/main" id="{F69A467A-9940-E3BF-7A59-EBAED98D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876800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8" name="Line 49">
              <a:extLst>
                <a:ext uri="{FF2B5EF4-FFF2-40B4-BE49-F238E27FC236}">
                  <a16:creationId xmlns:a16="http://schemas.microsoft.com/office/drawing/2014/main" id="{A145D243-4FFA-F3EE-37EB-0DC406367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953000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99" name="Line 50">
              <a:extLst>
                <a:ext uri="{FF2B5EF4-FFF2-40B4-BE49-F238E27FC236}">
                  <a16:creationId xmlns:a16="http://schemas.microsoft.com/office/drawing/2014/main" id="{3F89C3D3-317C-CA64-CC6E-93CA162E7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876800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00" name="Line 51">
              <a:extLst>
                <a:ext uri="{FF2B5EF4-FFF2-40B4-BE49-F238E27FC236}">
                  <a16:creationId xmlns:a16="http://schemas.microsoft.com/office/drawing/2014/main" id="{51391CD1-EB12-F77F-1455-48F73E36F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7244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01" name="Rectangle 57">
              <a:extLst>
                <a:ext uri="{FF2B5EF4-FFF2-40B4-BE49-F238E27FC236}">
                  <a16:creationId xmlns:a16="http://schemas.microsoft.com/office/drawing/2014/main" id="{8B53B271-926A-83E0-B99E-40A55124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638" y="3345081"/>
              <a:ext cx="2514602" cy="744097"/>
            </a:xfrm>
            <a:prstGeom prst="rect">
              <a:avLst/>
            </a:prstGeom>
            <a:solidFill>
              <a:srgbClr val="E5F5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7866" tIns="33338" rIns="67866" bIns="33338" anchor="ctr">
              <a:spAutoFit/>
            </a:bodyPr>
            <a:lstStyle/>
            <a:p>
              <a:pPr algn="ctr" defTabSz="6858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Helvetica Light"/>
                </a:rPr>
                <a:t>Discrete </a:t>
              </a:r>
            </a:p>
            <a:p>
              <a:pPr algn="ctr" defTabSz="685800" eaLnBrk="0" fontAlgn="base" hangingPunct="0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Helvetica Light"/>
                </a:rPr>
                <a:t>Random Variable</a:t>
              </a:r>
            </a:p>
          </p:txBody>
        </p:sp>
        <p:sp>
          <p:nvSpPr>
            <p:cNvPr id="102" name="Rectangle 58">
              <a:extLst>
                <a:ext uri="{FF2B5EF4-FFF2-40B4-BE49-F238E27FC236}">
                  <a16:creationId xmlns:a16="http://schemas.microsoft.com/office/drawing/2014/main" id="{DD76C796-9988-90CD-875A-2004DD58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8" y="3345085"/>
              <a:ext cx="2374900" cy="744097"/>
            </a:xfrm>
            <a:prstGeom prst="rect">
              <a:avLst/>
            </a:prstGeom>
            <a:solidFill>
              <a:srgbClr val="E5F5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7866" tIns="33338" rIns="67866" bIns="33338" anchor="ctr">
              <a:spAutoFit/>
            </a:bodyPr>
            <a:lstStyle/>
            <a:p>
              <a:pPr algn="ctr" defTabSz="6858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Helvetica Light"/>
                </a:rPr>
                <a:t>Continuous</a:t>
              </a:r>
            </a:p>
            <a:p>
              <a:pPr algn="ctr" defTabSz="685800" eaLnBrk="0" fontAlgn="base" hangingPunct="0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Helvetica Light"/>
                </a:rPr>
                <a:t>Random Variable</a:t>
              </a:r>
            </a:p>
          </p:txBody>
        </p:sp>
        <p:cxnSp>
          <p:nvCxnSpPr>
            <p:cNvPr id="103" name="AutoShape 59">
              <a:extLst>
                <a:ext uri="{FF2B5EF4-FFF2-40B4-BE49-F238E27FC236}">
                  <a16:creationId xmlns:a16="http://schemas.microsoft.com/office/drawing/2014/main" id="{438FB3F4-F8D5-27B2-BC7B-C64C4E62EE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366839" y="2227358"/>
              <a:ext cx="460080" cy="18438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04" name="AutoShape 60">
              <a:extLst>
                <a:ext uri="{FF2B5EF4-FFF2-40B4-BE49-F238E27FC236}">
                  <a16:creationId xmlns:a16="http://schemas.microsoft.com/office/drawing/2014/main" id="{7BB8CB10-FF07-8BE5-1B60-7E15D18436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222611" y="2203539"/>
              <a:ext cx="488687" cy="189626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05" name="Line 61">
              <a:extLst>
                <a:ext uri="{FF2B5EF4-FFF2-40B4-BE49-F238E27FC236}">
                  <a16:creationId xmlns:a16="http://schemas.microsoft.com/office/drawing/2014/main" id="{E520F847-B041-274B-0A5C-68E2C39DD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5" y="3208338"/>
              <a:ext cx="1588" cy="1587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06" name="Line 62">
              <a:extLst>
                <a:ext uri="{FF2B5EF4-FFF2-40B4-BE49-F238E27FC236}">
                  <a16:creationId xmlns:a16="http://schemas.microsoft.com/office/drawing/2014/main" id="{4DD24905-FBE2-37B2-C30F-7098B3B2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05400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34A8D9FF-FABF-E741-93F0-7C18CD8C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4267200"/>
              <a:ext cx="1390650" cy="766763"/>
            </a:xfrm>
            <a:custGeom>
              <a:avLst/>
              <a:gdLst/>
              <a:ahLst/>
              <a:cxnLst>
                <a:cxn ang="0">
                  <a:pos x="1029" y="990"/>
                </a:cxn>
                <a:cxn ang="0">
                  <a:pos x="921" y="980"/>
                </a:cxn>
                <a:cxn ang="0">
                  <a:pos x="866" y="967"/>
                </a:cxn>
                <a:cxn ang="0">
                  <a:pos x="813" y="952"/>
                </a:cxn>
                <a:cxn ang="0">
                  <a:pos x="758" y="929"/>
                </a:cxn>
                <a:cxn ang="0">
                  <a:pos x="703" y="897"/>
                </a:cxn>
                <a:cxn ang="0">
                  <a:pos x="651" y="857"/>
                </a:cxn>
                <a:cxn ang="0">
                  <a:pos x="541" y="743"/>
                </a:cxn>
                <a:cxn ang="0">
                  <a:pos x="433" y="581"/>
                </a:cxn>
                <a:cxn ang="0">
                  <a:pos x="325" y="386"/>
                </a:cxn>
                <a:cxn ang="0">
                  <a:pos x="270" y="287"/>
                </a:cxn>
                <a:cxn ang="0">
                  <a:pos x="215" y="196"/>
                </a:cxn>
                <a:cxn ang="0">
                  <a:pos x="163" y="116"/>
                </a:cxn>
                <a:cxn ang="0">
                  <a:pos x="108" y="53"/>
                </a:cxn>
                <a:cxn ang="0">
                  <a:pos x="53" y="13"/>
                </a:cxn>
                <a:cxn ang="0">
                  <a:pos x="0" y="0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081B7B13-E9E8-D042-42EF-127CCFBEC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4267200"/>
              <a:ext cx="1393825" cy="766763"/>
            </a:xfrm>
            <a:custGeom>
              <a:avLst/>
              <a:gdLst/>
              <a:ahLst/>
              <a:cxnLst>
                <a:cxn ang="0">
                  <a:pos x="0" y="990"/>
                </a:cxn>
                <a:cxn ang="0">
                  <a:pos x="108" y="980"/>
                </a:cxn>
                <a:cxn ang="0">
                  <a:pos x="163" y="967"/>
                </a:cxn>
                <a:cxn ang="0">
                  <a:pos x="218" y="952"/>
                </a:cxn>
                <a:cxn ang="0">
                  <a:pos x="271" y="929"/>
                </a:cxn>
                <a:cxn ang="0">
                  <a:pos x="326" y="897"/>
                </a:cxn>
                <a:cxn ang="0">
                  <a:pos x="381" y="857"/>
                </a:cxn>
                <a:cxn ang="0">
                  <a:pos x="488" y="743"/>
                </a:cxn>
                <a:cxn ang="0">
                  <a:pos x="596" y="581"/>
                </a:cxn>
                <a:cxn ang="0">
                  <a:pos x="706" y="386"/>
                </a:cxn>
                <a:cxn ang="0">
                  <a:pos x="759" y="287"/>
                </a:cxn>
                <a:cxn ang="0">
                  <a:pos x="814" y="196"/>
                </a:cxn>
                <a:cxn ang="0">
                  <a:pos x="868" y="116"/>
                </a:cxn>
                <a:cxn ang="0">
                  <a:pos x="921" y="53"/>
                </a:cxn>
                <a:cxn ang="0">
                  <a:pos x="976" y="13"/>
                </a:cxn>
                <a:cxn ang="0">
                  <a:pos x="1031" y="0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0" name="Line 66">
              <a:extLst>
                <a:ext uri="{FF2B5EF4-FFF2-40B4-BE49-F238E27FC236}">
                  <a16:creationId xmlns:a16="http://schemas.microsoft.com/office/drawing/2014/main" id="{D770BFED-EF48-DE4C-5533-493AA1602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800600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1" name="Line 67">
              <a:extLst>
                <a:ext uri="{FF2B5EF4-FFF2-40B4-BE49-F238E27FC236}">
                  <a16:creationId xmlns:a16="http://schemas.microsoft.com/office/drawing/2014/main" id="{88D1EBD9-96DF-E3BD-6DA6-26A4F4127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648200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2" name="Line 68">
              <a:extLst>
                <a:ext uri="{FF2B5EF4-FFF2-40B4-BE49-F238E27FC236}">
                  <a16:creationId xmlns:a16="http://schemas.microsoft.com/office/drawing/2014/main" id="{76ABC02F-3315-3B57-91CE-219B3FEE3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91000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3" name="Line 69">
              <a:extLst>
                <a:ext uri="{FF2B5EF4-FFF2-40B4-BE49-F238E27FC236}">
                  <a16:creationId xmlns:a16="http://schemas.microsoft.com/office/drawing/2014/main" id="{9BBDDCFB-AEC4-1695-EBAF-A1D7A7390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4419600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4" name="Line 70">
              <a:extLst>
                <a:ext uri="{FF2B5EF4-FFF2-40B4-BE49-F238E27FC236}">
                  <a16:creationId xmlns:a16="http://schemas.microsoft.com/office/drawing/2014/main" id="{83C73B9F-6B75-461B-11F2-E9CCC5A78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4267200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5" name="Line 71">
              <a:extLst>
                <a:ext uri="{FF2B5EF4-FFF2-40B4-BE49-F238E27FC236}">
                  <a16:creationId xmlns:a16="http://schemas.microsoft.com/office/drawing/2014/main" id="{92190919-978C-C3E4-D57F-D3FF6AACD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495800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6" name="Line 72">
              <a:extLst>
                <a:ext uri="{FF2B5EF4-FFF2-40B4-BE49-F238E27FC236}">
                  <a16:creationId xmlns:a16="http://schemas.microsoft.com/office/drawing/2014/main" id="{59725A70-8464-AFB6-33B6-F7381FFAB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648200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7" name="Line 73">
              <a:extLst>
                <a:ext uri="{FF2B5EF4-FFF2-40B4-BE49-F238E27FC236}">
                  <a16:creationId xmlns:a16="http://schemas.microsoft.com/office/drawing/2014/main" id="{DA88EC8C-99BC-296A-5FD4-D19A41695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7244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8" name="Line 74">
              <a:extLst>
                <a:ext uri="{FF2B5EF4-FFF2-40B4-BE49-F238E27FC236}">
                  <a16:creationId xmlns:a16="http://schemas.microsoft.com/office/drawing/2014/main" id="{756C219D-1C16-641D-CBD1-B0A3F1F73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876800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19" name="Line 75">
              <a:extLst>
                <a:ext uri="{FF2B5EF4-FFF2-40B4-BE49-F238E27FC236}">
                  <a16:creationId xmlns:a16="http://schemas.microsoft.com/office/drawing/2014/main" id="{203F127B-BB17-6D71-4F7E-6276D00F5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953000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20" name="Line 76">
              <a:extLst>
                <a:ext uri="{FF2B5EF4-FFF2-40B4-BE49-F238E27FC236}">
                  <a16:creationId xmlns:a16="http://schemas.microsoft.com/office/drawing/2014/main" id="{3EE8EB19-82BF-BA78-AA50-69E6352C9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876800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21" name="Line 77">
              <a:extLst>
                <a:ext uri="{FF2B5EF4-FFF2-40B4-BE49-F238E27FC236}">
                  <a16:creationId xmlns:a16="http://schemas.microsoft.com/office/drawing/2014/main" id="{4184A26F-38D3-388E-9FE8-32B6A7966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7244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67866" tIns="33338" rIns="67866" bIns="33338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  <p:sp>
          <p:nvSpPr>
            <p:cNvPr id="109" name="Line 65">
              <a:extLst>
                <a:ext uri="{FF2B5EF4-FFF2-40B4-BE49-F238E27FC236}">
                  <a16:creationId xmlns:a16="http://schemas.microsoft.com/office/drawing/2014/main" id="{A8B07D62-A633-912A-03E1-8EAC85589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5105400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96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E4435-3BB1-2260-3DB9-BE1FAD3F8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D50F-0033-E923-8336-3FF71421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8D7E6-32D7-6F2B-DAD7-E16053F9F005}"/>
                  </a:ext>
                </a:extLst>
              </p:cNvPr>
              <p:cNvSpPr txBox="1"/>
              <p:nvPr/>
            </p:nvSpPr>
            <p:spPr>
              <a:xfrm>
                <a:off x="628650" y="1156496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>
                          <a:solidFill>
                            <a:srgbClr val="000000"/>
                          </a:solidFill>
                          <a:latin typeface="Helvetica Light" panose="020B0403020202020204"/>
                        </a:rPr>
                        <m:t>Answer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rgbClr val="000000"/>
                          </a:solidFill>
                          <a:latin typeface="Helvetica Light" panose="020B0403020202020204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rgbClr val="000000"/>
                          </a:solidFill>
                          <a:latin typeface="Helvetica Light" panose="020B0403020202020204"/>
                        </a:rPr>
                        <m:t>C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  <a:p>
                <a:pPr>
                  <a:buNone/>
                </a:pPr>
                <a:br>
                  <a:rPr lang="en-US" sz="1200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=9.</m:t>
                      </m:r>
                    </m:oMath>
                  </m:oMathPara>
                </a14:m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8D7E6-32D7-6F2B-DAD7-E16053F9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56496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008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6F8F-A2C5-40F1-8A69-B6E5C758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4"/>
            <a:ext cx="7886700" cy="36905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  <a:p>
            <a:pPr>
              <a:buNone/>
            </a:pPr>
            <a:endParaRPr lang="en-US" sz="1400" dirty="0">
              <a:latin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993BB0-59F7-4D56-9B85-6FDADF1900B9}"/>
                  </a:ext>
                </a:extLst>
              </p:cNvPr>
              <p:cNvSpPr/>
              <p:nvPr/>
            </p:nvSpPr>
            <p:spPr>
              <a:xfrm>
                <a:off x="1293018" y="1153645"/>
                <a:ext cx="6168571" cy="90159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75000"/>
                  </a:lnSpc>
                  <a:buNone/>
                </a:pPr>
                <a:endParaRPr lang="en-US" sz="1200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7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dpois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200" b="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                     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GB" sz="1200" i="1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75000"/>
                  </a:lnSpc>
                  <a:buNone/>
                </a:pPr>
                <a:endParaRPr lang="en-GB" sz="1200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7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pois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20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dpoi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200" b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1200" b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GB" sz="1200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993BB0-59F7-4D56-9B85-6FDADF190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18" y="1153645"/>
                <a:ext cx="6168571" cy="901593"/>
              </a:xfrm>
              <a:prstGeom prst="rect">
                <a:avLst/>
              </a:prstGeom>
              <a:blipFill>
                <a:blip r:embed="rId3"/>
                <a:stretch>
                  <a:fillRect t="-28000" b="-9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9CA743-4C56-EE79-57E1-52BD37F93BDC}"/>
              </a:ext>
            </a:extLst>
          </p:cNvPr>
          <p:cNvGraphicFramePr>
            <a:graphicFrameLocks noGrp="1"/>
          </p:cNvGraphicFramePr>
          <p:nvPr/>
        </p:nvGraphicFramePr>
        <p:xfrm>
          <a:off x="1293018" y="2437415"/>
          <a:ext cx="1236199" cy="1888807"/>
        </p:xfrm>
        <a:graphic>
          <a:graphicData uri="http://schemas.openxmlformats.org/drawingml/2006/table">
            <a:tbl>
              <a:tblPr/>
              <a:tblGrid>
                <a:gridCol w="49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P(x)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latin typeface="Arial"/>
                        </a:rPr>
                        <a:t>0.15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latin typeface="Arial"/>
                        </a:rPr>
                        <a:t>0.22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latin typeface="Arial"/>
                        </a:rPr>
                        <a:t>0.10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latin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E494B89-B430-B5A6-F147-F26D331D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637" y="4156945"/>
            <a:ext cx="3390928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barplot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dpois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(c(0:10),3),col='grey')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3852F-F61B-FAE0-F6F0-1EAC5AA239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251" r="5001" b="21599"/>
          <a:stretch/>
        </p:blipFill>
        <p:spPr>
          <a:xfrm>
            <a:off x="2529217" y="2347561"/>
            <a:ext cx="5165108" cy="17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F452D19-611E-D1F1-6B96-559CBE719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/>
          <a:lstStyle/>
          <a:p>
            <a:r>
              <a:rPr lang="en-US" dirty="0"/>
              <a:t>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7488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1236" name="Group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5217521"/>
                  </p:ext>
                </p:extLst>
              </p:nvPr>
            </p:nvGraphicFramePr>
            <p:xfrm>
              <a:off x="3753937" y="2492437"/>
              <a:ext cx="1688375" cy="1383270"/>
            </p:xfrm>
            <a:graphic>
              <a:graphicData uri="http://schemas.openxmlformats.org/drawingml/2006/table">
                <a:tbl>
                  <a:tblPr/>
                  <a:tblGrid>
                    <a:gridCol w="447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09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66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1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1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Helvetica Light" panose="020B0403020202020204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kern="120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en-US" sz="1100" b="1" i="0" kern="1200" dirty="0">
                            <a:solidFill>
                              <a:srgbClr val="008000"/>
                            </a:solidFill>
                            <a:latin typeface="Helvetica Light" panose="020B0403020202020204"/>
                            <a:ea typeface="+mn-ea"/>
                            <a:cs typeface="+mn-cs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1236" name="Group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5217521"/>
                  </p:ext>
                </p:extLst>
              </p:nvPr>
            </p:nvGraphicFramePr>
            <p:xfrm>
              <a:off x="3753937" y="2492437"/>
              <a:ext cx="1688375" cy="1383270"/>
            </p:xfrm>
            <a:graphic>
              <a:graphicData uri="http://schemas.openxmlformats.org/drawingml/2006/table">
                <a:tbl>
                  <a:tblPr/>
                  <a:tblGrid>
                    <a:gridCol w="447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09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6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703" t="-4348" r="-282432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7255" t="-4348" r="-2451" b="-4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703" t="-106667" r="-282432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7255" t="-106667" r="-2451" b="-3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703" t="-202174" r="-282432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7255" t="-202174" r="-2451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703" t="-308889" r="-282432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7255" t="-308889" r="-2451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6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703" t="-400000" r="-282432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7255" t="-400000" r="-2451" b="-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1235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552734" y="1026694"/>
                <a:ext cx="7886701" cy="932735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  <a:latin typeface="Helvetica Light"/>
                  </a:rPr>
                  <a:t>Probability Mass Function: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A listing of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all possible outcomes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, along with the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probability of each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occurrence: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Helvetica Light"/>
                </a:endParaRPr>
              </a:p>
            </p:txBody>
          </p:sp>
        </mc:Choice>
        <mc:Fallback>
          <p:sp>
            <p:nvSpPr>
              <p:cNvPr id="351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552734" y="1026694"/>
                <a:ext cx="7886701" cy="932735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9169" name="Object 1"/>
              <p:cNvSpPr txBox="1"/>
              <p:nvPr/>
            </p:nvSpPr>
            <p:spPr bwMode="auto">
              <a:xfrm>
                <a:off x="458030" y="4116806"/>
                <a:ext cx="7952014" cy="71228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en-US" sz="1200" dirty="0">
                    <a:solidFill>
                      <a:srgbClr val="C00000"/>
                    </a:solidFill>
                    <a:latin typeface="Helvetica Light"/>
                  </a:rPr>
                  <a:t>Cumulative Distribution Function (CDF):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The 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/>
                  </a:rPr>
                  <a:t>cumulative distribution function</a:t>
                </a:r>
                <a:r>
                  <a:rPr lang="en-US" sz="1200" b="1" dirty="0">
                    <a:solidFill>
                      <a:srgbClr val="C00000"/>
                    </a:solidFill>
                    <a:latin typeface="Helvetica Light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(CDF) is defined as: </a:t>
                </a:r>
                <a:endParaRPr lang="en-US" sz="12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9916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030" y="4116806"/>
                <a:ext cx="7952014" cy="712281"/>
              </a:xfrm>
              <a:prstGeom prst="rect">
                <a:avLst/>
              </a:prstGeom>
              <a:blipFill>
                <a:blip r:embed="rId4"/>
                <a:stretch>
                  <a:fillRect t="-65546" b="-117647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24FE22-DE9B-5CAF-D5D1-3A2B639E649A}"/>
                  </a:ext>
                </a:extLst>
              </p:cNvPr>
              <p:cNvSpPr txBox="1"/>
              <p:nvPr/>
            </p:nvSpPr>
            <p:spPr>
              <a:xfrm>
                <a:off x="516813" y="2117463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tx1"/>
                    </a:solidFill>
                    <a:latin typeface="Helvetica Ligh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Helvetica Light"/>
                  </a:rPr>
                  <a:t>the number of classes taken by a student</a:t>
                </a: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24FE22-DE9B-5CAF-D5D1-3A2B639E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13" y="2117463"/>
                <a:ext cx="4572000" cy="276999"/>
              </a:xfrm>
              <a:prstGeom prst="rect">
                <a:avLst/>
              </a:prstGeom>
              <a:blipFill>
                <a:blip r:embed="rId5"/>
                <a:stretch>
                  <a:fillRect l="-1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79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235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46793" y="1194027"/>
                <a:ext cx="7587342" cy="383517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In the following discrete probability distribution,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(2≤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≤4)</m:t>
                    </m:r>
                  </m:oMath>
                </a14:m>
                <a:endParaRPr lang="en-US" sz="1200" i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lvl="1" algn="just"/>
                <a:endParaRPr lang="en-US" sz="1200" b="1" dirty="0">
                  <a:latin typeface="Helvetica Light" panose="020B0403020202020204"/>
                </a:endParaRPr>
              </a:p>
              <a:p>
                <a:pPr lvl="1" algn="just"/>
                <a:endParaRPr lang="en-US" sz="1200" b="1" dirty="0">
                  <a:latin typeface="Helvetica Light" panose="020B0403020202020204"/>
                </a:endParaRPr>
              </a:p>
              <a:p>
                <a:pPr lvl="1" algn="just"/>
                <a:endParaRPr lang="en-US" sz="1200" b="1" dirty="0">
                  <a:latin typeface="Helvetica Light" panose="020B0403020202020204"/>
                </a:endParaRPr>
              </a:p>
              <a:p>
                <a:pPr lvl="1" algn="just"/>
                <a:endParaRPr lang="en-US" sz="1200" b="1" dirty="0">
                  <a:latin typeface="Helvetica Light" panose="020B0403020202020204"/>
                </a:endParaRPr>
              </a:p>
              <a:p>
                <a:pPr lvl="1" algn="just"/>
                <a:endParaRPr lang="en-US" sz="1200" b="1" dirty="0">
                  <a:latin typeface="Helvetica Light" panose="020B0403020202020204"/>
                </a:endParaRPr>
              </a:p>
              <a:p>
                <a:pPr lvl="1" algn="just"/>
                <a:endParaRPr lang="en-US" sz="1200" b="1" dirty="0">
                  <a:latin typeface="Helvetica Light" panose="020B0403020202020204"/>
                </a:endParaRPr>
              </a:p>
              <a:p>
                <a:pPr lvl="1" algn="just"/>
                <a:endParaRPr lang="en-US" sz="1200" b="1" dirty="0">
                  <a:latin typeface="Helvetica Light" panose="020B0403020202020204"/>
                </a:endParaRPr>
              </a:p>
              <a:p>
                <a:pPr lvl="1" algn="just">
                  <a:buNone/>
                </a:pPr>
                <a:endParaRPr lang="en-US" sz="1200" b="1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51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46793" y="1194027"/>
                <a:ext cx="7587342" cy="3835173"/>
              </a:xfrm>
              <a:blipFill>
                <a:blip r:embed="rId2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1236" name="Group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5536370"/>
                  </p:ext>
                </p:extLst>
              </p:nvPr>
            </p:nvGraphicFramePr>
            <p:xfrm>
              <a:off x="3350987" y="1739386"/>
              <a:ext cx="1948542" cy="1371600"/>
            </p:xfrm>
            <a:graphic>
              <a:graphicData uri="http://schemas.openxmlformats.org/drawingml/2006/table">
                <a:tbl>
                  <a:tblPr/>
                  <a:tblGrid>
                    <a:gridCol w="1091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73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1236" name="Group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5536370"/>
                  </p:ext>
                </p:extLst>
              </p:nvPr>
            </p:nvGraphicFramePr>
            <p:xfrm>
              <a:off x="3350987" y="1739386"/>
              <a:ext cx="1948542" cy="1371600"/>
            </p:xfrm>
            <a:graphic>
              <a:graphicData uri="http://schemas.openxmlformats.org/drawingml/2006/table">
                <a:tbl>
                  <a:tblPr/>
                  <a:tblGrid>
                    <a:gridCol w="1091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73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11" t="-6667" r="-81111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9078" t="-6667" r="-3546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11" t="-106667" r="-81111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9078" t="-106667" r="-3546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11" t="-202174" r="-81111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9078" t="-202174" r="-3546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11" t="-308889" r="-81111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9078" t="-308889" r="-3546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11" t="-408889" r="-81111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9078" t="-408889" r="-3546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35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6056" y="1103312"/>
            <a:ext cx="8577944" cy="3835173"/>
          </a:xfrm>
        </p:spPr>
        <p:txBody>
          <a:bodyPr>
            <a:normAutofit/>
          </a:bodyPr>
          <a:lstStyle/>
          <a:p>
            <a:pPr lvl="1" algn="just"/>
            <a:endParaRPr lang="en-US" sz="1200" b="1" dirty="0">
              <a:latin typeface="Helvetica Light" panose="020B0403020202020204"/>
            </a:endParaRPr>
          </a:p>
          <a:p>
            <a:pPr lvl="1" algn="just"/>
            <a:endParaRPr lang="en-US" sz="1200" b="1" dirty="0">
              <a:latin typeface="Helvetica Light" panose="020B0403020202020204"/>
            </a:endParaRPr>
          </a:p>
          <a:p>
            <a:pPr lvl="1" algn="just"/>
            <a:endParaRPr lang="en-US" sz="1200" b="1" dirty="0">
              <a:latin typeface="Helvetica Light" panose="020B0403020202020204"/>
            </a:endParaRPr>
          </a:p>
          <a:p>
            <a:pPr lvl="1" algn="just"/>
            <a:endParaRPr lang="en-US" sz="1200" b="1" dirty="0">
              <a:latin typeface="Helvetica Light" panose="020B0403020202020204"/>
            </a:endParaRPr>
          </a:p>
          <a:p>
            <a:pPr lvl="1" algn="just">
              <a:buNone/>
            </a:pPr>
            <a:endParaRPr lang="en-US" sz="1200" b="1" dirty="0">
              <a:latin typeface="Helvetica Light" panose="020B0403020202020204"/>
            </a:endParaRPr>
          </a:p>
          <a:p>
            <a:pPr lvl="1" algn="just">
              <a:buNone/>
            </a:pPr>
            <a:endParaRPr lang="en-US" sz="1200" b="1" dirty="0">
              <a:latin typeface="Helvetica Light" panose="020B0403020202020204"/>
            </a:endParaRPr>
          </a:p>
          <a:p>
            <a:pPr marL="0" lvl="1" indent="0" algn="just">
              <a:buNone/>
            </a:pPr>
            <a:r>
              <a:rPr lang="en-US" sz="1200" b="1" dirty="0">
                <a:solidFill>
                  <a:srgbClr val="0000FF"/>
                </a:solidFill>
                <a:latin typeface="Helvetica Light" panose="020B0403020202020204"/>
              </a:rPr>
              <a:t>Step I</a:t>
            </a:r>
            <a:r>
              <a:rPr lang="en-US" sz="1200" b="1" dirty="0">
                <a:latin typeface="Helvetica Light" panose="020B0403020202020204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Helvetica Light" panose="020B0403020202020204"/>
              </a:rPr>
              <a:t>Find the parameter a:</a:t>
            </a:r>
          </a:p>
          <a:p>
            <a:pPr lvl="1" algn="just"/>
            <a:endParaRPr lang="en-US" sz="1200" b="1" dirty="0">
              <a:latin typeface="Helvetica Light" panose="020B0403020202020204"/>
            </a:endParaRPr>
          </a:p>
          <a:p>
            <a:pPr lvl="1" algn="just"/>
            <a:endParaRPr lang="en-US" sz="1200" b="1" dirty="0">
              <a:latin typeface="Helvetica Light" panose="020B0403020202020204"/>
            </a:endParaRPr>
          </a:p>
          <a:p>
            <a:pPr lvl="1" algn="just"/>
            <a:endParaRPr lang="en-US" sz="1200" b="1" dirty="0">
              <a:latin typeface="Helvetica Light" panose="020B0403020202020204"/>
            </a:endParaRPr>
          </a:p>
          <a:p>
            <a:pPr marL="342900" lvl="1" indent="0" algn="just">
              <a:buNone/>
            </a:pPr>
            <a:endParaRPr lang="en-US" sz="1200" b="1" dirty="0">
              <a:latin typeface="Helvetica Light" panose="020B0403020202020204"/>
            </a:endParaRPr>
          </a:p>
          <a:p>
            <a:pPr marL="1588" lvl="1" indent="-1588" algn="just">
              <a:buNone/>
            </a:pPr>
            <a:r>
              <a:rPr lang="en-US" sz="1200" b="1" dirty="0">
                <a:solidFill>
                  <a:srgbClr val="0000FF"/>
                </a:solidFill>
                <a:latin typeface="Helvetica Light" panose="020B0403020202020204"/>
              </a:rPr>
              <a:t>Step II</a:t>
            </a:r>
            <a:r>
              <a:rPr lang="en-US" sz="1200" dirty="0">
                <a:latin typeface="Helvetica Light" panose="020B0403020202020204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Helvetica Light" panose="020B0403020202020204"/>
              </a:rPr>
              <a:t>Find the probability: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9169" name="Object 1"/>
              <p:cNvSpPr txBox="1"/>
              <p:nvPr/>
            </p:nvSpPr>
            <p:spPr bwMode="auto">
              <a:xfrm>
                <a:off x="2645655" y="2979311"/>
                <a:ext cx="4230488" cy="698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7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79916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5655" y="2979311"/>
                <a:ext cx="4230488" cy="698538"/>
              </a:xfrm>
              <a:prstGeom prst="rect">
                <a:avLst/>
              </a:prstGeom>
              <a:blipFill>
                <a:blip r:embed="rId2"/>
                <a:stretch>
                  <a:fillRect l="-1441" t="-90351" b="-1052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428" name="Object 4"/>
              <p:cNvSpPr txBox="1"/>
              <p:nvPr/>
            </p:nvSpPr>
            <p:spPr bwMode="auto">
              <a:xfrm>
                <a:off x="2721087" y="4357551"/>
                <a:ext cx="3723255" cy="278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2≤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1514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1087" y="4357551"/>
                <a:ext cx="3723255" cy="278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1236" name="Group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2009256"/>
                  </p:ext>
                </p:extLst>
              </p:nvPr>
            </p:nvGraphicFramePr>
            <p:xfrm>
              <a:off x="3492500" y="896007"/>
              <a:ext cx="2043905" cy="137160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30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1236" name="Group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2009256"/>
                  </p:ext>
                </p:extLst>
              </p:nvPr>
            </p:nvGraphicFramePr>
            <p:xfrm>
              <a:off x="3492500" y="896007"/>
              <a:ext cx="2043905" cy="137160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30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198" t="-4444" r="-27472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7805" t="-4444" r="-1626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198" t="-104444" r="-274725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7805" t="-104444" r="-1626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198" t="-200000" r="-274725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7805" t="-200000" r="-1626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198" t="-306667" r="-274725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7805" t="-306667" r="-1626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198" t="-406667" r="-27472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947" marR="80947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7805" t="-406667" r="-1626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5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51953</TotalTime>
  <Words>3607</Words>
  <Application>Microsoft Office PowerPoint</Application>
  <PresentationFormat>On-screen Show (16:9)</PresentationFormat>
  <Paragraphs>668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Franklin Gothic Book</vt:lpstr>
      <vt:lpstr>Franklin Gothic Medium Cond</vt:lpstr>
      <vt:lpstr>Helvetica Light</vt:lpstr>
      <vt:lpstr>Times New Roman</vt:lpstr>
      <vt:lpstr>Wingdings</vt:lpstr>
      <vt:lpstr>Office Theme</vt:lpstr>
      <vt:lpstr>Mathematics for Analytics and Finance</vt:lpstr>
      <vt:lpstr>Random Variables</vt:lpstr>
      <vt:lpstr>Random Variables</vt:lpstr>
      <vt:lpstr>Solution</vt:lpstr>
      <vt:lpstr>Types of Random Variables</vt:lpstr>
      <vt:lpstr>Discrete Random Variables</vt:lpstr>
      <vt:lpstr>Probability Mass Function (PMF)</vt:lpstr>
      <vt:lpstr>Example</vt:lpstr>
      <vt:lpstr>Solution</vt:lpstr>
      <vt:lpstr>Expectation</vt:lpstr>
      <vt:lpstr>Expectation of Functions</vt:lpstr>
      <vt:lpstr>Expectation of Functions</vt:lpstr>
      <vt:lpstr>Expectation of a Linear Combination</vt:lpstr>
      <vt:lpstr>Variance</vt:lpstr>
      <vt:lpstr>Variance</vt:lpstr>
      <vt:lpstr>Example</vt:lpstr>
      <vt:lpstr>Solution</vt:lpstr>
      <vt:lpstr>Joint Random Variables</vt:lpstr>
      <vt:lpstr>Joint Random Variables</vt:lpstr>
      <vt:lpstr>Expectation of Joint Random Vectors</vt:lpstr>
      <vt:lpstr>Covariance and Correlation Coefficient</vt:lpstr>
      <vt:lpstr>Example</vt:lpstr>
      <vt:lpstr>Example</vt:lpstr>
      <vt:lpstr>Example</vt:lpstr>
      <vt:lpstr>Solution</vt:lpstr>
      <vt:lpstr>Example</vt:lpstr>
      <vt:lpstr>Solution</vt:lpstr>
      <vt:lpstr>Covariance Properties</vt:lpstr>
      <vt:lpstr>Covariance Properties</vt:lpstr>
      <vt:lpstr>Independent Random Variables</vt:lpstr>
      <vt:lpstr>Example</vt:lpstr>
      <vt:lpstr>Solution</vt:lpstr>
      <vt:lpstr>Discrete Probability Distributions</vt:lpstr>
      <vt:lpstr>Binomial Distribution</vt:lpstr>
      <vt:lpstr>Example</vt:lpstr>
      <vt:lpstr>Solution</vt:lpstr>
      <vt:lpstr>Binomial Distribution in R</vt:lpstr>
      <vt:lpstr>Binomial Mean and Variance</vt:lpstr>
      <vt:lpstr>Example</vt:lpstr>
      <vt:lpstr>Solution</vt:lpstr>
      <vt:lpstr>The Binomial Distribution Shape</vt:lpstr>
      <vt:lpstr>Example</vt:lpstr>
      <vt:lpstr>Poisson Distribution: Motivation</vt:lpstr>
      <vt:lpstr>Poisson Distribution: Motivation</vt:lpstr>
      <vt:lpstr>Poisson Distribution</vt:lpstr>
      <vt:lpstr>Example</vt:lpstr>
      <vt:lpstr>Solution</vt:lpstr>
      <vt:lpstr>Poisson Mean and Variance</vt:lpstr>
      <vt:lpstr>Example</vt:lpstr>
      <vt:lpstr>Example</vt:lpstr>
      <vt:lpstr>Poisson Distribution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 </cp:lastModifiedBy>
  <cp:revision>146</cp:revision>
  <dcterms:created xsi:type="dcterms:W3CDTF">2019-11-25T23:29:35Z</dcterms:created>
  <dcterms:modified xsi:type="dcterms:W3CDTF">2024-11-13T02:07:24Z</dcterms:modified>
</cp:coreProperties>
</file>