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0"/>
  </p:notesMasterIdLst>
  <p:sldIdLst>
    <p:sldId id="409" r:id="rId2"/>
    <p:sldId id="1024" r:id="rId3"/>
    <p:sldId id="1022" r:id="rId4"/>
    <p:sldId id="1021" r:id="rId5"/>
    <p:sldId id="1023" r:id="rId6"/>
    <p:sldId id="1025" r:id="rId7"/>
    <p:sldId id="1008" r:id="rId8"/>
    <p:sldId id="101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5F5FF"/>
    <a:srgbClr val="006600"/>
    <a:srgbClr val="B2B2B2"/>
    <a:srgbClr val="0D2234"/>
    <a:srgbClr val="115740"/>
    <a:srgbClr val="021523"/>
    <a:srgbClr val="021D52"/>
    <a:srgbClr val="546575"/>
    <a:srgbClr val="690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6154" autoAdjust="0"/>
  </p:normalViewPr>
  <p:slideViewPr>
    <p:cSldViewPr snapToGrid="0" snapToObjects="1">
      <p:cViewPr varScale="1">
        <p:scale>
          <a:sx n="112" d="100"/>
          <a:sy n="112" d="100"/>
        </p:scale>
        <p:origin x="67" y="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6AB4-BCC4-4058-A11C-22DADC6BAC9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2D475-CA7F-4BD4-809A-E9B3E854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6973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6973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0030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30259-AA91-4325-A03E-51433C31EF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10030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0801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96645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96169A15-83D5-374D-8114-65A610BB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9;p2">
            <a:extLst>
              <a:ext uri="{FF2B5EF4-FFF2-40B4-BE49-F238E27FC236}">
                <a16:creationId xmlns:a16="http://schemas.microsoft.com/office/drawing/2014/main" id="{1FCF44F6-5A3D-E048-9544-889B53C3B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oogle Shape;9;p2">
            <a:extLst>
              <a:ext uri="{FF2B5EF4-FFF2-40B4-BE49-F238E27FC236}">
                <a16:creationId xmlns:a16="http://schemas.microsoft.com/office/drawing/2014/main" id="{9276374E-D2D9-DC42-A494-8AC9A165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oogle Shape;9;p2">
            <a:extLst>
              <a:ext uri="{FF2B5EF4-FFF2-40B4-BE49-F238E27FC236}">
                <a16:creationId xmlns:a16="http://schemas.microsoft.com/office/drawing/2014/main" id="{2BECEAAE-95DE-7F48-A1B5-8653118BC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>
            <a:extLst>
              <a:ext uri="{FF2B5EF4-FFF2-40B4-BE49-F238E27FC236}">
                <a16:creationId xmlns:a16="http://schemas.microsoft.com/office/drawing/2014/main" id="{BCD90D5E-D7AC-014B-B622-1C4522500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2085C8BE-71C8-A94B-B44D-4219E253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C1E125B7-055E-5047-97D9-F27D7CEBE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1BD809E3-AD6A-7B4C-A433-216B2CAC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1140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0" r:id="rId3"/>
    <p:sldLayoutId id="2147483679" r:id="rId4"/>
    <p:sldLayoutId id="2147483682" r:id="rId5"/>
    <p:sldLayoutId id="2147483669" r:id="rId6"/>
    <p:sldLayoutId id="2147483668" r:id="rId7"/>
    <p:sldLayoutId id="2147483681" r:id="rId8"/>
    <p:sldLayoutId id="2147483670" r:id="rId9"/>
    <p:sldLayoutId id="2147483683" r:id="rId10"/>
    <p:sldLayoutId id="2147483684" r:id="rId11"/>
    <p:sldLayoutId id="2147483674" r:id="rId12"/>
    <p:sldLayoutId id="2147483672" r:id="rId13"/>
    <p:sldLayoutId id="2147483671" r:id="rId14"/>
    <p:sldLayoutId id="2147483673" r:id="rId15"/>
    <p:sldLayoutId id="2147483675" r:id="rId16"/>
    <p:sldLayoutId id="2147483680" r:id="rId17"/>
    <p:sldLayoutId id="2147483677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2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Module 7: Supplementary Slides</a:t>
            </a:r>
          </a:p>
        </p:txBody>
      </p:sp>
    </p:spTree>
    <p:extLst>
      <p:ext uri="{BB962C8B-B14F-4D97-AF65-F5344CB8AC3E}">
        <p14:creationId xmlns:p14="http://schemas.microsoft.com/office/powerpoint/2010/main" val="31165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Continuous Distributions:</a:t>
            </a:r>
            <a:br>
              <a:rPr lang="en-US" dirty="0"/>
            </a:br>
            <a:r>
              <a:rPr lang="en-US" dirty="0"/>
              <a:t>Normal Distribution: Extra Details</a:t>
            </a:r>
          </a:p>
        </p:txBody>
      </p:sp>
    </p:spTree>
    <p:extLst>
      <p:ext uri="{BB962C8B-B14F-4D97-AF65-F5344CB8AC3E}">
        <p14:creationId xmlns:p14="http://schemas.microsoft.com/office/powerpoint/2010/main" val="41856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AC787-971A-CBF3-7AF2-2066504F95AD}"/>
                  </a:ext>
                </a:extLst>
              </p:cNvPr>
              <p:cNvSpPr txBox="1"/>
              <p:nvPr/>
            </p:nvSpPr>
            <p:spPr>
              <a:xfrm>
                <a:off x="728677" y="1293705"/>
                <a:ext cx="7477039" cy="869854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defTabSz="639366"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/>
                  </a:rPr>
                  <a:t>Remark:</a:t>
                </a:r>
              </a:p>
              <a:p>
                <a:pPr defTabSz="639366"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defTabSz="639366">
                  <a:buClr>
                    <a:srgbClr val="3333CC"/>
                  </a:buClr>
                  <a:buSzPct val="60000"/>
                </a:pPr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AC787-971A-CBF3-7AF2-2066504F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77" y="1293705"/>
                <a:ext cx="7477039" cy="869854"/>
              </a:xfrm>
              <a:prstGeom prst="rect">
                <a:avLst/>
              </a:prstGeom>
              <a:blipFill>
                <a:blip r:embed="rId2"/>
                <a:stretch>
                  <a:fillRect t="-60690" b="-100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E2FF0F-C38E-8289-9343-1D9FAE1085E5}"/>
                  </a:ext>
                </a:extLst>
              </p:cNvPr>
              <p:cNvSpPr txBox="1"/>
              <p:nvPr/>
            </p:nvSpPr>
            <p:spPr>
              <a:xfrm>
                <a:off x="702252" y="2591181"/>
                <a:ext cx="7503464" cy="777521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Note that the probability density function integrates to 1:</a:t>
                </a:r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defTabSz="639366"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20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E2FF0F-C38E-8289-9343-1D9FAE108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52" y="2591181"/>
                <a:ext cx="7503464" cy="777521"/>
              </a:xfrm>
              <a:prstGeom prst="rect">
                <a:avLst/>
              </a:prstGeom>
              <a:blipFill>
                <a:blip r:embed="rId3"/>
                <a:stretch>
                  <a:fillRect t="-55385" b="-13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1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8" name="Rectangle 4"/>
              <p:cNvSpPr>
                <a:spLocks noChangeArrowheads="1"/>
              </p:cNvSpPr>
              <p:nvPr/>
            </p:nvSpPr>
            <p:spPr bwMode="auto">
              <a:xfrm>
                <a:off x="769620" y="1113235"/>
                <a:ext cx="6977777" cy="685188"/>
              </a:xfrm>
              <a:prstGeom prst="rect">
                <a:avLst/>
              </a:prstGeom>
              <a:solidFill>
                <a:srgbClr val="E5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64007" tIns="32004" rIns="64007" bIns="32004"/>
              <a:lstStyle/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is a normal random variable with parameters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then</a:t>
                </a: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b="0" dirty="0">
                  <a:solidFill>
                    <a:srgbClr val="008000"/>
                  </a:solidFill>
                  <a:latin typeface="Helvetica Light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	</a:t>
                </a:r>
              </a:p>
              <a:p>
                <a:pPr defTabSz="639366">
                  <a:buClr>
                    <a:srgbClr val="3333CC"/>
                  </a:buClr>
                  <a:buSzPct val="60000"/>
                </a:pPr>
                <a:endParaRPr lang="en-US" sz="1200" i="1" dirty="0"/>
              </a:p>
              <a:p>
                <a:pPr defTabSz="639366">
                  <a:buClr>
                    <a:srgbClr val="3333CC"/>
                  </a:buClr>
                  <a:buSzPct val="60000"/>
                </a:pPr>
                <a:endParaRPr lang="en-US" sz="1200" dirty="0">
                  <a:solidFill>
                    <a:srgbClr val="000000"/>
                  </a:solidFill>
                  <a:latin typeface="Helvetica Light"/>
                </a:endParaRPr>
              </a:p>
            </p:txBody>
          </p:sp>
        </mc:Choice>
        <mc:Fallback xmlns="">
          <p:sp>
            <p:nvSpPr>
              <p:cNvPr id="3440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" y="1113235"/>
                <a:ext cx="6977777" cy="685188"/>
              </a:xfrm>
              <a:prstGeom prst="rect">
                <a:avLst/>
              </a:prstGeom>
              <a:blipFill>
                <a:blip r:embed="rId2"/>
                <a:stretch>
                  <a:fillRect l="-34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34C029-221D-51EF-8CA6-CC8EA3FED2EE}"/>
                  </a:ext>
                </a:extLst>
              </p:cNvPr>
              <p:cNvSpPr txBox="1"/>
              <p:nvPr/>
            </p:nvSpPr>
            <p:spPr>
              <a:xfrm>
                <a:off x="765535" y="1884963"/>
                <a:ext cx="7799821" cy="3231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b="1" dirty="0">
                    <a:solidFill>
                      <a:srgbClr val="000000"/>
                    </a:solidFill>
                    <a:latin typeface="Helvetica Light"/>
                  </a:rPr>
                  <a:t>Proof:</a:t>
                </a: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20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</a:endParaRP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20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</a:endParaRP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Integrating by parts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) gives</a:t>
                </a: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20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2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2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2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</m:sSub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34C029-221D-51EF-8CA6-CC8EA3FED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5" y="1884963"/>
                <a:ext cx="7799821" cy="3231782"/>
              </a:xfrm>
              <a:prstGeom prst="rect">
                <a:avLst/>
              </a:prstGeom>
              <a:blipFill>
                <a:blip r:embed="rId3"/>
                <a:stretch>
                  <a:fillRect l="-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3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8" name="Rectangle 4"/>
              <p:cNvSpPr>
                <a:spLocks noChangeArrowheads="1"/>
              </p:cNvSpPr>
              <p:nvPr/>
            </p:nvSpPr>
            <p:spPr bwMode="auto">
              <a:xfrm>
                <a:off x="769620" y="1113234"/>
                <a:ext cx="7059930" cy="671499"/>
              </a:xfrm>
              <a:prstGeom prst="rect">
                <a:avLst/>
              </a:prstGeom>
              <a:solidFill>
                <a:srgbClr val="E5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64007" tIns="32004" rIns="64007" bIns="32004"/>
              <a:lstStyle/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/>
                  </a:rPr>
                  <a:t>Remark: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is normally distributed with parameters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is normally distributed with parameters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.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	</a:t>
                </a:r>
              </a:p>
              <a:p>
                <a:pPr defTabSz="639366">
                  <a:buClr>
                    <a:srgbClr val="3333CC"/>
                  </a:buClr>
                  <a:buSzPct val="60000"/>
                </a:pPr>
                <a:endParaRPr lang="en-US" sz="1200" i="1" dirty="0"/>
              </a:p>
              <a:p>
                <a:pPr defTabSz="639366">
                  <a:buClr>
                    <a:srgbClr val="3333CC"/>
                  </a:buClr>
                  <a:buSzPct val="60000"/>
                </a:pPr>
                <a:endParaRPr lang="en-US" sz="1200" dirty="0">
                  <a:solidFill>
                    <a:srgbClr val="000000"/>
                  </a:solidFill>
                  <a:latin typeface="Helvetica Light"/>
                </a:endParaRPr>
              </a:p>
            </p:txBody>
          </p:sp>
        </mc:Choice>
        <mc:Fallback xmlns="">
          <p:sp>
            <p:nvSpPr>
              <p:cNvPr id="3440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" y="1113234"/>
                <a:ext cx="7059930" cy="671499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AC787-971A-CBF3-7AF2-2066504F95AD}"/>
                  </a:ext>
                </a:extLst>
              </p:cNvPr>
              <p:cNvSpPr txBox="1"/>
              <p:nvPr/>
            </p:nvSpPr>
            <p:spPr>
              <a:xfrm>
                <a:off x="769619" y="1754927"/>
                <a:ext cx="7122129" cy="2706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b="1" dirty="0">
                    <a:solidFill>
                      <a:srgbClr val="000000"/>
                    </a:solidFill>
                    <a:latin typeface="Helvetica Light"/>
                  </a:rPr>
                  <a:t>Proof: </a:t>
                </a: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(showing for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is similar). Then the cumulative distribution of the random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is:</a:t>
                </a:r>
              </a:p>
              <a:p>
                <a:pPr defTabSz="639366"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𝛼𝜇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</a:endParaRP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is normally distributed with parameters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.</a:t>
                </a:r>
                <a:endParaRPr lang="en-US" sz="1200" b="0" i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AC787-971A-CBF3-7AF2-2066504F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9" y="1754927"/>
                <a:ext cx="7122129" cy="2706767"/>
              </a:xfrm>
              <a:prstGeom prst="rect">
                <a:avLst/>
              </a:prstGeom>
              <a:blipFill>
                <a:blip r:embed="rId3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67090B-F98C-C240-CF9B-9755A843BC2C}"/>
                  </a:ext>
                </a:extLst>
              </p:cNvPr>
              <p:cNvSpPr txBox="1"/>
              <p:nvPr/>
            </p:nvSpPr>
            <p:spPr>
              <a:xfrm>
                <a:off x="5159136" y="3104621"/>
                <a:ext cx="1495540" cy="339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(Taking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)</a:t>
                </a:r>
                <a:endParaRPr lang="en-US" sz="1200" b="0" i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67090B-F98C-C240-CF9B-9755A843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136" y="3104621"/>
                <a:ext cx="1495540" cy="339452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6D6F58A6-4597-D56A-12FE-34B016DB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620" y="4197319"/>
                <a:ext cx="7059930" cy="715608"/>
              </a:xfrm>
              <a:prstGeom prst="rect">
                <a:avLst/>
              </a:prstGeom>
              <a:solidFill>
                <a:srgbClr val="E5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64007" tIns="32004" rIns="64007" bIns="32004"/>
              <a:lstStyle/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/>
                  </a:rPr>
                  <a:t>Implication: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is normally distributed with parameters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is normally distributed with parameters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. Such a random variable is said to have the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/>
                  </a:rPr>
                  <a:t>standard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/>
                  </a:rPr>
                  <a:t>normal distribution.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	</a:t>
                </a:r>
              </a:p>
              <a:p>
                <a:pPr defTabSz="639366">
                  <a:buClr>
                    <a:srgbClr val="3333CC"/>
                  </a:buClr>
                  <a:buSzPct val="60000"/>
                </a:pPr>
                <a:endParaRPr lang="en-US" sz="1200" i="1" dirty="0"/>
              </a:p>
              <a:p>
                <a:pPr defTabSz="639366">
                  <a:buClr>
                    <a:srgbClr val="3333CC"/>
                  </a:buClr>
                  <a:buSzPct val="60000"/>
                </a:pPr>
                <a:endParaRPr lang="en-US" sz="1200" dirty="0">
                  <a:solidFill>
                    <a:srgbClr val="000000"/>
                  </a:solidFill>
                  <a:latin typeface="Helvetica Light"/>
                </a:endParaRPr>
              </a:p>
            </p:txBody>
          </p:sp>
        </mc:Choice>
        <mc:Fallback xmlns="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6D6F58A6-4597-D56A-12FE-34B016DBE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" y="4197319"/>
                <a:ext cx="7059930" cy="715608"/>
              </a:xfrm>
              <a:prstGeom prst="rect">
                <a:avLst/>
              </a:prstGeom>
              <a:blipFill>
                <a:blip r:embed="rId5"/>
                <a:stretch>
                  <a:fillRect l="-345" b="-504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10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Continuous Distributions:</a:t>
            </a:r>
            <a:br>
              <a:rPr lang="en-US" dirty="0"/>
            </a:br>
            <a:r>
              <a:rPr lang="en-US" dirty="0"/>
              <a:t>Gamma Distribution</a:t>
            </a:r>
          </a:p>
        </p:txBody>
      </p:sp>
    </p:spTree>
    <p:extLst>
      <p:ext uri="{BB962C8B-B14F-4D97-AF65-F5344CB8AC3E}">
        <p14:creationId xmlns:p14="http://schemas.microsoft.com/office/powerpoint/2010/main" val="64911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8" name="Rectangle 4"/>
              <p:cNvSpPr>
                <a:spLocks noChangeArrowheads="1"/>
              </p:cNvSpPr>
              <p:nvPr/>
            </p:nvSpPr>
            <p:spPr bwMode="auto">
              <a:xfrm>
                <a:off x="763667" y="976961"/>
                <a:ext cx="7413546" cy="1719805"/>
              </a:xfrm>
              <a:prstGeom prst="rect">
                <a:avLst/>
              </a:prstGeom>
              <a:solidFill>
                <a:srgbClr val="E5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64007" tIns="32004" rIns="64007" bIns="32004"/>
              <a:lstStyle/>
              <a:p>
                <a:pPr algn="ctr" defTabSz="639366">
                  <a:lnSpc>
                    <a:spcPct val="125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We say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is a gamma random variable with parameters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if its probability density function is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	</a:t>
                </a: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The quantity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is called the gamma function and is defined by:</a:t>
                </a:r>
              </a:p>
              <a:p>
                <a:pPr defTabSz="639366"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Helvetica Light"/>
                </a:endParaRP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endParaRPr lang="en-US" sz="1200" dirty="0">
                  <a:solidFill>
                    <a:srgbClr val="000000"/>
                  </a:solidFill>
                  <a:latin typeface="Helvetica Light"/>
                </a:endParaRPr>
              </a:p>
            </p:txBody>
          </p:sp>
        </mc:Choice>
        <mc:Fallback xmlns="">
          <p:sp>
            <p:nvSpPr>
              <p:cNvPr id="3440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667" y="976961"/>
                <a:ext cx="7413546" cy="1719805"/>
              </a:xfrm>
              <a:prstGeom prst="rect">
                <a:avLst/>
              </a:prstGeom>
              <a:blipFill>
                <a:blip r:embed="rId2"/>
                <a:stretch>
                  <a:fillRect l="-328" r="-164" b="-6162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E2FF0F-C38E-8289-9343-1D9FAE1085E5}"/>
                  </a:ext>
                </a:extLst>
              </p:cNvPr>
              <p:cNvSpPr txBox="1"/>
              <p:nvPr/>
            </p:nvSpPr>
            <p:spPr>
              <a:xfrm>
                <a:off x="773192" y="4142288"/>
                <a:ext cx="7413546" cy="798808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Note that the probability density function integrates to 1:</a:t>
                </a:r>
                <a:endParaRPr lang="en-US" sz="12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defTabSz="639366"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E2FF0F-C38E-8289-9343-1D9FAE108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92" y="4142288"/>
                <a:ext cx="7413546" cy="798808"/>
              </a:xfrm>
              <a:prstGeom prst="rect">
                <a:avLst/>
              </a:prstGeom>
              <a:blipFill>
                <a:blip r:embed="rId3"/>
                <a:stretch>
                  <a:fillRect t="-53383" b="-131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42118-6621-C209-CD4D-EA624276D071}"/>
                  </a:ext>
                </a:extLst>
              </p:cNvPr>
              <p:cNvSpPr txBox="1"/>
              <p:nvPr/>
            </p:nvSpPr>
            <p:spPr>
              <a:xfrm>
                <a:off x="767239" y="3449159"/>
                <a:ext cx="7413547" cy="646331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/>
                  </a:rPr>
                  <a:t>Remark: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It is easy to show that when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  <a:latin typeface="Helvetica Light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then</a:t>
                </a:r>
                <a:endParaRPr lang="en-US" sz="1200" dirty="0">
                  <a:solidFill>
                    <a:srgbClr val="0000FF"/>
                  </a:solidFill>
                  <a:latin typeface="Helvetica Light"/>
                </a:endParaRP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20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200" b="0" i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1200" b="0" i="0" dirty="0">
                  <a:solidFill>
                    <a:srgbClr val="008000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42118-6621-C209-CD4D-EA624276D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39" y="3449159"/>
                <a:ext cx="741354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93824-9047-A14D-3579-9BD50C2F85BF}"/>
                  </a:ext>
                </a:extLst>
              </p:cNvPr>
              <p:cNvSpPr txBox="1"/>
              <p:nvPr/>
            </p:nvSpPr>
            <p:spPr>
              <a:xfrm>
                <a:off x="763667" y="2730253"/>
                <a:ext cx="7419499" cy="676595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defTabSz="639366"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/>
                  </a:rPr>
                  <a:t>Remark:</a:t>
                </a:r>
              </a:p>
              <a:p>
                <a:pPr defTabSz="639366"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b="0" i="0" dirty="0">
                  <a:solidFill>
                    <a:srgbClr val="008000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93824-9047-A14D-3579-9BD50C2F8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67" y="2730253"/>
                <a:ext cx="7419499" cy="676595"/>
              </a:xfrm>
              <a:prstGeom prst="rect">
                <a:avLst/>
              </a:prstGeom>
              <a:blipFill>
                <a:blip r:embed="rId5"/>
                <a:stretch>
                  <a:fillRect t="-79646" b="-1557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82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Gamma 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8" name="Rectangle 4"/>
              <p:cNvSpPr>
                <a:spLocks noChangeArrowheads="1"/>
              </p:cNvSpPr>
              <p:nvPr/>
            </p:nvSpPr>
            <p:spPr bwMode="auto">
              <a:xfrm>
                <a:off x="769620" y="1113235"/>
                <a:ext cx="6977777" cy="972740"/>
              </a:xfrm>
              <a:prstGeom prst="rect">
                <a:avLst/>
              </a:prstGeom>
              <a:solidFill>
                <a:srgbClr val="E5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64007" tIns="32004" rIns="64007" bIns="32004"/>
              <a:lstStyle/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is an exponential random variable with parameter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 then</a:t>
                </a: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b="0" dirty="0">
                  <a:solidFill>
                    <a:srgbClr val="008000"/>
                  </a:solidFill>
                  <a:latin typeface="Helvetica Light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Helvetica Light"/>
                  </a:rPr>
                  <a:t>	</a:t>
                </a:r>
              </a:p>
              <a:p>
                <a:pPr defTabSz="639366">
                  <a:buClr>
                    <a:srgbClr val="3333CC"/>
                  </a:buClr>
                  <a:buSzPct val="60000"/>
                </a:pPr>
                <a:endParaRPr lang="en-US" sz="1200" i="1" dirty="0"/>
              </a:p>
              <a:p>
                <a:pPr defTabSz="639366">
                  <a:buClr>
                    <a:srgbClr val="3333CC"/>
                  </a:buClr>
                  <a:buSzPct val="60000"/>
                </a:pPr>
                <a:endParaRPr lang="en-US" sz="1200" dirty="0">
                  <a:solidFill>
                    <a:srgbClr val="000000"/>
                  </a:solidFill>
                  <a:latin typeface="Helvetica Light"/>
                </a:endParaRPr>
              </a:p>
            </p:txBody>
          </p:sp>
        </mc:Choice>
        <mc:Fallback xmlns="">
          <p:sp>
            <p:nvSpPr>
              <p:cNvPr id="3440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" y="1113235"/>
                <a:ext cx="6977777" cy="972740"/>
              </a:xfrm>
              <a:prstGeom prst="rect">
                <a:avLst/>
              </a:prstGeom>
              <a:blipFill>
                <a:blip r:embed="rId2"/>
                <a:stretch>
                  <a:fillRect l="-34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34C029-221D-51EF-8CA6-CC8EA3FED2EE}"/>
                  </a:ext>
                </a:extLst>
              </p:cNvPr>
              <p:cNvSpPr txBox="1"/>
              <p:nvPr/>
            </p:nvSpPr>
            <p:spPr>
              <a:xfrm>
                <a:off x="758391" y="2080503"/>
                <a:ext cx="7799821" cy="222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limLow>
                        <m:limLowPr>
                          <m:ctrlPr>
                            <a:rPr lang="en-US" sz="1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trlP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den>
                                  </m:f>
                                  <m:r>
                                    <a:rPr lang="en-US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120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algn="ctr"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008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limLow>
                      <m:limLow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nary>
                              <m:naryPr>
                                <m:ctrlP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solidFill>
                                                  <a:srgbClr val="008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rgbClr val="008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  <m:r>
                                              <a:rPr lang="en-US" sz="1200" i="1">
                                                <a:solidFill>
                                                  <a:srgbClr val="008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+2)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groupChr>
                      </m:e>
                      <m:lim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  <m:r>
                      <a:rPr lang="en-US" sz="1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p>
                          <m:sSupPr>
                            <m:ctrlP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200" b="0" dirty="0">
                  <a:solidFill>
                    <a:srgbClr val="008000"/>
                  </a:solidFill>
                  <a:ea typeface="Cambria Math" panose="02040503050406030204" pitchFamily="18" charset="0"/>
                </a:endParaRPr>
              </a:p>
              <a:p>
                <a:pPr defTabSz="639366">
                  <a:lnSpc>
                    <a:spcPct val="150000"/>
                  </a:lnSpc>
                  <a:buClr>
                    <a:srgbClr val="3333CC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b="0" i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34C029-221D-51EF-8CA6-CC8EA3FED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91" y="2080503"/>
                <a:ext cx="7799821" cy="222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6588</TotalTime>
  <Words>427</Words>
  <Application>Microsoft Office PowerPoint</Application>
  <PresentationFormat>On-screen Show (16:9)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Franklin Gothic Medium Cond</vt:lpstr>
      <vt:lpstr>Helvetica Light</vt:lpstr>
      <vt:lpstr>Times New Roman</vt:lpstr>
      <vt:lpstr>Wingdings</vt:lpstr>
      <vt:lpstr>Office Theme</vt:lpstr>
      <vt:lpstr>Module 7: Supplementary Slides</vt:lpstr>
      <vt:lpstr>Continuous Distributions: Normal Distribution: Extra Details</vt:lpstr>
      <vt:lpstr>The Normal Distribution</vt:lpstr>
      <vt:lpstr>The Normal Mean and Variance</vt:lpstr>
      <vt:lpstr>The Normal Distribution</vt:lpstr>
      <vt:lpstr>Continuous Distributions: Gamma Distribution</vt:lpstr>
      <vt:lpstr>The Gamma Distribution</vt:lpstr>
      <vt:lpstr>The Gamma Mean and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 </cp:lastModifiedBy>
  <cp:revision>126</cp:revision>
  <dcterms:created xsi:type="dcterms:W3CDTF">2019-11-25T23:29:35Z</dcterms:created>
  <dcterms:modified xsi:type="dcterms:W3CDTF">2023-09-09T01:10:40Z</dcterms:modified>
</cp:coreProperties>
</file>