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43"/>
  </p:notesMasterIdLst>
  <p:sldIdLst>
    <p:sldId id="322" r:id="rId2"/>
    <p:sldId id="409" r:id="rId3"/>
    <p:sldId id="762" r:id="rId4"/>
    <p:sldId id="772" r:id="rId5"/>
    <p:sldId id="795" r:id="rId6"/>
    <p:sldId id="763" r:id="rId7"/>
    <p:sldId id="764" r:id="rId8"/>
    <p:sldId id="765" r:id="rId9"/>
    <p:sldId id="766" r:id="rId10"/>
    <p:sldId id="805" r:id="rId11"/>
    <p:sldId id="806" r:id="rId12"/>
    <p:sldId id="679" r:id="rId13"/>
    <p:sldId id="680" r:id="rId14"/>
    <p:sldId id="769" r:id="rId15"/>
    <p:sldId id="770" r:id="rId16"/>
    <p:sldId id="802" r:id="rId17"/>
    <p:sldId id="796" r:id="rId18"/>
    <p:sldId id="797" r:id="rId19"/>
    <p:sldId id="788" r:id="rId20"/>
    <p:sldId id="803" r:id="rId21"/>
    <p:sldId id="722" r:id="rId22"/>
    <p:sldId id="784" r:id="rId23"/>
    <p:sldId id="798" r:id="rId24"/>
    <p:sldId id="799" r:id="rId25"/>
    <p:sldId id="725" r:id="rId26"/>
    <p:sldId id="726" r:id="rId27"/>
    <p:sldId id="804" r:id="rId28"/>
    <p:sldId id="776" r:id="rId29"/>
    <p:sldId id="783" r:id="rId30"/>
    <p:sldId id="777" r:id="rId31"/>
    <p:sldId id="785" r:id="rId32"/>
    <p:sldId id="786" r:id="rId33"/>
    <p:sldId id="778" r:id="rId34"/>
    <p:sldId id="789" r:id="rId35"/>
    <p:sldId id="743" r:id="rId36"/>
    <p:sldId id="744" r:id="rId37"/>
    <p:sldId id="745" r:id="rId38"/>
    <p:sldId id="713" r:id="rId39"/>
    <p:sldId id="746" r:id="rId40"/>
    <p:sldId id="780" r:id="rId41"/>
    <p:sldId id="781"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D2234"/>
    <a:srgbClr val="E5F5FF"/>
    <a:srgbClr val="006600"/>
    <a:srgbClr val="A2A2A2"/>
    <a:srgbClr val="115740"/>
    <a:srgbClr val="021523"/>
    <a:srgbClr val="021D52"/>
    <a:srgbClr val="546575"/>
    <a:srgbClr val="6905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114" autoAdjust="0"/>
  </p:normalViewPr>
  <p:slideViewPr>
    <p:cSldViewPr snapToGrid="0" snapToObjects="1">
      <p:cViewPr>
        <p:scale>
          <a:sx n="117" d="100"/>
          <a:sy n="117" d="100"/>
        </p:scale>
        <p:origin x="48"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3T02:53:36.508"/>
    </inkml:context>
    <inkml:brush xml:id="br0">
      <inkml:brushProperty name="width" value="0.05" units="cm"/>
      <inkml:brushProperty name="height" value="0.05" units="cm"/>
      <inkml:brushProperty name="color" value="#0000FF"/>
    </inkml:brush>
  </inkml:definitions>
  <inkml:trace contextRef="#ctx0" brushRef="#br0">1 1 6873 0 0,'0'0'321'0'0,"10"46"-7515"0"0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0-31T07:04:44.972"/>
    </inkml:context>
    <inkml:brush xml:id="br0">
      <inkml:brushProperty name="width" value="0.05" units="cm"/>
      <inkml:brushProperty name="height" value="0.05" units="cm"/>
      <inkml:brushProperty name="color" value="#0000FF"/>
    </inkml:brush>
  </inkml:definitions>
  <inkml:trace contextRef="#ctx0" brushRef="#br0">0 1 1672 0 0,'0'0'-16'0'0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03T01:41:40.702"/>
    </inkml:context>
    <inkml:brush xml:id="br0">
      <inkml:brushProperty name="width" value="0.1" units="cm"/>
      <inkml:brushProperty name="height" value="0.6" units="cm"/>
      <inkml:brushProperty name="color" value="#CC0066"/>
      <inkml:brushProperty name="inkEffects" value="pencil"/>
    </inkml:brush>
  </inkml:definitions>
  <inkml:trace contextRef="#ctx0" brushRef="#br0">0 1 9380 328437 53745,'0'0'737'0'0,"0"0"-689"1343"383,0 0-80-1343-383,0 0-192 0 0,0 0-1521 0 0,0 0-576 0 0,0 0-3522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0T03:12:32.395"/>
    </inkml:context>
    <inkml:brush xml:id="br0">
      <inkml:brushProperty name="width" value="0.05" units="cm"/>
      <inkml:brushProperty name="height" value="0.05" units="cm"/>
      <inkml:brushProperty name="color" value="#008C3A"/>
    </inkml:brush>
  </inkml:definitions>
  <inkml:trace contextRef="#ctx0" brushRef="#br0">1 1 21274 0 0,'0'0'-4947'0'0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8T04:40:49.270"/>
    </inkml:context>
    <inkml:brush xml:id="br0">
      <inkml:brushProperty name="width" value="0.05" units="cm"/>
      <inkml:brushProperty name="height" value="0.05" units="cm"/>
      <inkml:brushProperty name="color" value="#0000FF"/>
    </inkml:brush>
  </inkml:definitions>
  <inkml:trace contextRef="#ctx0" brushRef="#br0">1 1029 1856 0 0,'0'0'-1856'0'0</inkml:trace>
  <inkml:trace contextRef="#ctx0" brushRef="#br0" timeOffset="1">221 1 3793 0 0,'0'0'1360'0'0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08T04:48:43.717"/>
    </inkml:context>
    <inkml:brush xml:id="br0">
      <inkml:brushProperty name="width" value="0.05" units="cm"/>
      <inkml:brushProperty name="height" value="0.05" units="cm"/>
      <inkml:brushProperty name="color" value="#0000FF"/>
    </inkml:brush>
  </inkml:definitions>
  <inkml:trace contextRef="#ctx0" brushRef="#br0">0 0 4193 0 0,'0'0'-4193'0'0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16AB4-BCC4-4058-A11C-22DADC6BAC9A}"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2D475-CA7F-4BD4-809A-E9B3E8544403}" type="slidenum">
              <a:rPr lang="en-US" smtClean="0"/>
              <a:t>‹#›</a:t>
            </a:fld>
            <a:endParaRPr lang="en-US"/>
          </a:p>
        </p:txBody>
      </p:sp>
    </p:spTree>
    <p:extLst>
      <p:ext uri="{BB962C8B-B14F-4D97-AF65-F5344CB8AC3E}">
        <p14:creationId xmlns:p14="http://schemas.microsoft.com/office/powerpoint/2010/main" val="90702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341209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B7EA1-0199-40CD-B183-60B105F5DB77}"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416973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47107" name="Rectangle 3"/>
          <p:cNvSpPr>
            <a:spLocks noGrp="1" noRot="1" noChangeAspect="1" noChangeArrowheads="1" noTextEdit="1"/>
          </p:cNvSpPr>
          <p:nvPr>
            <p:ph type="sldImg"/>
          </p:nvPr>
        </p:nvSpPr>
        <p:spPr>
          <a:xfrm>
            <a:off x="419100" y="703263"/>
            <a:ext cx="6172200" cy="3473450"/>
          </a:xfrm>
          <a:ln cap="flat"/>
        </p:spPr>
      </p:sp>
      <p:sp>
        <p:nvSpPr>
          <p:cNvPr id="47108" name="Rectangle 4"/>
          <p:cNvSpPr>
            <a:spLocks noGrp="1" noChangeArrowheads="1"/>
          </p:cNvSpPr>
          <p:nvPr>
            <p:ph type="body" idx="1"/>
          </p:nvPr>
        </p:nvSpPr>
        <p:spPr>
          <a:noFill/>
          <a:ln w="9525"/>
        </p:spPr>
        <p:txBody>
          <a:bodyPr/>
          <a:lstStyle/>
          <a:p>
            <a:endParaRPr 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47107" name="Rectangle 3"/>
          <p:cNvSpPr>
            <a:spLocks noGrp="1" noRot="1" noChangeAspect="1" noChangeArrowheads="1" noTextEdit="1"/>
          </p:cNvSpPr>
          <p:nvPr>
            <p:ph type="sldImg"/>
          </p:nvPr>
        </p:nvSpPr>
        <p:spPr>
          <a:xfrm>
            <a:off x="419100" y="703263"/>
            <a:ext cx="6172200" cy="3473450"/>
          </a:xfrm>
          <a:ln cap="flat"/>
        </p:spPr>
      </p:sp>
      <p:sp>
        <p:nvSpPr>
          <p:cNvPr id="47108" name="Rectangle 4"/>
          <p:cNvSpPr>
            <a:spLocks noGrp="1" noChangeArrowheads="1"/>
          </p:cNvSpPr>
          <p:nvPr>
            <p:ph type="body" idx="1"/>
          </p:nvPr>
        </p:nvSpPr>
        <p:spPr>
          <a:noFill/>
          <a:ln w="9525"/>
        </p:spPr>
        <p:txBody>
          <a:bodyPr/>
          <a:lstStyle/>
          <a:p>
            <a:endParaRPr lang="en-US">
              <a:latin typeface="Arial" pitchFamily="34" charset="0"/>
            </a:endParaRPr>
          </a:p>
        </p:txBody>
      </p:sp>
    </p:spTree>
    <p:extLst>
      <p:ext uri="{BB962C8B-B14F-4D97-AF65-F5344CB8AC3E}">
        <p14:creationId xmlns:p14="http://schemas.microsoft.com/office/powerpoint/2010/main" val="161197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47107" name="Rectangle 3"/>
          <p:cNvSpPr>
            <a:spLocks noGrp="1" noRot="1" noChangeAspect="1" noChangeArrowheads="1" noTextEdit="1"/>
          </p:cNvSpPr>
          <p:nvPr>
            <p:ph type="sldImg"/>
          </p:nvPr>
        </p:nvSpPr>
        <p:spPr>
          <a:xfrm>
            <a:off x="419100" y="703263"/>
            <a:ext cx="6172200" cy="3473450"/>
          </a:xfrm>
          <a:ln cap="flat"/>
        </p:spPr>
      </p:sp>
      <p:sp>
        <p:nvSpPr>
          <p:cNvPr id="47108" name="Rectangle 4"/>
          <p:cNvSpPr>
            <a:spLocks noGrp="1" noChangeArrowheads="1"/>
          </p:cNvSpPr>
          <p:nvPr>
            <p:ph type="body" idx="1"/>
          </p:nvPr>
        </p:nvSpPr>
        <p:spPr>
          <a:noFill/>
          <a:ln w="9525"/>
        </p:spPr>
        <p:txBody>
          <a:bodyPr/>
          <a:lstStyle/>
          <a:p>
            <a:endParaRPr lang="en-US">
              <a:latin typeface="Arial" pitchFamily="34" charset="0"/>
            </a:endParaRPr>
          </a:p>
        </p:txBody>
      </p:sp>
    </p:spTree>
    <p:extLst>
      <p:ext uri="{BB962C8B-B14F-4D97-AF65-F5344CB8AC3E}">
        <p14:creationId xmlns:p14="http://schemas.microsoft.com/office/powerpoint/2010/main" val="352614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06400" y="696913"/>
            <a:ext cx="6197600" cy="3486150"/>
          </a:xfrm>
          <a:ln/>
        </p:spPr>
      </p:sp>
      <p:sp>
        <p:nvSpPr>
          <p:cNvPr id="46083" name="Rectangle 3"/>
          <p:cNvSpPr>
            <a:spLocks noGrp="1" noChangeArrowheads="1"/>
          </p:cNvSpPr>
          <p:nvPr>
            <p:ph type="body" idx="1"/>
          </p:nvPr>
        </p:nvSpPr>
        <p:spPr>
          <a:xfrm>
            <a:off x="934720" y="5277644"/>
            <a:ext cx="5140960" cy="3321526"/>
          </a:xfrm>
          <a:noFill/>
          <a:ln w="9525"/>
        </p:spPr>
        <p:txBody>
          <a:bodyPr/>
          <a:lstStyle/>
          <a:p>
            <a:endParaRPr 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73B7EA1-0199-40CD-B183-60B105F5DB77}"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42489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12D475-CA7F-4BD4-809A-E9B3E8544403}" type="slidenum">
              <a:rPr lang="en-US" smtClean="0"/>
              <a:t>9</a:t>
            </a:fld>
            <a:endParaRPr lang="en-US"/>
          </a:p>
        </p:txBody>
      </p:sp>
    </p:spTree>
    <p:extLst>
      <p:ext uri="{BB962C8B-B14F-4D97-AF65-F5344CB8AC3E}">
        <p14:creationId xmlns:p14="http://schemas.microsoft.com/office/powerpoint/2010/main" val="80977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4169738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48418"/>
            <a:ext cx="6858000" cy="1046663"/>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096645"/>
            <a:ext cx="6858000" cy="1241822"/>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Google Shape;9;p2">
            <a:extLst>
              <a:ext uri="{FF2B5EF4-FFF2-40B4-BE49-F238E27FC236}">
                <a16:creationId xmlns:a16="http://schemas.microsoft.com/office/drawing/2014/main" id="{96169A15-83D5-374D-8114-65A610BBADC5}"/>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spTree>
    <p:extLst>
      <p:ext uri="{BB962C8B-B14F-4D97-AF65-F5344CB8AC3E}">
        <p14:creationId xmlns:p14="http://schemas.microsoft.com/office/powerpoint/2010/main" val="28359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spTree>
    <p:extLst>
      <p:ext uri="{BB962C8B-B14F-4D97-AF65-F5344CB8AC3E}">
        <p14:creationId xmlns:p14="http://schemas.microsoft.com/office/powerpoint/2010/main" val="44942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10" name="Google Shape;9;p2">
            <a:extLst>
              <a:ext uri="{FF2B5EF4-FFF2-40B4-BE49-F238E27FC236}">
                <a16:creationId xmlns:a16="http://schemas.microsoft.com/office/drawing/2014/main" id="{1FCF44F6-5A3D-E048-9544-889B53C3B657}"/>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 name="Google Shape;9;p2">
            <a:extLst>
              <a:ext uri="{FF2B5EF4-FFF2-40B4-BE49-F238E27FC236}">
                <a16:creationId xmlns:a16="http://schemas.microsoft.com/office/drawing/2014/main" id="{9276374E-D2D9-DC42-A494-8AC9A16568C4}"/>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6" name="Google Shape;9;p2">
            <a:extLst>
              <a:ext uri="{FF2B5EF4-FFF2-40B4-BE49-F238E27FC236}">
                <a16:creationId xmlns:a16="http://schemas.microsoft.com/office/drawing/2014/main" id="{2BECEAAE-95DE-7F48-A1B5-8653118BCBAD}"/>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Google Shape;9;p2">
            <a:extLst>
              <a:ext uri="{FF2B5EF4-FFF2-40B4-BE49-F238E27FC236}">
                <a16:creationId xmlns:a16="http://schemas.microsoft.com/office/drawing/2014/main" id="{BCD90D5E-D7AC-014B-B622-1C452250053C}"/>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8" name="Google Shape;9;p2">
            <a:extLst>
              <a:ext uri="{FF2B5EF4-FFF2-40B4-BE49-F238E27FC236}">
                <a16:creationId xmlns:a16="http://schemas.microsoft.com/office/drawing/2014/main" id="{2085C8BE-71C8-A94B-B44D-4219E253C62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8" name="Google Shape;9;p2">
            <a:extLst>
              <a:ext uri="{FF2B5EF4-FFF2-40B4-BE49-F238E27FC236}">
                <a16:creationId xmlns:a16="http://schemas.microsoft.com/office/drawing/2014/main" id="{C1E125B7-055E-5047-97D9-F27D7CEBE7A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6150" y="1046560"/>
            <a:ext cx="3429000" cy="3429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046560"/>
            <a:ext cx="3429000" cy="3429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80E1C23-8E0B-4DC3-ACDB-C4F90A5FA855}"/>
              </a:ext>
            </a:extLst>
          </p:cNvPr>
          <p:cNvSpPr>
            <a:spLocks noGrp="1" noChangeArrowheads="1"/>
          </p:cNvSpPr>
          <p:nvPr>
            <p:ph type="dt" sz="half" idx="10"/>
          </p:nvPr>
        </p:nvSpPr>
        <p:spPr>
          <a:ln/>
        </p:spPr>
        <p:txBody>
          <a:bodyPr/>
          <a:lstStyle>
            <a:lvl1pPr>
              <a:defRPr/>
            </a:lvl1pPr>
          </a:lstStyle>
          <a:p>
            <a:pPr>
              <a:defRPr/>
            </a:pPr>
            <a:endParaRPr lang="en-AU"/>
          </a:p>
        </p:txBody>
      </p:sp>
      <p:sp>
        <p:nvSpPr>
          <p:cNvPr id="6" name="Rectangle 5">
            <a:extLst>
              <a:ext uri="{FF2B5EF4-FFF2-40B4-BE49-F238E27FC236}">
                <a16:creationId xmlns:a16="http://schemas.microsoft.com/office/drawing/2014/main" id="{AF0A5B2A-32F1-473D-A360-E4D88015F397}"/>
              </a:ext>
            </a:extLst>
          </p:cNvPr>
          <p:cNvSpPr>
            <a:spLocks noGrp="1" noChangeArrowheads="1"/>
          </p:cNvSpPr>
          <p:nvPr>
            <p:ph type="ftr" sz="quarter" idx="11"/>
          </p:nvPr>
        </p:nvSpPr>
        <p:spPr>
          <a:ln/>
        </p:spPr>
        <p:txBody>
          <a:bodyPr/>
          <a:lstStyle>
            <a:lvl1pPr>
              <a:defRPr/>
            </a:lvl1pPr>
          </a:lstStyle>
          <a:p>
            <a:pPr>
              <a:defRPr/>
            </a:pPr>
            <a:endParaRPr lang="en-AU"/>
          </a:p>
        </p:txBody>
      </p:sp>
      <p:sp>
        <p:nvSpPr>
          <p:cNvPr id="7" name="Rectangle 6">
            <a:extLst>
              <a:ext uri="{FF2B5EF4-FFF2-40B4-BE49-F238E27FC236}">
                <a16:creationId xmlns:a16="http://schemas.microsoft.com/office/drawing/2014/main" id="{8C40DEA7-9CBD-486F-8FF4-A4E782E3F0C6}"/>
              </a:ext>
            </a:extLst>
          </p:cNvPr>
          <p:cNvSpPr>
            <a:spLocks noGrp="1" noChangeArrowheads="1"/>
          </p:cNvSpPr>
          <p:nvPr>
            <p:ph type="sldNum" sz="quarter" idx="12"/>
          </p:nvPr>
        </p:nvSpPr>
        <p:spPr>
          <a:ln/>
        </p:spPr>
        <p:txBody>
          <a:bodyPr/>
          <a:lstStyle>
            <a:lvl1pPr>
              <a:defRPr/>
            </a:lvl1pPr>
          </a:lstStyle>
          <a:p>
            <a:fld id="{FC6623C3-BC50-4782-9567-D5FBFFE3970E}" type="slidenum">
              <a:rPr lang="en-AU" altLang="en-US"/>
              <a:pPr/>
              <a:t>‹#›</a:t>
            </a:fld>
            <a:endParaRPr lang="en-AU" altLang="en-US"/>
          </a:p>
        </p:txBody>
      </p:sp>
    </p:spTree>
    <p:extLst>
      <p:ext uri="{BB962C8B-B14F-4D97-AF65-F5344CB8AC3E}">
        <p14:creationId xmlns:p14="http://schemas.microsoft.com/office/powerpoint/2010/main" val="823558005"/>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0" y="228600"/>
            <a:ext cx="7010400" cy="628650"/>
          </a:xfrm>
        </p:spPr>
        <p:txBody>
          <a:bodyPr/>
          <a:lstStyle/>
          <a:p>
            <a:r>
              <a:rPr lang="en-US"/>
              <a:t>Click to edit Master title style</a:t>
            </a:r>
          </a:p>
        </p:txBody>
      </p:sp>
      <p:sp>
        <p:nvSpPr>
          <p:cNvPr id="3" name="Text Placeholder 2"/>
          <p:cNvSpPr>
            <a:spLocks noGrp="1"/>
          </p:cNvSpPr>
          <p:nvPr>
            <p:ph type="body" sz="half" idx="1"/>
          </p:nvPr>
        </p:nvSpPr>
        <p:spPr>
          <a:xfrm>
            <a:off x="946150" y="1046560"/>
            <a:ext cx="3429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046560"/>
            <a:ext cx="3429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F216A1-2202-4A07-8497-F4C01777835C}"/>
              </a:ext>
            </a:extLst>
          </p:cNvPr>
          <p:cNvSpPr>
            <a:spLocks noGrp="1" noChangeArrowheads="1"/>
          </p:cNvSpPr>
          <p:nvPr>
            <p:ph type="dt" sz="half" idx="10"/>
          </p:nvPr>
        </p:nvSpPr>
        <p:spPr>
          <a:ln/>
        </p:spPr>
        <p:txBody>
          <a:bodyPr/>
          <a:lstStyle>
            <a:lvl1pPr>
              <a:defRPr/>
            </a:lvl1pPr>
          </a:lstStyle>
          <a:p>
            <a:pPr>
              <a:defRPr/>
            </a:pPr>
            <a:endParaRPr lang="en-AU"/>
          </a:p>
        </p:txBody>
      </p:sp>
      <p:sp>
        <p:nvSpPr>
          <p:cNvPr id="6" name="Rectangle 5">
            <a:extLst>
              <a:ext uri="{FF2B5EF4-FFF2-40B4-BE49-F238E27FC236}">
                <a16:creationId xmlns:a16="http://schemas.microsoft.com/office/drawing/2014/main" id="{8073B2F9-8574-4C3D-A55C-6BEB5074F6C2}"/>
              </a:ext>
            </a:extLst>
          </p:cNvPr>
          <p:cNvSpPr>
            <a:spLocks noGrp="1" noChangeArrowheads="1"/>
          </p:cNvSpPr>
          <p:nvPr>
            <p:ph type="ftr" sz="quarter" idx="11"/>
          </p:nvPr>
        </p:nvSpPr>
        <p:spPr>
          <a:ln/>
        </p:spPr>
        <p:txBody>
          <a:bodyPr/>
          <a:lstStyle>
            <a:lvl1pPr>
              <a:defRPr/>
            </a:lvl1pPr>
          </a:lstStyle>
          <a:p>
            <a:pPr>
              <a:defRPr/>
            </a:pPr>
            <a:endParaRPr lang="en-AU"/>
          </a:p>
        </p:txBody>
      </p:sp>
      <p:sp>
        <p:nvSpPr>
          <p:cNvPr id="7" name="Rectangle 6">
            <a:extLst>
              <a:ext uri="{FF2B5EF4-FFF2-40B4-BE49-F238E27FC236}">
                <a16:creationId xmlns:a16="http://schemas.microsoft.com/office/drawing/2014/main" id="{648BEFEE-A5F0-48A3-B0BE-5604B8FA0939}"/>
              </a:ext>
            </a:extLst>
          </p:cNvPr>
          <p:cNvSpPr>
            <a:spLocks noGrp="1" noChangeArrowheads="1"/>
          </p:cNvSpPr>
          <p:nvPr>
            <p:ph type="sldNum" sz="quarter" idx="12"/>
          </p:nvPr>
        </p:nvSpPr>
        <p:spPr>
          <a:ln/>
        </p:spPr>
        <p:txBody>
          <a:bodyPr/>
          <a:lstStyle>
            <a:lvl1pPr>
              <a:defRPr/>
            </a:lvl1pPr>
          </a:lstStyle>
          <a:p>
            <a:fld id="{F73ECE1F-0D51-47AD-9F5D-17D6C68144D1}" type="slidenum">
              <a:rPr lang="en-AU" altLang="en-US"/>
              <a:pPr/>
              <a:t>‹#›</a:t>
            </a:fld>
            <a:endParaRPr lang="en-AU" altLang="en-US"/>
          </a:p>
        </p:txBody>
      </p:sp>
    </p:spTree>
    <p:extLst>
      <p:ext uri="{BB962C8B-B14F-4D97-AF65-F5344CB8AC3E}">
        <p14:creationId xmlns:p14="http://schemas.microsoft.com/office/powerpoint/2010/main" val="3110447939"/>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enter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0500" y="290460"/>
            <a:ext cx="8763000" cy="550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119122"/>
            <a:ext cx="8229600" cy="857250"/>
          </a:xfrm>
        </p:spPr>
        <p:txBody>
          <a:bodyPr>
            <a:normAutofit/>
          </a:bodyPr>
          <a:lstStyle>
            <a:lvl1pPr algn="ctr">
              <a:lnSpc>
                <a:spcPct val="100000"/>
              </a:lnSpc>
              <a:defRPr sz="3000">
                <a:solidFill>
                  <a:srgbClr val="7F4520"/>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03-11-2024</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11" name="Slide Number Placeholder 3"/>
          <p:cNvSpPr txBox="1">
            <a:spLocks/>
          </p:cNvSpPr>
          <p:nvPr userDrawn="1"/>
        </p:nvSpPr>
        <p:spPr>
          <a:xfrm>
            <a:off x="8494776" y="4793742"/>
            <a:ext cx="649224" cy="273844"/>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z="1350" smtClean="0">
                <a:solidFill>
                  <a:srgbClr val="000000"/>
                </a:solidFill>
                <a:latin typeface="Arial" panose="020B0604020202020204" pitchFamily="34" charset="0"/>
                <a:cs typeface="Arial" panose="020B0604020202020204" pitchFamily="34" charset="0"/>
              </a:rPr>
              <a:pPr/>
              <a:t>‹#›</a:t>
            </a:fld>
            <a:endParaRPr lang="en-IN" sz="1350" dirty="0">
              <a:solidFill>
                <a:srgbClr val="000000"/>
              </a:solidFill>
              <a:latin typeface="Arial" panose="020B0604020202020204" pitchFamily="34" charset="0"/>
              <a:cs typeface="Arial" panose="020B0604020202020204" pitchFamily="34" charset="0"/>
            </a:endParaRPr>
          </a:p>
        </p:txBody>
      </p:sp>
      <p:sp>
        <p:nvSpPr>
          <p:cNvPr id="8" name="Text Placeholder 7"/>
          <p:cNvSpPr>
            <a:spLocks noGrp="1"/>
          </p:cNvSpPr>
          <p:nvPr>
            <p:ph type="body" sz="quarter" idx="13"/>
          </p:nvPr>
        </p:nvSpPr>
        <p:spPr>
          <a:xfrm>
            <a:off x="457200" y="3161110"/>
            <a:ext cx="8037576" cy="337464"/>
          </a:xfrm>
        </p:spPr>
        <p:txBody>
          <a:bodyPr/>
          <a:lstStyle>
            <a:lvl1pPr marL="0" indent="0">
              <a:buNone/>
              <a:defRPr>
                <a:latin typeface="Arial" panose="020B0604020202020204" pitchFamily="34" charset="0"/>
                <a:cs typeface="Arial" panose="020B0604020202020204" pitchFamily="34" charset="0"/>
              </a:defRPr>
            </a:lvl1pPr>
            <a:lvl2pPr marL="342900" indent="0">
              <a:buNone/>
              <a:defRPr>
                <a:latin typeface="Arial" panose="020B0604020202020204" pitchFamily="34" charset="0"/>
                <a:cs typeface="Arial" panose="020B0604020202020204" pitchFamily="34" charset="0"/>
              </a:defRPr>
            </a:lvl2pPr>
            <a:lvl3pPr marL="685800" indent="0">
              <a:buNone/>
              <a:defRPr>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marL="1371600"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7"/>
          <p:cNvSpPr>
            <a:spLocks noGrp="1"/>
          </p:cNvSpPr>
          <p:nvPr>
            <p:ph type="body" sz="quarter" idx="14"/>
          </p:nvPr>
        </p:nvSpPr>
        <p:spPr>
          <a:xfrm>
            <a:off x="457200" y="3498574"/>
            <a:ext cx="8037576" cy="337464"/>
          </a:xfrm>
        </p:spPr>
        <p:txBody>
          <a:bodyPr/>
          <a:lstStyle>
            <a:lvl1pPr marL="0" indent="0">
              <a:buNone/>
              <a:defRPr>
                <a:latin typeface="Arial" panose="020B0604020202020204" pitchFamily="34" charset="0"/>
                <a:cs typeface="Arial" panose="020B0604020202020204" pitchFamily="34" charset="0"/>
              </a:defRPr>
            </a:lvl1pPr>
            <a:lvl2pPr marL="342900" indent="0">
              <a:buNone/>
              <a:defRPr>
                <a:latin typeface="Arial" panose="020B0604020202020204" pitchFamily="34" charset="0"/>
                <a:cs typeface="Arial" panose="020B0604020202020204" pitchFamily="34" charset="0"/>
              </a:defRPr>
            </a:lvl2pPr>
            <a:lvl3pPr marL="685800" indent="0">
              <a:buNone/>
              <a:defRPr>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marL="1371600"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7"/>
          <p:cNvSpPr>
            <a:spLocks noGrp="1"/>
          </p:cNvSpPr>
          <p:nvPr>
            <p:ph type="body" sz="quarter" idx="15"/>
          </p:nvPr>
        </p:nvSpPr>
        <p:spPr>
          <a:xfrm>
            <a:off x="457200" y="3404467"/>
            <a:ext cx="8037576" cy="337464"/>
          </a:xfrm>
        </p:spPr>
        <p:txBody>
          <a:bodyPr/>
          <a:lstStyle>
            <a:lvl1pPr marL="0" indent="0">
              <a:buNone/>
              <a:defRPr>
                <a:latin typeface="Arial" panose="020B0604020202020204" pitchFamily="34" charset="0"/>
                <a:cs typeface="Arial" panose="020B0604020202020204" pitchFamily="34" charset="0"/>
              </a:defRPr>
            </a:lvl1pPr>
            <a:lvl2pPr marL="342900" indent="0">
              <a:buNone/>
              <a:defRPr>
                <a:latin typeface="Arial" panose="020B0604020202020204" pitchFamily="34" charset="0"/>
                <a:cs typeface="Arial" panose="020B0604020202020204" pitchFamily="34" charset="0"/>
              </a:defRPr>
            </a:lvl2pPr>
            <a:lvl3pPr marL="685800" indent="0">
              <a:buNone/>
              <a:defRPr>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marL="1371600"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7"/>
          <p:cNvSpPr>
            <a:spLocks noGrp="1"/>
          </p:cNvSpPr>
          <p:nvPr>
            <p:ph type="body" sz="quarter" idx="16"/>
          </p:nvPr>
        </p:nvSpPr>
        <p:spPr>
          <a:xfrm>
            <a:off x="457200" y="3246674"/>
            <a:ext cx="8037576" cy="337464"/>
          </a:xfrm>
        </p:spPr>
        <p:txBody>
          <a:bodyPr/>
          <a:lstStyle>
            <a:lvl1pPr marL="0" indent="0">
              <a:buNone/>
              <a:defRPr>
                <a:latin typeface="Arial" panose="020B0604020202020204" pitchFamily="34" charset="0"/>
                <a:cs typeface="Arial" panose="020B0604020202020204" pitchFamily="34" charset="0"/>
              </a:defRPr>
            </a:lvl1pPr>
            <a:lvl2pPr marL="342900" indent="0">
              <a:buNone/>
              <a:defRPr>
                <a:latin typeface="Arial" panose="020B0604020202020204" pitchFamily="34" charset="0"/>
                <a:cs typeface="Arial" panose="020B0604020202020204" pitchFamily="34" charset="0"/>
              </a:defRPr>
            </a:lvl2pPr>
            <a:lvl3pPr marL="685800" indent="0">
              <a:buNone/>
              <a:defRPr>
                <a:latin typeface="Arial" panose="020B0604020202020204" pitchFamily="34" charset="0"/>
                <a:cs typeface="Arial" panose="020B0604020202020204" pitchFamily="34" charset="0"/>
              </a:defRPr>
            </a:lvl3pPr>
            <a:lvl4pPr marL="1028700" indent="0">
              <a:buNone/>
              <a:defRPr>
                <a:latin typeface="Arial" panose="020B0604020202020204" pitchFamily="34" charset="0"/>
                <a:cs typeface="Arial" panose="020B0604020202020204" pitchFamily="34" charset="0"/>
              </a:defRPr>
            </a:lvl4pPr>
            <a:lvl5pPr marL="1371600"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Picture Placeholder 13"/>
          <p:cNvSpPr>
            <a:spLocks noGrp="1"/>
          </p:cNvSpPr>
          <p:nvPr>
            <p:ph type="pic" sz="quarter" idx="17"/>
          </p:nvPr>
        </p:nvSpPr>
        <p:spPr>
          <a:xfrm>
            <a:off x="457200" y="4025503"/>
            <a:ext cx="2228850" cy="327422"/>
          </a:xfrm>
        </p:spPr>
        <p:txBody>
          <a:bodyPr/>
          <a:lstStyle>
            <a:lvl1pPr marL="0" indent="0">
              <a:buNone/>
              <a:defRPr>
                <a:latin typeface="Arial" panose="020B0604020202020204" pitchFamily="34" charset="0"/>
                <a:cs typeface="Arial" panose="020B0604020202020204" pitchFamily="34" charset="0"/>
              </a:defRPr>
            </a:lvl1pPr>
          </a:lstStyle>
          <a:p>
            <a:endParaRPr lang="en-IN" dirty="0"/>
          </a:p>
        </p:txBody>
      </p:sp>
      <p:sp>
        <p:nvSpPr>
          <p:cNvPr id="15" name="Picture Placeholder 13"/>
          <p:cNvSpPr>
            <a:spLocks noGrp="1"/>
          </p:cNvSpPr>
          <p:nvPr>
            <p:ph type="pic" sz="quarter" idx="18"/>
          </p:nvPr>
        </p:nvSpPr>
        <p:spPr>
          <a:xfrm>
            <a:off x="2686050" y="4025503"/>
            <a:ext cx="2228850" cy="327422"/>
          </a:xfrm>
        </p:spPr>
        <p:txBody>
          <a:bodyPr/>
          <a:lstStyle>
            <a:lvl1pPr marL="0" indent="0">
              <a:buNone/>
              <a:defRPr>
                <a:latin typeface="Arial" panose="020B0604020202020204" pitchFamily="34" charset="0"/>
                <a:cs typeface="Arial" panose="020B0604020202020204" pitchFamily="34" charset="0"/>
              </a:defRPr>
            </a:lvl1pPr>
          </a:lstStyle>
          <a:p>
            <a:endParaRPr lang="en-IN" dirty="0"/>
          </a:p>
        </p:txBody>
      </p:sp>
      <p:sp>
        <p:nvSpPr>
          <p:cNvPr id="16" name="Picture Placeholder 13"/>
          <p:cNvSpPr>
            <a:spLocks noGrp="1"/>
          </p:cNvSpPr>
          <p:nvPr>
            <p:ph type="pic" sz="quarter" idx="19"/>
          </p:nvPr>
        </p:nvSpPr>
        <p:spPr>
          <a:xfrm>
            <a:off x="4914900" y="4033480"/>
            <a:ext cx="2228850" cy="327422"/>
          </a:xfrm>
        </p:spPr>
        <p:txBody>
          <a:bodyPr/>
          <a:lstStyle>
            <a:lvl1pPr marL="0" indent="0">
              <a:buNone/>
              <a:defRPr>
                <a:latin typeface="Arial" panose="020B0604020202020204" pitchFamily="34" charset="0"/>
                <a:cs typeface="Arial" panose="020B0604020202020204" pitchFamily="34" charset="0"/>
              </a:defRPr>
            </a:lvl1pPr>
          </a:lstStyle>
          <a:p>
            <a:endParaRPr lang="en-IN" dirty="0"/>
          </a:p>
        </p:txBody>
      </p:sp>
      <p:sp>
        <p:nvSpPr>
          <p:cNvPr id="9" name="Picture Placeholder 8"/>
          <p:cNvSpPr>
            <a:spLocks noGrp="1"/>
          </p:cNvSpPr>
          <p:nvPr>
            <p:ph type="pic" sz="quarter" idx="20"/>
          </p:nvPr>
        </p:nvSpPr>
        <p:spPr>
          <a:xfrm>
            <a:off x="1881188" y="1321594"/>
            <a:ext cx="1498600" cy="438150"/>
          </a:xfrm>
        </p:spPr>
        <p:txBody>
          <a:bodyPr/>
          <a:lstStyle/>
          <a:p>
            <a:endParaRPr lang="en-IN"/>
          </a:p>
        </p:txBody>
      </p:sp>
      <p:sp>
        <p:nvSpPr>
          <p:cNvPr id="18" name="Picture Placeholder 17"/>
          <p:cNvSpPr>
            <a:spLocks noGrp="1"/>
          </p:cNvSpPr>
          <p:nvPr>
            <p:ph type="pic" sz="quarter" idx="21"/>
          </p:nvPr>
        </p:nvSpPr>
        <p:spPr>
          <a:xfrm>
            <a:off x="4054476" y="1321594"/>
            <a:ext cx="1300163" cy="438150"/>
          </a:xfrm>
        </p:spPr>
        <p:txBody>
          <a:bodyPr/>
          <a:lstStyle/>
          <a:p>
            <a:endParaRPr lang="en-IN"/>
          </a:p>
        </p:txBody>
      </p:sp>
      <p:sp>
        <p:nvSpPr>
          <p:cNvPr id="20" name="Picture Placeholder 19"/>
          <p:cNvSpPr>
            <a:spLocks noGrp="1"/>
          </p:cNvSpPr>
          <p:nvPr>
            <p:ph type="pic" sz="quarter" idx="22"/>
          </p:nvPr>
        </p:nvSpPr>
        <p:spPr>
          <a:xfrm>
            <a:off x="6003926" y="1321594"/>
            <a:ext cx="1139825" cy="438150"/>
          </a:xfrm>
        </p:spPr>
        <p:txBody>
          <a:bodyPr/>
          <a:lstStyle/>
          <a:p>
            <a:endParaRPr lang="en-IN"/>
          </a:p>
        </p:txBody>
      </p:sp>
    </p:spTree>
    <p:extLst>
      <p:ext uri="{BB962C8B-B14F-4D97-AF65-F5344CB8AC3E}">
        <p14:creationId xmlns:p14="http://schemas.microsoft.com/office/powerpoint/2010/main" val="3818151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90500" y="290460"/>
            <a:ext cx="8763000" cy="550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56615" y="144018"/>
            <a:ext cx="8430768" cy="857250"/>
          </a:xfrm>
        </p:spPr>
        <p:txBody>
          <a:bodyPr>
            <a:normAutofit/>
          </a:bodyPr>
          <a:lstStyle>
            <a:lvl1pPr>
              <a:defRPr sz="300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FA3A666-AD7C-41F4-8846-1EF5924D4CDA}" type="datetime1">
              <a:rPr lang="en-IN" smtClean="0"/>
              <a:t>03-11-2024</a:t>
            </a:fld>
            <a:endParaRPr lang="en-IN"/>
          </a:p>
        </p:txBody>
      </p:sp>
      <p:sp>
        <p:nvSpPr>
          <p:cNvPr id="4" name="Footer Placeholder 3"/>
          <p:cNvSpPr>
            <a:spLocks noGrp="1"/>
          </p:cNvSpPr>
          <p:nvPr>
            <p:ph type="ftr" sz="quarter" idx="11"/>
          </p:nvPr>
        </p:nvSpPr>
        <p:spPr/>
        <p:txBody>
          <a:bodyPr/>
          <a:lstStyle/>
          <a:p>
            <a:r>
              <a:rPr lang="en-IN"/>
              <a:t>Copyright © Cengage Learning. All rights reserved. </a:t>
            </a:r>
          </a:p>
        </p:txBody>
      </p:sp>
      <p:sp>
        <p:nvSpPr>
          <p:cNvPr id="5" name="Slide Number Placeholder 4"/>
          <p:cNvSpPr>
            <a:spLocks noGrp="1"/>
          </p:cNvSpPr>
          <p:nvPr>
            <p:ph type="sldNum" sz="quarter" idx="12"/>
          </p:nvPr>
        </p:nvSpPr>
        <p:spPr/>
        <p:txBody>
          <a:bodyPr/>
          <a:lstStyle/>
          <a:p>
            <a:fld id="{A87FF525-DAB2-4BDC-A82F-1466554F68BC}" type="slidenum">
              <a:rPr lang="en-IN" smtClean="0"/>
              <a:t>‹#›</a:t>
            </a:fld>
            <a:endParaRPr lang="en-IN"/>
          </a:p>
        </p:txBody>
      </p:sp>
      <p:sp>
        <p:nvSpPr>
          <p:cNvPr id="8" name="Text Placeholder 7"/>
          <p:cNvSpPr>
            <a:spLocks noGrp="1"/>
          </p:cNvSpPr>
          <p:nvPr>
            <p:ph type="body" sz="quarter" idx="13"/>
          </p:nvPr>
        </p:nvSpPr>
        <p:spPr>
          <a:xfrm>
            <a:off x="457200" y="1083565"/>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Slide Number Placeholder 3"/>
          <p:cNvSpPr txBox="1">
            <a:spLocks/>
          </p:cNvSpPr>
          <p:nvPr userDrawn="1"/>
        </p:nvSpPr>
        <p:spPr>
          <a:xfrm>
            <a:off x="8494776" y="4793742"/>
            <a:ext cx="649224" cy="273844"/>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1CAA2A77-17DC-4CE3-AB44-4B0BB14D7176}" type="slidenum">
              <a:rPr lang="en-IN" sz="1350" smtClean="0">
                <a:solidFill>
                  <a:srgbClr val="000000"/>
                </a:solidFill>
                <a:latin typeface="Arial" panose="020B0604020202020204" pitchFamily="34" charset="0"/>
                <a:cs typeface="Arial" panose="020B0604020202020204" pitchFamily="34" charset="0"/>
              </a:rPr>
              <a:pPr/>
              <a:t>‹#›</a:t>
            </a:fld>
            <a:endParaRPr lang="en-IN" sz="1350" dirty="0">
              <a:solidFill>
                <a:srgbClr val="000000"/>
              </a:solidFill>
              <a:latin typeface="Arial" panose="020B0604020202020204" pitchFamily="34" charset="0"/>
              <a:cs typeface="Arial" panose="020B0604020202020204" pitchFamily="34" charset="0"/>
            </a:endParaRPr>
          </a:p>
        </p:txBody>
      </p:sp>
      <p:sp>
        <p:nvSpPr>
          <p:cNvPr id="12" name="Text Placeholder 7"/>
          <p:cNvSpPr>
            <a:spLocks noGrp="1"/>
          </p:cNvSpPr>
          <p:nvPr>
            <p:ph type="body" sz="quarter" idx="14"/>
          </p:nvPr>
        </p:nvSpPr>
        <p:spPr>
          <a:xfrm>
            <a:off x="470174" y="1608056"/>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7"/>
          <p:cNvSpPr>
            <a:spLocks noGrp="1"/>
          </p:cNvSpPr>
          <p:nvPr>
            <p:ph type="body" sz="quarter" idx="15"/>
          </p:nvPr>
        </p:nvSpPr>
        <p:spPr>
          <a:xfrm>
            <a:off x="470174" y="2045946"/>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7"/>
          <p:cNvSpPr>
            <a:spLocks noGrp="1"/>
          </p:cNvSpPr>
          <p:nvPr>
            <p:ph type="body" sz="quarter" idx="16"/>
          </p:nvPr>
        </p:nvSpPr>
        <p:spPr>
          <a:xfrm>
            <a:off x="470174" y="2516483"/>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Text Placeholder 7"/>
          <p:cNvSpPr>
            <a:spLocks noGrp="1"/>
          </p:cNvSpPr>
          <p:nvPr>
            <p:ph type="body" sz="quarter" idx="17"/>
          </p:nvPr>
        </p:nvSpPr>
        <p:spPr>
          <a:xfrm>
            <a:off x="470174" y="2974538"/>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Text Placeholder 7"/>
          <p:cNvSpPr>
            <a:spLocks noGrp="1"/>
          </p:cNvSpPr>
          <p:nvPr>
            <p:ph type="body" sz="quarter" idx="18"/>
          </p:nvPr>
        </p:nvSpPr>
        <p:spPr>
          <a:xfrm>
            <a:off x="470174" y="3445075"/>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ext Placeholder 7"/>
          <p:cNvSpPr>
            <a:spLocks noGrp="1"/>
          </p:cNvSpPr>
          <p:nvPr>
            <p:ph type="body" sz="quarter" idx="19"/>
          </p:nvPr>
        </p:nvSpPr>
        <p:spPr>
          <a:xfrm>
            <a:off x="470174" y="3658954"/>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Text Placeholder 7"/>
          <p:cNvSpPr>
            <a:spLocks noGrp="1"/>
          </p:cNvSpPr>
          <p:nvPr>
            <p:ph type="body" sz="quarter" idx="20"/>
          </p:nvPr>
        </p:nvSpPr>
        <p:spPr>
          <a:xfrm>
            <a:off x="470174" y="4129491"/>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Text Placeholder 7"/>
          <p:cNvSpPr>
            <a:spLocks noGrp="1"/>
          </p:cNvSpPr>
          <p:nvPr>
            <p:ph type="body" sz="quarter" idx="21"/>
          </p:nvPr>
        </p:nvSpPr>
        <p:spPr>
          <a:xfrm>
            <a:off x="457200" y="2987020"/>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7"/>
          <p:cNvSpPr>
            <a:spLocks noGrp="1"/>
          </p:cNvSpPr>
          <p:nvPr>
            <p:ph type="body" sz="quarter" idx="22"/>
          </p:nvPr>
        </p:nvSpPr>
        <p:spPr>
          <a:xfrm>
            <a:off x="457200" y="3457557"/>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7"/>
          <p:cNvSpPr>
            <a:spLocks noGrp="1"/>
          </p:cNvSpPr>
          <p:nvPr>
            <p:ph type="body" sz="quarter" idx="23"/>
          </p:nvPr>
        </p:nvSpPr>
        <p:spPr>
          <a:xfrm>
            <a:off x="457200" y="3671436"/>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7"/>
          <p:cNvSpPr>
            <a:spLocks noGrp="1"/>
          </p:cNvSpPr>
          <p:nvPr>
            <p:ph type="body" sz="quarter" idx="24"/>
          </p:nvPr>
        </p:nvSpPr>
        <p:spPr>
          <a:xfrm>
            <a:off x="457200" y="4141974"/>
            <a:ext cx="8335962" cy="387427"/>
          </a:xfrm>
        </p:spPr>
        <p:txBody>
          <a:bodyPr>
            <a:noAutofit/>
          </a:bodyPr>
          <a:lstStyle>
            <a:lvl1pPr marL="0" indent="0">
              <a:lnSpc>
                <a:spcPct val="100000"/>
              </a:lnSpc>
              <a:buNone/>
              <a:defRPr sz="1800">
                <a:latin typeface="Arial" panose="020B0604020202020204" pitchFamily="34" charset="0"/>
                <a:cs typeface="Arial" panose="020B0604020202020204" pitchFamily="34" charset="0"/>
              </a:defRPr>
            </a:lvl1pPr>
            <a:lvl2pPr>
              <a:lnSpc>
                <a:spcPct val="100000"/>
              </a:lnSpc>
              <a:defRPr sz="18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800">
                <a:latin typeface="Arial" panose="020B0604020202020204" pitchFamily="34" charset="0"/>
                <a:cs typeface="Arial" panose="020B0604020202020204" pitchFamily="34" charset="0"/>
              </a:defRPr>
            </a:lvl4pPr>
            <a:lvl5pPr>
              <a:lnSpc>
                <a:spcPct val="100000"/>
              </a:lnSpc>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able Placeholder 8"/>
          <p:cNvSpPr>
            <a:spLocks noGrp="1"/>
          </p:cNvSpPr>
          <p:nvPr>
            <p:ph type="tbl" sz="quarter" idx="25"/>
          </p:nvPr>
        </p:nvSpPr>
        <p:spPr>
          <a:xfrm>
            <a:off x="477076" y="2286001"/>
            <a:ext cx="8342312" cy="1431131"/>
          </a:xfrm>
        </p:spPr>
        <p:txBody>
          <a:bodyPr/>
          <a:lstStyle/>
          <a:p>
            <a:endParaRPr lang="en-IN"/>
          </a:p>
        </p:txBody>
      </p:sp>
      <p:sp>
        <p:nvSpPr>
          <p:cNvPr id="25" name="Table Placeholder 24"/>
          <p:cNvSpPr>
            <a:spLocks noGrp="1"/>
          </p:cNvSpPr>
          <p:nvPr>
            <p:ph type="tbl" sz="quarter" idx="26"/>
          </p:nvPr>
        </p:nvSpPr>
        <p:spPr>
          <a:xfrm>
            <a:off x="476666" y="2992041"/>
            <a:ext cx="8277225" cy="1579959"/>
          </a:xfrm>
        </p:spPr>
        <p:txBody>
          <a:bodyPr/>
          <a:lstStyle/>
          <a:p>
            <a:endParaRPr lang="en-IN"/>
          </a:p>
        </p:txBody>
      </p:sp>
      <p:sp>
        <p:nvSpPr>
          <p:cNvPr id="27" name="Picture Placeholder 26"/>
          <p:cNvSpPr>
            <a:spLocks noGrp="1"/>
          </p:cNvSpPr>
          <p:nvPr>
            <p:ph type="pic" sz="quarter" idx="27"/>
          </p:nvPr>
        </p:nvSpPr>
        <p:spPr>
          <a:xfrm>
            <a:off x="4916488" y="1092994"/>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8" name="Picture Placeholder 26"/>
          <p:cNvSpPr>
            <a:spLocks noGrp="1"/>
          </p:cNvSpPr>
          <p:nvPr>
            <p:ph type="pic" sz="quarter" idx="28"/>
          </p:nvPr>
        </p:nvSpPr>
        <p:spPr>
          <a:xfrm>
            <a:off x="4915726" y="3572808"/>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29" name="Picture Placeholder 26"/>
          <p:cNvSpPr>
            <a:spLocks noGrp="1"/>
          </p:cNvSpPr>
          <p:nvPr>
            <p:ph type="pic" sz="quarter" idx="29"/>
          </p:nvPr>
        </p:nvSpPr>
        <p:spPr>
          <a:xfrm>
            <a:off x="4915726" y="2181329"/>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0" name="Picture Placeholder 26"/>
          <p:cNvSpPr>
            <a:spLocks noGrp="1"/>
          </p:cNvSpPr>
          <p:nvPr>
            <p:ph type="pic" sz="quarter" idx="30"/>
          </p:nvPr>
        </p:nvSpPr>
        <p:spPr>
          <a:xfrm>
            <a:off x="4915726" y="2727982"/>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1" name="Picture Placeholder 26"/>
          <p:cNvSpPr>
            <a:spLocks noGrp="1"/>
          </p:cNvSpPr>
          <p:nvPr>
            <p:ph type="pic" sz="quarter" idx="31"/>
          </p:nvPr>
        </p:nvSpPr>
        <p:spPr>
          <a:xfrm>
            <a:off x="4915726" y="3294512"/>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2" name="Picture Placeholder 26"/>
          <p:cNvSpPr>
            <a:spLocks noGrp="1"/>
          </p:cNvSpPr>
          <p:nvPr>
            <p:ph type="pic" sz="quarter" idx="32"/>
          </p:nvPr>
        </p:nvSpPr>
        <p:spPr>
          <a:xfrm>
            <a:off x="4915726" y="3861043"/>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3" name="Picture Placeholder 26"/>
          <p:cNvSpPr>
            <a:spLocks noGrp="1"/>
          </p:cNvSpPr>
          <p:nvPr>
            <p:ph type="pic" sz="quarter" idx="33"/>
          </p:nvPr>
        </p:nvSpPr>
        <p:spPr>
          <a:xfrm>
            <a:off x="4915726" y="1634677"/>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4" name="Picture Placeholder 26"/>
          <p:cNvSpPr>
            <a:spLocks noGrp="1"/>
          </p:cNvSpPr>
          <p:nvPr>
            <p:ph type="pic" sz="quarter" idx="34"/>
          </p:nvPr>
        </p:nvSpPr>
        <p:spPr>
          <a:xfrm>
            <a:off x="4915726" y="2643499"/>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5" name="Picture Placeholder 26"/>
          <p:cNvSpPr>
            <a:spLocks noGrp="1"/>
          </p:cNvSpPr>
          <p:nvPr>
            <p:ph type="pic" sz="quarter" idx="35"/>
          </p:nvPr>
        </p:nvSpPr>
        <p:spPr>
          <a:xfrm>
            <a:off x="4915726" y="1709221"/>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6" name="Picture Placeholder 26"/>
          <p:cNvSpPr>
            <a:spLocks noGrp="1"/>
          </p:cNvSpPr>
          <p:nvPr>
            <p:ph type="pic" sz="quarter" idx="36"/>
          </p:nvPr>
        </p:nvSpPr>
        <p:spPr>
          <a:xfrm>
            <a:off x="4915726" y="2921795"/>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7" name="Picture Placeholder 26"/>
          <p:cNvSpPr>
            <a:spLocks noGrp="1"/>
          </p:cNvSpPr>
          <p:nvPr>
            <p:ph type="pic" sz="quarter" idx="37"/>
          </p:nvPr>
        </p:nvSpPr>
        <p:spPr>
          <a:xfrm>
            <a:off x="4915726" y="1391169"/>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8" name="Picture Placeholder 26"/>
          <p:cNvSpPr>
            <a:spLocks noGrp="1"/>
          </p:cNvSpPr>
          <p:nvPr>
            <p:ph type="pic" sz="quarter" idx="38"/>
          </p:nvPr>
        </p:nvSpPr>
        <p:spPr>
          <a:xfrm>
            <a:off x="4915726" y="1898064"/>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39" name="Picture Placeholder 26"/>
          <p:cNvSpPr>
            <a:spLocks noGrp="1"/>
          </p:cNvSpPr>
          <p:nvPr>
            <p:ph type="pic" sz="quarter" idx="39"/>
          </p:nvPr>
        </p:nvSpPr>
        <p:spPr>
          <a:xfrm>
            <a:off x="4915726" y="2325447"/>
            <a:ext cx="3903662" cy="497267"/>
          </a:xfrm>
        </p:spPr>
        <p:txBody>
          <a:bodyPr>
            <a:normAutofit/>
          </a:bodyPr>
          <a:lstStyle>
            <a:lvl1pPr marL="0" indent="0">
              <a:buNone/>
              <a:defRPr sz="1800">
                <a:latin typeface="Arial" panose="020B0604020202020204" pitchFamily="34" charset="0"/>
                <a:cs typeface="Arial" panose="020B0604020202020204" pitchFamily="34" charset="0"/>
              </a:defRPr>
            </a:lvl1pPr>
          </a:lstStyle>
          <a:p>
            <a:endParaRPr lang="en-IN" dirty="0"/>
          </a:p>
        </p:txBody>
      </p:sp>
      <p:sp>
        <p:nvSpPr>
          <p:cNvPr id="40" name="Table Placeholder 8"/>
          <p:cNvSpPr>
            <a:spLocks noGrp="1"/>
          </p:cNvSpPr>
          <p:nvPr>
            <p:ph type="tbl" sz="quarter" idx="40"/>
          </p:nvPr>
        </p:nvSpPr>
        <p:spPr>
          <a:xfrm>
            <a:off x="629476" y="2400301"/>
            <a:ext cx="8342312" cy="1431131"/>
          </a:xfrm>
        </p:spPr>
        <p:txBody>
          <a:bodyPr/>
          <a:lstStyle/>
          <a:p>
            <a:endParaRPr lang="en-IN"/>
          </a:p>
        </p:txBody>
      </p:sp>
      <p:sp>
        <p:nvSpPr>
          <p:cNvPr id="41" name="Table Placeholder 8"/>
          <p:cNvSpPr>
            <a:spLocks noGrp="1"/>
          </p:cNvSpPr>
          <p:nvPr>
            <p:ph type="tbl" sz="quarter" idx="41"/>
          </p:nvPr>
        </p:nvSpPr>
        <p:spPr>
          <a:xfrm>
            <a:off x="781876" y="2514600"/>
            <a:ext cx="8342312" cy="1431131"/>
          </a:xfrm>
        </p:spPr>
        <p:txBody>
          <a:bodyPr/>
          <a:lstStyle/>
          <a:p>
            <a:endParaRPr lang="en-IN"/>
          </a:p>
        </p:txBody>
      </p:sp>
      <p:sp>
        <p:nvSpPr>
          <p:cNvPr id="42" name="Table Placeholder 8"/>
          <p:cNvSpPr>
            <a:spLocks noGrp="1"/>
          </p:cNvSpPr>
          <p:nvPr>
            <p:ph type="tbl" sz="quarter" idx="42"/>
          </p:nvPr>
        </p:nvSpPr>
        <p:spPr>
          <a:xfrm>
            <a:off x="934277" y="3632753"/>
            <a:ext cx="7342621" cy="793832"/>
          </a:xfrm>
        </p:spPr>
        <p:txBody>
          <a:bodyPr/>
          <a:lstStyle/>
          <a:p>
            <a:endParaRPr lang="en-IN"/>
          </a:p>
        </p:txBody>
      </p:sp>
    </p:spTree>
    <p:extLst>
      <p:ext uri="{BB962C8B-B14F-4D97-AF65-F5344CB8AC3E}">
        <p14:creationId xmlns:p14="http://schemas.microsoft.com/office/powerpoint/2010/main" val="238034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9;p2">
            <a:extLst>
              <a:ext uri="{FF2B5EF4-FFF2-40B4-BE49-F238E27FC236}">
                <a16:creationId xmlns:a16="http://schemas.microsoft.com/office/drawing/2014/main" id="{1BD809E3-AD6A-7B4C-A433-216B2CAC24D6}"/>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1140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0" r:id="rId3"/>
    <p:sldLayoutId id="2147483679" r:id="rId4"/>
    <p:sldLayoutId id="2147483682" r:id="rId5"/>
    <p:sldLayoutId id="2147483669" r:id="rId6"/>
    <p:sldLayoutId id="2147483668" r:id="rId7"/>
    <p:sldLayoutId id="2147483681" r:id="rId8"/>
    <p:sldLayoutId id="2147483670" r:id="rId9"/>
    <p:sldLayoutId id="2147483683" r:id="rId10"/>
    <p:sldLayoutId id="2147483684" r:id="rId11"/>
    <p:sldLayoutId id="2147483674" r:id="rId12"/>
    <p:sldLayoutId id="2147483672" r:id="rId13"/>
    <p:sldLayoutId id="2147483671" r:id="rId14"/>
    <p:sldLayoutId id="2147483673" r:id="rId15"/>
    <p:sldLayoutId id="2147483675" r:id="rId16"/>
    <p:sldLayoutId id="2147483680" r:id="rId17"/>
    <p:sldLayoutId id="2147483677" r:id="rId18"/>
    <p:sldLayoutId id="2147483663" r:id="rId19"/>
    <p:sldLayoutId id="2147483664" r:id="rId20"/>
    <p:sldLayoutId id="2147483665" r:id="rId21"/>
    <p:sldLayoutId id="2147483666" r:id="rId22"/>
    <p:sldLayoutId id="2147483667" r:id="rId23"/>
    <p:sldLayoutId id="2147483687" r:id="rId24"/>
    <p:sldLayoutId id="2147483688" r:id="rId25"/>
    <p:sldLayoutId id="2147483689" r:id="rId26"/>
    <p:sldLayoutId id="2147483690" r:id="rId27"/>
  </p:sldLayoutIdLst>
  <p:hf hdr="0" ftr="0" dt="0"/>
  <p:txStyles>
    <p:titleStyle>
      <a:lvl1pPr algn="l" defTabSz="685800" rtl="0" eaLnBrk="1" latinLnBrk="0" hangingPunct="1">
        <a:lnSpc>
          <a:spcPct val="90000"/>
        </a:lnSpc>
        <a:spcBef>
          <a:spcPct val="0"/>
        </a:spcBef>
        <a:buNone/>
        <a:defRPr sz="28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10.png"/><Relationship Id="rId7"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1710.png"/><Relationship Id="rId11" Type="http://schemas.openxmlformats.org/officeDocument/2006/relationships/image" Target="../media/image22.png"/><Relationship Id="rId5" Type="http://schemas.openxmlformats.org/officeDocument/2006/relationships/image" Target="../media/image1811.png"/><Relationship Id="rId10" Type="http://schemas.openxmlformats.org/officeDocument/2006/relationships/image" Target="../media/image21.png"/><Relationship Id="rId4" Type="http://schemas.openxmlformats.org/officeDocument/2006/relationships/image" Target="../media/image170.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3110.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30.png"/><Relationship Id="rId7" Type="http://schemas.openxmlformats.org/officeDocument/2006/relationships/customXml" Target="../ink/ink3.xml"/><Relationship Id="rId2" Type="http://schemas.openxmlformats.org/officeDocument/2006/relationships/image" Target="../media/image4210.png"/><Relationship Id="rId1" Type="http://schemas.openxmlformats.org/officeDocument/2006/relationships/slideLayout" Target="../slideLayouts/slideLayout3.xml"/><Relationship Id="rId6" Type="http://schemas.openxmlformats.org/officeDocument/2006/relationships/image" Target="../media/image260.png"/><Relationship Id="rId11" Type="http://schemas.openxmlformats.org/officeDocument/2006/relationships/image" Target="../media/image300.png"/><Relationship Id="rId5" Type="http://schemas.openxmlformats.org/officeDocument/2006/relationships/image" Target="../media/image250.png"/><Relationship Id="rId10" Type="http://schemas.openxmlformats.org/officeDocument/2006/relationships/image" Target="../media/image290.png"/><Relationship Id="rId4" Type="http://schemas.openxmlformats.org/officeDocument/2006/relationships/image" Target="../media/image33.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010.png"/><Relationship Id="rId3" Type="http://schemas.openxmlformats.org/officeDocument/2006/relationships/image" Target="../media/image330.png"/><Relationship Id="rId7" Type="http://schemas.openxmlformats.org/officeDocument/2006/relationships/image" Target="../media/image6810.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910.png"/><Relationship Id="rId5" Type="http://schemas.openxmlformats.org/officeDocument/2006/relationships/image" Target="../media/image3810.png"/><Relationship Id="rId4" Type="http://schemas.openxmlformats.org/officeDocument/2006/relationships/image" Target="../media/image35.png"/><Relationship Id="rId9" Type="http://schemas.openxmlformats.org/officeDocument/2006/relationships/image" Target="../media/image70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380.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4010.png"/><Relationship Id="rId3" Type="http://schemas.openxmlformats.org/officeDocument/2006/relationships/image" Target="../media/image3710.png"/><Relationship Id="rId7" Type="http://schemas.openxmlformats.org/officeDocument/2006/relationships/image" Target="../media/image6810.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3910.png"/><Relationship Id="rId5" Type="http://schemas.openxmlformats.org/officeDocument/2006/relationships/image" Target="../media/image3810.png"/><Relationship Id="rId4" Type="http://schemas.openxmlformats.org/officeDocument/2006/relationships/image" Target="../media/image35.png"/><Relationship Id="rId9" Type="http://schemas.openxmlformats.org/officeDocument/2006/relationships/image" Target="../media/image70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7.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6610.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7110.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7810.png"/><Relationship Id="rId5" Type="http://schemas.openxmlformats.org/officeDocument/2006/relationships/image" Target="../media/image7710.png"/><Relationship Id="rId4" Type="http://schemas.openxmlformats.org/officeDocument/2006/relationships/image" Target="../media/image76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ustomXml" Target="../ink/ink4.xml"/><Relationship Id="rId878" Type="http://schemas.openxmlformats.org/officeDocument/2006/relationships/image" Target="../media/image5526.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9010.png"/><Relationship Id="rId5" Type="http://schemas.openxmlformats.org/officeDocument/2006/relationships/image" Target="../media/image8910.png"/><Relationship Id="rId4" Type="http://schemas.openxmlformats.org/officeDocument/2006/relationships/image" Target="../media/image8810.png"/></Relationships>
</file>

<file path=ppt/slides/_rels/slide38.xml.rels><?xml version="1.0" encoding="UTF-8" standalone="yes"?>
<Relationships xmlns="http://schemas.openxmlformats.org/package/2006/relationships"><Relationship Id="rId8" Type="http://schemas.openxmlformats.org/officeDocument/2006/relationships/image" Target="../media/image9210.png"/><Relationship Id="rId192" Type="http://schemas.openxmlformats.org/officeDocument/2006/relationships/image" Target="../media/image3774.png"/><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image" Target="../media/image12110.png"/><Relationship Id="rId1" Type="http://schemas.openxmlformats.org/officeDocument/2006/relationships/slideLayout" Target="../slideLayouts/slideLayout3.xml"/><Relationship Id="rId6" Type="http://schemas.openxmlformats.org/officeDocument/2006/relationships/image" Target="../media/image12510.png"/><Relationship Id="rId11" Type="http://schemas.openxmlformats.org/officeDocument/2006/relationships/customXml" Target="../ink/ink5.xml"/><Relationship Id="rId5" Type="http://schemas.openxmlformats.org/officeDocument/2006/relationships/image" Target="../media/image69.png"/><Relationship Id="rId10" Type="http://schemas.openxmlformats.org/officeDocument/2006/relationships/image" Target="../media/image72.png"/><Relationship Id="rId4" Type="http://schemas.openxmlformats.org/officeDocument/2006/relationships/image" Target="../media/image12310.png"/><Relationship Id="rId9" Type="http://schemas.openxmlformats.org/officeDocument/2006/relationships/image" Target="../media/image71.png"/></Relationships>
</file>

<file path=ppt/slides/_rels/slide39.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9110.png"/><Relationship Id="rId2" Type="http://schemas.openxmlformats.org/officeDocument/2006/relationships/image" Target="../media/image700.png"/><Relationship Id="rId1" Type="http://schemas.openxmlformats.org/officeDocument/2006/relationships/slideLayout" Target="../slideLayouts/slideLayout3.xml"/><Relationship Id="rId6" Type="http://schemas.openxmlformats.org/officeDocument/2006/relationships/image" Target="../media/image9010.png"/><Relationship Id="rId5" Type="http://schemas.openxmlformats.org/officeDocument/2006/relationships/image" Target="../media/image8910.png"/><Relationship Id="rId4" Type="http://schemas.openxmlformats.org/officeDocument/2006/relationships/image" Target="../media/image8810.png"/></Relationships>
</file>

<file path=ppt/slides/_rels/slide41.xml.rels><?xml version="1.0" encoding="UTF-8" standalone="yes"?>
<Relationships xmlns="http://schemas.openxmlformats.org/package/2006/relationships"><Relationship Id="rId8" Type="http://schemas.openxmlformats.org/officeDocument/2006/relationships/image" Target="../media/image9710.png"/><Relationship Id="rId3" Type="http://schemas.openxmlformats.org/officeDocument/2006/relationships/image" Target="../media/image68.png"/><Relationship Id="rId7" Type="http://schemas.openxmlformats.org/officeDocument/2006/relationships/image" Target="../media/image74.png"/><Relationship Id="rId12" Type="http://schemas.openxmlformats.org/officeDocument/2006/relationships/image" Target="../media/image1928.png"/><Relationship Id="rId2" Type="http://schemas.openxmlformats.org/officeDocument/2006/relationships/image" Target="../media/image12110.png"/><Relationship Id="rId1" Type="http://schemas.openxmlformats.org/officeDocument/2006/relationships/slideLayout" Target="../slideLayouts/slideLayout3.xml"/><Relationship Id="rId6" Type="http://schemas.openxmlformats.org/officeDocument/2006/relationships/image" Target="../media/image13110.png"/><Relationship Id="rId11" Type="http://schemas.openxmlformats.org/officeDocument/2006/relationships/customXml" Target="../ink/ink6.xml"/><Relationship Id="rId5" Type="http://schemas.openxmlformats.org/officeDocument/2006/relationships/image" Target="../media/image73.png"/><Relationship Id="rId10" Type="http://schemas.openxmlformats.org/officeDocument/2006/relationships/image" Target="../media/image76.png"/><Relationship Id="rId4" Type="http://schemas.openxmlformats.org/officeDocument/2006/relationships/image" Target="../media/image12910.png"/><Relationship Id="rId9" Type="http://schemas.openxmlformats.org/officeDocument/2006/relationships/image" Target="../media/image7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1" Type="http://schemas.openxmlformats.org/officeDocument/2006/relationships/image" Target="../media/image13.png"/><Relationship Id="rId2" Type="http://schemas.openxmlformats.org/officeDocument/2006/relationships/notesSlide" Target="../notesSlides/notesSlide5.xml"/><Relationship Id="rId20" Type="http://schemas.openxmlformats.org/officeDocument/2006/relationships/image" Target="../media/image315.png"/><Relationship Id="rId1" Type="http://schemas.openxmlformats.org/officeDocument/2006/relationships/slideLayout" Target="../slideLayouts/slideLayout3.xml"/><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0.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Mathematics for Analytics and Finance</a:t>
            </a:r>
          </a:p>
        </p:txBody>
      </p:sp>
      <p:sp>
        <p:nvSpPr>
          <p:cNvPr id="2060" name="Rectangle 12"/>
          <p:cNvSpPr>
            <a:spLocks noGrp="1" noChangeArrowheads="1"/>
          </p:cNvSpPr>
          <p:nvPr>
            <p:ph type="subTitle" idx="1"/>
          </p:nvPr>
        </p:nvSpPr>
        <p:spPr/>
        <p:txBody>
          <a:bodyPr>
            <a:normAutofit/>
          </a:bodyPr>
          <a:lstStyle/>
          <a:p>
            <a:pPr>
              <a:lnSpc>
                <a:spcPct val="90000"/>
              </a:lnSpc>
            </a:pPr>
            <a:r>
              <a:rPr lang="en-GB" sz="1350" b="1" dirty="0"/>
              <a:t>Sami Najafi</a:t>
            </a:r>
          </a:p>
          <a:p>
            <a:pPr>
              <a:lnSpc>
                <a:spcPct val="90000"/>
              </a:lnSpc>
            </a:pPr>
            <a:r>
              <a:rPr lang="en-US" sz="900" b="1" dirty="0">
                <a:latin typeface="Franklin Gothic Book" panose="020B0503020102020204" pitchFamily="34" charset="0"/>
              </a:rPr>
              <a:t>MSIS2402/2405</a:t>
            </a:r>
          </a:p>
          <a:p>
            <a:pPr>
              <a:lnSpc>
                <a:spcPct val="90000"/>
              </a:lnSpc>
            </a:pPr>
            <a:endParaRPr lang="en-US" sz="900" dirty="0"/>
          </a:p>
          <a:p>
            <a:pPr>
              <a:lnSpc>
                <a:spcPct val="90000"/>
              </a:lnSpc>
            </a:pPr>
            <a:endParaRPr lang="en-US" sz="900" dirty="0"/>
          </a:p>
          <a:p>
            <a:pPr>
              <a:lnSpc>
                <a:spcPct val="90000"/>
              </a:lnSpc>
            </a:pPr>
            <a:r>
              <a:rPr lang="en-US" sz="1125" b="1" dirty="0"/>
              <a:t>Module 5</a:t>
            </a:r>
          </a:p>
          <a:p>
            <a:pPr>
              <a:lnSpc>
                <a:spcPct val="90000"/>
              </a:lnSpc>
            </a:pPr>
            <a:endParaRPr lang="en-US"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6"/>
          <p:cNvSpPr>
            <a:spLocks noGrp="1" noChangeArrowheads="1"/>
          </p:cNvSpPr>
          <p:nvPr>
            <p:ph type="title"/>
          </p:nvPr>
        </p:nvSpPr>
        <p:spPr/>
        <p:txBody>
          <a:bodyPr/>
          <a:lstStyle/>
          <a:p>
            <a:pPr eaLnBrk="1" hangingPunct="1">
              <a:lnSpc>
                <a:spcPct val="110000"/>
              </a:lnSpc>
            </a:pPr>
            <a:r>
              <a:rPr lang="en-US" dirty="0"/>
              <a:t>Visualizing Events</a:t>
            </a:r>
          </a:p>
        </p:txBody>
      </p:sp>
      <p:sp>
        <p:nvSpPr>
          <p:cNvPr id="27657" name="Rectangle 7"/>
          <p:cNvSpPr>
            <a:spLocks noGrp="1" noChangeArrowheads="1"/>
          </p:cNvSpPr>
          <p:nvPr>
            <p:ph idx="1"/>
          </p:nvPr>
        </p:nvSpPr>
        <p:spPr>
          <a:xfrm>
            <a:off x="703761" y="1077692"/>
            <a:ext cx="7886700" cy="1302848"/>
          </a:xfrm>
          <a:solidFill>
            <a:srgbClr val="E5F5FF"/>
          </a:solidFill>
          <a:ln>
            <a:solidFill>
              <a:schemeClr val="tx1"/>
            </a:solidFill>
          </a:ln>
        </p:spPr>
        <p:txBody>
          <a:bodyPr>
            <a:normAutofit lnSpcReduction="10000"/>
          </a:bodyPr>
          <a:lstStyle/>
          <a:p>
            <a:pPr marL="0" indent="0" eaLnBrk="1" hangingPunct="1">
              <a:lnSpc>
                <a:spcPct val="180000"/>
              </a:lnSpc>
              <a:buNone/>
            </a:pPr>
            <a:r>
              <a:rPr lang="en-US" sz="1200" b="1" dirty="0">
                <a:solidFill>
                  <a:srgbClr val="C00000"/>
                </a:solidFill>
                <a:latin typeface="Helvetica Light"/>
              </a:rPr>
              <a:t>Decision Tree: </a:t>
            </a:r>
            <a:r>
              <a:rPr lang="en-US" sz="1200" dirty="0">
                <a:solidFill>
                  <a:schemeClr val="tx1"/>
                </a:solidFill>
                <a:latin typeface="Helvetica Light"/>
              </a:rPr>
              <a:t>A decision tree is a visual representation that breaks down events or decisions into a series of steps, using </a:t>
            </a:r>
            <a:r>
              <a:rPr lang="en-US" sz="1200" dirty="0">
                <a:solidFill>
                  <a:srgbClr val="0000FF"/>
                </a:solidFill>
                <a:latin typeface="Helvetica Light"/>
              </a:rPr>
              <a:t>nodes</a:t>
            </a:r>
            <a:r>
              <a:rPr lang="en-US" sz="1200" dirty="0">
                <a:solidFill>
                  <a:schemeClr val="tx1"/>
                </a:solidFill>
                <a:latin typeface="Helvetica Light"/>
              </a:rPr>
              <a:t> and </a:t>
            </a:r>
            <a:r>
              <a:rPr lang="en-US" sz="1200" dirty="0">
                <a:solidFill>
                  <a:srgbClr val="0000FF"/>
                </a:solidFill>
                <a:latin typeface="Helvetica Light"/>
              </a:rPr>
              <a:t>branches</a:t>
            </a:r>
            <a:r>
              <a:rPr lang="en-US" sz="1200" dirty="0">
                <a:solidFill>
                  <a:schemeClr val="tx1"/>
                </a:solidFill>
                <a:latin typeface="Helvetica Light"/>
              </a:rPr>
              <a:t>. It starts with a </a:t>
            </a:r>
            <a:r>
              <a:rPr lang="en-US" sz="1200" dirty="0">
                <a:solidFill>
                  <a:srgbClr val="0000FF"/>
                </a:solidFill>
                <a:latin typeface="Helvetica Light"/>
              </a:rPr>
              <a:t>root node</a:t>
            </a:r>
            <a:r>
              <a:rPr lang="en-US" sz="1200" dirty="0">
                <a:solidFill>
                  <a:schemeClr val="tx1"/>
                </a:solidFill>
                <a:latin typeface="Helvetica Light"/>
              </a:rPr>
              <a:t> that represents the </a:t>
            </a:r>
            <a:r>
              <a:rPr lang="en-US" sz="1200" dirty="0">
                <a:solidFill>
                  <a:srgbClr val="0000FF"/>
                </a:solidFill>
                <a:latin typeface="Helvetica Light"/>
              </a:rPr>
              <a:t>sample space</a:t>
            </a:r>
            <a:r>
              <a:rPr lang="en-US" sz="1200" dirty="0">
                <a:solidFill>
                  <a:schemeClr val="tx1"/>
                </a:solidFill>
                <a:latin typeface="Helvetica Light"/>
              </a:rPr>
              <a:t>. From the root node, branches extend to other nodes representing </a:t>
            </a:r>
            <a:r>
              <a:rPr lang="en-US" sz="1200" dirty="0">
                <a:solidFill>
                  <a:srgbClr val="0000FF"/>
                </a:solidFill>
                <a:latin typeface="Helvetica Light"/>
              </a:rPr>
              <a:t>subsequent outcomes</a:t>
            </a:r>
            <a:r>
              <a:rPr lang="en-US" sz="1200" dirty="0">
                <a:solidFill>
                  <a:schemeClr val="tx1"/>
                </a:solidFill>
                <a:latin typeface="Helvetica Light"/>
              </a:rPr>
              <a:t>. The </a:t>
            </a:r>
            <a:r>
              <a:rPr lang="en-US" sz="1200" dirty="0">
                <a:solidFill>
                  <a:srgbClr val="0000FF"/>
                </a:solidFill>
                <a:latin typeface="Helvetica Light"/>
              </a:rPr>
              <a:t>leaves</a:t>
            </a:r>
            <a:r>
              <a:rPr lang="en-US" sz="1200" dirty="0">
                <a:solidFill>
                  <a:schemeClr val="tx1"/>
                </a:solidFill>
                <a:latin typeface="Helvetica Light"/>
              </a:rPr>
              <a:t> or </a:t>
            </a:r>
            <a:r>
              <a:rPr lang="en-US" sz="1200" dirty="0">
                <a:solidFill>
                  <a:srgbClr val="0000FF"/>
                </a:solidFill>
                <a:latin typeface="Helvetica Light"/>
              </a:rPr>
              <a:t>terminal nodes </a:t>
            </a:r>
            <a:r>
              <a:rPr lang="en-US" sz="1200" dirty="0">
                <a:solidFill>
                  <a:schemeClr val="tx1"/>
                </a:solidFill>
                <a:latin typeface="Helvetica Light"/>
              </a:rPr>
              <a:t>represent final outcomes, complete with </a:t>
            </a:r>
            <a:r>
              <a:rPr lang="en-US" sz="1200" dirty="0">
                <a:solidFill>
                  <a:srgbClr val="0000FF"/>
                </a:solidFill>
                <a:latin typeface="Helvetica Light"/>
              </a:rPr>
              <a:t>associated frequencies</a:t>
            </a:r>
            <a:r>
              <a:rPr lang="en-US" sz="1200" dirty="0">
                <a:solidFill>
                  <a:schemeClr val="tx1"/>
                </a:solidFill>
                <a:latin typeface="Helvetica Light"/>
              </a:rPr>
              <a:t> or probabilities.</a:t>
            </a:r>
          </a:p>
        </p:txBody>
      </p:sp>
      <p:grpSp>
        <p:nvGrpSpPr>
          <p:cNvPr id="11" name="Group 10">
            <a:extLst>
              <a:ext uri="{FF2B5EF4-FFF2-40B4-BE49-F238E27FC236}">
                <a16:creationId xmlns:a16="http://schemas.microsoft.com/office/drawing/2014/main" id="{DE19150E-E206-C03C-5A6A-10A9E8674950}"/>
              </a:ext>
            </a:extLst>
          </p:cNvPr>
          <p:cNvGrpSpPr/>
          <p:nvPr/>
        </p:nvGrpSpPr>
        <p:grpSpPr>
          <a:xfrm>
            <a:off x="2194636" y="2605522"/>
            <a:ext cx="4400550" cy="1562095"/>
            <a:chOff x="2036940" y="3406824"/>
            <a:chExt cx="5086350" cy="1710367"/>
          </a:xfrm>
        </p:grpSpPr>
        <p:sp>
          <p:nvSpPr>
            <p:cNvPr id="27665" name="Rectangle 15"/>
            <p:cNvSpPr>
              <a:spLocks noChangeArrowheads="1"/>
            </p:cNvSpPr>
            <p:nvPr/>
          </p:nvSpPr>
          <p:spPr bwMode="auto">
            <a:xfrm>
              <a:off x="2969077" y="4133035"/>
              <a:ext cx="1200150" cy="370270"/>
            </a:xfrm>
            <a:prstGeom prst="rect">
              <a:avLst/>
            </a:prstGeom>
            <a:solidFill>
              <a:schemeClr val="accent1"/>
            </a:solidFill>
            <a:ln w="12700">
              <a:solidFill>
                <a:schemeClr val="tx1"/>
              </a:solidFill>
              <a:miter lim="800000"/>
              <a:headEnd/>
              <a:tailEnd/>
            </a:ln>
          </p:spPr>
          <p:txBody>
            <a:bodyPr wrap="square" lIns="67866" tIns="33338" rIns="67866" bIns="33338">
              <a:spAutoFit/>
            </a:bodyPr>
            <a:lstStyle/>
            <a:p>
              <a:pPr algn="ctr" defTabSz="685800" eaLnBrk="0" fontAlgn="base" hangingPunct="0">
                <a:lnSpc>
                  <a:spcPct val="80000"/>
                </a:lnSpc>
                <a:spcBef>
                  <a:spcPct val="50000"/>
                </a:spcBef>
                <a:spcAft>
                  <a:spcPct val="0"/>
                </a:spcAft>
                <a:defRPr/>
              </a:pPr>
              <a:r>
                <a:rPr lang="en-US" sz="1100" b="1" dirty="0">
                  <a:solidFill>
                    <a:srgbClr val="0000FF"/>
                  </a:solidFill>
                  <a:latin typeface="Helvetica Light" panose="020B0403020202020204"/>
                </a:rPr>
                <a:t>Full Deck of 52 Cards</a:t>
              </a:r>
            </a:p>
          </p:txBody>
        </p:sp>
        <p:grpSp>
          <p:nvGrpSpPr>
            <p:cNvPr id="2" name="Group 40"/>
            <p:cNvGrpSpPr/>
            <p:nvPr/>
          </p:nvGrpSpPr>
          <p:grpSpPr>
            <a:xfrm>
              <a:off x="5523090" y="3467308"/>
              <a:ext cx="1200150" cy="453866"/>
              <a:chOff x="5840120" y="4623077"/>
              <a:chExt cx="1600200" cy="605155"/>
            </a:xfrm>
          </p:grpSpPr>
          <p:sp>
            <p:nvSpPr>
              <p:cNvPr id="27668" name="Line 18"/>
              <p:cNvSpPr>
                <a:spLocks noChangeShapeType="1"/>
              </p:cNvSpPr>
              <p:nvPr/>
            </p:nvSpPr>
            <p:spPr bwMode="auto">
              <a:xfrm flipV="1">
                <a:off x="5840120" y="4847232"/>
                <a:ext cx="1600200" cy="381000"/>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400">
                  <a:solidFill>
                    <a:srgbClr val="000000"/>
                  </a:solidFill>
                  <a:latin typeface="Helvetica Light" panose="020B0403020202020204"/>
                </a:endParaRPr>
              </a:p>
            </p:txBody>
          </p:sp>
          <p:sp>
            <p:nvSpPr>
              <p:cNvPr id="27671" name="Rectangle 21"/>
              <p:cNvSpPr>
                <a:spLocks noChangeArrowheads="1"/>
              </p:cNvSpPr>
              <p:nvPr/>
            </p:nvSpPr>
            <p:spPr bwMode="auto">
              <a:xfrm rot="20792525">
                <a:off x="6367375" y="4623077"/>
                <a:ext cx="838200" cy="377028"/>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200" b="1" dirty="0">
                    <a:solidFill>
                      <a:srgbClr val="000000"/>
                    </a:solidFill>
                    <a:latin typeface="Helvetica Light" panose="020B0403020202020204"/>
                  </a:rPr>
                  <a:t>Ace</a:t>
                </a:r>
              </a:p>
            </p:txBody>
          </p:sp>
        </p:grpSp>
        <p:grpSp>
          <p:nvGrpSpPr>
            <p:cNvPr id="3" name="Group 41"/>
            <p:cNvGrpSpPr/>
            <p:nvPr/>
          </p:nvGrpSpPr>
          <p:grpSpPr>
            <a:xfrm>
              <a:off x="5523090" y="3978333"/>
              <a:ext cx="1412527" cy="303489"/>
              <a:chOff x="5840120" y="5304432"/>
              <a:chExt cx="1883370" cy="404651"/>
            </a:xfrm>
          </p:grpSpPr>
          <p:sp>
            <p:nvSpPr>
              <p:cNvPr id="27669" name="Line 19"/>
              <p:cNvSpPr>
                <a:spLocks noChangeShapeType="1"/>
              </p:cNvSpPr>
              <p:nvPr/>
            </p:nvSpPr>
            <p:spPr bwMode="auto">
              <a:xfrm>
                <a:off x="5840120" y="5304432"/>
                <a:ext cx="1600200" cy="152400"/>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sp>
            <p:nvSpPr>
              <p:cNvPr id="27673" name="Rectangle 23"/>
              <p:cNvSpPr>
                <a:spLocks noChangeArrowheads="1"/>
              </p:cNvSpPr>
              <p:nvPr/>
            </p:nvSpPr>
            <p:spPr bwMode="auto">
              <a:xfrm rot="291506">
                <a:off x="6047090" y="5341202"/>
                <a:ext cx="1676400" cy="367881"/>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100" b="1" dirty="0">
                    <a:solidFill>
                      <a:srgbClr val="000000"/>
                    </a:solidFill>
                    <a:latin typeface="Helvetica Light" panose="020B0403020202020204"/>
                  </a:rPr>
                  <a:t>Not an Ace</a:t>
                </a:r>
                <a:r>
                  <a:rPr lang="en-US" sz="1200" b="1" dirty="0">
                    <a:solidFill>
                      <a:srgbClr val="000000"/>
                    </a:solidFill>
                    <a:latin typeface="Helvetica Light" panose="020B0403020202020204"/>
                  </a:rPr>
                  <a:t> </a:t>
                </a:r>
              </a:p>
            </p:txBody>
          </p:sp>
        </p:grpSp>
        <p:grpSp>
          <p:nvGrpSpPr>
            <p:cNvPr id="4" name="Group 42"/>
            <p:cNvGrpSpPr/>
            <p:nvPr/>
          </p:nvGrpSpPr>
          <p:grpSpPr>
            <a:xfrm>
              <a:off x="5523090" y="4286006"/>
              <a:ext cx="1200150" cy="320957"/>
              <a:chOff x="5840120" y="5714688"/>
              <a:chExt cx="1600200" cy="427944"/>
            </a:xfrm>
          </p:grpSpPr>
          <p:sp>
            <p:nvSpPr>
              <p:cNvPr id="27672" name="Rectangle 22"/>
              <p:cNvSpPr>
                <a:spLocks noChangeArrowheads="1"/>
              </p:cNvSpPr>
              <p:nvPr/>
            </p:nvSpPr>
            <p:spPr bwMode="auto">
              <a:xfrm rot="21247576">
                <a:off x="6212276" y="5714688"/>
                <a:ext cx="990600" cy="345418"/>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100" b="1" dirty="0">
                    <a:solidFill>
                      <a:srgbClr val="FF0000"/>
                    </a:solidFill>
                    <a:latin typeface="Helvetica Light" panose="020B0403020202020204"/>
                  </a:rPr>
                  <a:t>Ace</a:t>
                </a:r>
              </a:p>
            </p:txBody>
          </p:sp>
          <p:sp>
            <p:nvSpPr>
              <p:cNvPr id="27674" name="Line 24"/>
              <p:cNvSpPr>
                <a:spLocks noChangeShapeType="1"/>
              </p:cNvSpPr>
              <p:nvPr/>
            </p:nvSpPr>
            <p:spPr bwMode="auto">
              <a:xfrm flipV="1">
                <a:off x="5840120" y="5914032"/>
                <a:ext cx="1600200" cy="228600"/>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grpSp>
        <p:grpSp>
          <p:nvGrpSpPr>
            <p:cNvPr id="5" name="Group 43"/>
            <p:cNvGrpSpPr/>
            <p:nvPr/>
          </p:nvGrpSpPr>
          <p:grpSpPr>
            <a:xfrm>
              <a:off x="5523090" y="4664132"/>
              <a:ext cx="1352049" cy="391466"/>
              <a:chOff x="5840120" y="6218832"/>
              <a:chExt cx="1802732" cy="521953"/>
            </a:xfrm>
          </p:grpSpPr>
          <p:sp>
            <p:nvSpPr>
              <p:cNvPr id="27670" name="Rectangle 20"/>
              <p:cNvSpPr>
                <a:spLocks noChangeArrowheads="1"/>
              </p:cNvSpPr>
              <p:nvPr/>
            </p:nvSpPr>
            <p:spPr bwMode="auto">
              <a:xfrm rot="634449">
                <a:off x="5966452" y="6395369"/>
                <a:ext cx="1676400" cy="345416"/>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100" b="1" dirty="0">
                    <a:solidFill>
                      <a:srgbClr val="FF0000"/>
                    </a:solidFill>
                    <a:latin typeface="Helvetica Light" panose="020B0403020202020204"/>
                  </a:rPr>
                  <a:t>Not an Ace</a:t>
                </a:r>
              </a:p>
            </p:txBody>
          </p:sp>
          <p:sp>
            <p:nvSpPr>
              <p:cNvPr id="27675" name="Line 25"/>
              <p:cNvSpPr>
                <a:spLocks noChangeShapeType="1"/>
              </p:cNvSpPr>
              <p:nvPr/>
            </p:nvSpPr>
            <p:spPr bwMode="auto">
              <a:xfrm>
                <a:off x="5840120" y="6218832"/>
                <a:ext cx="1600200" cy="304800"/>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400">
                  <a:solidFill>
                    <a:srgbClr val="000000"/>
                  </a:solidFill>
                  <a:latin typeface="Helvetica Light" panose="020B0403020202020204"/>
                </a:endParaRPr>
              </a:p>
            </p:txBody>
          </p:sp>
        </p:grpSp>
        <p:grpSp>
          <p:nvGrpSpPr>
            <p:cNvPr id="6" name="Group 38"/>
            <p:cNvGrpSpPr/>
            <p:nvPr/>
          </p:nvGrpSpPr>
          <p:grpSpPr>
            <a:xfrm>
              <a:off x="4151490" y="3864024"/>
              <a:ext cx="1371600" cy="381404"/>
              <a:chOff x="4011320" y="5152032"/>
              <a:chExt cx="1828800" cy="508538"/>
            </a:xfrm>
          </p:grpSpPr>
          <p:sp>
            <p:nvSpPr>
              <p:cNvPr id="27654" name="Line 4"/>
              <p:cNvSpPr>
                <a:spLocks noChangeShapeType="1"/>
              </p:cNvSpPr>
              <p:nvPr/>
            </p:nvSpPr>
            <p:spPr bwMode="auto">
              <a:xfrm flipV="1">
                <a:off x="4034971" y="5304431"/>
                <a:ext cx="1576549" cy="356139"/>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sp>
            <p:nvSpPr>
              <p:cNvPr id="27667" name="Rectangle 17"/>
              <p:cNvSpPr>
                <a:spLocks noChangeArrowheads="1"/>
              </p:cNvSpPr>
              <p:nvPr/>
            </p:nvSpPr>
            <p:spPr bwMode="auto">
              <a:xfrm rot="20814389">
                <a:off x="4011320" y="5170724"/>
                <a:ext cx="1600200" cy="295991"/>
              </a:xfrm>
              <a:prstGeom prst="rect">
                <a:avLst/>
              </a:prstGeom>
              <a:noFill/>
              <a:ln w="12700">
                <a:noFill/>
                <a:miter lim="800000"/>
                <a:headEnd/>
                <a:tailEnd/>
              </a:ln>
            </p:spPr>
            <p:txBody>
              <a:bodyPr lIns="67866" tIns="33338" rIns="67866" bIns="33338">
                <a:spAutoFit/>
              </a:bodyPr>
              <a:lstStyle/>
              <a:p>
                <a:pPr defTabSz="685800" eaLnBrk="0" fontAlgn="base" hangingPunct="0">
                  <a:lnSpc>
                    <a:spcPct val="80000"/>
                  </a:lnSpc>
                  <a:spcBef>
                    <a:spcPct val="50000"/>
                  </a:spcBef>
                  <a:spcAft>
                    <a:spcPct val="0"/>
                  </a:spcAft>
                  <a:defRPr/>
                </a:pPr>
                <a:r>
                  <a:rPr lang="en-US" sz="1100" b="1" dirty="0">
                    <a:solidFill>
                      <a:srgbClr val="000000"/>
                    </a:solidFill>
                    <a:latin typeface="Helvetica Light" panose="020B0403020202020204"/>
                  </a:rPr>
                  <a:t>Black Card</a:t>
                </a:r>
              </a:p>
            </p:txBody>
          </p:sp>
          <p:sp>
            <p:nvSpPr>
              <p:cNvPr id="27676" name="Oval 26"/>
              <p:cNvSpPr>
                <a:spLocks noChangeArrowheads="1"/>
              </p:cNvSpPr>
              <p:nvPr/>
            </p:nvSpPr>
            <p:spPr bwMode="auto">
              <a:xfrm>
                <a:off x="5611520" y="5152032"/>
                <a:ext cx="228600" cy="228600"/>
              </a:xfrm>
              <a:prstGeom prst="ellipse">
                <a:avLst/>
              </a:prstGeom>
              <a:solidFill>
                <a:schemeClr val="tx1"/>
              </a:solidFill>
              <a:ln w="9525">
                <a:solidFill>
                  <a:schemeClr val="tx1"/>
                </a:solidFill>
                <a:miter lim="800000"/>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grpSp>
        <p:grpSp>
          <p:nvGrpSpPr>
            <p:cNvPr id="7" name="Group 39"/>
            <p:cNvGrpSpPr/>
            <p:nvPr/>
          </p:nvGrpSpPr>
          <p:grpSpPr>
            <a:xfrm>
              <a:off x="4158342" y="4376056"/>
              <a:ext cx="1364748" cy="389829"/>
              <a:chOff x="4020456" y="5834743"/>
              <a:chExt cx="1819664" cy="519772"/>
            </a:xfrm>
          </p:grpSpPr>
          <p:sp>
            <p:nvSpPr>
              <p:cNvPr id="27655" name="Line 5"/>
              <p:cNvSpPr>
                <a:spLocks noChangeShapeType="1"/>
              </p:cNvSpPr>
              <p:nvPr/>
            </p:nvSpPr>
            <p:spPr bwMode="auto">
              <a:xfrm>
                <a:off x="4020456" y="5834743"/>
                <a:ext cx="1591063" cy="307889"/>
              </a:xfrm>
              <a:prstGeom prst="line">
                <a:avLst/>
              </a:prstGeom>
              <a:noFill/>
              <a:ln w="28575">
                <a:solidFill>
                  <a:schemeClr val="tx1"/>
                </a:solidFill>
                <a:round/>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sp>
            <p:nvSpPr>
              <p:cNvPr id="27666" name="Rectangle 16"/>
              <p:cNvSpPr>
                <a:spLocks noChangeArrowheads="1"/>
              </p:cNvSpPr>
              <p:nvPr/>
            </p:nvSpPr>
            <p:spPr bwMode="auto">
              <a:xfrm rot="663163">
                <a:off x="4163721" y="6079959"/>
                <a:ext cx="1447800" cy="274556"/>
              </a:xfrm>
              <a:prstGeom prst="rect">
                <a:avLst/>
              </a:prstGeom>
              <a:noFill/>
              <a:ln w="12700">
                <a:noFill/>
                <a:miter lim="800000"/>
                <a:headEnd/>
                <a:tailEnd/>
              </a:ln>
            </p:spPr>
            <p:txBody>
              <a:bodyPr lIns="67866" tIns="33338" rIns="67866" bIns="33338">
                <a:spAutoFit/>
              </a:bodyPr>
              <a:lstStyle/>
              <a:p>
                <a:pPr defTabSz="685800" eaLnBrk="0" fontAlgn="base" hangingPunct="0">
                  <a:lnSpc>
                    <a:spcPct val="70000"/>
                  </a:lnSpc>
                  <a:spcBef>
                    <a:spcPct val="50000"/>
                  </a:spcBef>
                  <a:spcAft>
                    <a:spcPct val="0"/>
                  </a:spcAft>
                  <a:defRPr/>
                </a:pPr>
                <a:r>
                  <a:rPr lang="en-US" sz="1100" b="1" dirty="0">
                    <a:solidFill>
                      <a:srgbClr val="FF0000"/>
                    </a:solidFill>
                    <a:latin typeface="Helvetica Light" panose="020B0403020202020204"/>
                  </a:rPr>
                  <a:t>Red Card</a:t>
                </a:r>
              </a:p>
            </p:txBody>
          </p:sp>
          <p:sp>
            <p:nvSpPr>
              <p:cNvPr id="27677" name="Oval 27"/>
              <p:cNvSpPr>
                <a:spLocks noChangeArrowheads="1"/>
              </p:cNvSpPr>
              <p:nvPr/>
            </p:nvSpPr>
            <p:spPr bwMode="auto">
              <a:xfrm>
                <a:off x="5611520" y="6066432"/>
                <a:ext cx="228600" cy="228600"/>
              </a:xfrm>
              <a:prstGeom prst="ellipse">
                <a:avLst/>
              </a:prstGeom>
              <a:solidFill>
                <a:schemeClr val="tx1"/>
              </a:solidFill>
              <a:ln w="9525">
                <a:solidFill>
                  <a:schemeClr val="tx1"/>
                </a:solidFill>
                <a:miter lim="800000"/>
                <a:headEnd/>
                <a:tailEnd/>
              </a:ln>
            </p:spPr>
            <p:txBody>
              <a:bodyPr wrap="none" anchor="ctr"/>
              <a:lstStyle/>
              <a:p>
                <a:pPr defTabSz="685800" fontAlgn="base">
                  <a:spcBef>
                    <a:spcPct val="0"/>
                  </a:spcBef>
                  <a:spcAft>
                    <a:spcPct val="0"/>
                  </a:spcAft>
                  <a:defRPr/>
                </a:pPr>
                <a:endParaRPr lang="en-US" sz="1200">
                  <a:solidFill>
                    <a:srgbClr val="000000"/>
                  </a:solidFill>
                  <a:latin typeface="Helvetica Light" panose="020B0403020202020204"/>
                </a:endParaRPr>
              </a:p>
            </p:txBody>
          </p:sp>
        </p:grpSp>
        <p:sp>
          <p:nvSpPr>
            <p:cNvPr id="27681" name="Rectangle 31"/>
            <p:cNvSpPr>
              <a:spLocks noChangeArrowheads="1"/>
            </p:cNvSpPr>
            <p:nvPr/>
          </p:nvSpPr>
          <p:spPr bwMode="auto">
            <a:xfrm>
              <a:off x="2036940" y="3692574"/>
              <a:ext cx="685800" cy="444407"/>
            </a:xfrm>
            <a:prstGeom prst="rect">
              <a:avLst/>
            </a:prstGeom>
            <a:noFill/>
            <a:ln w="12700">
              <a:noFill/>
              <a:miter lim="800000"/>
              <a:headEnd/>
              <a:tailEnd/>
            </a:ln>
          </p:spPr>
          <p:txBody>
            <a:bodyPr wrap="square" lIns="67866" tIns="33338" rIns="67866" bIns="33338">
              <a:spAutoFit/>
            </a:bodyPr>
            <a:lstStyle/>
            <a:p>
              <a:pPr defTabSz="685800" eaLnBrk="0" fontAlgn="base" hangingPunct="0">
                <a:spcBef>
                  <a:spcPct val="50000"/>
                </a:spcBef>
                <a:spcAft>
                  <a:spcPct val="0"/>
                </a:spcAft>
                <a:defRPr/>
              </a:pPr>
              <a:r>
                <a:rPr lang="en-US" sz="1100" b="1" dirty="0">
                  <a:solidFill>
                    <a:srgbClr val="000000"/>
                  </a:solidFill>
                  <a:latin typeface="Helvetica Light" panose="020B0403020202020204"/>
                </a:rPr>
                <a:t>Sample Space</a:t>
              </a:r>
            </a:p>
          </p:txBody>
        </p:sp>
        <p:sp>
          <p:nvSpPr>
            <p:cNvPr id="27682" name="Line 32"/>
            <p:cNvSpPr>
              <a:spLocks noChangeShapeType="1"/>
            </p:cNvSpPr>
            <p:nvPr/>
          </p:nvSpPr>
          <p:spPr bwMode="auto">
            <a:xfrm>
              <a:off x="2608440" y="3921174"/>
              <a:ext cx="342900" cy="171450"/>
            </a:xfrm>
            <a:prstGeom prst="line">
              <a:avLst/>
            </a:prstGeom>
            <a:noFill/>
            <a:ln w="9525">
              <a:solidFill>
                <a:schemeClr val="tx1"/>
              </a:solidFill>
              <a:miter lim="800000"/>
              <a:headEnd/>
              <a:tailEnd type="triangle" w="med" len="med"/>
            </a:ln>
          </p:spPr>
          <p:txBody>
            <a:bodyPr wrap="none"/>
            <a:lstStyle/>
            <a:p>
              <a:pPr defTabSz="685800" fontAlgn="base">
                <a:spcBef>
                  <a:spcPct val="0"/>
                </a:spcBef>
                <a:spcAft>
                  <a:spcPct val="0"/>
                </a:spcAft>
                <a:defRPr/>
              </a:pPr>
              <a:endParaRPr lang="en-US" sz="1400">
                <a:solidFill>
                  <a:srgbClr val="000000"/>
                </a:solidFill>
                <a:latin typeface="Helvetica Light" panose="020B0403020202020204"/>
              </a:endParaRPr>
            </a:p>
          </p:txBody>
        </p:sp>
        <p:sp>
          <p:nvSpPr>
            <p:cNvPr id="27687" name="Text Box 37"/>
            <p:cNvSpPr txBox="1">
              <a:spLocks noChangeArrowheads="1"/>
            </p:cNvSpPr>
            <p:nvPr/>
          </p:nvSpPr>
          <p:spPr bwMode="auto">
            <a:xfrm>
              <a:off x="6666090" y="3406824"/>
              <a:ext cx="457200" cy="1710367"/>
            </a:xfrm>
            <a:prstGeom prst="rect">
              <a:avLst/>
            </a:prstGeom>
            <a:noFill/>
            <a:ln w="19050" algn="ctr">
              <a:noFill/>
              <a:miter lim="800000"/>
              <a:headEnd/>
              <a:tailEnd/>
            </a:ln>
          </p:spPr>
          <p:txBody>
            <a:bodyPr wrap="square" lIns="67866" tIns="33338" rIns="67866" bIns="33338">
              <a:spAutoFit/>
            </a:bodyPr>
            <a:lstStyle/>
            <a:p>
              <a:pPr algn="ctr" defTabSz="685800" eaLnBrk="0" fontAlgn="base" hangingPunct="0">
                <a:lnSpc>
                  <a:spcPct val="140000"/>
                </a:lnSpc>
                <a:spcBef>
                  <a:spcPct val="50000"/>
                </a:spcBef>
                <a:spcAft>
                  <a:spcPct val="0"/>
                </a:spcAft>
                <a:defRPr/>
              </a:pPr>
              <a:r>
                <a:rPr lang="en-US" sz="1400" dirty="0">
                  <a:solidFill>
                    <a:srgbClr val="000000"/>
                  </a:solidFill>
                  <a:latin typeface="Helvetica Light" panose="020B0403020202020204"/>
                </a:rPr>
                <a:t>2</a:t>
              </a:r>
            </a:p>
            <a:p>
              <a:pPr algn="ctr" defTabSz="685800" eaLnBrk="0" fontAlgn="base" hangingPunct="0">
                <a:lnSpc>
                  <a:spcPct val="140000"/>
                </a:lnSpc>
                <a:spcBef>
                  <a:spcPct val="50000"/>
                </a:spcBef>
                <a:spcAft>
                  <a:spcPct val="0"/>
                </a:spcAft>
                <a:defRPr/>
              </a:pPr>
              <a:r>
                <a:rPr lang="en-US" sz="1400" dirty="0">
                  <a:solidFill>
                    <a:srgbClr val="000000"/>
                  </a:solidFill>
                  <a:latin typeface="Helvetica Light" panose="020B0403020202020204"/>
                </a:rPr>
                <a:t>24</a:t>
              </a:r>
            </a:p>
            <a:p>
              <a:pPr algn="ctr" defTabSz="685800" eaLnBrk="0" fontAlgn="base" hangingPunct="0">
                <a:lnSpc>
                  <a:spcPct val="140000"/>
                </a:lnSpc>
                <a:spcBef>
                  <a:spcPct val="50000"/>
                </a:spcBef>
                <a:spcAft>
                  <a:spcPct val="0"/>
                </a:spcAft>
                <a:defRPr/>
              </a:pPr>
              <a:r>
                <a:rPr lang="en-US" sz="1400" dirty="0">
                  <a:solidFill>
                    <a:srgbClr val="000000"/>
                  </a:solidFill>
                  <a:latin typeface="Helvetica Light" panose="020B0403020202020204"/>
                </a:rPr>
                <a:t>2</a:t>
              </a:r>
            </a:p>
            <a:p>
              <a:pPr algn="ctr" defTabSz="685800" eaLnBrk="0" fontAlgn="base" hangingPunct="0">
                <a:lnSpc>
                  <a:spcPct val="140000"/>
                </a:lnSpc>
                <a:spcBef>
                  <a:spcPct val="50000"/>
                </a:spcBef>
                <a:spcAft>
                  <a:spcPct val="0"/>
                </a:spcAft>
                <a:defRPr/>
              </a:pPr>
              <a:r>
                <a:rPr lang="en-US" sz="1400" dirty="0">
                  <a:solidFill>
                    <a:srgbClr val="000000"/>
                  </a:solidFill>
                  <a:latin typeface="Helvetica Light" panose="020B0403020202020204"/>
                </a:rPr>
                <a:t>24</a:t>
              </a:r>
            </a:p>
          </p:txBody>
        </p:sp>
      </p:grpSp>
      <p:sp>
        <p:nvSpPr>
          <p:cNvPr id="9" name="TextBox 8">
            <a:extLst>
              <a:ext uri="{FF2B5EF4-FFF2-40B4-BE49-F238E27FC236}">
                <a16:creationId xmlns:a16="http://schemas.microsoft.com/office/drawing/2014/main" id="{B39100B0-4CE0-9DE3-B974-1CA9999A8B13}"/>
              </a:ext>
            </a:extLst>
          </p:cNvPr>
          <p:cNvSpPr txBox="1"/>
          <p:nvPr/>
        </p:nvSpPr>
        <p:spPr>
          <a:xfrm>
            <a:off x="556556" y="4428152"/>
            <a:ext cx="7988722" cy="334835"/>
          </a:xfrm>
          <a:prstGeom prst="rect">
            <a:avLst/>
          </a:prstGeom>
          <a:noFill/>
        </p:spPr>
        <p:txBody>
          <a:bodyPr wrap="square">
            <a:spAutoFit/>
          </a:bodyPr>
          <a:lstStyle/>
          <a:p>
            <a:pPr>
              <a:lnSpc>
                <a:spcPct val="150000"/>
              </a:lnSpc>
            </a:pPr>
            <a:r>
              <a:rPr lang="en-US" sz="1200" dirty="0">
                <a:latin typeface="Helvetica Light"/>
              </a:rPr>
              <a:t>Decision trees are valuable for analyzing </a:t>
            </a:r>
            <a:r>
              <a:rPr lang="en-US" sz="1200" dirty="0">
                <a:solidFill>
                  <a:srgbClr val="0000FF"/>
                </a:solidFill>
                <a:latin typeface="Helvetica Light"/>
              </a:rPr>
              <a:t>sequential decisions </a:t>
            </a:r>
            <a:r>
              <a:rPr lang="en-US" sz="1200" dirty="0">
                <a:latin typeface="Helvetica Light"/>
              </a:rPr>
              <a:t>and </a:t>
            </a:r>
            <a:r>
              <a:rPr lang="en-US" sz="1200" dirty="0">
                <a:solidFill>
                  <a:srgbClr val="0000FF"/>
                </a:solidFill>
                <a:latin typeface="Helvetica Light"/>
              </a:rPr>
              <a:t>conditional probabilities</a:t>
            </a:r>
            <a:r>
              <a:rPr lang="en-US" sz="1200" dirty="0">
                <a:latin typeface="Helvetica Light"/>
              </a:rPr>
              <a:t>, common in business. </a:t>
            </a:r>
          </a:p>
        </p:txBody>
      </p:sp>
    </p:spTree>
    <p:extLst>
      <p:ext uri="{BB962C8B-B14F-4D97-AF65-F5344CB8AC3E}">
        <p14:creationId xmlns:p14="http://schemas.microsoft.com/office/powerpoint/2010/main" val="295747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6"/>
          <p:cNvSpPr>
            <a:spLocks noGrp="1" noChangeArrowheads="1"/>
          </p:cNvSpPr>
          <p:nvPr>
            <p:ph type="title"/>
          </p:nvPr>
        </p:nvSpPr>
        <p:spPr/>
        <p:txBody>
          <a:bodyPr/>
          <a:lstStyle/>
          <a:p>
            <a:pPr eaLnBrk="1" hangingPunct="1">
              <a:lnSpc>
                <a:spcPct val="110000"/>
              </a:lnSpc>
            </a:pPr>
            <a:r>
              <a:rPr lang="en-US" dirty="0"/>
              <a:t>Visualizing Events</a:t>
            </a:r>
          </a:p>
        </p:txBody>
      </p:sp>
      <p:sp>
        <p:nvSpPr>
          <p:cNvPr id="27657" name="Rectangle 7"/>
          <p:cNvSpPr>
            <a:spLocks noGrp="1" noChangeArrowheads="1"/>
          </p:cNvSpPr>
          <p:nvPr>
            <p:ph idx="1"/>
          </p:nvPr>
        </p:nvSpPr>
        <p:spPr>
          <a:xfrm>
            <a:off x="628650" y="1077565"/>
            <a:ext cx="7998495" cy="1009540"/>
          </a:xfrm>
          <a:solidFill>
            <a:srgbClr val="E5F5FF"/>
          </a:solidFill>
          <a:ln>
            <a:solidFill>
              <a:schemeClr val="tx1"/>
            </a:solidFill>
          </a:ln>
        </p:spPr>
        <p:txBody>
          <a:bodyPr>
            <a:normAutofit/>
          </a:bodyPr>
          <a:lstStyle/>
          <a:p>
            <a:pPr marL="0" indent="0" eaLnBrk="1" hangingPunct="1">
              <a:lnSpc>
                <a:spcPct val="170000"/>
              </a:lnSpc>
              <a:buNone/>
            </a:pPr>
            <a:r>
              <a:rPr lang="en-US" sz="1200" b="1" dirty="0">
                <a:solidFill>
                  <a:srgbClr val="C00000"/>
                </a:solidFill>
                <a:latin typeface="Helvetica Light"/>
              </a:rPr>
              <a:t>Venn Diagram: </a:t>
            </a:r>
            <a:r>
              <a:rPr lang="en-US" sz="1200" dirty="0">
                <a:solidFill>
                  <a:schemeClr val="tx1"/>
                </a:solidFill>
                <a:latin typeface="Helvetica Light"/>
              </a:rPr>
              <a:t>A Venn diagram is a visual tool to illustrate the relationships between different sets (or events) within a sample space. The </a:t>
            </a:r>
            <a:r>
              <a:rPr lang="en-US" sz="1200" dirty="0">
                <a:solidFill>
                  <a:srgbClr val="0000FF"/>
                </a:solidFill>
                <a:latin typeface="Helvetica Light"/>
              </a:rPr>
              <a:t>sample space </a:t>
            </a:r>
            <a:r>
              <a:rPr lang="en-US" sz="1200" dirty="0">
                <a:solidFill>
                  <a:schemeClr val="tx1"/>
                </a:solidFill>
                <a:latin typeface="Helvetica Light"/>
              </a:rPr>
              <a:t>is shown with the </a:t>
            </a:r>
            <a:r>
              <a:rPr lang="en-US" sz="1200" dirty="0">
                <a:solidFill>
                  <a:srgbClr val="0000FF"/>
                </a:solidFill>
                <a:latin typeface="Helvetica Light"/>
              </a:rPr>
              <a:t>outer rectangle</a:t>
            </a:r>
            <a:r>
              <a:rPr lang="en-US" sz="1200" dirty="0">
                <a:solidFill>
                  <a:schemeClr val="tx1"/>
                </a:solidFill>
                <a:latin typeface="Helvetica Light"/>
              </a:rPr>
              <a:t> and includes all the outcomes shown using common shapes (e.g., circles, rectangles, </a:t>
            </a:r>
            <a:r>
              <a:rPr lang="en-US" sz="1200" dirty="0" err="1">
                <a:solidFill>
                  <a:schemeClr val="tx1"/>
                </a:solidFill>
                <a:latin typeface="Helvetica Light"/>
              </a:rPr>
              <a:t>etc</a:t>
            </a:r>
            <a:r>
              <a:rPr lang="en-US" sz="1200" dirty="0">
                <a:solidFill>
                  <a:schemeClr val="tx1"/>
                </a:solidFill>
                <a:latin typeface="Helvetica Light"/>
              </a:rPr>
              <a:t>). Overlapping shapes are joint events. </a:t>
            </a:r>
            <a:endParaRPr lang="en-US" dirty="0">
              <a:latin typeface="Helvetica Light"/>
            </a:endParaRPr>
          </a:p>
        </p:txBody>
      </p:sp>
      <p:grpSp>
        <p:nvGrpSpPr>
          <p:cNvPr id="2" name="Group 1">
            <a:extLst>
              <a:ext uri="{FF2B5EF4-FFF2-40B4-BE49-F238E27FC236}">
                <a16:creationId xmlns:a16="http://schemas.microsoft.com/office/drawing/2014/main" id="{E02F7F18-A223-A452-38D1-C3D763454A4E}"/>
              </a:ext>
            </a:extLst>
          </p:cNvPr>
          <p:cNvGrpSpPr/>
          <p:nvPr/>
        </p:nvGrpSpPr>
        <p:grpSpPr>
          <a:xfrm>
            <a:off x="2531706" y="2250954"/>
            <a:ext cx="3383285" cy="1906562"/>
            <a:chOff x="6729767" y="3623353"/>
            <a:chExt cx="3466702" cy="1978794"/>
          </a:xfrm>
        </p:grpSpPr>
        <p:sp>
          <p:nvSpPr>
            <p:cNvPr id="3" name="Rectangle 2">
              <a:extLst>
                <a:ext uri="{FF2B5EF4-FFF2-40B4-BE49-F238E27FC236}">
                  <a16:creationId xmlns:a16="http://schemas.microsoft.com/office/drawing/2014/main" id="{B2869D29-51A2-D06F-8B4D-136E3157A7DB}"/>
                </a:ext>
              </a:extLst>
            </p:cNvPr>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rgbClr val="3333CC"/>
                </a:buClr>
                <a:buFontTx/>
                <a:buChar char="•"/>
                <a:defRPr/>
              </a:pPr>
              <a:endParaRPr lang="en-US" sz="1200">
                <a:solidFill>
                  <a:srgbClr val="000000"/>
                </a:solidFill>
                <a:latin typeface="Franklin Gothic Book" panose="020B0503020102020204" pitchFamily="34" charset="0"/>
              </a:endParaRPr>
            </a:p>
          </p:txBody>
        </p:sp>
        <p:grpSp>
          <p:nvGrpSpPr>
            <p:cNvPr id="4" name="Group 3">
              <a:extLst>
                <a:ext uri="{FF2B5EF4-FFF2-40B4-BE49-F238E27FC236}">
                  <a16:creationId xmlns:a16="http://schemas.microsoft.com/office/drawing/2014/main" id="{010919D7-3F6F-D353-54E9-DB66443E47EC}"/>
                </a:ext>
              </a:extLst>
            </p:cNvPr>
            <p:cNvGrpSpPr/>
            <p:nvPr/>
          </p:nvGrpSpPr>
          <p:grpSpPr>
            <a:xfrm>
              <a:off x="6729767" y="3623353"/>
              <a:ext cx="3466702" cy="1978435"/>
              <a:chOff x="2418150" y="3484585"/>
              <a:chExt cx="4075245" cy="2323462"/>
            </a:xfrm>
          </p:grpSpPr>
          <p:sp>
            <p:nvSpPr>
              <p:cNvPr id="10" name="Rectangle 9">
                <a:extLst>
                  <a:ext uri="{FF2B5EF4-FFF2-40B4-BE49-F238E27FC236}">
                    <a16:creationId xmlns:a16="http://schemas.microsoft.com/office/drawing/2014/main" id="{EF522913-ABC5-1D20-D6A6-4D7D70296BE8}"/>
                  </a:ext>
                </a:extLst>
              </p:cNvPr>
              <p:cNvSpPr/>
              <p:nvPr/>
            </p:nvSpPr>
            <p:spPr bwMode="auto">
              <a:xfrm>
                <a:off x="4603065" y="3810534"/>
                <a:ext cx="1890330" cy="1997513"/>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rgbClr val="3333CC"/>
                  </a:buClr>
                  <a:buFontTx/>
                  <a:buChar char="•"/>
                  <a:defRPr/>
                </a:pPr>
                <a:endParaRPr lang="en-US" sz="1200">
                  <a:solidFill>
                    <a:srgbClr val="0000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180D1E7-738B-C84F-5AF2-50134AC41E7C}"/>
                      </a:ext>
                    </a:extLst>
                  </p:cNvPr>
                  <p:cNvSpPr txBox="1"/>
                  <p:nvPr/>
                </p:nvSpPr>
                <p:spPr>
                  <a:xfrm>
                    <a:off x="2976432" y="3897758"/>
                    <a:ext cx="701287" cy="337630"/>
                  </a:xfrm>
                  <a:prstGeom prst="rect">
                    <a:avLst/>
                  </a:prstGeom>
                  <a:noFill/>
                </p:spPr>
                <p:txBody>
                  <a:bodyPr wrap="none" rtlCol="0">
                    <a:spAutoFit/>
                  </a:bodyPr>
                  <a:lstStyle/>
                  <a:p>
                    <a:pPr lvl="0" algn="r">
                      <a:buClr>
                        <a:srgbClr val="3333CC"/>
                      </a:buCl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Black</m:t>
                          </m:r>
                        </m:oMath>
                      </m:oMathPara>
                    </a14:m>
                    <a:endParaRPr lang="en-US" sz="1200" dirty="0">
                      <a:solidFill>
                        <a:schemeClr val="accent1">
                          <a:lumMod val="50000"/>
                        </a:schemeClr>
                      </a:solidFill>
                      <a:latin typeface="Franklin Gothic Book" panose="020B0503020102020204" pitchFamily="34" charset="0"/>
                    </a:endParaRPr>
                  </a:p>
                </p:txBody>
              </p:sp>
            </mc:Choice>
            <mc:Fallback xmlns="">
              <p:sp>
                <p:nvSpPr>
                  <p:cNvPr id="45" name="TextBox 44">
                    <a:extLst>
                      <a:ext uri="{FF2B5EF4-FFF2-40B4-BE49-F238E27FC236}">
                        <a16:creationId xmlns:a16="http://schemas.microsoft.com/office/drawing/2014/main" id="{B43015E3-CDD9-49AE-9596-005EC859DF91}"/>
                      </a:ext>
                    </a:extLst>
                  </p:cNvPr>
                  <p:cNvSpPr txBox="1">
                    <a:spLocks noRot="1" noChangeAspect="1" noMove="1" noResize="1" noEditPoints="1" noAdjustHandles="1" noChangeArrowheads="1" noChangeShapeType="1" noTextEdit="1"/>
                  </p:cNvSpPr>
                  <p:nvPr/>
                </p:nvSpPr>
                <p:spPr>
                  <a:xfrm>
                    <a:off x="2976432" y="3897758"/>
                    <a:ext cx="701287" cy="3376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6B6D855-1757-10E2-E86E-D59CC58FADFD}"/>
                      </a:ext>
                    </a:extLst>
                  </p:cNvPr>
                  <p:cNvSpPr txBox="1"/>
                  <p:nvPr/>
                </p:nvSpPr>
                <p:spPr>
                  <a:xfrm>
                    <a:off x="2418150" y="3484585"/>
                    <a:ext cx="1668645" cy="337630"/>
                  </a:xfrm>
                  <a:prstGeom prst="rect">
                    <a:avLst/>
                  </a:prstGeom>
                  <a:noFill/>
                </p:spPr>
                <p:txBody>
                  <a:bodyPr wrap="none" rtlCol="0">
                    <a:spAutoFit/>
                  </a:bodyPr>
                  <a:lstStyle/>
                  <a:p>
                    <a:pPr lvl="0">
                      <a:buClr>
                        <a:srgbClr val="3333CC"/>
                      </a:buCl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r>
                            <a:rPr lang="en-US" sz="1200" b="0" i="1" smtClean="0">
                              <a:solidFill>
                                <a:srgbClr val="006600"/>
                              </a:solidFill>
                              <a:latin typeface="Cambria Math" panose="02040503050406030204" pitchFamily="18" charset="0"/>
                            </a:rPr>
                            <m:t> (</m:t>
                          </m:r>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46" name="TextBox 45">
                    <a:extLst>
                      <a:ext uri="{FF2B5EF4-FFF2-40B4-BE49-F238E27FC236}">
                        <a16:creationId xmlns:a16="http://schemas.microsoft.com/office/drawing/2014/main" id="{5F9DD2AD-F05E-4725-9CD3-6A7D36F7A9D2}"/>
                      </a:ext>
                    </a:extLst>
                  </p:cNvPr>
                  <p:cNvSpPr txBox="1">
                    <a:spLocks noRot="1" noChangeAspect="1" noMove="1" noResize="1" noEditPoints="1" noAdjustHandles="1" noChangeArrowheads="1" noChangeShapeType="1" noTextEdit="1"/>
                  </p:cNvSpPr>
                  <p:nvPr/>
                </p:nvSpPr>
                <p:spPr>
                  <a:xfrm>
                    <a:off x="2418150" y="3484585"/>
                    <a:ext cx="1668645" cy="337630"/>
                  </a:xfrm>
                  <a:prstGeom prst="rect">
                    <a:avLst/>
                  </a:prstGeom>
                  <a:blipFill>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B97A98-05C0-9ACB-B575-A26DF2D8EF4E}"/>
                      </a:ext>
                    </a:extLst>
                  </p:cNvPr>
                  <p:cNvSpPr txBox="1"/>
                  <p:nvPr/>
                </p:nvSpPr>
                <p:spPr>
                  <a:xfrm>
                    <a:off x="5215940" y="3903368"/>
                    <a:ext cx="577711" cy="337630"/>
                  </a:xfrm>
                  <a:prstGeom prst="rect">
                    <a:avLst/>
                  </a:prstGeom>
                  <a:noFill/>
                </p:spPr>
                <p:txBody>
                  <a:bodyPr wrap="none" rtlCol="0">
                    <a:spAutoFit/>
                  </a:bodyPr>
                  <a:lstStyle/>
                  <a:p>
                    <a:pPr lvl="0">
                      <a:buClr>
                        <a:srgbClr val="3333CC"/>
                      </a:buCl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Red</m:t>
                          </m:r>
                        </m:oMath>
                      </m:oMathPara>
                    </a14:m>
                    <a:endParaRPr lang="en-US" sz="1200" dirty="0">
                      <a:solidFill>
                        <a:srgbClr val="000000"/>
                      </a:solidFill>
                      <a:latin typeface="Franklin Gothic Book" panose="020B0503020102020204" pitchFamily="34" charset="0"/>
                    </a:endParaRPr>
                  </a:p>
                </p:txBody>
              </p:sp>
            </mc:Choice>
            <mc:Fallback xmlns="">
              <p:sp>
                <p:nvSpPr>
                  <p:cNvPr id="47" name="TextBox 46">
                    <a:extLst>
                      <a:ext uri="{FF2B5EF4-FFF2-40B4-BE49-F238E27FC236}">
                        <a16:creationId xmlns:a16="http://schemas.microsoft.com/office/drawing/2014/main" id="{BBC28D35-7BE7-4F1E-928B-1ED8A1B89EF6}"/>
                      </a:ext>
                    </a:extLst>
                  </p:cNvPr>
                  <p:cNvSpPr txBox="1">
                    <a:spLocks noRot="1" noChangeAspect="1" noMove="1" noResize="1" noEditPoints="1" noAdjustHandles="1" noChangeArrowheads="1" noChangeShapeType="1" noTextEdit="1"/>
                  </p:cNvSpPr>
                  <p:nvPr/>
                </p:nvSpPr>
                <p:spPr>
                  <a:xfrm>
                    <a:off x="5215940" y="3903368"/>
                    <a:ext cx="577711" cy="337630"/>
                  </a:xfrm>
                  <a:prstGeom prst="rect">
                    <a:avLst/>
                  </a:prstGeom>
                  <a:blipFill>
                    <a:blip r:embed="rId5"/>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64367D0F-32FC-D020-9342-FBAA8FB2741F}"/>
                  </a:ext>
                </a:extLst>
              </p:cNvPr>
              <p:cNvSpPr/>
              <p:nvPr/>
            </p:nvSpPr>
            <p:spPr>
              <a:xfrm>
                <a:off x="2885020" y="4620426"/>
                <a:ext cx="222513" cy="337630"/>
              </a:xfrm>
              <a:prstGeom prst="rect">
                <a:avLst/>
              </a:prstGeom>
            </p:spPr>
            <p:txBody>
              <a:bodyPr wrap="none">
                <a:spAutoFit/>
              </a:bodyPr>
              <a:lstStyle/>
              <a:p>
                <a:pPr defTabSz="685800" eaLnBrk="0" fontAlgn="base" hangingPunct="0">
                  <a:spcBef>
                    <a:spcPct val="20000"/>
                  </a:spcBef>
                  <a:spcAft>
                    <a:spcPct val="0"/>
                  </a:spcAft>
                  <a:buClr>
                    <a:srgbClr val="3333CC"/>
                  </a:buClr>
                  <a:defRPr/>
                </a:pPr>
                <a:endParaRPr lang="en-US" sz="1200" dirty="0">
                  <a:solidFill>
                    <a:srgbClr val="000000"/>
                  </a:solidFill>
                  <a:latin typeface="Franklin Gothic Book" panose="020B0503020102020204" pitchFamily="34" charset="0"/>
                </a:endParaRPr>
              </a:p>
            </p:txBody>
          </p:sp>
          <p:sp>
            <p:nvSpPr>
              <p:cNvPr id="15" name="Rectangle 14">
                <a:extLst>
                  <a:ext uri="{FF2B5EF4-FFF2-40B4-BE49-F238E27FC236}">
                    <a16:creationId xmlns:a16="http://schemas.microsoft.com/office/drawing/2014/main" id="{B7AEE794-C95D-24D2-43E4-1120832F46EB}"/>
                  </a:ext>
                </a:extLst>
              </p:cNvPr>
              <p:cNvSpPr/>
              <p:nvPr/>
            </p:nvSpPr>
            <p:spPr>
              <a:xfrm>
                <a:off x="4810549" y="4654689"/>
                <a:ext cx="222513" cy="337630"/>
              </a:xfrm>
              <a:prstGeom prst="rect">
                <a:avLst/>
              </a:prstGeom>
            </p:spPr>
            <p:txBody>
              <a:bodyPr wrap="none">
                <a:spAutoFit/>
              </a:bodyPr>
              <a:lstStyle/>
              <a:p>
                <a:pPr defTabSz="685800" eaLnBrk="0" fontAlgn="base" hangingPunct="0">
                  <a:spcBef>
                    <a:spcPct val="20000"/>
                  </a:spcBef>
                  <a:spcAft>
                    <a:spcPct val="0"/>
                  </a:spcAft>
                  <a:buClr>
                    <a:srgbClr val="3333CC"/>
                  </a:buClr>
                  <a:defRPr/>
                </a:pPr>
                <a:endParaRPr lang="en-US" sz="1200" dirty="0">
                  <a:solidFill>
                    <a:srgbClr val="000000"/>
                  </a:solidFill>
                  <a:latin typeface="Franklin Gothic Book" panose="020B0503020102020204" pitchFamily="34" charset="0"/>
                </a:endParaRPr>
              </a:p>
            </p:txBody>
          </p:sp>
          <p:sp>
            <p:nvSpPr>
              <p:cNvPr id="16" name="Rectangle 15">
                <a:extLst>
                  <a:ext uri="{FF2B5EF4-FFF2-40B4-BE49-F238E27FC236}">
                    <a16:creationId xmlns:a16="http://schemas.microsoft.com/office/drawing/2014/main" id="{00118A50-E369-CFDE-AB51-F6C55AF24CDF}"/>
                  </a:ext>
                </a:extLst>
              </p:cNvPr>
              <p:cNvSpPr/>
              <p:nvPr/>
            </p:nvSpPr>
            <p:spPr>
              <a:xfrm>
                <a:off x="3852996" y="4645505"/>
                <a:ext cx="222513" cy="337630"/>
              </a:xfrm>
              <a:prstGeom prst="rect">
                <a:avLst/>
              </a:prstGeom>
            </p:spPr>
            <p:txBody>
              <a:bodyPr wrap="none">
                <a:spAutoFit/>
              </a:bodyPr>
              <a:lstStyle/>
              <a:p>
                <a:pPr defTabSz="685800" eaLnBrk="0" fontAlgn="base" hangingPunct="0">
                  <a:spcBef>
                    <a:spcPct val="20000"/>
                  </a:spcBef>
                  <a:spcAft>
                    <a:spcPct val="0"/>
                  </a:spcAft>
                  <a:buClr>
                    <a:srgbClr val="3333CC"/>
                  </a:buClr>
                  <a:defRPr/>
                </a:pPr>
                <a:endParaRPr lang="en-US" sz="1200" dirty="0">
                  <a:solidFill>
                    <a:srgbClr val="000000"/>
                  </a:solidFill>
                  <a:latin typeface="Franklin Gothic Book" panose="020B0503020102020204" pitchFamily="34" charset="0"/>
                </a:endParaRPr>
              </a:p>
            </p:txBody>
          </p:sp>
          <p:sp>
            <p:nvSpPr>
              <p:cNvPr id="17" name="Rectangle 16">
                <a:extLst>
                  <a:ext uri="{FF2B5EF4-FFF2-40B4-BE49-F238E27FC236}">
                    <a16:creationId xmlns:a16="http://schemas.microsoft.com/office/drawing/2014/main" id="{FDF2E295-9D73-6D7B-D8A8-60CA85D4152A}"/>
                  </a:ext>
                </a:extLst>
              </p:cNvPr>
              <p:cNvSpPr/>
              <p:nvPr/>
            </p:nvSpPr>
            <p:spPr>
              <a:xfrm>
                <a:off x="5690376" y="4691802"/>
                <a:ext cx="222513" cy="337630"/>
              </a:xfrm>
              <a:prstGeom prst="rect">
                <a:avLst/>
              </a:prstGeom>
            </p:spPr>
            <p:txBody>
              <a:bodyPr wrap="none">
                <a:spAutoFit/>
              </a:bodyPr>
              <a:lstStyle/>
              <a:p>
                <a:pPr defTabSz="685800" eaLnBrk="0" fontAlgn="base" hangingPunct="0">
                  <a:spcBef>
                    <a:spcPct val="20000"/>
                  </a:spcBef>
                  <a:spcAft>
                    <a:spcPct val="0"/>
                  </a:spcAft>
                  <a:buClr>
                    <a:srgbClr val="3333CC"/>
                  </a:buClr>
                  <a:defRPr/>
                </a:pPr>
                <a:endParaRPr lang="en-US" sz="1200" dirty="0">
                  <a:solidFill>
                    <a:srgbClr val="000000"/>
                  </a:solidFill>
                  <a:latin typeface="Franklin Gothic Book" panose="020B0503020102020204" pitchFamily="34" charset="0"/>
                </a:endParaRPr>
              </a:p>
            </p:txBody>
          </p:sp>
          <p:grpSp>
            <p:nvGrpSpPr>
              <p:cNvPr id="18" name="Group 38">
                <a:extLst>
                  <a:ext uri="{FF2B5EF4-FFF2-40B4-BE49-F238E27FC236}">
                    <a16:creationId xmlns:a16="http://schemas.microsoft.com/office/drawing/2014/main" id="{0C80A042-4F69-3B30-73C3-7DDF7C815C4B}"/>
                  </a:ext>
                </a:extLst>
              </p:cNvPr>
              <p:cNvGrpSpPr/>
              <p:nvPr/>
            </p:nvGrpSpPr>
            <p:grpSpPr>
              <a:xfrm>
                <a:off x="3729741" y="3998004"/>
                <a:ext cx="1737362" cy="1683657"/>
                <a:chOff x="2827624" y="2785281"/>
                <a:chExt cx="1737362" cy="1683657"/>
              </a:xfrm>
            </p:grpSpPr>
            <p:sp>
              <p:nvSpPr>
                <p:cNvPr id="19" name="Oval 18">
                  <a:extLst>
                    <a:ext uri="{FF2B5EF4-FFF2-40B4-BE49-F238E27FC236}">
                      <a16:creationId xmlns:a16="http://schemas.microsoft.com/office/drawing/2014/main" id="{BD084723-1A89-CF99-5AFD-37E5AA210779}"/>
                    </a:ext>
                  </a:extLst>
                </p:cNvPr>
                <p:cNvSpPr/>
                <p:nvPr/>
              </p:nvSpPr>
              <p:spPr bwMode="auto">
                <a:xfrm>
                  <a:off x="2827624" y="2785281"/>
                  <a:ext cx="1737362"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rgbClr val="3333CC"/>
                    </a:buClr>
                    <a:buFontTx/>
                    <a:buChar char="•"/>
                    <a:defRPr/>
                  </a:pPr>
                  <a:endParaRPr lang="en-US" sz="1200" dirty="0">
                    <a:solidFill>
                      <a:srgbClr val="0000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B7F61E6-37E2-9A8B-DF85-2678D81C96E5}"/>
                        </a:ext>
                      </a:extLst>
                    </p:cNvPr>
                    <p:cNvSpPr txBox="1"/>
                    <p:nvPr/>
                  </p:nvSpPr>
                  <p:spPr>
                    <a:xfrm>
                      <a:off x="3287531" y="2930407"/>
                      <a:ext cx="847089" cy="337630"/>
                    </a:xfrm>
                    <a:prstGeom prst="rect">
                      <a:avLst/>
                    </a:prstGeom>
                    <a:noFill/>
                  </p:spPr>
                  <p:txBody>
                    <a:bodyPr wrap="square" rtlCol="0">
                      <a:spAutoFit/>
                    </a:bodyPr>
                    <a:lstStyle/>
                    <a:p>
                      <a:pPr lvl="0">
                        <a:buClr>
                          <a:srgbClr val="3333CC"/>
                        </a:buCl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Ace</m:t>
                            </m:r>
                          </m:oMath>
                        </m:oMathPara>
                      </a14:m>
                      <a:endParaRPr lang="en-US" sz="1200" dirty="0">
                        <a:solidFill>
                          <a:srgbClr val="000000"/>
                        </a:solidFill>
                        <a:latin typeface="Franklin Gothic Book" panose="020B0503020102020204" pitchFamily="34" charset="0"/>
                      </a:endParaRPr>
                    </a:p>
                  </p:txBody>
                </p:sp>
              </mc:Choice>
              <mc:Fallback xmlns="">
                <p:sp>
                  <p:nvSpPr>
                    <p:cNvPr id="65" name="TextBox 64">
                      <a:extLst>
                        <a:ext uri="{FF2B5EF4-FFF2-40B4-BE49-F238E27FC236}">
                          <a16:creationId xmlns:a16="http://schemas.microsoft.com/office/drawing/2014/main" id="{9D8F8458-A667-4A55-9BA4-2845F7A10917}"/>
                        </a:ext>
                      </a:extLst>
                    </p:cNvPr>
                    <p:cNvSpPr txBox="1">
                      <a:spLocks noRot="1" noChangeAspect="1" noMove="1" noResize="1" noEditPoints="1" noAdjustHandles="1" noChangeArrowheads="1" noChangeShapeType="1" noTextEdit="1"/>
                    </p:cNvSpPr>
                    <p:nvPr/>
                  </p:nvSpPr>
                  <p:spPr>
                    <a:xfrm>
                      <a:off x="3287531" y="2930407"/>
                      <a:ext cx="847089" cy="337630"/>
                    </a:xfrm>
                    <a:prstGeom prst="rect">
                      <a:avLst/>
                    </a:prstGeom>
                    <a:blipFill>
                      <a:blip r:embed="rId6"/>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9B3D1E7-7EC7-7344-669F-C21D3EC38F76}"/>
                    </a:ext>
                  </a:extLst>
                </p:cNvPr>
                <p:cNvSpPr/>
                <p:nvPr/>
              </p:nvSpPr>
              <p:spPr>
                <a:xfrm>
                  <a:off x="9581115" y="4572208"/>
                  <a:ext cx="402747" cy="287493"/>
                </a:xfrm>
                <a:prstGeom prst="rect">
                  <a:avLst/>
                </a:prstGeom>
              </p:spPr>
              <p:txBody>
                <a:bodyPr wrap="none">
                  <a:sp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24</m:t>
                        </m:r>
                      </m:oMath>
                    </m:oMathPara>
                  </a14:m>
                  <a:endParaRPr lang="en-US" sz="1200" dirty="0">
                    <a:solidFill>
                      <a:srgbClr val="000000"/>
                    </a:solidFill>
                    <a:latin typeface="Franklin Gothic Book" panose="020B0503020102020204" pitchFamily="34" charset="0"/>
                  </a:endParaRPr>
                </a:p>
              </p:txBody>
            </p:sp>
          </mc:Choice>
          <mc:Fallback xmlns="">
            <p:sp>
              <p:nvSpPr>
                <p:cNvPr id="38" name="Rectangle 37">
                  <a:extLst>
                    <a:ext uri="{FF2B5EF4-FFF2-40B4-BE49-F238E27FC236}">
                      <a16:creationId xmlns:a16="http://schemas.microsoft.com/office/drawing/2014/main" id="{16A795D6-68F3-4A91-A96B-767FE6CD3A78}"/>
                    </a:ext>
                  </a:extLst>
                </p:cNvPr>
                <p:cNvSpPr>
                  <a:spLocks noRot="1" noChangeAspect="1" noMove="1" noResize="1" noEditPoints="1" noAdjustHandles="1" noChangeArrowheads="1" noChangeShapeType="1" noTextEdit="1"/>
                </p:cNvSpPr>
                <p:nvPr/>
              </p:nvSpPr>
              <p:spPr>
                <a:xfrm>
                  <a:off x="9581115" y="4572208"/>
                  <a:ext cx="402747" cy="28749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887F4C2-3330-18F1-A01F-82FCD004491E}"/>
                    </a:ext>
                  </a:extLst>
                </p:cNvPr>
                <p:cNvSpPr/>
                <p:nvPr/>
              </p:nvSpPr>
              <p:spPr>
                <a:xfrm>
                  <a:off x="7057834" y="4618508"/>
                  <a:ext cx="402747" cy="287493"/>
                </a:xfrm>
                <a:prstGeom prst="rect">
                  <a:avLst/>
                </a:prstGeom>
              </p:spPr>
              <p:txBody>
                <a:bodyPr wrap="none">
                  <a:sp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24</m:t>
                        </m:r>
                      </m:oMath>
                    </m:oMathPara>
                  </a14:m>
                  <a:endParaRPr lang="en-US" sz="1200" dirty="0">
                    <a:solidFill>
                      <a:srgbClr val="000000"/>
                    </a:solidFill>
                    <a:latin typeface="Franklin Gothic Book" panose="020B0503020102020204" pitchFamily="34" charset="0"/>
                  </a:endParaRPr>
                </a:p>
              </p:txBody>
            </p:sp>
          </mc:Choice>
          <mc:Fallback xmlns="">
            <p:sp>
              <p:nvSpPr>
                <p:cNvPr id="39" name="Rectangle 38">
                  <a:extLst>
                    <a:ext uri="{FF2B5EF4-FFF2-40B4-BE49-F238E27FC236}">
                      <a16:creationId xmlns:a16="http://schemas.microsoft.com/office/drawing/2014/main" id="{4EF62EA2-359D-45D1-A061-A995C289480B}"/>
                    </a:ext>
                  </a:extLst>
                </p:cNvPr>
                <p:cNvSpPr>
                  <a:spLocks noRot="1" noChangeAspect="1" noMove="1" noResize="1" noEditPoints="1" noAdjustHandles="1" noChangeArrowheads="1" noChangeShapeType="1" noTextEdit="1"/>
                </p:cNvSpPr>
                <p:nvPr/>
              </p:nvSpPr>
              <p:spPr>
                <a:xfrm>
                  <a:off x="7057834" y="4618508"/>
                  <a:ext cx="402747" cy="28749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18B989-B47C-7E6E-5DEF-D5DAE89F189B}"/>
                    </a:ext>
                  </a:extLst>
                </p:cNvPr>
                <p:cNvSpPr/>
                <p:nvPr/>
              </p:nvSpPr>
              <p:spPr>
                <a:xfrm>
                  <a:off x="8111130" y="4606932"/>
                  <a:ext cx="315694" cy="287493"/>
                </a:xfrm>
                <a:prstGeom prst="rect">
                  <a:avLst/>
                </a:prstGeom>
              </p:spPr>
              <p:txBody>
                <a:bodyPr wrap="none">
                  <a:sp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2</m:t>
                        </m:r>
                      </m:oMath>
                    </m:oMathPara>
                  </a14:m>
                  <a:endParaRPr lang="en-US" sz="1200" dirty="0">
                    <a:solidFill>
                      <a:srgbClr val="006600"/>
                    </a:solidFill>
                    <a:latin typeface="Franklin Gothic Book" panose="020B0503020102020204" pitchFamily="34" charset="0"/>
                  </a:endParaRPr>
                </a:p>
              </p:txBody>
            </p:sp>
          </mc:Choice>
          <mc:Fallback xmlns="">
            <p:sp>
              <p:nvSpPr>
                <p:cNvPr id="40" name="Rectangle 39">
                  <a:extLst>
                    <a:ext uri="{FF2B5EF4-FFF2-40B4-BE49-F238E27FC236}">
                      <a16:creationId xmlns:a16="http://schemas.microsoft.com/office/drawing/2014/main" id="{01EF119F-5259-4931-BB59-C00F853378AB}"/>
                    </a:ext>
                  </a:extLst>
                </p:cNvPr>
                <p:cNvSpPr>
                  <a:spLocks noRot="1" noChangeAspect="1" noMove="1" noResize="1" noEditPoints="1" noAdjustHandles="1" noChangeArrowheads="1" noChangeShapeType="1" noTextEdit="1"/>
                </p:cNvSpPr>
                <p:nvPr/>
              </p:nvSpPr>
              <p:spPr>
                <a:xfrm>
                  <a:off x="8111130" y="4606932"/>
                  <a:ext cx="315694" cy="28749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5366628-B64D-8BE0-45AF-407D40947FC4}"/>
                    </a:ext>
                  </a:extLst>
                </p:cNvPr>
                <p:cNvSpPr/>
                <p:nvPr/>
              </p:nvSpPr>
              <p:spPr>
                <a:xfrm>
                  <a:off x="8758515" y="4641656"/>
                  <a:ext cx="315694" cy="287493"/>
                </a:xfrm>
                <a:prstGeom prst="rect">
                  <a:avLst/>
                </a:prstGeom>
              </p:spPr>
              <p:txBody>
                <a:bodyPr wrap="none">
                  <a:sp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2</m:t>
                        </m:r>
                      </m:oMath>
                    </m:oMathPara>
                  </a14:m>
                  <a:endParaRPr lang="en-US" sz="1200" dirty="0">
                    <a:solidFill>
                      <a:srgbClr val="000000"/>
                    </a:solidFill>
                    <a:latin typeface="Franklin Gothic Book" panose="020B0503020102020204" pitchFamily="34" charset="0"/>
                  </a:endParaRPr>
                </a:p>
              </p:txBody>
            </p:sp>
          </mc:Choice>
          <mc:Fallback xmlns="">
            <p:sp>
              <p:nvSpPr>
                <p:cNvPr id="42" name="Rectangle 41">
                  <a:extLst>
                    <a:ext uri="{FF2B5EF4-FFF2-40B4-BE49-F238E27FC236}">
                      <a16:creationId xmlns:a16="http://schemas.microsoft.com/office/drawing/2014/main" id="{1276FABC-54CE-40E8-9AAC-87CC467D1C7B}"/>
                    </a:ext>
                  </a:extLst>
                </p:cNvPr>
                <p:cNvSpPr>
                  <a:spLocks noRot="1" noChangeAspect="1" noMove="1" noResize="1" noEditPoints="1" noAdjustHandles="1" noChangeArrowheads="1" noChangeShapeType="1" noTextEdit="1"/>
                </p:cNvSpPr>
                <p:nvPr/>
              </p:nvSpPr>
              <p:spPr>
                <a:xfrm>
                  <a:off x="8758515" y="4641656"/>
                  <a:ext cx="315694" cy="287493"/>
                </a:xfrm>
                <a:prstGeom prst="rect">
                  <a:avLst/>
                </a:prstGeom>
                <a:blipFill>
                  <a:blip r:embed="rId10"/>
                  <a:stretch>
                    <a:fillRect/>
                  </a:stretch>
                </a:blipFill>
              </p:spPr>
              <p:txBody>
                <a:bodyPr/>
                <a:lstStyle/>
                <a:p>
                  <a:r>
                    <a:rPr lang="en-US">
                      <a:noFill/>
                    </a:rPr>
                    <a:t> </a:t>
                  </a:r>
                </a:p>
              </p:txBody>
            </p:sp>
          </mc:Fallback>
        </mc:AlternateContent>
      </p:grpSp>
      <p:grpSp>
        <p:nvGrpSpPr>
          <p:cNvPr id="23" name="Group 14">
            <a:extLst>
              <a:ext uri="{FF2B5EF4-FFF2-40B4-BE49-F238E27FC236}">
                <a16:creationId xmlns:a16="http://schemas.microsoft.com/office/drawing/2014/main" id="{18B9FB6B-666F-E8C3-04F3-4848CE8ADE77}"/>
              </a:ext>
            </a:extLst>
          </p:cNvPr>
          <p:cNvGrpSpPr/>
          <p:nvPr/>
        </p:nvGrpSpPr>
        <p:grpSpPr>
          <a:xfrm>
            <a:off x="4329815" y="2093466"/>
            <a:ext cx="1368916" cy="1073946"/>
            <a:chOff x="4608701" y="2916167"/>
            <a:chExt cx="1780800" cy="1274833"/>
          </a:xfrm>
        </p:grpSpPr>
        <mc:AlternateContent xmlns:mc="http://schemas.openxmlformats.org/markup-compatibility/2006">
          <mc:Choice xmlns:a14="http://schemas.microsoft.com/office/drawing/2010/main" Requires="a14">
            <p:sp>
              <p:nvSpPr>
                <p:cNvPr id="24" name="Text Box 44">
                  <a:extLst>
                    <a:ext uri="{FF2B5EF4-FFF2-40B4-BE49-F238E27FC236}">
                      <a16:creationId xmlns:a16="http://schemas.microsoft.com/office/drawing/2014/main" id="{36923AF3-1D77-5680-1427-9158B21720E2}"/>
                    </a:ext>
                  </a:extLst>
                </p:cNvPr>
                <p:cNvSpPr txBox="1">
                  <a:spLocks noChangeArrowheads="1"/>
                </p:cNvSpPr>
                <p:nvPr/>
              </p:nvSpPr>
              <p:spPr bwMode="auto">
                <a:xfrm>
                  <a:off x="4608701" y="2916167"/>
                  <a:ext cx="1780800" cy="328813"/>
                </a:xfrm>
                <a:prstGeom prst="rect">
                  <a:avLst/>
                </a:prstGeom>
                <a:noFill/>
                <a:ln w="9525">
                  <a:noFill/>
                  <a:miter lim="800000"/>
                  <a:headEnd/>
                  <a:tailEnd/>
                </a:ln>
              </p:spPr>
              <p:txBody>
                <a:bodyPr wrap="square">
                  <a:spAutoFit/>
                </a:bodyPr>
                <a:lstStyle/>
                <a:p>
                  <a:pPr lvl="0" eaLnBrk="1" hangingPunct="1">
                    <a:spcBef>
                      <a:spcPct val="50000"/>
                    </a:spcBef>
                    <a:buClrTx/>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Ace</m:t>
                        </m:r>
                        <m:r>
                          <a:rPr lang="en-US" sz="1200" b="0">
                            <a:solidFill>
                              <a:schemeClr val="accent1">
                                <a:lumMod val="50000"/>
                              </a:schemeClr>
                            </a:solidFill>
                            <a:latin typeface="Cambria Math" panose="02040503050406030204" pitchFamily="18" charset="0"/>
                          </a:rPr>
                          <m:t> </m:t>
                        </m:r>
                        <m:r>
                          <a:rPr lang="en-US" sz="1200" b="0" i="1">
                            <a:solidFill>
                              <a:srgbClr val="C00000"/>
                            </a:solidFill>
                            <a:latin typeface="Cambria Math" panose="02040503050406030204" pitchFamily="18" charset="0"/>
                            <a:ea typeface="Cambria Math" panose="02040503050406030204" pitchFamily="18" charset="0"/>
                          </a:rPr>
                          <m:t>∩</m:t>
                        </m:r>
                        <m:r>
                          <a:rPr lang="en-US" sz="1200" b="0">
                            <a:solidFill>
                              <a:schemeClr val="accent1">
                                <a:lumMod val="50000"/>
                              </a:schemeClr>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Red</m:t>
                        </m:r>
                      </m:oMath>
                    </m:oMathPara>
                  </a14:m>
                  <a:endParaRPr lang="en-US" sz="1400" dirty="0">
                    <a:solidFill>
                      <a:schemeClr val="accent1">
                        <a:lumMod val="50000"/>
                      </a:schemeClr>
                    </a:solidFill>
                    <a:latin typeface="Franklin Gothic Book" panose="020B0503020102020204" pitchFamily="34" charset="0"/>
                    <a:cs typeface="Arial" pitchFamily="34" charset="0"/>
                  </a:endParaRPr>
                </a:p>
              </p:txBody>
            </p:sp>
          </mc:Choice>
          <mc:Fallback>
            <p:sp>
              <p:nvSpPr>
                <p:cNvPr id="24" name="Text Box 44">
                  <a:extLst>
                    <a:ext uri="{FF2B5EF4-FFF2-40B4-BE49-F238E27FC236}">
                      <a16:creationId xmlns:a16="http://schemas.microsoft.com/office/drawing/2014/main" id="{36923AF3-1D77-5680-1427-9158B21720E2}"/>
                    </a:ext>
                  </a:extLst>
                </p:cNvPr>
                <p:cNvSpPr txBox="1">
                  <a:spLocks noRot="1" noChangeAspect="1" noMove="1" noResize="1" noEditPoints="1" noAdjustHandles="1" noChangeArrowheads="1" noChangeShapeType="1" noTextEdit="1"/>
                </p:cNvSpPr>
                <p:nvPr/>
              </p:nvSpPr>
              <p:spPr bwMode="auto">
                <a:xfrm>
                  <a:off x="4608701" y="2916167"/>
                  <a:ext cx="1780800" cy="328813"/>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p:sp>
          <p:nvSpPr>
            <p:cNvPr id="25" name="Line 43">
              <a:extLst>
                <a:ext uri="{FF2B5EF4-FFF2-40B4-BE49-F238E27FC236}">
                  <a16:creationId xmlns:a16="http://schemas.microsoft.com/office/drawing/2014/main" id="{05CDCE31-A289-214D-5645-B74E0073B20B}"/>
                </a:ext>
              </a:extLst>
            </p:cNvPr>
            <p:cNvSpPr>
              <a:spLocks noChangeShapeType="1"/>
            </p:cNvSpPr>
            <p:nvPr/>
          </p:nvSpPr>
          <p:spPr bwMode="auto">
            <a:xfrm flipH="1">
              <a:off x="4876799" y="3299778"/>
              <a:ext cx="533400" cy="891222"/>
            </a:xfrm>
            <a:prstGeom prst="line">
              <a:avLst/>
            </a:prstGeom>
            <a:noFill/>
            <a:ln w="9525">
              <a:solidFill>
                <a:schemeClr val="tx1"/>
              </a:solidFill>
              <a:miter lim="800000"/>
              <a:headEnd/>
              <a:tailEnd type="triangle" w="med" len="med"/>
            </a:ln>
          </p:spPr>
          <p:txBody>
            <a:bodyPr wrap="none"/>
            <a:lstStyle/>
            <a:p>
              <a:pPr defTabSz="685800" fontAlgn="base">
                <a:spcBef>
                  <a:spcPct val="0"/>
                </a:spcBef>
                <a:spcAft>
                  <a:spcPct val="0"/>
                </a:spcAft>
                <a:defRPr/>
              </a:pPr>
              <a:endParaRPr lang="en-US">
                <a:solidFill>
                  <a:srgbClr val="000000"/>
                </a:solidFill>
                <a:latin typeface="Franklin Gothic Book" panose="020B0503020102020204" pitchFamily="34" charset="0"/>
              </a:endParaRPr>
            </a:p>
          </p:txBody>
        </p:sp>
      </p:grpSp>
      <p:sp>
        <p:nvSpPr>
          <p:cNvPr id="22" name="TextBox 21">
            <a:extLst>
              <a:ext uri="{FF2B5EF4-FFF2-40B4-BE49-F238E27FC236}">
                <a16:creationId xmlns:a16="http://schemas.microsoft.com/office/drawing/2014/main" id="{C70844E7-C185-16CE-48B8-0F96A79CF4F8}"/>
              </a:ext>
            </a:extLst>
          </p:cNvPr>
          <p:cNvSpPr txBox="1"/>
          <p:nvPr/>
        </p:nvSpPr>
        <p:spPr>
          <a:xfrm>
            <a:off x="628650" y="4317958"/>
            <a:ext cx="8057572" cy="611834"/>
          </a:xfrm>
          <a:prstGeom prst="rect">
            <a:avLst/>
          </a:prstGeom>
          <a:noFill/>
        </p:spPr>
        <p:txBody>
          <a:bodyPr wrap="square">
            <a:spAutoFit/>
          </a:bodyPr>
          <a:lstStyle/>
          <a:p>
            <a:pPr>
              <a:lnSpc>
                <a:spcPct val="150000"/>
              </a:lnSpc>
            </a:pPr>
            <a:r>
              <a:rPr lang="en-US" sz="1200" dirty="0">
                <a:latin typeface="Helvetica Light"/>
              </a:rPr>
              <a:t>Venn diagrams are often used in business to analyze </a:t>
            </a:r>
            <a:r>
              <a:rPr lang="en-US" sz="1200" dirty="0">
                <a:solidFill>
                  <a:srgbClr val="0000FF"/>
                </a:solidFill>
                <a:latin typeface="Helvetica Light"/>
              </a:rPr>
              <a:t>overlapping customer segments</a:t>
            </a:r>
            <a:r>
              <a:rPr lang="en-US" sz="1200" dirty="0">
                <a:latin typeface="Helvetica Light"/>
              </a:rPr>
              <a:t>, such as customers interested in both Product A and Product B.</a:t>
            </a:r>
          </a:p>
        </p:txBody>
      </p:sp>
    </p:spTree>
    <p:extLst>
      <p:ext uri="{BB962C8B-B14F-4D97-AF65-F5344CB8AC3E}">
        <p14:creationId xmlns:p14="http://schemas.microsoft.com/office/powerpoint/2010/main" val="351435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455692" y="1641098"/>
            <a:ext cx="5819491" cy="1926772"/>
          </a:xfrm>
          <a:prstGeom prst="rect">
            <a:avLst/>
          </a:prstGeom>
          <a:solidFill>
            <a:srgbClr val="E5F5FF"/>
          </a:solidFill>
          <a:ln>
            <a:solidFill>
              <a:schemeClr val="tx1"/>
            </a:solidFill>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chemeClr val="tx1"/>
              </a:solidFill>
              <a:latin typeface="Times New Roman" pitchFamily="18" charset="0"/>
            </a:endParaRPr>
          </a:p>
        </p:txBody>
      </p:sp>
      <p:sp>
        <p:nvSpPr>
          <p:cNvPr id="30725" name="Rectangle 2"/>
          <p:cNvSpPr>
            <a:spLocks noGrp="1" noChangeArrowheads="1"/>
          </p:cNvSpPr>
          <p:nvPr>
            <p:ph type="title"/>
          </p:nvPr>
        </p:nvSpPr>
        <p:spPr/>
        <p:txBody>
          <a:bodyPr/>
          <a:lstStyle/>
          <a:p>
            <a:pPr eaLnBrk="1" hangingPunct="1"/>
            <a:r>
              <a:rPr lang="en-US" dirty="0"/>
              <a:t>Mutually Exclusive Events</a:t>
            </a:r>
          </a:p>
        </p:txBody>
      </p:sp>
      <mc:AlternateContent xmlns:mc="http://schemas.openxmlformats.org/markup-compatibility/2006">
        <mc:Choice xmlns:a14="http://schemas.microsoft.com/office/drawing/2010/main" Requires="a14">
          <p:sp>
            <p:nvSpPr>
              <p:cNvPr id="30726" name="Rectangle 3"/>
              <p:cNvSpPr>
                <a:spLocks noGrp="1" noChangeArrowheads="1"/>
              </p:cNvSpPr>
              <p:nvPr>
                <p:ph idx="1"/>
              </p:nvPr>
            </p:nvSpPr>
            <p:spPr>
              <a:xfrm>
                <a:off x="814459" y="1108331"/>
                <a:ext cx="8002970" cy="3641089"/>
              </a:xfrm>
            </p:spPr>
            <p:txBody>
              <a:bodyPr>
                <a:normAutofit/>
              </a:bodyPr>
              <a:lstStyle/>
              <a:p>
                <a:pPr marL="0" indent="0" eaLnBrk="1" hangingPunct="1">
                  <a:lnSpc>
                    <a:spcPct val="150000"/>
                  </a:lnSpc>
                  <a:buNone/>
                </a:pPr>
                <a:r>
                  <a:rPr lang="en-US" sz="1200" b="1" dirty="0">
                    <a:solidFill>
                      <a:srgbClr val="C00000"/>
                    </a:solidFill>
                    <a:latin typeface="Helvetica Light" panose="020B0403020202020204"/>
                  </a:rPr>
                  <a:t>Mutually exclusive (or disjoint) events: </a:t>
                </a:r>
                <a:r>
                  <a:rPr lang="en-US" sz="1200" dirty="0">
                    <a:solidFill>
                      <a:schemeClr val="tx1"/>
                    </a:solidFill>
                    <a:latin typeface="Helvetica Light" panose="020B0403020202020204"/>
                  </a:rPr>
                  <a:t>are events that cannot occur simultaneously. </a:t>
                </a:r>
                <a:endParaRPr lang="en-US" sz="1400" dirty="0">
                  <a:solidFill>
                    <a:srgbClr val="C00000"/>
                  </a:solidFill>
                  <a:latin typeface="Helvetica Light" panose="020B0403020202020204"/>
                </a:endParaRPr>
              </a:p>
              <a:p>
                <a:pPr eaLnBrk="1" hangingPunct="1">
                  <a:buFont typeface="Wingdings" pitchFamily="2" charset="2"/>
                  <a:buNone/>
                </a:pPr>
                <a:endParaRPr lang="en-US" sz="1400" dirty="0">
                  <a:solidFill>
                    <a:srgbClr val="C00000"/>
                  </a:solidFill>
                  <a:latin typeface="Helvetica Light" panose="020B0403020202020204"/>
                </a:endParaRPr>
              </a:p>
              <a:p>
                <a:pPr eaLnBrk="1" hangingPunct="1">
                  <a:buFont typeface="Wingdings" pitchFamily="2" charset="2"/>
                  <a:buNone/>
                </a:pP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Example</a:t>
                </a:r>
                <a:r>
                  <a:rPr lang="en-US" sz="1200" dirty="0">
                    <a:solidFill>
                      <a:schemeClr val="hlink"/>
                    </a:solidFill>
                    <a:latin typeface="Helvetica Light" panose="020B0403020202020204"/>
                  </a:rPr>
                  <a:t>:  </a:t>
                </a:r>
                <a:r>
                  <a:rPr lang="en-US" sz="1200" dirty="0">
                    <a:solidFill>
                      <a:schemeClr val="tx1"/>
                    </a:solidFill>
                    <a:latin typeface="Helvetica Light" panose="020B0403020202020204"/>
                  </a:rPr>
                  <a:t>Drawing</a:t>
                </a:r>
                <a:r>
                  <a:rPr lang="en-US" sz="1200" dirty="0">
                    <a:latin typeface="Helvetica Light" panose="020B0403020202020204"/>
                  </a:rPr>
                  <a:t> </a:t>
                </a:r>
                <a:r>
                  <a:rPr lang="en-US" sz="1200" dirty="0">
                    <a:solidFill>
                      <a:srgbClr val="0000FF"/>
                    </a:solidFill>
                    <a:latin typeface="Helvetica Light" panose="020B0403020202020204"/>
                  </a:rPr>
                  <a:t>one</a:t>
                </a:r>
                <a:r>
                  <a:rPr lang="en-US" sz="1200" dirty="0">
                    <a:latin typeface="Helvetica Light" panose="020B0403020202020204"/>
                  </a:rPr>
                  <a:t> </a:t>
                </a:r>
                <a:r>
                  <a:rPr lang="en-US" sz="1200" dirty="0">
                    <a:solidFill>
                      <a:schemeClr val="tx1"/>
                    </a:solidFill>
                    <a:latin typeface="Helvetica Light" panose="020B0403020202020204"/>
                  </a:rPr>
                  <a:t>card from a deck of cards</a:t>
                </a:r>
              </a:p>
              <a:p>
                <a:pPr lvl="1" eaLnBrk="1" hangingPunct="1">
                  <a:buFont typeface="Wingdings" pitchFamily="2" charset="2"/>
                  <a:buNone/>
                </a:pPr>
                <a:r>
                  <a:rPr lang="en-US" sz="1200" dirty="0">
                    <a:latin typeface="Helvetica Light" panose="020B0403020202020204"/>
                  </a:rPr>
                  <a:t>             	            </a:t>
                </a:r>
              </a:p>
              <a:p>
                <a:pPr lvl="1">
                  <a:buNone/>
                </a:pPr>
                <a:r>
                  <a:rPr lang="en-US" sz="1200" dirty="0">
                    <a:solidFill>
                      <a:srgbClr val="C00000"/>
                    </a:solidFill>
                    <a:latin typeface="Helvetica Light" panose="020B0403020202020204"/>
                  </a:rPr>
                  <a:t>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chemeClr val="tx1"/>
                    </a:solidFill>
                    <a:latin typeface="Helvetica Light" panose="020B0403020202020204"/>
                  </a:rPr>
                  <a:t> = queen of diamonds;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solidFill>
                      <a:schemeClr val="tx1"/>
                    </a:solidFill>
                    <a:latin typeface="Helvetica Light" panose="020B0403020202020204"/>
                  </a:rPr>
                  <a:t> = queen of clubs</a:t>
                </a: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200" dirty="0">
                  <a:latin typeface="Helvetica Light" panose="020B0403020202020204"/>
                </a:endParaRPr>
              </a:p>
              <a:p>
                <a:pPr lvl="1"/>
                <a:r>
                  <a:rPr lang="en-US" sz="1200" dirty="0">
                    <a:solidFill>
                      <a:schemeClr val="tx1"/>
                    </a:solidFill>
                    <a:latin typeface="Helvetica Light" panose="020B0403020202020204"/>
                  </a:rPr>
                  <a:t>Events </a:t>
                </a:r>
                <a14:m>
                  <m:oMath xmlns:m="http://schemas.openxmlformats.org/officeDocument/2006/math">
                    <m:r>
                      <m:rPr>
                        <m:sty m:val="p"/>
                      </m:rPr>
                      <a:rPr lang="en-US" sz="1200" b="0" i="1" smtClean="0">
                        <a:solidFill>
                          <a:srgbClr val="006600"/>
                        </a:solidFill>
                        <a:latin typeface="Cambria Math" panose="02040503050406030204" pitchFamily="18" charset="0"/>
                      </a:rPr>
                      <m:t>A</m:t>
                    </m:r>
                  </m:oMath>
                </a14:m>
                <a:r>
                  <a:rPr lang="en-US" sz="1200" dirty="0">
                    <a:latin typeface="Helvetica Light" panose="020B0403020202020204"/>
                  </a:rPr>
                  <a:t> </a:t>
                </a:r>
                <a:r>
                  <a:rPr lang="en-US" sz="1200" dirty="0">
                    <a:solidFill>
                      <a:schemeClr val="tx1"/>
                    </a:solidFill>
                    <a:latin typeface="Helvetica Light" panose="020B0403020202020204"/>
                  </a:rPr>
                  <a:t>and</a:t>
                </a:r>
                <a:r>
                  <a:rPr lang="en-US" sz="1200" dirty="0">
                    <a:latin typeface="Helvetica Light" panose="020B0403020202020204"/>
                  </a:rPr>
                  <a:t>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latin typeface="Helvetica Light" panose="020B0403020202020204"/>
                  </a:rPr>
                  <a:t> </a:t>
                </a:r>
                <a:r>
                  <a:rPr lang="en-US" sz="1200" dirty="0">
                    <a:solidFill>
                      <a:schemeClr val="tx1"/>
                    </a:solidFill>
                    <a:latin typeface="Helvetica Light" panose="020B0403020202020204"/>
                  </a:rPr>
                  <a:t>are mutually exclusive: </a:t>
                </a:r>
                <a14:m>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 ∩ </m:t>
                        </m:r>
                        <m:r>
                          <a:rPr lang="en-US" sz="1200" b="0" i="1" smtClean="0">
                            <a:solidFill>
                              <a:srgbClr val="006600"/>
                            </a:solidFill>
                            <a:latin typeface="Cambria Math" panose="02040503050406030204" pitchFamily="18" charset="0"/>
                          </a:rPr>
                          <m:t>𝐵</m:t>
                        </m:r>
                      </m:e>
                    </m:d>
                    <m:r>
                      <a:rPr lang="en-US" sz="1200" b="0" i="1" smtClean="0">
                        <a:solidFill>
                          <a:srgbClr val="006600"/>
                        </a:solidFill>
                        <a:latin typeface="Cambria Math" panose="02040503050406030204" pitchFamily="18" charset="0"/>
                      </a:rPr>
                      <m:t>=0</m:t>
                    </m:r>
                  </m:oMath>
                </a14:m>
                <a:endParaRPr lang="en-US" sz="1200" dirty="0">
                  <a:latin typeface="Helvetica Light" panose="020B0403020202020204"/>
                </a:endParaRPr>
              </a:p>
            </p:txBody>
          </p:sp>
        </mc:Choice>
        <mc:Fallback>
          <p:sp>
            <p:nvSpPr>
              <p:cNvPr id="30726" name="Rectangle 3"/>
              <p:cNvSpPr>
                <a:spLocks noGrp="1" noRot="1" noChangeAspect="1" noMove="1" noResize="1" noEditPoints="1" noAdjustHandles="1" noChangeArrowheads="1" noChangeShapeType="1" noTextEdit="1"/>
              </p:cNvSpPr>
              <p:nvPr>
                <p:ph idx="1"/>
              </p:nvPr>
            </p:nvSpPr>
            <p:spPr>
              <a:xfrm>
                <a:off x="814459" y="1108331"/>
                <a:ext cx="8002970" cy="3641089"/>
              </a:xfrm>
              <a:blipFill>
                <a:blip r:embed="rId2"/>
                <a:stretch>
                  <a:fillRect l="-76"/>
                </a:stretch>
              </a:blipFill>
            </p:spPr>
            <p:txBody>
              <a:bodyPr/>
              <a:lstStyle/>
              <a:p>
                <a:r>
                  <a:rPr lang="en-US">
                    <a:noFill/>
                  </a:rPr>
                  <a:t> </a:t>
                </a:r>
              </a:p>
            </p:txBody>
          </p:sp>
        </mc:Fallback>
      </mc:AlternateContent>
      <p:pic>
        <p:nvPicPr>
          <p:cNvPr id="1253378" name="Picture 2" descr="http://upload.wikimedia.org/wikipedia/commons/1/1e/Poker-sm-243-Qc.png"/>
          <p:cNvPicPr>
            <a:picLocks noChangeAspect="1" noChangeArrowheads="1"/>
          </p:cNvPicPr>
          <p:nvPr/>
        </p:nvPicPr>
        <p:blipFill>
          <a:blip r:embed="rId3" cstate="print"/>
          <a:srcRect/>
          <a:stretch>
            <a:fillRect/>
          </a:stretch>
        </p:blipFill>
        <p:spPr bwMode="auto">
          <a:xfrm>
            <a:off x="5404120" y="2471731"/>
            <a:ext cx="639900" cy="895861"/>
          </a:xfrm>
          <a:prstGeom prst="rect">
            <a:avLst/>
          </a:prstGeom>
          <a:noFill/>
          <a:ln>
            <a:solidFill>
              <a:schemeClr val="tx1"/>
            </a:solidFill>
          </a:ln>
        </p:spPr>
      </p:pic>
      <p:pic>
        <p:nvPicPr>
          <p:cNvPr id="1253380" name="Picture 4" descr="http://upload.wikimedia.org/wikipedia/commons/7/70/Poker-sm-233-Qd.png"/>
          <p:cNvPicPr>
            <a:picLocks noChangeAspect="1" noChangeArrowheads="1"/>
          </p:cNvPicPr>
          <p:nvPr/>
        </p:nvPicPr>
        <p:blipFill>
          <a:blip r:embed="rId4" cstate="print"/>
          <a:srcRect/>
          <a:stretch>
            <a:fillRect/>
          </a:stretch>
        </p:blipFill>
        <p:spPr bwMode="auto">
          <a:xfrm>
            <a:off x="3249193" y="2471720"/>
            <a:ext cx="655451" cy="895861"/>
          </a:xfrm>
          <a:prstGeom prst="rect">
            <a:avLst/>
          </a:prstGeom>
          <a:noFill/>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dirty="0"/>
              <a:t>Collectively Exhaustive Events</a:t>
            </a:r>
          </a:p>
        </p:txBody>
      </p:sp>
      <p:sp>
        <p:nvSpPr>
          <p:cNvPr id="31750" name="Rectangle 3"/>
          <p:cNvSpPr>
            <a:spLocks noGrp="1" noChangeArrowheads="1"/>
          </p:cNvSpPr>
          <p:nvPr>
            <p:ph idx="1"/>
          </p:nvPr>
        </p:nvSpPr>
        <p:spPr>
          <a:xfrm>
            <a:off x="628650" y="1179095"/>
            <a:ext cx="7886700" cy="728082"/>
          </a:xfrm>
          <a:solidFill>
            <a:srgbClr val="E5F5FF"/>
          </a:solidFill>
          <a:ln>
            <a:solidFill>
              <a:schemeClr val="tx1"/>
            </a:solidFill>
          </a:ln>
        </p:spPr>
        <p:txBody>
          <a:bodyPr>
            <a:normAutofit/>
          </a:bodyPr>
          <a:lstStyle/>
          <a:p>
            <a:pPr marL="0" indent="0" eaLnBrk="1" hangingPunct="1">
              <a:lnSpc>
                <a:spcPct val="160000"/>
              </a:lnSpc>
              <a:buNone/>
            </a:pPr>
            <a:r>
              <a:rPr lang="en-US" sz="1200" b="1" dirty="0">
                <a:solidFill>
                  <a:srgbClr val="C00000"/>
                </a:solidFill>
                <a:latin typeface="Helvetica Light"/>
              </a:rPr>
              <a:t>Collectively exhaustive events: </a:t>
            </a:r>
            <a:r>
              <a:rPr lang="en-US" sz="1200" dirty="0">
                <a:solidFill>
                  <a:schemeClr val="tx1"/>
                </a:solidFill>
                <a:latin typeface="Helvetica Light"/>
              </a:rPr>
              <a:t>A set of events that together cover </a:t>
            </a:r>
            <a:r>
              <a:rPr lang="en-US" sz="1200" dirty="0">
                <a:solidFill>
                  <a:srgbClr val="0000FF"/>
                </a:solidFill>
                <a:latin typeface="Helvetica Light"/>
              </a:rPr>
              <a:t>all possible outcomes </a:t>
            </a:r>
            <a:r>
              <a:rPr lang="en-US" sz="1200" dirty="0">
                <a:solidFill>
                  <a:schemeClr val="tx1"/>
                </a:solidFill>
                <a:latin typeface="Helvetica Light"/>
              </a:rPr>
              <a:t>of an experiment in the </a:t>
            </a:r>
            <a:r>
              <a:rPr lang="en-US" sz="1200" dirty="0">
                <a:solidFill>
                  <a:srgbClr val="0000FF"/>
                </a:solidFill>
                <a:latin typeface="Helvetica Light"/>
              </a:rPr>
              <a:t>sample space</a:t>
            </a:r>
            <a:r>
              <a:rPr lang="en-US" sz="1200" dirty="0">
                <a:solidFill>
                  <a:schemeClr val="tx1"/>
                </a:solidFill>
                <a:latin typeface="Helvetica Light"/>
              </a:rPr>
              <a:t>. In other words, at least </a:t>
            </a:r>
            <a:r>
              <a:rPr lang="en-US" sz="1200" dirty="0">
                <a:solidFill>
                  <a:srgbClr val="0000FF"/>
                </a:solidFill>
                <a:latin typeface="Helvetica Light"/>
              </a:rPr>
              <a:t>one event </a:t>
            </a:r>
            <a:r>
              <a:rPr lang="en-US" sz="1200" dirty="0">
                <a:solidFill>
                  <a:schemeClr val="tx1"/>
                </a:solidFill>
                <a:latin typeface="Helvetica Light"/>
              </a:rPr>
              <a:t>from the set must </a:t>
            </a:r>
            <a:r>
              <a:rPr lang="en-US" sz="1200" dirty="0">
                <a:solidFill>
                  <a:srgbClr val="0000FF"/>
                </a:solidFill>
                <a:latin typeface="Helvetica Light"/>
              </a:rPr>
              <a:t>occur</a:t>
            </a:r>
            <a:r>
              <a:rPr lang="en-US" sz="1200" dirty="0">
                <a:solidFill>
                  <a:schemeClr val="tx1"/>
                </a:solidFill>
                <a:latin typeface="Helvetica Light"/>
              </a:rPr>
              <a:t> whenever the experiment is conducted.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1615EB3-DE2D-43C4-9196-DB9C5FE43E7C}"/>
                  </a:ext>
                </a:extLst>
              </p:cNvPr>
              <p:cNvSpPr txBox="1"/>
              <p:nvPr/>
            </p:nvSpPr>
            <p:spPr>
              <a:xfrm>
                <a:off x="2964976" y="2513547"/>
                <a:ext cx="2582839" cy="461665"/>
              </a:xfrm>
              <a:prstGeom prst="rect">
                <a:avLst/>
              </a:prstGeom>
              <a:solidFill>
                <a:srgbClr val="E5F5FF"/>
              </a:solidFill>
              <a:ln>
                <a:solidFill>
                  <a:schemeClr val="tx1"/>
                </a:solidFill>
              </a:ln>
            </p:spPr>
            <p:txBody>
              <a:bodyPr wrap="square">
                <a:spAutoFit/>
              </a:bodyPr>
              <a:lstStyle/>
              <a:p>
                <a14:m>
                  <m:oMath xmlns:m="http://schemas.openxmlformats.org/officeDocument/2006/math">
                    <m:r>
                      <m:rPr>
                        <m:sty m:val="p"/>
                      </m:rPr>
                      <a:rPr lang="en-US" sz="1200" b="0" i="1" smtClean="0">
                        <a:solidFill>
                          <a:srgbClr val="006600"/>
                        </a:solidFill>
                        <a:latin typeface="Cambria Math" panose="02040503050406030204" pitchFamily="18" charset="0"/>
                      </a:rPr>
                      <m:t>A</m:t>
                    </m:r>
                  </m:oMath>
                </a14:m>
                <a:r>
                  <a:rPr lang="en-US" sz="1200" dirty="0">
                    <a:latin typeface="Helvetica Light"/>
                  </a:rPr>
                  <a:t> = red cards;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latin typeface="Helvetica Light"/>
                  </a:rPr>
                  <a:t> = black cards; </a:t>
                </a:r>
              </a:p>
              <a:p>
                <a14:m>
                  <m:oMath xmlns:m="http://schemas.openxmlformats.org/officeDocument/2006/math">
                    <m:r>
                      <m:rPr>
                        <m:sty m:val="p"/>
                      </m:rPr>
                      <a:rPr lang="en-US" sz="1200" b="0" i="0" smtClean="0">
                        <a:solidFill>
                          <a:srgbClr val="006600"/>
                        </a:solidFill>
                        <a:latin typeface="Cambria Math" panose="02040503050406030204" pitchFamily="18" charset="0"/>
                      </a:rPr>
                      <m:t>C</m:t>
                    </m:r>
                  </m:oMath>
                </a14:m>
                <a:r>
                  <a:rPr lang="en-US" sz="1200" dirty="0">
                    <a:latin typeface="Helvetica Light"/>
                  </a:rPr>
                  <a:t> = diamonds; </a:t>
                </a:r>
                <a14:m>
                  <m:oMath xmlns:m="http://schemas.openxmlformats.org/officeDocument/2006/math">
                    <m:r>
                      <m:rPr>
                        <m:sty m:val="p"/>
                      </m:rPr>
                      <a:rPr lang="en-US" sz="1200" b="0" i="0" smtClean="0">
                        <a:solidFill>
                          <a:srgbClr val="006600"/>
                        </a:solidFill>
                        <a:latin typeface="Cambria Math" panose="02040503050406030204" pitchFamily="18" charset="0"/>
                      </a:rPr>
                      <m:t>D</m:t>
                    </m:r>
                  </m:oMath>
                </a14:m>
                <a:r>
                  <a:rPr lang="en-US" sz="1200" dirty="0">
                    <a:latin typeface="Helvetica Light"/>
                  </a:rPr>
                  <a:t> = clubs</a:t>
                </a:r>
              </a:p>
            </p:txBody>
          </p:sp>
        </mc:Choice>
        <mc:Fallback xmlns="">
          <p:sp>
            <p:nvSpPr>
              <p:cNvPr id="7" name="TextBox 6">
                <a:extLst>
                  <a:ext uri="{FF2B5EF4-FFF2-40B4-BE49-F238E27FC236}">
                    <a16:creationId xmlns:a16="http://schemas.microsoft.com/office/drawing/2014/main" id="{11615EB3-DE2D-43C4-9196-DB9C5FE43E7C}"/>
                  </a:ext>
                </a:extLst>
              </p:cNvPr>
              <p:cNvSpPr txBox="1">
                <a:spLocks noRot="1" noChangeAspect="1" noMove="1" noResize="1" noEditPoints="1" noAdjustHandles="1" noChangeArrowheads="1" noChangeShapeType="1" noTextEdit="1"/>
              </p:cNvSpPr>
              <p:nvPr/>
            </p:nvSpPr>
            <p:spPr>
              <a:xfrm>
                <a:off x="2964976" y="2513547"/>
                <a:ext cx="2582839" cy="461665"/>
              </a:xfrm>
              <a:prstGeom prst="rect">
                <a:avLst/>
              </a:prstGeom>
              <a:blipFill>
                <a:blip r:embed="rId3"/>
                <a:stretch>
                  <a:fillRect b="-769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C1621195-7A6E-B7FE-0056-53594FF65980}"/>
                  </a:ext>
                </a:extLst>
              </p:cNvPr>
              <p:cNvSpPr txBox="1">
                <a:spLocks noChangeArrowheads="1"/>
              </p:cNvSpPr>
              <p:nvPr/>
            </p:nvSpPr>
            <p:spPr>
              <a:xfrm>
                <a:off x="573133" y="2161903"/>
                <a:ext cx="7886700" cy="240356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60000"/>
                  </a:lnSpc>
                  <a:buFont typeface="Wingdings" pitchFamily="2" charset="2"/>
                  <a:buNone/>
                </a:pPr>
                <a:r>
                  <a:rPr lang="en-US" sz="1200" b="1" dirty="0">
                    <a:solidFill>
                      <a:schemeClr val="tx1"/>
                    </a:solidFill>
                    <a:latin typeface="Helvetica Light"/>
                  </a:rPr>
                  <a:t>Example</a:t>
                </a:r>
                <a:r>
                  <a:rPr lang="en-US" sz="1400" b="1" dirty="0">
                    <a:solidFill>
                      <a:schemeClr val="tx1"/>
                    </a:solidFill>
                    <a:latin typeface="Helvetica Light"/>
                  </a:rPr>
                  <a:t>:</a:t>
                </a:r>
              </a:p>
              <a:p>
                <a:pPr>
                  <a:lnSpc>
                    <a:spcPct val="160000"/>
                  </a:lnSpc>
                  <a:buFont typeface="Wingdings" pitchFamily="2" charset="2"/>
                  <a:buNone/>
                </a:pPr>
                <a:endParaRPr lang="en-US" sz="1400" b="1" dirty="0">
                  <a:solidFill>
                    <a:srgbClr val="C00000"/>
                  </a:solidFill>
                  <a:latin typeface="Helvetica Light"/>
                </a:endParaRPr>
              </a:p>
              <a:p>
                <a:pPr>
                  <a:lnSpc>
                    <a:spcPct val="100000"/>
                  </a:lnSpc>
                  <a:buFont typeface="Wingdings" pitchFamily="2" charset="2"/>
                  <a:buNone/>
                </a:pPr>
                <a:r>
                  <a:rPr lang="en-US" sz="1400" dirty="0">
                    <a:latin typeface="Helvetica Light"/>
                  </a:rPr>
                  <a:t> 			</a:t>
                </a:r>
                <a:endParaRPr lang="en-US" sz="1200" dirty="0">
                  <a:latin typeface="Helvetica Light"/>
                </a:endParaRPr>
              </a:p>
              <a:p>
                <a:pPr lvl="1">
                  <a:lnSpc>
                    <a:spcPct val="150000"/>
                  </a:lnSpc>
                </a:pPr>
                <a:r>
                  <a:rPr lang="en-US" sz="1200" b="1" dirty="0">
                    <a:solidFill>
                      <a:schemeClr val="tx1"/>
                    </a:solidFill>
                    <a:latin typeface="Helvetica Light"/>
                  </a:rPr>
                  <a:t>Events</a:t>
                </a:r>
                <a:r>
                  <a:rPr lang="en-US" sz="1200" b="1" dirty="0">
                    <a:latin typeface="Helvetica Light"/>
                  </a:rPr>
                  <a:t> </a:t>
                </a:r>
                <a14:m>
                  <m:oMath xmlns:m="http://schemas.openxmlformats.org/officeDocument/2006/math">
                    <m:r>
                      <m:rPr>
                        <m:sty m:val="p"/>
                      </m:rPr>
                      <a:rPr lang="en-US" sz="1200" i="1" smtClean="0">
                        <a:solidFill>
                          <a:srgbClr val="006600"/>
                        </a:solidFill>
                        <a:latin typeface="Cambria Math" panose="02040503050406030204" pitchFamily="18" charset="0"/>
                      </a:rPr>
                      <m:t>A</m:t>
                    </m:r>
                    <m:r>
                      <a:rPr lang="en-US" sz="1200" smtClean="0">
                        <a:solidFill>
                          <a:srgbClr val="006600"/>
                        </a:solidFill>
                        <a:latin typeface="Cambria Math" panose="02040503050406030204" pitchFamily="18" charset="0"/>
                      </a:rPr>
                      <m:t>, </m:t>
                    </m:r>
                    <m:r>
                      <m:rPr>
                        <m:sty m:val="p"/>
                      </m:rPr>
                      <a:rPr lang="en-US" sz="1200" smtClean="0">
                        <a:solidFill>
                          <a:srgbClr val="006600"/>
                        </a:solidFill>
                        <a:latin typeface="Cambria Math" panose="02040503050406030204" pitchFamily="18" charset="0"/>
                      </a:rPr>
                      <m:t>B</m:t>
                    </m:r>
                    <m:r>
                      <a:rPr lang="en-US" sz="1200" smtClean="0">
                        <a:solidFill>
                          <a:srgbClr val="006600"/>
                        </a:solidFill>
                        <a:latin typeface="Cambria Math" panose="02040503050406030204" pitchFamily="18" charset="0"/>
                      </a:rPr>
                      <m:t>, </m:t>
                    </m:r>
                    <m:r>
                      <m:rPr>
                        <m:sty m:val="p"/>
                      </m:rPr>
                      <a:rPr lang="en-US" sz="1200" smtClean="0">
                        <a:solidFill>
                          <a:srgbClr val="006600"/>
                        </a:solidFill>
                        <a:latin typeface="Cambria Math" panose="02040503050406030204" pitchFamily="18" charset="0"/>
                      </a:rPr>
                      <m:t>C</m:t>
                    </m:r>
                    <m:r>
                      <a:rPr lang="en-US" sz="1200" smtClean="0">
                        <a:solidFill>
                          <a:srgbClr val="006600"/>
                        </a:solidFill>
                        <a:latin typeface="Cambria Math" panose="02040503050406030204" pitchFamily="18" charset="0"/>
                      </a:rPr>
                      <m:t> </m:t>
                    </m:r>
                  </m:oMath>
                </a14:m>
                <a:r>
                  <a:rPr lang="en-US" sz="1200" dirty="0">
                    <a:solidFill>
                      <a:schemeClr val="tx1"/>
                    </a:solidFill>
                    <a:latin typeface="Helvetica Light"/>
                  </a:rPr>
                  <a:t>and</a:t>
                </a:r>
                <a:r>
                  <a:rPr lang="en-US" sz="1200" dirty="0">
                    <a:solidFill>
                      <a:srgbClr val="C00000"/>
                    </a:solidFill>
                    <a:latin typeface="Helvetica Light"/>
                  </a:rPr>
                  <a:t> </a:t>
                </a:r>
                <a14:m>
                  <m:oMath xmlns:m="http://schemas.openxmlformats.org/officeDocument/2006/math">
                    <m:r>
                      <m:rPr>
                        <m:sty m:val="p"/>
                      </m:rPr>
                      <a:rPr lang="en-US" sz="1200" smtClean="0">
                        <a:solidFill>
                          <a:srgbClr val="006600"/>
                        </a:solidFill>
                        <a:latin typeface="Cambria Math" panose="02040503050406030204" pitchFamily="18" charset="0"/>
                      </a:rPr>
                      <m:t>D</m:t>
                    </m:r>
                  </m:oMath>
                </a14:m>
                <a:r>
                  <a:rPr lang="en-US" sz="1200" dirty="0">
                    <a:solidFill>
                      <a:srgbClr val="C00000"/>
                    </a:solidFill>
                    <a:latin typeface="Helvetica Light"/>
                  </a:rPr>
                  <a:t> </a:t>
                </a:r>
                <a:r>
                  <a:rPr lang="en-US" sz="1200" dirty="0">
                    <a:solidFill>
                      <a:schemeClr val="tx1"/>
                    </a:solidFill>
                    <a:latin typeface="Helvetica Light"/>
                  </a:rPr>
                  <a:t>are</a:t>
                </a:r>
                <a:r>
                  <a:rPr lang="en-US" sz="1200" dirty="0">
                    <a:latin typeface="Helvetica Light"/>
                  </a:rPr>
                  <a:t> </a:t>
                </a:r>
                <a:r>
                  <a:rPr lang="en-US" sz="1200" dirty="0">
                    <a:solidFill>
                      <a:srgbClr val="0000FF"/>
                    </a:solidFill>
                    <a:latin typeface="Helvetica Light"/>
                  </a:rPr>
                  <a:t>collectively exhaustive </a:t>
                </a:r>
                <a:r>
                  <a:rPr lang="en-US" sz="1200" dirty="0">
                    <a:solidFill>
                      <a:schemeClr val="tx1"/>
                    </a:solidFill>
                    <a:latin typeface="Helvetica Light"/>
                  </a:rPr>
                  <a:t>(but </a:t>
                </a:r>
                <a:r>
                  <a:rPr lang="en-US" sz="1200" dirty="0">
                    <a:solidFill>
                      <a:srgbClr val="0000FF"/>
                    </a:solidFill>
                    <a:latin typeface="Helvetica Light"/>
                  </a:rPr>
                  <a:t>not</a:t>
                </a:r>
                <a:r>
                  <a:rPr lang="en-US" sz="1200" dirty="0">
                    <a:latin typeface="Helvetica Light"/>
                  </a:rPr>
                  <a:t> </a:t>
                </a:r>
                <a:r>
                  <a:rPr lang="en-US" sz="1200" dirty="0">
                    <a:solidFill>
                      <a:schemeClr val="tx1"/>
                    </a:solidFill>
                    <a:latin typeface="Helvetica Light"/>
                  </a:rPr>
                  <a:t>mutually exclusive – an ace may also be a diamond)</a:t>
                </a:r>
              </a:p>
              <a:p>
                <a:pPr lvl="1">
                  <a:lnSpc>
                    <a:spcPct val="150000"/>
                  </a:lnSpc>
                </a:pPr>
                <a:r>
                  <a:rPr lang="en-US" sz="1200" dirty="0">
                    <a:solidFill>
                      <a:schemeClr val="tx1"/>
                    </a:solidFill>
                    <a:latin typeface="Helvetica Light"/>
                  </a:rPr>
                  <a:t>Events</a:t>
                </a:r>
                <a:r>
                  <a:rPr lang="en-US" sz="1200" dirty="0">
                    <a:latin typeface="Helvetica Light"/>
                  </a:rPr>
                  <a:t> </a:t>
                </a:r>
                <a14:m>
                  <m:oMath xmlns:m="http://schemas.openxmlformats.org/officeDocument/2006/math">
                    <m:r>
                      <m:rPr>
                        <m:sty m:val="p"/>
                      </m:rPr>
                      <a:rPr lang="en-US" sz="1200" i="1" smtClean="0">
                        <a:solidFill>
                          <a:srgbClr val="006600"/>
                        </a:solidFill>
                        <a:latin typeface="Cambria Math" panose="02040503050406030204" pitchFamily="18" charset="0"/>
                      </a:rPr>
                      <m:t>A</m:t>
                    </m:r>
                  </m:oMath>
                </a14:m>
                <a:r>
                  <a:rPr lang="en-US" sz="1200" dirty="0">
                    <a:solidFill>
                      <a:srgbClr val="C00000"/>
                    </a:solidFill>
                    <a:latin typeface="Helvetica Light"/>
                  </a:rPr>
                  <a:t> </a:t>
                </a:r>
                <a:r>
                  <a:rPr lang="en-US" sz="1200" dirty="0">
                    <a:solidFill>
                      <a:schemeClr val="tx1"/>
                    </a:solidFill>
                    <a:latin typeface="Helvetica Light"/>
                  </a:rPr>
                  <a:t>and</a:t>
                </a:r>
                <a:r>
                  <a:rPr lang="en-US" sz="1200" dirty="0">
                    <a:solidFill>
                      <a:srgbClr val="C00000"/>
                    </a:solidFill>
                    <a:latin typeface="Helvetica Light"/>
                  </a:rPr>
                  <a:t> </a:t>
                </a:r>
                <a14:m>
                  <m:oMath xmlns:m="http://schemas.openxmlformats.org/officeDocument/2006/math">
                    <m:r>
                      <m:rPr>
                        <m:sty m:val="p"/>
                      </m:rPr>
                      <a:rPr lang="en-US" sz="1200" smtClean="0">
                        <a:solidFill>
                          <a:srgbClr val="006600"/>
                        </a:solidFill>
                        <a:latin typeface="Cambria Math" panose="02040503050406030204" pitchFamily="18" charset="0"/>
                      </a:rPr>
                      <m:t>B</m:t>
                    </m:r>
                  </m:oMath>
                </a14:m>
                <a:r>
                  <a:rPr lang="en-US" sz="1200" dirty="0">
                    <a:solidFill>
                      <a:srgbClr val="C00000"/>
                    </a:solidFill>
                    <a:latin typeface="Helvetica Light"/>
                  </a:rPr>
                  <a:t> </a:t>
                </a:r>
                <a:r>
                  <a:rPr lang="en-US" sz="1200" dirty="0">
                    <a:solidFill>
                      <a:schemeClr val="tx1"/>
                    </a:solidFill>
                    <a:latin typeface="Helvetica Light"/>
                  </a:rPr>
                  <a:t>are collectively exhaustive and also </a:t>
                </a:r>
                <a:r>
                  <a:rPr lang="en-US" sz="1200" dirty="0">
                    <a:solidFill>
                      <a:srgbClr val="0000FF"/>
                    </a:solidFill>
                    <a:latin typeface="Helvetica Light"/>
                  </a:rPr>
                  <a:t>mutually exclusive.</a:t>
                </a:r>
              </a:p>
              <a:p>
                <a:pPr lvl="2">
                  <a:lnSpc>
                    <a:spcPct val="150000"/>
                  </a:lnSpc>
                </a:pPr>
                <a:r>
                  <a:rPr lang="en-US" dirty="0">
                    <a:solidFill>
                      <a:schemeClr val="tx1"/>
                    </a:solidFill>
                    <a:latin typeface="Helvetica Light"/>
                  </a:rPr>
                  <a:t>They</a:t>
                </a:r>
                <a:r>
                  <a:rPr lang="en-US" b="1" dirty="0">
                    <a:solidFill>
                      <a:srgbClr val="C00000"/>
                    </a:solidFill>
                    <a:latin typeface="Helvetica Light"/>
                  </a:rPr>
                  <a:t> </a:t>
                </a:r>
                <a:r>
                  <a:rPr lang="en-US" b="1" u="sng" dirty="0">
                    <a:solidFill>
                      <a:srgbClr val="C00000"/>
                    </a:solidFill>
                    <a:latin typeface="Helvetica Light"/>
                  </a:rPr>
                  <a:t>partition the sample space</a:t>
                </a:r>
                <a:r>
                  <a:rPr lang="en-US" b="1" dirty="0">
                    <a:solidFill>
                      <a:srgbClr val="C00000"/>
                    </a:solidFill>
                    <a:latin typeface="Helvetica Light"/>
                  </a:rPr>
                  <a:t> </a:t>
                </a:r>
                <a:r>
                  <a:rPr lang="en-US" dirty="0">
                    <a:solidFill>
                      <a:schemeClr val="tx1"/>
                    </a:solidFill>
                    <a:latin typeface="Helvetica Light"/>
                  </a:rPr>
                  <a:t>into disjoint segments</a:t>
                </a:r>
              </a:p>
            </p:txBody>
          </p:sp>
        </mc:Choice>
        <mc:Fallback xmlns="">
          <p:sp>
            <p:nvSpPr>
              <p:cNvPr id="2" name="Rectangle 3">
                <a:extLst>
                  <a:ext uri="{FF2B5EF4-FFF2-40B4-BE49-F238E27FC236}">
                    <a16:creationId xmlns:a16="http://schemas.microsoft.com/office/drawing/2014/main" id="{C1621195-7A6E-B7FE-0056-53594FF65980}"/>
                  </a:ext>
                </a:extLst>
              </p:cNvPr>
              <p:cNvSpPr txBox="1">
                <a:spLocks noRot="1" noChangeAspect="1" noMove="1" noResize="1" noEditPoints="1" noAdjustHandles="1" noChangeArrowheads="1" noChangeShapeType="1" noTextEdit="1"/>
              </p:cNvSpPr>
              <p:nvPr/>
            </p:nvSpPr>
            <p:spPr>
              <a:xfrm>
                <a:off x="573133" y="2161903"/>
                <a:ext cx="7886700" cy="240356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sz="2400" dirty="0"/>
              <a:t>Partitions of a Sample Space</a:t>
            </a:r>
          </a:p>
        </p:txBody>
      </p:sp>
      <mc:AlternateContent xmlns:mc="http://schemas.openxmlformats.org/markup-compatibility/2006">
        <mc:Choice xmlns:a14="http://schemas.microsoft.com/office/drawing/2010/main" Requires="a14">
          <p:sp>
            <p:nvSpPr>
              <p:cNvPr id="30726" name="Rectangle 3"/>
              <p:cNvSpPr>
                <a:spLocks noGrp="1" noChangeArrowheads="1"/>
              </p:cNvSpPr>
              <p:nvPr>
                <p:ph idx="1"/>
              </p:nvPr>
            </p:nvSpPr>
            <p:spPr/>
            <p:txBody>
              <a:bodyPr/>
              <a:lstStyle/>
              <a:p>
                <a:pPr marL="0" indent="0" eaLnBrk="1" hangingPunct="1">
                  <a:lnSpc>
                    <a:spcPct val="100000"/>
                  </a:lnSpc>
                  <a:buNone/>
                </a:pPr>
                <a:r>
                  <a:rPr lang="en-US" sz="1200" b="1" dirty="0">
                    <a:solidFill>
                      <a:srgbClr val="C00000"/>
                    </a:solidFill>
                    <a:latin typeface="Helvetica Light" panose="020B0403020202020204"/>
                  </a:rPr>
                  <a:t>Partitions (MECE events):</a:t>
                </a:r>
                <a:r>
                  <a:rPr lang="en-US" sz="1200" b="1" dirty="0">
                    <a:latin typeface="Helvetica Light" panose="020B0403020202020204"/>
                  </a:rPr>
                  <a:t> </a:t>
                </a:r>
                <a:r>
                  <a:rPr lang="en-US" sz="1200" dirty="0">
                    <a:solidFill>
                      <a:srgbClr val="0000FF"/>
                    </a:solidFill>
                    <a:latin typeface="Helvetica Light" panose="020B0403020202020204"/>
                  </a:rPr>
                  <a:t>Disjoint events </a:t>
                </a:r>
                <a:r>
                  <a:rPr lang="en-US" sz="1200" dirty="0">
                    <a:solidFill>
                      <a:schemeClr val="tx1"/>
                    </a:solidFill>
                    <a:latin typeface="Helvetica Light" panose="020B0403020202020204"/>
                  </a:rPr>
                  <a:t>whose</a:t>
                </a:r>
                <a:r>
                  <a:rPr lang="en-US" sz="1200" dirty="0">
                    <a:latin typeface="Helvetica Light" panose="020B0403020202020204"/>
                  </a:rPr>
                  <a:t> </a:t>
                </a:r>
                <a:r>
                  <a:rPr lang="en-US" sz="1200" dirty="0">
                    <a:solidFill>
                      <a:srgbClr val="0000FF"/>
                    </a:solidFill>
                    <a:latin typeface="Helvetica Light" panose="020B0403020202020204"/>
                  </a:rPr>
                  <a:t>union</a:t>
                </a:r>
                <a:r>
                  <a:rPr lang="en-US" sz="1200" dirty="0">
                    <a:latin typeface="Helvetica Light" panose="020B0403020202020204"/>
                  </a:rPr>
                  <a:t> </a:t>
                </a:r>
                <a:r>
                  <a:rPr lang="en-US" sz="1200" dirty="0">
                    <a:solidFill>
                      <a:schemeClr val="tx1"/>
                    </a:solidFill>
                    <a:latin typeface="Helvetica Light" panose="020B0403020202020204"/>
                  </a:rPr>
                  <a:t>is the entire sample space </a:t>
                </a:r>
              </a:p>
              <a:p>
                <a:pPr marL="0" indent="0" eaLnBrk="1" hangingPunct="1">
                  <a:lnSpc>
                    <a:spcPct val="100000"/>
                  </a:lnSpc>
                  <a:buNone/>
                </a:pPr>
                <a:endParaRPr lang="en-US" b="1" dirty="0">
                  <a:solidFill>
                    <a:schemeClr val="tx1"/>
                  </a:solidFill>
                  <a:latin typeface="Helvetica Light" panose="020B0403020202020204"/>
                </a:endParaRPr>
              </a:p>
              <a:p>
                <a:pPr marL="0" lvl="1" indent="0" eaLnBrk="1" hangingPunct="1">
                  <a:lnSpc>
                    <a:spcPct val="100000"/>
                  </a:lnSpc>
                  <a:buNone/>
                </a:pPr>
                <a:r>
                  <a:rPr lang="en-US" sz="1200" b="1" dirty="0">
                    <a:solidFill>
                      <a:schemeClr val="tx1"/>
                    </a:solidFill>
                    <a:latin typeface="Helvetica Light" panose="020B0403020202020204"/>
                  </a:rPr>
                  <a:t>Example: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has partitioned the sample space in this figure</a:t>
                </a: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eaLnBrk="1" hangingPunct="1">
                  <a:lnSpc>
                    <a:spcPct val="100000"/>
                  </a:lnSpc>
                  <a:buNone/>
                </a:pPr>
                <a:endParaRPr lang="en-US" dirty="0">
                  <a:solidFill>
                    <a:schemeClr val="tx1"/>
                  </a:solidFill>
                  <a:latin typeface="Helvetica Light" panose="020B0403020202020204"/>
                </a:endParaRPr>
              </a:p>
              <a:p>
                <a:pPr marL="0" lvl="1" indent="0">
                  <a:lnSpc>
                    <a:spcPct val="100000"/>
                  </a:lnSpc>
                  <a:buNone/>
                </a:pPr>
                <a:r>
                  <a:rPr lang="en-US" sz="1200" dirty="0">
                    <a:solidFill>
                      <a:srgbClr val="0000FF"/>
                    </a:solidFill>
                    <a:latin typeface="Helvetica Light" panose="020B0403020202020204"/>
                  </a:rPr>
                  <a:t>Complement as a Partition:</a:t>
                </a:r>
                <a:r>
                  <a:rPr lang="en-US" sz="1200" dirty="0">
                    <a:solidFill>
                      <a:schemeClr val="tx1"/>
                    </a:solidFill>
                    <a:latin typeface="Helvetica Light" panose="020B0403020202020204"/>
                  </a:rPr>
                  <a:t> The complement events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and </a:t>
                </a:r>
                <a14:m>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𝐴</m:t>
                        </m:r>
                      </m:e>
                      <m:sup>
                        <m:r>
                          <a:rPr lang="en-US" sz="1200" b="0" i="1" smtClean="0">
                            <a:solidFill>
                              <a:srgbClr val="006600"/>
                            </a:solidFill>
                            <a:latin typeface="Cambria Math" panose="02040503050406030204" pitchFamily="18" charset="0"/>
                          </a:rPr>
                          <m:t>𝑐</m:t>
                        </m:r>
                      </m:sup>
                    </m:sSup>
                  </m:oMath>
                </a14:m>
                <a:r>
                  <a:rPr lang="en-US" sz="1200" i="1" dirty="0">
                    <a:solidFill>
                      <a:schemeClr val="tx1"/>
                    </a:solidFill>
                    <a:latin typeface="Helvetica Light" panose="020B0403020202020204"/>
                  </a:rPr>
                  <a:t> </a:t>
                </a:r>
                <a:r>
                  <a:rPr lang="en-US" sz="1200" dirty="0">
                    <a:solidFill>
                      <a:schemeClr val="tx1"/>
                    </a:solidFill>
                    <a:latin typeface="Helvetica Light" panose="020B0403020202020204"/>
                  </a:rPr>
                  <a:t>are partitions of a sample space and</a:t>
                </a:r>
              </a:p>
              <a:p>
                <a:pPr marL="0" lvl="1" indent="0">
                  <a:lnSpc>
                    <a:spcPct val="100000"/>
                  </a:lnSpc>
                  <a:buNone/>
                </a:pPr>
                <a:endParaRPr lang="en-US" sz="1200" dirty="0">
                  <a:solidFill>
                    <a:schemeClr val="tx1"/>
                  </a:solidFill>
                  <a:latin typeface="Helvetica Light" panose="020B0403020202020204"/>
                </a:endParaRPr>
              </a:p>
              <a:p>
                <a:pPr marL="0" lvl="1" indent="0">
                  <a:lnSpc>
                    <a:spcPct val="10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=1−</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sSup>
                        <m:sSupPr>
                          <m:ctrlPr>
                            <a:rPr lang="en-US" sz="120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𝐴</m:t>
                          </m:r>
                        </m:e>
                        <m:sup>
                          <m:r>
                            <a:rPr lang="en-US" sz="1200" b="0" i="1" smtClean="0">
                              <a:solidFill>
                                <a:srgbClr val="006600"/>
                              </a:solidFill>
                              <a:latin typeface="Cambria Math" panose="02040503050406030204" pitchFamily="18" charset="0"/>
                            </a:rPr>
                            <m:t>𝑐</m:t>
                          </m:r>
                        </m:sup>
                      </m:sSup>
                      <m:r>
                        <a:rPr lang="en-US" sz="1200" b="0" i="1" smtClean="0">
                          <a:solidFill>
                            <a:srgbClr val="006600"/>
                          </a:solidFill>
                          <a:latin typeface="Cambria Math" panose="02040503050406030204" pitchFamily="18" charset="0"/>
                        </a:rPr>
                        <m:t>)</m:t>
                      </m:r>
                    </m:oMath>
                  </m:oMathPara>
                </a14:m>
                <a:endParaRPr lang="en-US" sz="1200" i="1" dirty="0">
                  <a:solidFill>
                    <a:schemeClr val="tx1"/>
                  </a:solidFill>
                  <a:latin typeface="Helvetica Light" panose="020B0403020202020204"/>
                </a:endParaRPr>
              </a:p>
              <a:p>
                <a:pPr lvl="1" eaLnBrk="1" hangingPunct="1">
                  <a:lnSpc>
                    <a:spcPct val="150000"/>
                  </a:lnSpc>
                  <a:buFont typeface="Wingdings" pitchFamily="2" charset="2"/>
                  <a:buNone/>
                </a:pPr>
                <a:endParaRPr lang="en-US" sz="1200" dirty="0">
                  <a:latin typeface="Helvetica Light" panose="020B0403020202020204"/>
                </a:endParaRPr>
              </a:p>
              <a:p>
                <a:pPr marL="0" lvl="1" indent="0" eaLnBrk="1" hangingPunct="1">
                  <a:lnSpc>
                    <a:spcPct val="100000"/>
                  </a:lnSpc>
                  <a:buNone/>
                </a:pPr>
                <a:endParaRPr lang="en-US" b="1" dirty="0">
                  <a:solidFill>
                    <a:schemeClr val="tx1"/>
                  </a:solidFill>
                  <a:latin typeface="Helvetica Light" panose="020B0403020202020204"/>
                </a:endParaRPr>
              </a:p>
              <a:p>
                <a:pPr lvl="1" eaLnBrk="1" hangingPunct="1">
                  <a:lnSpc>
                    <a:spcPct val="150000"/>
                  </a:lnSpc>
                  <a:buFont typeface="Wingdings" pitchFamily="2" charset="2"/>
                  <a:buNone/>
                </a:pPr>
                <a:endParaRPr lang="en-US" sz="120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a:p>
                <a:pPr lvl="1" eaLnBrk="1" hangingPunct="1">
                  <a:buFont typeface="Wingdings" pitchFamily="2" charset="2"/>
                  <a:buNone/>
                </a:pPr>
                <a:endParaRPr lang="en-US" sz="1350" dirty="0">
                  <a:latin typeface="Helvetica Light" panose="020B0403020202020204"/>
                </a:endParaRPr>
              </a:p>
            </p:txBody>
          </p:sp>
        </mc:Choice>
        <mc:Fallback>
          <p:sp>
            <p:nvSpPr>
              <p:cNvPr id="30726" name="Rectangle 3"/>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1769474" name="Picture 2" descr="Related image">
            <a:extLst>
              <a:ext uri="{FF2B5EF4-FFF2-40B4-BE49-F238E27FC236}">
                <a16:creationId xmlns:a16="http://schemas.microsoft.com/office/drawing/2014/main" id="{40919E11-AFEF-40C6-8E9A-5661ED4A9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265" y="1734432"/>
            <a:ext cx="2642491" cy="17338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0762" name="Ink 30761">
                <a:extLst>
                  <a:ext uri="{FF2B5EF4-FFF2-40B4-BE49-F238E27FC236}">
                    <a16:creationId xmlns:a16="http://schemas.microsoft.com/office/drawing/2014/main" id="{DE1542C5-E137-EF12-6B1E-2E66D6A2BEF4}"/>
                  </a:ext>
                </a:extLst>
              </p14:cNvPr>
              <p14:cNvContentPartPr/>
              <p14:nvPr/>
            </p14:nvContentPartPr>
            <p14:xfrm>
              <a:off x="6407552" y="2549732"/>
              <a:ext cx="360" cy="360"/>
            </p14:xfrm>
          </p:contentPart>
        </mc:Choice>
        <mc:Fallback xmlns="">
          <p:pic>
            <p:nvPicPr>
              <p:cNvPr id="30762" name="Ink 30761">
                <a:extLst>
                  <a:ext uri="{FF2B5EF4-FFF2-40B4-BE49-F238E27FC236}">
                    <a16:creationId xmlns:a16="http://schemas.microsoft.com/office/drawing/2014/main" id="{DE1542C5-E137-EF12-6B1E-2E66D6A2BEF4}"/>
                  </a:ext>
                </a:extLst>
              </p:cNvPr>
              <p:cNvPicPr/>
              <p:nvPr/>
            </p:nvPicPr>
            <p:blipFill>
              <a:blip r:embed="rId5"/>
              <a:stretch>
                <a:fillRect/>
              </a:stretch>
            </p:blipFill>
            <p:spPr>
              <a:xfrm>
                <a:off x="6398552" y="2541092"/>
                <a:ext cx="18000" cy="180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p:txBody>
          <a:bodyPr/>
          <a:lstStyle/>
          <a:p>
            <a:pPr eaLnBrk="1" hangingPunct="1">
              <a:lnSpc>
                <a:spcPct val="90000"/>
              </a:lnSpc>
            </a:pPr>
            <a:r>
              <a:rPr lang="en-US" sz="2700" dirty="0"/>
              <a:t>Law of Total Probability</a:t>
            </a:r>
          </a:p>
        </p:txBody>
      </p:sp>
      <mc:AlternateContent xmlns:mc="http://schemas.openxmlformats.org/markup-compatibility/2006">
        <mc:Choice xmlns:a14="http://schemas.microsoft.com/office/drawing/2010/main" Requires="a14">
          <p:sp>
            <p:nvSpPr>
              <p:cNvPr id="25" name="Rectangle 3"/>
              <p:cNvSpPr>
                <a:spLocks noGrp="1" noChangeArrowheads="1"/>
              </p:cNvSpPr>
              <p:nvPr>
                <p:ph idx="1"/>
              </p:nvPr>
            </p:nvSpPr>
            <p:spPr>
              <a:xfrm>
                <a:off x="563823" y="1051522"/>
                <a:ext cx="7886700" cy="1329184"/>
              </a:xfrm>
              <a:solidFill>
                <a:srgbClr val="E5F5FF"/>
              </a:solidFill>
              <a:ln>
                <a:solidFill>
                  <a:schemeClr val="tx1"/>
                </a:solidFill>
              </a:ln>
            </p:spPr>
            <p:txBody>
              <a:bodyPr>
                <a:normAutofit/>
              </a:bodyPr>
              <a:lstStyle/>
              <a:p>
                <a:pPr marL="0" indent="0" algn="just">
                  <a:lnSpc>
                    <a:spcPct val="140000"/>
                  </a:lnSpc>
                  <a:buNone/>
                </a:pPr>
                <a:r>
                  <a:rPr lang="en-US" sz="1200" b="1" dirty="0">
                    <a:solidFill>
                      <a:srgbClr val="C00000"/>
                    </a:solidFill>
                    <a:latin typeface="Helvetica Light" panose="020B0403020202020204"/>
                  </a:rPr>
                  <a:t>Law of Total Probability: </a:t>
                </a:r>
                <a:r>
                  <a:rPr lang="en-US" sz="1200" dirty="0">
                    <a:solidFill>
                      <a:schemeClr val="tx1"/>
                    </a:solidFill>
                    <a:latin typeface="Helvetica Light" panose="020B0403020202020204"/>
                  </a:rPr>
                  <a:t>If the events</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1</m:t>
                        </m:r>
                      </m:sub>
                    </m:sSub>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2</m:t>
                        </m:r>
                      </m:sub>
                    </m:sSub>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𝑘</m:t>
                        </m:r>
                      </m:sub>
                    </m:sSub>
                  </m:oMath>
                </a14:m>
                <a:r>
                  <a:rPr lang="en-US" sz="1200" dirty="0">
                    <a:solidFill>
                      <a:srgbClr val="006600"/>
                    </a:solidFill>
                    <a:latin typeface="Helvetica Light" panose="020B0403020202020204"/>
                  </a:rPr>
                  <a:t> </a:t>
                </a:r>
                <a:r>
                  <a:rPr lang="en-US" sz="1200" dirty="0">
                    <a:solidFill>
                      <a:schemeClr val="tx1"/>
                    </a:solidFill>
                    <a:latin typeface="Helvetica Light" panose="020B0403020202020204"/>
                  </a:rPr>
                  <a:t>partition the sample space, the probability of any event </a:t>
                </a:r>
                <a14:m>
                  <m:oMath xmlns:m="http://schemas.openxmlformats.org/officeDocument/2006/math">
                    <m:r>
                      <a:rPr lang="en-US" sz="1200" i="1">
                        <a:solidFill>
                          <a:srgbClr val="006600"/>
                        </a:solidFill>
                        <a:latin typeface="Cambria Math" panose="02040503050406030204" pitchFamily="18" charset="0"/>
                      </a:rPr>
                      <m:t>𝐵</m:t>
                    </m:r>
                  </m:oMath>
                </a14:m>
                <a:r>
                  <a:rPr lang="en-US" sz="1200" dirty="0">
                    <a:latin typeface="Helvetica Light" panose="020B0403020202020204"/>
                  </a:rPr>
                  <a:t> </a:t>
                </a:r>
                <a:r>
                  <a:rPr lang="en-US" sz="1200" dirty="0">
                    <a:solidFill>
                      <a:schemeClr val="tx1"/>
                    </a:solidFill>
                    <a:latin typeface="Helvetica Light" panose="020B0403020202020204"/>
                  </a:rPr>
                  <a:t>can be found by summing the probabilities of </a:t>
                </a:r>
                <a14:m>
                  <m:oMath xmlns:m="http://schemas.openxmlformats.org/officeDocument/2006/math">
                    <m:r>
                      <a:rPr lang="en-US" sz="1200" i="1">
                        <a:solidFill>
                          <a:srgbClr val="006600"/>
                        </a:solidFill>
                        <a:latin typeface="Cambria Math" panose="02040503050406030204" pitchFamily="18" charset="0"/>
                      </a:rPr>
                      <m:t>𝐵</m:t>
                    </m:r>
                  </m:oMath>
                </a14:m>
                <a:r>
                  <a:rPr lang="en-US" sz="1200" i="1" dirty="0">
                    <a:solidFill>
                      <a:srgbClr val="C00000"/>
                    </a:solidFill>
                    <a:latin typeface="Helvetica Light" panose="020B0403020202020204"/>
                  </a:rPr>
                  <a:t> </a:t>
                </a:r>
                <a:r>
                  <a:rPr lang="en-US" sz="1200" dirty="0">
                    <a:solidFill>
                      <a:schemeClr val="tx1"/>
                    </a:solidFill>
                    <a:latin typeface="Helvetica Light" panose="020B0403020202020204"/>
                  </a:rPr>
                  <a:t>intersecting each partition</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𝑖</m:t>
                        </m:r>
                      </m:sub>
                    </m:sSub>
                    <m:r>
                      <a:rPr lang="en-US" sz="1200" i="1">
                        <a:solidFill>
                          <a:srgbClr val="006600"/>
                        </a:solidFill>
                        <a:latin typeface="Cambria Math" panose="02040503050406030204" pitchFamily="18" charset="0"/>
                      </a:rPr>
                      <m:t> (1≤</m:t>
                    </m:r>
                    <m:r>
                      <a:rPr lang="en-US" sz="1200" i="1">
                        <a:solidFill>
                          <a:srgbClr val="006600"/>
                        </a:solidFill>
                        <a:latin typeface="Cambria Math" panose="02040503050406030204" pitchFamily="18" charset="0"/>
                      </a:rPr>
                      <m:t>𝑖</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𝑘</m:t>
                    </m:r>
                    <m:r>
                      <a:rPr lang="en-US" sz="1200" i="1">
                        <a:solidFill>
                          <a:srgbClr val="006600"/>
                        </a:solidFill>
                        <a:latin typeface="Cambria Math" panose="02040503050406030204" pitchFamily="18" charset="0"/>
                      </a:rPr>
                      <m:t>)</m:t>
                    </m:r>
                  </m:oMath>
                </a14:m>
                <a:r>
                  <a:rPr lang="en-US" sz="1200" dirty="0">
                    <a:latin typeface="Helvetica Light" panose="020B0403020202020204"/>
                  </a:rPr>
                  <a:t>:</a:t>
                </a:r>
              </a:p>
              <a:p>
                <a:pPr marL="0" indent="0" algn="just">
                  <a:lnSpc>
                    <a:spcPct val="14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nary>
                        <m:naryPr>
                          <m:chr m:val="∑"/>
                          <m:ctrlPr>
                            <a:rPr lang="en-US" sz="1200" i="1">
                              <a:solidFill>
                                <a:srgbClr val="006600"/>
                              </a:solidFill>
                              <a:latin typeface="Cambria Math" panose="02040503050406030204" pitchFamily="18" charset="0"/>
                            </a:rPr>
                          </m:ctrlPr>
                        </m:naryPr>
                        <m:sub>
                          <m:r>
                            <a:rPr lang="en-US" sz="1200" b="0" i="1">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m:t>
                          </m:r>
                        </m:sub>
                        <m:sup>
                          <m:r>
                            <a:rPr lang="en-US" sz="1200" b="0" i="1">
                              <a:solidFill>
                                <a:srgbClr val="006600"/>
                              </a:solidFill>
                              <a:latin typeface="Cambria Math" panose="02040503050406030204" pitchFamily="18" charset="0"/>
                            </a:rPr>
                            <m:t>𝑘</m:t>
                          </m:r>
                        </m:sup>
                        <m:e>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e>
                          </m:d>
                        </m:e>
                      </m:nary>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1</m:t>
                          </m:r>
                        </m:sub>
                      </m:sSub>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2</m:t>
                          </m:r>
                        </m:sub>
                      </m:sSub>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𝑘</m:t>
                          </m:r>
                        </m:sub>
                      </m:sSub>
                      <m:r>
                        <a:rPr lang="en-US" sz="1200" b="0" i="1">
                          <a:solidFill>
                            <a:srgbClr val="006600"/>
                          </a:solidFill>
                          <a:latin typeface="Cambria Math" panose="02040503050406030204" pitchFamily="18" charset="0"/>
                        </a:rPr>
                        <m:t>)</m:t>
                      </m:r>
                    </m:oMath>
                  </m:oMathPara>
                </a14:m>
                <a:endParaRPr lang="en-US" sz="1100" i="1" dirty="0">
                  <a:solidFill>
                    <a:srgbClr val="006600"/>
                  </a:solidFill>
                </a:endParaRPr>
              </a:p>
              <a:p>
                <a:pPr marL="0" indent="0" algn="just">
                  <a:lnSpc>
                    <a:spcPct val="140000"/>
                  </a:lnSpc>
                  <a:buNone/>
                </a:pPr>
                <a:endParaRPr lang="en-US" sz="1200" dirty="0">
                  <a:latin typeface="Helvetica Light" panose="020B0403020202020204"/>
                </a:endParaRPr>
              </a:p>
            </p:txBody>
          </p:sp>
        </mc:Choice>
        <mc:Fallback>
          <p:sp>
            <p:nvSpPr>
              <p:cNvPr id="25" name="Rectangle 3"/>
              <p:cNvSpPr>
                <a:spLocks noGrp="1" noRot="1" noChangeAspect="1" noMove="1" noResize="1" noEditPoints="1" noAdjustHandles="1" noChangeArrowheads="1" noChangeShapeType="1" noTextEdit="1"/>
              </p:cNvSpPr>
              <p:nvPr>
                <p:ph idx="1"/>
              </p:nvPr>
            </p:nvSpPr>
            <p:spPr>
              <a:xfrm>
                <a:off x="563823" y="1051522"/>
                <a:ext cx="7886700" cy="1329184"/>
              </a:xfrm>
              <a:blipFill>
                <a:blip r:embed="rId2"/>
                <a:stretch>
                  <a:fillRect/>
                </a:stretch>
              </a:blipFill>
              <a:ln>
                <a:solidFill>
                  <a:schemeClr val="tx1"/>
                </a:solidFill>
              </a:ln>
            </p:spPr>
            <p:txBody>
              <a:bodyPr/>
              <a:lstStyle/>
              <a:p>
                <a:r>
                  <a:rPr lang="en-US">
                    <a:noFill/>
                  </a:rPr>
                  <a:t> </a:t>
                </a:r>
              </a:p>
            </p:txBody>
          </p:sp>
        </mc:Fallback>
      </mc:AlternateContent>
      <p:pic>
        <p:nvPicPr>
          <p:cNvPr id="30" name="Picture 2" descr="Related image">
            <a:extLst>
              <a:ext uri="{FF2B5EF4-FFF2-40B4-BE49-F238E27FC236}">
                <a16:creationId xmlns:a16="http://schemas.microsoft.com/office/drawing/2014/main" id="{95536722-5DA3-4FD4-B9AE-BEB79B4DC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74" y="2810817"/>
            <a:ext cx="2972399" cy="1950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EAC9968-9B06-4DD1-AF42-EDF4A16BD94E}"/>
              </a:ext>
            </a:extLst>
          </p:cNvPr>
          <p:cNvGrpSpPr/>
          <p:nvPr/>
        </p:nvGrpSpPr>
        <p:grpSpPr>
          <a:xfrm>
            <a:off x="4302812" y="2459522"/>
            <a:ext cx="689612" cy="1190877"/>
            <a:chOff x="4302812" y="2459522"/>
            <a:chExt cx="689612" cy="1190877"/>
          </a:xfrm>
        </p:grpSpPr>
        <p:sp>
          <p:nvSpPr>
            <p:cNvPr id="26" name="Freeform: Shape 25">
              <a:extLst>
                <a:ext uri="{FF2B5EF4-FFF2-40B4-BE49-F238E27FC236}">
                  <a16:creationId xmlns:a16="http://schemas.microsoft.com/office/drawing/2014/main" id="{802C18F5-C0C8-417C-90D2-DFACC9103A34}"/>
                </a:ext>
              </a:extLst>
            </p:cNvPr>
            <p:cNvSpPr/>
            <p:nvPr/>
          </p:nvSpPr>
          <p:spPr bwMode="auto">
            <a:xfrm>
              <a:off x="4355297" y="2459522"/>
              <a:ext cx="616014" cy="1190877"/>
            </a:xfrm>
            <a:custGeom>
              <a:avLst/>
              <a:gdLst>
                <a:gd name="connsiteX0" fmla="*/ 363220 w 693420"/>
                <a:gd name="connsiteY0" fmla="*/ 0 h 1336040"/>
                <a:gd name="connsiteX1" fmla="*/ 551180 w 693420"/>
                <a:gd name="connsiteY1" fmla="*/ 190500 h 1336040"/>
                <a:gd name="connsiteX2" fmla="*/ 671830 w 693420"/>
                <a:gd name="connsiteY2" fmla="*/ 449580 h 1336040"/>
                <a:gd name="connsiteX3" fmla="*/ 693420 w 693420"/>
                <a:gd name="connsiteY3" fmla="*/ 673100 h 1336040"/>
                <a:gd name="connsiteX4" fmla="*/ 666750 w 693420"/>
                <a:gd name="connsiteY4" fmla="*/ 863600 h 1336040"/>
                <a:gd name="connsiteX5" fmla="*/ 596900 w 693420"/>
                <a:gd name="connsiteY5" fmla="*/ 1047750 h 1336040"/>
                <a:gd name="connsiteX6" fmla="*/ 482600 w 693420"/>
                <a:gd name="connsiteY6" fmla="*/ 1202690 h 1336040"/>
                <a:gd name="connsiteX7" fmla="*/ 336550 w 693420"/>
                <a:gd name="connsiteY7" fmla="*/ 1336040 h 1336040"/>
                <a:gd name="connsiteX8" fmla="*/ 217170 w 693420"/>
                <a:gd name="connsiteY8" fmla="*/ 1230630 h 1336040"/>
                <a:gd name="connsiteX9" fmla="*/ 78740 w 693420"/>
                <a:gd name="connsiteY9" fmla="*/ 1023620 h 1336040"/>
                <a:gd name="connsiteX10" fmla="*/ 31750 w 693420"/>
                <a:gd name="connsiteY10" fmla="*/ 872490 h 1336040"/>
                <a:gd name="connsiteX11" fmla="*/ 12700 w 693420"/>
                <a:gd name="connsiteY11" fmla="*/ 726440 h 1336040"/>
                <a:gd name="connsiteX12" fmla="*/ 0 w 693420"/>
                <a:gd name="connsiteY12" fmla="*/ 610870 h 1336040"/>
                <a:gd name="connsiteX13" fmla="*/ 43180 w 693420"/>
                <a:gd name="connsiteY13" fmla="*/ 419100 h 1336040"/>
                <a:gd name="connsiteX14" fmla="*/ 115570 w 693420"/>
                <a:gd name="connsiteY14" fmla="*/ 271780 h 1336040"/>
                <a:gd name="connsiteX15" fmla="*/ 212090 w 693420"/>
                <a:gd name="connsiteY15" fmla="*/ 133350 h 1336040"/>
                <a:gd name="connsiteX16" fmla="*/ 363220 w 693420"/>
                <a:gd name="connsiteY16" fmla="*/ 0 h 133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3420" h="1336040">
                  <a:moveTo>
                    <a:pt x="363220" y="0"/>
                  </a:moveTo>
                  <a:lnTo>
                    <a:pt x="551180" y="190500"/>
                  </a:lnTo>
                  <a:lnTo>
                    <a:pt x="671830" y="449580"/>
                  </a:lnTo>
                  <a:lnTo>
                    <a:pt x="693420" y="673100"/>
                  </a:lnTo>
                  <a:lnTo>
                    <a:pt x="666750" y="863600"/>
                  </a:lnTo>
                  <a:lnTo>
                    <a:pt x="596900" y="1047750"/>
                  </a:lnTo>
                  <a:lnTo>
                    <a:pt x="482600" y="1202690"/>
                  </a:lnTo>
                  <a:lnTo>
                    <a:pt x="336550" y="1336040"/>
                  </a:lnTo>
                  <a:lnTo>
                    <a:pt x="217170" y="1230630"/>
                  </a:lnTo>
                  <a:lnTo>
                    <a:pt x="78740" y="1023620"/>
                  </a:lnTo>
                  <a:lnTo>
                    <a:pt x="31750" y="872490"/>
                  </a:lnTo>
                  <a:lnTo>
                    <a:pt x="12700" y="726440"/>
                  </a:lnTo>
                  <a:lnTo>
                    <a:pt x="0" y="610870"/>
                  </a:lnTo>
                  <a:lnTo>
                    <a:pt x="43180" y="419100"/>
                  </a:lnTo>
                  <a:lnTo>
                    <a:pt x="115570" y="271780"/>
                  </a:lnTo>
                  <a:lnTo>
                    <a:pt x="212090" y="133350"/>
                  </a:lnTo>
                  <a:lnTo>
                    <a:pt x="363220" y="0"/>
                  </a:lnTo>
                  <a:close/>
                </a:path>
              </a:pathLst>
            </a:custGeom>
            <a:solidFill>
              <a:srgbClr val="FFFFCC"/>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356C56DC-99FD-4FA9-A442-4A627EE4D7E3}"/>
                    </a:ext>
                  </a:extLst>
                </p:cNvPr>
                <p:cNvSpPr/>
                <p:nvPr/>
              </p:nvSpPr>
              <p:spPr>
                <a:xfrm>
                  <a:off x="4302812" y="2858807"/>
                  <a:ext cx="689612" cy="300082"/>
                </a:xfrm>
                <a:prstGeom prst="rect">
                  <a:avLst/>
                </a:prstGeom>
                <a:ln>
                  <a:noFill/>
                </a:ln>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𝐴</m:t>
                        </m:r>
                        <m:r>
                          <a:rPr lang="en-US" sz="1350" b="0" i="1">
                            <a:solidFill>
                              <a:srgbClr val="006600"/>
                            </a:solidFill>
                            <a:latin typeface="Cambria Math" panose="02040503050406030204" pitchFamily="18" charset="0"/>
                          </a:rPr>
                          <m:t> </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𝐵</m:t>
                        </m:r>
                      </m:oMath>
                    </m:oMathPara>
                  </a14:m>
                  <a:endParaRPr lang="en-US" sz="1350" i="1" dirty="0">
                    <a:solidFill>
                      <a:srgbClr val="006600"/>
                    </a:solidFill>
                  </a:endParaRPr>
                </a:p>
              </p:txBody>
            </p:sp>
          </mc:Choice>
          <mc:Fallback xmlns="">
            <p:sp>
              <p:nvSpPr>
                <p:cNvPr id="29" name="Rectangle 28">
                  <a:extLst>
                    <a:ext uri="{FF2B5EF4-FFF2-40B4-BE49-F238E27FC236}">
                      <a16:creationId xmlns:a16="http://schemas.microsoft.com/office/drawing/2014/main" id="{356C56DC-99FD-4FA9-A442-4A627EE4D7E3}"/>
                    </a:ext>
                  </a:extLst>
                </p:cNvPr>
                <p:cNvSpPr>
                  <a:spLocks noRot="1" noChangeAspect="1" noMove="1" noResize="1" noEditPoints="1" noAdjustHandles="1" noChangeArrowheads="1" noChangeShapeType="1" noTextEdit="1"/>
                </p:cNvSpPr>
                <p:nvPr/>
              </p:nvSpPr>
              <p:spPr>
                <a:xfrm>
                  <a:off x="4302812" y="2858807"/>
                  <a:ext cx="689612" cy="300082"/>
                </a:xfrm>
                <a:prstGeom prst="rect">
                  <a:avLst/>
                </a:prstGeom>
                <a:blipFill>
                  <a:blip r:embed="rId2"/>
                  <a:stretch>
                    <a:fillRect/>
                  </a:stretch>
                </a:blipFill>
                <a:ln>
                  <a:noFill/>
                </a:ln>
              </p:spPr>
              <p:txBody>
                <a:bodyPr/>
                <a:lstStyle/>
                <a:p>
                  <a:r>
                    <a:rPr lang="en-US">
                      <a:noFill/>
                    </a:rPr>
                    <a:t> </a:t>
                  </a:r>
                </a:p>
              </p:txBody>
            </p:sp>
          </mc:Fallback>
        </mc:AlternateContent>
      </p:grpSp>
      <p:sp>
        <p:nvSpPr>
          <p:cNvPr id="35" name="Oval 34">
            <a:extLst>
              <a:ext uri="{FF2B5EF4-FFF2-40B4-BE49-F238E27FC236}">
                <a16:creationId xmlns:a16="http://schemas.microsoft.com/office/drawing/2014/main" id="{3D179406-BDF2-4473-BC2C-34204D7B4AEF}"/>
              </a:ext>
            </a:extLst>
          </p:cNvPr>
          <p:cNvSpPr/>
          <p:nvPr/>
        </p:nvSpPr>
        <p:spPr bwMode="auto">
          <a:xfrm>
            <a:off x="4357808" y="2316880"/>
            <a:ext cx="1512847" cy="1476160"/>
          </a:xfrm>
          <a:prstGeom prst="ellipse">
            <a:avLst/>
          </a:prstGeom>
          <a:solidFill>
            <a:srgbClr val="C00000">
              <a:alpha val="20000"/>
            </a:srgbClr>
          </a:soli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342900"/>
            <a:endParaRPr lang="en-US" sz="1500" i="1" dirty="0">
              <a:solidFill>
                <a:srgbClr val="006600"/>
              </a:solidFill>
              <a:latin typeface="Times New Roman" pitchFamily="18" charset="0"/>
            </a:endParaRPr>
          </a:p>
        </p:txBody>
      </p:sp>
      <p:grpSp>
        <p:nvGrpSpPr>
          <p:cNvPr id="31" name="Group 30">
            <a:extLst>
              <a:ext uri="{FF2B5EF4-FFF2-40B4-BE49-F238E27FC236}">
                <a16:creationId xmlns:a16="http://schemas.microsoft.com/office/drawing/2014/main" id="{BD8CD311-3894-4FB6-BD7D-ADF09EF6143C}"/>
              </a:ext>
            </a:extLst>
          </p:cNvPr>
          <p:cNvGrpSpPr/>
          <p:nvPr/>
        </p:nvGrpSpPr>
        <p:grpSpPr>
          <a:xfrm>
            <a:off x="3345737" y="2305086"/>
            <a:ext cx="1625572" cy="1476160"/>
            <a:chOff x="3032565" y="4599095"/>
            <a:chExt cx="2167429" cy="1968213"/>
          </a:xfrm>
        </p:grpSpPr>
        <p:sp>
          <p:nvSpPr>
            <p:cNvPr id="32" name="Oval 31">
              <a:extLst>
                <a:ext uri="{FF2B5EF4-FFF2-40B4-BE49-F238E27FC236}">
                  <a16:creationId xmlns:a16="http://schemas.microsoft.com/office/drawing/2014/main" id="{EA9BEEE2-57D2-4B5E-A1BC-79C0B7309623}"/>
                </a:ext>
              </a:extLst>
            </p:cNvPr>
            <p:cNvSpPr/>
            <p:nvPr/>
          </p:nvSpPr>
          <p:spPr bwMode="auto">
            <a:xfrm>
              <a:off x="3182866" y="4599095"/>
              <a:ext cx="2017128" cy="1968213"/>
            </a:xfrm>
            <a:prstGeom prst="ellipse">
              <a:avLst/>
            </a:prstGeom>
            <a:no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20708F8-E51A-4C29-BC60-DEE306C356CA}"/>
                    </a:ext>
                  </a:extLst>
                </p:cNvPr>
                <p:cNvSpPr/>
                <p:nvPr/>
              </p:nvSpPr>
              <p:spPr>
                <a:xfrm>
                  <a:off x="3032565" y="5311443"/>
                  <a:ext cx="1340453" cy="400109"/>
                </a:xfrm>
                <a:prstGeom prst="rect">
                  <a:avLst/>
                </a:prstGeom>
              </p:spPr>
              <p:txBody>
                <a:bodyPr wrap="none">
                  <a:spAutoFit/>
                </a:bodyPr>
                <a:lstStyle/>
                <a:p>
                  <a:pPr marL="342900"/>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𝐴</m:t>
                        </m:r>
                        <m:r>
                          <a:rPr lang="en-US" sz="1350" b="0" i="1"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𝐵</m:t>
                        </m:r>
                      </m:oMath>
                    </m:oMathPara>
                  </a14:m>
                  <a:endParaRPr lang="en-US" sz="1350" i="1" dirty="0">
                    <a:solidFill>
                      <a:srgbClr val="006600"/>
                    </a:solidFill>
                  </a:endParaRPr>
                </a:p>
              </p:txBody>
            </p:sp>
          </mc:Choice>
          <mc:Fallback xmlns="">
            <p:sp>
              <p:nvSpPr>
                <p:cNvPr id="33" name="Rectangle 32">
                  <a:extLst>
                    <a:ext uri="{FF2B5EF4-FFF2-40B4-BE49-F238E27FC236}">
                      <a16:creationId xmlns:a16="http://schemas.microsoft.com/office/drawing/2014/main" id="{120708F8-E51A-4C29-BC60-DEE306C356CA}"/>
                    </a:ext>
                  </a:extLst>
                </p:cNvPr>
                <p:cNvSpPr>
                  <a:spLocks noRot="1" noChangeAspect="1" noMove="1" noResize="1" noEditPoints="1" noAdjustHandles="1" noChangeArrowheads="1" noChangeShapeType="1" noTextEdit="1"/>
                </p:cNvSpPr>
                <p:nvPr/>
              </p:nvSpPr>
              <p:spPr>
                <a:xfrm>
                  <a:off x="3032565" y="5311443"/>
                  <a:ext cx="1340453" cy="400109"/>
                </a:xfrm>
                <a:prstGeom prst="rect">
                  <a:avLst/>
                </a:prstGeom>
                <a:blipFill>
                  <a:blip r:embed="rId3"/>
                  <a:stretch>
                    <a:fillRect/>
                  </a:stretch>
                </a:blipFill>
              </p:spPr>
              <p:txBody>
                <a:bodyPr/>
                <a:lstStyle/>
                <a:p>
                  <a:r>
                    <a:rPr lang="en-US">
                      <a:noFill/>
                    </a:rPr>
                    <a:t> </a:t>
                  </a:r>
                </a:p>
              </p:txBody>
            </p:sp>
          </mc:Fallback>
        </mc:AlternateContent>
      </p:grpSp>
      <p:sp>
        <p:nvSpPr>
          <p:cNvPr id="33796" name="Rectangle 6"/>
          <p:cNvSpPr>
            <a:spLocks noGrp="1" noChangeArrowheads="1"/>
          </p:cNvSpPr>
          <p:nvPr>
            <p:ph type="title"/>
          </p:nvPr>
        </p:nvSpPr>
        <p:spPr/>
        <p:txBody>
          <a:bodyPr/>
          <a:lstStyle/>
          <a:p>
            <a:pPr eaLnBrk="1" hangingPunct="1"/>
            <a:r>
              <a:rPr lang="en-US" dirty="0"/>
              <a:t>General Addition Rule</a:t>
            </a:r>
          </a:p>
        </p:txBody>
      </p:sp>
      <mc:AlternateContent xmlns:mc="http://schemas.openxmlformats.org/markup-compatibility/2006" xmlns:a14="http://schemas.microsoft.com/office/drawing/2010/main">
        <mc:Choice Requires="a14">
          <p:sp>
            <p:nvSpPr>
              <p:cNvPr id="1526785" name="Object 10"/>
              <p:cNvSpPr txBox="1"/>
              <p:nvPr/>
            </p:nvSpPr>
            <p:spPr bwMode="auto">
              <a:xfrm>
                <a:off x="3287056" y="1306808"/>
                <a:ext cx="2721123" cy="304800"/>
              </a:xfrm>
              <a:prstGeom prst="rect">
                <a:avLst/>
              </a:prstGeom>
              <a:solidFill>
                <a:srgbClr val="E5F5FF"/>
              </a:solidFill>
              <a:ln w="9525">
                <a:solidFill>
                  <a:schemeClr val="tx1"/>
                </a:solidFill>
                <a:miter lim="800000"/>
                <a:headEnd/>
                <a:tailEnd/>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 ∩ </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oMath>
                  </m:oMathPara>
                </a14:m>
                <a:endParaRPr lang="en-US" sz="1200" i="1" dirty="0">
                  <a:solidFill>
                    <a:srgbClr val="006600"/>
                  </a:solidFill>
                </a:endParaRPr>
              </a:p>
            </p:txBody>
          </p:sp>
        </mc:Choice>
        <mc:Fallback xmlns="">
          <p:sp>
            <p:nvSpPr>
              <p:cNvPr id="1526785" name="Object 10"/>
              <p:cNvSpPr txBox="1">
                <a:spLocks noRot="1" noChangeAspect="1" noMove="1" noResize="1" noEditPoints="1" noAdjustHandles="1" noChangeArrowheads="1" noChangeShapeType="1" noTextEdit="1"/>
              </p:cNvSpPr>
              <p:nvPr/>
            </p:nvSpPr>
            <p:spPr bwMode="auto">
              <a:xfrm>
                <a:off x="3287056" y="1306808"/>
                <a:ext cx="2721123" cy="304800"/>
              </a:xfrm>
              <a:prstGeom prst="rect">
                <a:avLst/>
              </a:prstGeom>
              <a:blipFill>
                <a:blip r:embed="rId4"/>
                <a:stretch>
                  <a:fillRect/>
                </a:stretch>
              </a:blipFill>
              <a:ln w="9525">
                <a:solidFill>
                  <a:schemeClr val="tx1"/>
                </a:solidFill>
                <a:miter lim="800000"/>
                <a:headEnd/>
                <a:tailEnd/>
              </a:ln>
            </p:spPr>
            <p:txBody>
              <a:bodyPr/>
              <a:lstStyle/>
              <a:p>
                <a:r>
                  <a:rPr lang="en-US">
                    <a:noFill/>
                  </a:rPr>
                  <a:t> </a:t>
                </a:r>
              </a:p>
            </p:txBody>
          </p:sp>
        </mc:Fallback>
      </mc:AlternateContent>
      <p:sp>
        <p:nvSpPr>
          <p:cNvPr id="27" name="Rectangle 26">
            <a:extLst>
              <a:ext uri="{FF2B5EF4-FFF2-40B4-BE49-F238E27FC236}">
                <a16:creationId xmlns:a16="http://schemas.microsoft.com/office/drawing/2014/main" id="{2CE70F66-7FC0-4521-B563-5510C0331A97}"/>
              </a:ext>
            </a:extLst>
          </p:cNvPr>
          <p:cNvSpPr/>
          <p:nvPr/>
        </p:nvSpPr>
        <p:spPr bwMode="auto">
          <a:xfrm>
            <a:off x="3333842" y="2131029"/>
            <a:ext cx="2639574" cy="17556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0B20367-407C-4029-9861-BA0CE799D2A9}"/>
                  </a:ext>
                </a:extLst>
              </p:cNvPr>
              <p:cNvSpPr txBox="1"/>
              <p:nvPr/>
            </p:nvSpPr>
            <p:spPr>
              <a:xfrm>
                <a:off x="3243622" y="1877114"/>
                <a:ext cx="1385316" cy="276999"/>
              </a:xfrm>
              <a:prstGeom prst="rect">
                <a:avLst/>
              </a:prstGeom>
              <a:noFill/>
            </p:spPr>
            <p:txBody>
              <a:bodyPr wrap="none" rtlCol="0">
                <a:spAutoFit/>
              </a:bodyPr>
              <a:lstStyle/>
              <a:p>
                <a:pPr lvl="0">
                  <a:buClr>
                    <a:srgbClr val="3333CC"/>
                  </a:buClr>
                  <a:buNone/>
                </a:pPr>
                <a14:m>
                  <m:oMathPara xmlns:m="http://schemas.openxmlformats.org/officeDocument/2006/math">
                    <m:oMathParaPr>
                      <m:jc m:val="centerGroup"/>
                    </m:oMathParaPr>
                    <m:oMath xmlns:m="http://schemas.openxmlformats.org/officeDocument/2006/math">
                      <m:r>
                        <m:rPr>
                          <m:sty m:val="p"/>
                        </m:rPr>
                        <a:rPr lang="en-US" sz="1200" i="1">
                          <a:solidFill>
                            <a:srgbClr val="006600"/>
                          </a:solidFill>
                          <a:latin typeface="Cambria Math" panose="02040503050406030204" pitchFamily="18" charset="0"/>
                        </a:rPr>
                        <m:t>Sample</m:t>
                      </m:r>
                      <m:r>
                        <a:rPr lang="en-US" sz="1200">
                          <a:solidFill>
                            <a:srgbClr val="006600"/>
                          </a:solidFill>
                          <a:latin typeface="Cambria Math" panose="02040503050406030204" pitchFamily="18" charset="0"/>
                        </a:rPr>
                        <m:t> </m:t>
                      </m:r>
                      <m:r>
                        <m:rPr>
                          <m:sty m:val="p"/>
                        </m:rPr>
                        <a:rPr lang="en-US" sz="1200" i="1">
                          <a:solidFill>
                            <a:srgbClr val="006600"/>
                          </a:solidFill>
                          <a:latin typeface="Cambria Math" panose="02040503050406030204" pitchFamily="18" charset="0"/>
                        </a:rPr>
                        <m:t>Space</m:t>
                      </m:r>
                      <m:r>
                        <a:rPr lang="en-US" sz="1200" i="1">
                          <a:solidFill>
                            <a:srgbClr val="006600"/>
                          </a:solidFill>
                          <a:latin typeface="Cambria Math" panose="02040503050406030204" pitchFamily="18" charset="0"/>
                        </a:rPr>
                        <m:t> (</m:t>
                      </m:r>
                      <m:r>
                        <m:rPr>
                          <m:sty m:val="p"/>
                        </m:rPr>
                        <a:rPr lang="en-US" sz="1200">
                          <a:solidFill>
                            <a:srgbClr val="006600"/>
                          </a:solidFill>
                          <a:latin typeface="Cambria Math" panose="02040503050406030204" pitchFamily="18" charset="0"/>
                        </a:rPr>
                        <m:t>Ω</m:t>
                      </m:r>
                      <m:r>
                        <a:rPr lang="en-US" sz="1200" i="1">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28" name="TextBox 27">
                <a:extLst>
                  <a:ext uri="{FF2B5EF4-FFF2-40B4-BE49-F238E27FC236}">
                    <a16:creationId xmlns:a16="http://schemas.microsoft.com/office/drawing/2014/main" id="{A0B20367-407C-4029-9861-BA0CE799D2A9}"/>
                  </a:ext>
                </a:extLst>
              </p:cNvPr>
              <p:cNvSpPr txBox="1">
                <a:spLocks noRot="1" noChangeAspect="1" noMove="1" noResize="1" noEditPoints="1" noAdjustHandles="1" noChangeArrowheads="1" noChangeShapeType="1" noTextEdit="1"/>
              </p:cNvSpPr>
              <p:nvPr/>
            </p:nvSpPr>
            <p:spPr>
              <a:xfrm>
                <a:off x="3243622" y="1877114"/>
                <a:ext cx="1385316" cy="276999"/>
              </a:xfrm>
              <a:prstGeom prst="rect">
                <a:avLst/>
              </a:prstGeom>
              <a:blipFill>
                <a:blip r:embed="rId5"/>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2F85E67F-24D6-4DE1-B533-32610112C725}"/>
                  </a:ext>
                </a:extLst>
              </p:cNvPr>
              <p:cNvSpPr/>
              <p:nvPr/>
            </p:nvSpPr>
            <p:spPr>
              <a:xfrm>
                <a:off x="4722184" y="2843700"/>
                <a:ext cx="1002069" cy="300082"/>
              </a:xfrm>
              <a:prstGeom prst="rect">
                <a:avLst/>
              </a:prstGeom>
            </p:spPr>
            <p:txBody>
              <a:bodyPr wrap="none">
                <a:spAutoFit/>
              </a:bodyPr>
              <a:lstStyle/>
              <a:p>
                <a:pPr marL="342900"/>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𝐵</m:t>
                      </m:r>
                      <m:r>
                        <a:rPr lang="en-US" sz="1350" b="0" i="1" smtClean="0">
                          <a:solidFill>
                            <a:srgbClr val="006600"/>
                          </a:solidFill>
                          <a:latin typeface="Cambria Math" panose="02040503050406030204" pitchFamily="18" charset="0"/>
                        </a:rPr>
                        <m:t>−</m:t>
                      </m:r>
                      <m:r>
                        <m:rPr>
                          <m:sty m:val="p"/>
                        </m:rPr>
                        <a:rPr lang="en-US" sz="1350" b="0" i="1" smtClean="0">
                          <a:solidFill>
                            <a:srgbClr val="006600"/>
                          </a:solidFill>
                          <a:latin typeface="Cambria Math" panose="02040503050406030204" pitchFamily="18" charset="0"/>
                        </a:rPr>
                        <m:t>A</m:t>
                      </m:r>
                    </m:oMath>
                  </m:oMathPara>
                </a14:m>
                <a:endParaRPr lang="en-US" sz="1350" i="1" dirty="0">
                  <a:solidFill>
                    <a:srgbClr val="006600"/>
                  </a:solidFill>
                </a:endParaRPr>
              </a:p>
            </p:txBody>
          </p:sp>
        </mc:Choice>
        <mc:Fallback xmlns="">
          <p:sp>
            <p:nvSpPr>
              <p:cNvPr id="30" name="Rectangle 29">
                <a:extLst>
                  <a:ext uri="{FF2B5EF4-FFF2-40B4-BE49-F238E27FC236}">
                    <a16:creationId xmlns:a16="http://schemas.microsoft.com/office/drawing/2014/main" id="{2F85E67F-24D6-4DE1-B533-32610112C725}"/>
                  </a:ext>
                </a:extLst>
              </p:cNvPr>
              <p:cNvSpPr>
                <a:spLocks noRot="1" noChangeAspect="1" noMove="1" noResize="1" noEditPoints="1" noAdjustHandles="1" noChangeArrowheads="1" noChangeShapeType="1" noTextEdit="1"/>
              </p:cNvSpPr>
              <p:nvPr/>
            </p:nvSpPr>
            <p:spPr>
              <a:xfrm>
                <a:off x="4722184" y="2843700"/>
                <a:ext cx="1002069" cy="3000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54" name="Ink 53">
                <a:extLst>
                  <a:ext uri="{FF2B5EF4-FFF2-40B4-BE49-F238E27FC236}">
                    <a16:creationId xmlns:a16="http://schemas.microsoft.com/office/drawing/2014/main" id="{2152191F-AE3B-4467-BE68-46EA21DABC68}"/>
                  </a:ext>
                </a:extLst>
              </p14:cNvPr>
              <p14:cNvContentPartPr/>
              <p14:nvPr/>
            </p14:nvContentPartPr>
            <p14:xfrm>
              <a:off x="4509360" y="3018312"/>
              <a:ext cx="360" cy="360"/>
            </p14:xfrm>
          </p:contentPart>
        </mc:Choice>
        <mc:Fallback xmlns="">
          <p:pic>
            <p:nvPicPr>
              <p:cNvPr id="54" name="Ink 53">
                <a:extLst>
                  <a:ext uri="{FF2B5EF4-FFF2-40B4-BE49-F238E27FC236}">
                    <a16:creationId xmlns:a16="http://schemas.microsoft.com/office/drawing/2014/main" id="{2152191F-AE3B-4467-BE68-46EA21DABC68}"/>
                  </a:ext>
                </a:extLst>
              </p:cNvPr>
              <p:cNvPicPr/>
              <p:nvPr/>
            </p:nvPicPr>
            <p:blipFill>
              <a:blip r:embed="rId8"/>
              <a:stretch>
                <a:fillRect/>
              </a:stretch>
            </p:blipFill>
            <p:spPr>
              <a:xfrm>
                <a:off x="4500360" y="3009312"/>
                <a:ext cx="18000" cy="18000"/>
              </a:xfrm>
              <a:prstGeom prst="rect">
                <a:avLst/>
              </a:prstGeom>
            </p:spPr>
          </p:pic>
        </mc:Fallback>
      </mc:AlternateContent>
      <mc:AlternateContent xmlns:mc="http://schemas.openxmlformats.org/markup-compatibility/2006" xmlns:a14="http://schemas.microsoft.com/office/drawing/2010/main">
        <mc:Choice Requires="a14">
          <p:sp>
            <p:nvSpPr>
              <p:cNvPr id="13" name="Object 10">
                <a:extLst>
                  <a:ext uri="{FF2B5EF4-FFF2-40B4-BE49-F238E27FC236}">
                    <a16:creationId xmlns:a16="http://schemas.microsoft.com/office/drawing/2014/main" id="{7ED24BF3-F226-96D0-EBB6-5297F8941D91}"/>
                  </a:ext>
                </a:extLst>
              </p:cNvPr>
              <p:cNvSpPr txBox="1"/>
              <p:nvPr/>
            </p:nvSpPr>
            <p:spPr bwMode="auto">
              <a:xfrm>
                <a:off x="736111" y="4160433"/>
                <a:ext cx="7514616" cy="676089"/>
              </a:xfrm>
              <a:prstGeom prst="rect">
                <a:avLst/>
              </a:prstGeom>
              <a:noFill/>
              <a:ln>
                <a:noFill/>
              </a:ln>
            </p:spPr>
            <p:txBody>
              <a:bodyPr>
                <a:noAutofit/>
              </a:bodyPr>
              <a:lstStyle/>
              <a:p>
                <a:pPr>
                  <a:buNone/>
                </a:pPr>
                <a:r>
                  <a:rPr lang="en-US" sz="1200" dirty="0">
                    <a:solidFill>
                      <a:schemeClr val="tx1"/>
                    </a:solidFill>
                    <a:latin typeface="Helvetica Light" panose="020B0403020202020204"/>
                  </a:rPr>
                  <a:t>Because </a:t>
                </a:r>
                <a14:m>
                  <m:oMath xmlns:m="http://schemas.openxmlformats.org/officeDocument/2006/math">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oMath>
                </a14:m>
                <a:r>
                  <a:rPr lang="en-US" sz="1200" dirty="0">
                    <a:solidFill>
                      <a:schemeClr val="tx1"/>
                    </a:solidFill>
                    <a:latin typeface="Helvetica Light" panose="020B0403020202020204"/>
                  </a:rPr>
                  <a:t> are disjoint events, by the definition of probability, we have: </a:t>
                </a:r>
              </a:p>
              <a:p>
                <a:pPr>
                  <a:buNone/>
                </a:pPr>
                <a:endParaRPr lang="en-US" sz="1200" dirty="0">
                  <a:solidFill>
                    <a:srgbClr val="006600"/>
                  </a:solidFill>
                  <a:latin typeface="Cambria Math" panose="02040503050406030204" pitchFamily="18" charset="0"/>
                </a:endParaRPr>
              </a:p>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𝐵</m:t>
                          </m:r>
                        </m:e>
                      </m:d>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e>
                      </m:d>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e>
                      </m:d>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𝐵</m:t>
                          </m:r>
                        </m:e>
                      </m:d>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oMath>
                  </m:oMathPara>
                </a14:m>
                <a:endParaRPr lang="en-US" sz="1200" i="1" dirty="0">
                  <a:solidFill>
                    <a:srgbClr val="006600"/>
                  </a:solidFill>
                </a:endParaRPr>
              </a:p>
            </p:txBody>
          </p:sp>
        </mc:Choice>
        <mc:Fallback xmlns="">
          <p:sp>
            <p:nvSpPr>
              <p:cNvPr id="13" name="Object 10">
                <a:extLst>
                  <a:ext uri="{FF2B5EF4-FFF2-40B4-BE49-F238E27FC236}">
                    <a16:creationId xmlns:a16="http://schemas.microsoft.com/office/drawing/2014/main" id="{7ED24BF3-F226-96D0-EBB6-5297F8941D91}"/>
                  </a:ext>
                </a:extLst>
              </p:cNvPr>
              <p:cNvSpPr txBox="1">
                <a:spLocks noRot="1" noChangeAspect="1" noMove="1" noResize="1" noEditPoints="1" noAdjustHandles="1" noChangeArrowheads="1" noChangeShapeType="1" noTextEdit="1"/>
              </p:cNvSpPr>
              <p:nvPr/>
            </p:nvSpPr>
            <p:spPr bwMode="auto">
              <a:xfrm>
                <a:off x="736111" y="4160433"/>
                <a:ext cx="7514616" cy="676089"/>
              </a:xfrm>
              <a:prstGeom prst="rect">
                <a:avLst/>
              </a:prstGeom>
              <a:blipFill>
                <a:blip r:embed="rId9"/>
                <a:stretch>
                  <a:fillRect l="-8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B8E38D-FC08-82ED-939E-F6FDB772C019}"/>
                  </a:ext>
                </a:extLst>
              </p:cNvPr>
              <p:cNvSpPr txBox="1"/>
              <p:nvPr/>
            </p:nvSpPr>
            <p:spPr>
              <a:xfrm>
                <a:off x="3437350" y="2274856"/>
                <a:ext cx="33963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rPr>
                        <m:t>𝐴</m:t>
                      </m:r>
                    </m:oMath>
                  </m:oMathPara>
                </a14:m>
                <a:endParaRPr lang="en-US" sz="1400" i="1" dirty="0"/>
              </a:p>
            </p:txBody>
          </p:sp>
        </mc:Choice>
        <mc:Fallback xmlns="">
          <p:sp>
            <p:nvSpPr>
              <p:cNvPr id="7" name="TextBox 6">
                <a:extLst>
                  <a:ext uri="{FF2B5EF4-FFF2-40B4-BE49-F238E27FC236}">
                    <a16:creationId xmlns:a16="http://schemas.microsoft.com/office/drawing/2014/main" id="{42B8E38D-FC08-82ED-939E-F6FDB772C019}"/>
                  </a:ext>
                </a:extLst>
              </p:cNvPr>
              <p:cNvSpPr txBox="1">
                <a:spLocks noRot="1" noChangeAspect="1" noMove="1" noResize="1" noEditPoints="1" noAdjustHandles="1" noChangeArrowheads="1" noChangeShapeType="1" noTextEdit="1"/>
              </p:cNvSpPr>
              <p:nvPr/>
            </p:nvSpPr>
            <p:spPr>
              <a:xfrm>
                <a:off x="3437350" y="2274856"/>
                <a:ext cx="339634"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30876CE-E7D7-60C3-9D7A-75457075C746}"/>
                  </a:ext>
                </a:extLst>
              </p:cNvPr>
              <p:cNvSpPr txBox="1"/>
              <p:nvPr/>
            </p:nvSpPr>
            <p:spPr>
              <a:xfrm>
                <a:off x="5515346" y="2245152"/>
                <a:ext cx="33963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rPr>
                        <m:t>𝐵</m:t>
                      </m:r>
                    </m:oMath>
                  </m:oMathPara>
                </a14:m>
                <a:endParaRPr lang="en-US" sz="1400" i="1" dirty="0"/>
              </a:p>
            </p:txBody>
          </p:sp>
        </mc:Choice>
        <mc:Fallback xmlns="">
          <p:sp>
            <p:nvSpPr>
              <p:cNvPr id="8" name="TextBox 7">
                <a:extLst>
                  <a:ext uri="{FF2B5EF4-FFF2-40B4-BE49-F238E27FC236}">
                    <a16:creationId xmlns:a16="http://schemas.microsoft.com/office/drawing/2014/main" id="{C30876CE-E7D7-60C3-9D7A-75457075C746}"/>
                  </a:ext>
                </a:extLst>
              </p:cNvPr>
              <p:cNvSpPr txBox="1">
                <a:spLocks noRot="1" noChangeAspect="1" noMove="1" noResize="1" noEditPoints="1" noAdjustHandles="1" noChangeArrowheads="1" noChangeShapeType="1" noTextEdit="1"/>
              </p:cNvSpPr>
              <p:nvPr/>
            </p:nvSpPr>
            <p:spPr>
              <a:xfrm>
                <a:off x="5515346" y="2245152"/>
                <a:ext cx="339634" cy="307777"/>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297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Example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0" indent="0" algn="just" defTabSz="639366">
                  <a:lnSpc>
                    <a:spcPct val="150000"/>
                  </a:lnSpc>
                  <a:buClr>
                    <a:srgbClr val="3333CC"/>
                  </a:buClr>
                  <a:buSzPct val="60000"/>
                  <a:buNone/>
                </a:pPr>
                <a:r>
                  <a:rPr lang="en-US" sz="1200" dirty="0">
                    <a:solidFill>
                      <a:schemeClr val="tx1"/>
                    </a:solidFill>
                    <a:latin typeface="Helvetica Light" panose="020B0403020202020204"/>
                  </a:rPr>
                  <a:t>Of the cars on a used car lot, </a:t>
                </a:r>
                <a14:m>
                  <m:oMath xmlns:m="http://schemas.openxmlformats.org/officeDocument/2006/math">
                    <m:r>
                      <a:rPr lang="en-US" sz="1200" b="0" i="1" smtClean="0">
                        <a:solidFill>
                          <a:srgbClr val="006600"/>
                        </a:solidFill>
                        <a:latin typeface="Cambria Math" panose="02040503050406030204" pitchFamily="18" charset="0"/>
                      </a:rPr>
                      <m:t>70%</m:t>
                    </m:r>
                  </m:oMath>
                </a14:m>
                <a:r>
                  <a:rPr lang="en-US" sz="1200" dirty="0">
                    <a:solidFill>
                      <a:schemeClr val="tx1"/>
                    </a:solidFill>
                    <a:latin typeface="Helvetica Light" panose="020B0403020202020204"/>
                  </a:rPr>
                  <a:t> have air conditioning (AC) and </a:t>
                </a:r>
                <a14:m>
                  <m:oMath xmlns:m="http://schemas.openxmlformats.org/officeDocument/2006/math">
                    <m:r>
                      <a:rPr lang="en-US" sz="1200" b="0" i="1" smtClean="0">
                        <a:solidFill>
                          <a:srgbClr val="006600"/>
                        </a:solidFill>
                        <a:latin typeface="Cambria Math" panose="02040503050406030204" pitchFamily="18" charset="0"/>
                      </a:rPr>
                      <m:t>4</m:t>
                    </m:r>
                    <m:r>
                      <a:rPr lang="en-US" sz="1200" i="1">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have a wireless charging pad (WCP). </a:t>
                </a:r>
                <a14:m>
                  <m:oMath xmlns:m="http://schemas.openxmlformats.org/officeDocument/2006/math">
                    <m:r>
                      <a:rPr lang="en-US" sz="1200" b="0" i="1" smtClean="0">
                        <a:solidFill>
                          <a:srgbClr val="006600"/>
                        </a:solidFill>
                        <a:latin typeface="Cambria Math" panose="02040503050406030204" pitchFamily="18" charset="0"/>
                      </a:rPr>
                      <m:t>2</m:t>
                    </m:r>
                    <m:r>
                      <a:rPr lang="en-US" sz="1200" i="1">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the cars have both. What is the probability that a car has a CD player, given that it has WCP?</a:t>
                </a:r>
              </a:p>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Choice>
        <mc:Fallback>
          <p:sp>
            <p:nvSpPr>
              <p:cNvPr id="4" name="Content Placeholder 3">
                <a:extLst>
                  <a:ext uri="{FF2B5EF4-FFF2-40B4-BE49-F238E27FC236}">
                    <a16:creationId xmlns:a16="http://schemas.microsoft.com/office/drawing/2014/main" id="{F9B6E1F6-1DD7-4E71-BC94-36E9A2A03105}"/>
                  </a:ext>
                </a:extLst>
              </p:cNvPr>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p:spTree>
    <p:extLst>
      <p:ext uri="{BB962C8B-B14F-4D97-AF65-F5344CB8AC3E}">
        <p14:creationId xmlns:p14="http://schemas.microsoft.com/office/powerpoint/2010/main" val="290312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Solution</a:t>
            </a:r>
          </a:p>
        </p:txBody>
      </p:sp>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AlternateContent xmlns:mc="http://schemas.openxmlformats.org/markup-compatibility/2006">
        <mc:Choice xmlns:a14="http://schemas.microsoft.com/office/drawing/2010/main" Requires="a14">
          <p:sp>
            <p:nvSpPr>
              <p:cNvPr id="1530881" name="Object 35"/>
              <p:cNvSpPr txBox="1"/>
              <p:nvPr/>
            </p:nvSpPr>
            <p:spPr bwMode="auto">
              <a:xfrm>
                <a:off x="1619497" y="3514084"/>
                <a:ext cx="5667127" cy="354258"/>
              </a:xfrm>
              <a:prstGeom prst="rect">
                <a:avLst/>
              </a:prstGeom>
              <a:noFill/>
              <a:ln>
                <a:noFill/>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smtClean="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AC</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WCP</m:t>
                          </m:r>
                        </m:e>
                      </m:d>
                      <m:r>
                        <a:rPr lang="en-US" sz="1200" b="0" i="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smtClean="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AC</m:t>
                          </m:r>
                        </m:e>
                      </m:d>
                      <m:r>
                        <a:rPr lang="en-US" sz="1200" b="0" i="0"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smtClean="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WCP</m:t>
                          </m:r>
                        </m:e>
                      </m:d>
                      <m:r>
                        <a:rPr lang="en-US" sz="1200" b="0" i="0"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smtClean="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AC</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WCP</m:t>
                          </m:r>
                        </m:e>
                      </m:d>
                      <m:r>
                        <a:rPr lang="en-US" sz="1200" b="0" i="0" smtClean="0">
                          <a:solidFill>
                            <a:srgbClr val="006600"/>
                          </a:solidFill>
                          <a:latin typeface="Cambria Math" panose="02040503050406030204" pitchFamily="18" charset="0"/>
                          <a:ea typeface="Cambria Math" panose="02040503050406030204" pitchFamily="18" charset="0"/>
                        </a:rPr>
                        <m:t>=0.7+0.4−0.2=0.9</m:t>
                      </m:r>
                    </m:oMath>
                  </m:oMathPara>
                </a14:m>
                <a:endParaRPr lang="en-US" sz="1200" dirty="0">
                  <a:solidFill>
                    <a:srgbClr val="006600"/>
                  </a:solidFill>
                  <a:latin typeface="Cambria Math" panose="02040503050406030204" pitchFamily="18" charset="0"/>
                  <a:ea typeface="Cambria Math" panose="02040503050406030204" pitchFamily="18" charset="0"/>
                </a:endParaRPr>
              </a:p>
            </p:txBody>
          </p:sp>
        </mc:Choice>
        <mc:Fallback>
          <p:sp>
            <p:nvSpPr>
              <p:cNvPr id="1530881" name="Object 35"/>
              <p:cNvSpPr txBox="1">
                <a:spLocks noRot="1" noChangeAspect="1" noMove="1" noResize="1" noEditPoints="1" noAdjustHandles="1" noChangeArrowheads="1" noChangeShapeType="1" noTextEdit="1"/>
              </p:cNvSpPr>
              <p:nvPr/>
            </p:nvSpPr>
            <p:spPr bwMode="auto">
              <a:xfrm>
                <a:off x="1619497" y="3514084"/>
                <a:ext cx="5667127" cy="354258"/>
              </a:xfrm>
              <a:prstGeom prst="rect">
                <a:avLst/>
              </a:prstGeom>
              <a:blipFill>
                <a:blip r:embed="rId2"/>
                <a:stretch>
                  <a:fillRect/>
                </a:stretch>
              </a:blipFill>
              <a:ln>
                <a:noFill/>
              </a:ln>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9BDFBA2C-6215-40BF-B60D-4E50A471AF3A}"/>
              </a:ext>
            </a:extLst>
          </p:cNvPr>
          <p:cNvGrpSpPr/>
          <p:nvPr/>
        </p:nvGrpSpPr>
        <p:grpSpPr>
          <a:xfrm>
            <a:off x="3291546" y="1225911"/>
            <a:ext cx="2310125" cy="1750558"/>
            <a:chOff x="5861339" y="1772998"/>
            <a:chExt cx="3080166" cy="2334077"/>
          </a:xfrm>
        </p:grpSpPr>
        <p:sp>
          <p:nvSpPr>
            <p:cNvPr id="22" name="Rectangle 21">
              <a:extLst>
                <a:ext uri="{FF2B5EF4-FFF2-40B4-BE49-F238E27FC236}">
                  <a16:creationId xmlns:a16="http://schemas.microsoft.com/office/drawing/2014/main" id="{867FD89E-D39B-4B34-8F71-C0291970E6F2}"/>
                </a:ext>
              </a:extLst>
            </p:cNvPr>
            <p:cNvSpPr/>
            <p:nvPr/>
          </p:nvSpPr>
          <p:spPr bwMode="auto">
            <a:xfrm>
              <a:off x="5989948" y="2137430"/>
              <a:ext cx="2951557" cy="196964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2118EE5-6CD8-4E44-A0E6-D7DE1CCB6CCF}"/>
                    </a:ext>
                  </a:extLst>
                </p:cNvPr>
                <p:cNvSpPr txBox="1"/>
                <p:nvPr/>
              </p:nvSpPr>
              <p:spPr>
                <a:xfrm>
                  <a:off x="5861339" y="1772998"/>
                  <a:ext cx="1887696"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Sapce</m:t>
                        </m:r>
                        <m:r>
                          <a:rPr lang="en-US" sz="1200" b="0" i="1" smtClean="0">
                            <a:solidFill>
                              <a:srgbClr val="006600"/>
                            </a:solidFill>
                            <a:latin typeface="Cambria Math" panose="02040503050406030204" pitchFamily="18" charset="0"/>
                          </a:rPr>
                          <m:t> (</m:t>
                        </m:r>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r>
                          <a:rPr lang="en-US" sz="1200" b="0" smtClean="0">
                            <a:solidFill>
                              <a:srgbClr val="006600"/>
                            </a:solidFill>
                            <a:latin typeface="Cambria Math" panose="02040503050406030204" pitchFamily="18" charset="0"/>
                          </a:rPr>
                          <m:t> </m:t>
                        </m:r>
                      </m:oMath>
                    </m:oMathPara>
                  </a14:m>
                  <a:endParaRPr lang="en-US" sz="1200" dirty="0">
                    <a:solidFill>
                      <a:srgbClr val="006600"/>
                    </a:solidFill>
                    <a:latin typeface="+mj-lt"/>
                  </a:endParaRPr>
                </a:p>
              </p:txBody>
            </p:sp>
          </mc:Choice>
          <mc:Fallback xmlns="">
            <p:sp>
              <p:nvSpPr>
                <p:cNvPr id="24" name="TextBox 23">
                  <a:extLst>
                    <a:ext uri="{FF2B5EF4-FFF2-40B4-BE49-F238E27FC236}">
                      <a16:creationId xmlns:a16="http://schemas.microsoft.com/office/drawing/2014/main" id="{12118EE5-6CD8-4E44-A0E6-D7DE1CCB6CCF}"/>
                    </a:ext>
                  </a:extLst>
                </p:cNvPr>
                <p:cNvSpPr txBox="1">
                  <a:spLocks noRot="1" noChangeAspect="1" noMove="1" noResize="1" noEditPoints="1" noAdjustHandles="1" noChangeArrowheads="1" noChangeShapeType="1" noTextEdit="1"/>
                </p:cNvSpPr>
                <p:nvPr/>
              </p:nvSpPr>
              <p:spPr>
                <a:xfrm>
                  <a:off x="5861339" y="1772998"/>
                  <a:ext cx="1887696" cy="369332"/>
                </a:xfrm>
                <a:prstGeom prst="rect">
                  <a:avLst/>
                </a:prstGeom>
                <a:blipFill>
                  <a:blip r:embed="rId3"/>
                  <a:stretch>
                    <a:fillRect b="-6522"/>
                  </a:stretch>
                </a:blipFill>
              </p:spPr>
              <p:txBody>
                <a:bodyPr/>
                <a:lstStyle/>
                <a:p>
                  <a:r>
                    <a:rPr lang="en-US">
                      <a:noFill/>
                    </a:rPr>
                    <a:t> </a:t>
                  </a:r>
                </a:p>
              </p:txBody>
            </p:sp>
          </mc:Fallback>
        </mc:AlternateContent>
        <p:grpSp>
          <p:nvGrpSpPr>
            <p:cNvPr id="25" name="Group 34">
              <a:extLst>
                <a:ext uri="{FF2B5EF4-FFF2-40B4-BE49-F238E27FC236}">
                  <a16:creationId xmlns:a16="http://schemas.microsoft.com/office/drawing/2014/main" id="{F6A762B0-C88C-4872-B738-3003D5866E04}"/>
                </a:ext>
              </a:extLst>
            </p:cNvPr>
            <p:cNvGrpSpPr/>
            <p:nvPr/>
          </p:nvGrpSpPr>
          <p:grpSpPr>
            <a:xfrm>
              <a:off x="7129695" y="2358582"/>
              <a:ext cx="1691657" cy="1656097"/>
              <a:chOff x="2773680" y="2893491"/>
              <a:chExt cx="1737360" cy="1683657"/>
            </a:xfrm>
          </p:grpSpPr>
          <p:sp>
            <p:nvSpPr>
              <p:cNvPr id="33" name="Oval 32">
                <a:extLst>
                  <a:ext uri="{FF2B5EF4-FFF2-40B4-BE49-F238E27FC236}">
                    <a16:creationId xmlns:a16="http://schemas.microsoft.com/office/drawing/2014/main" id="{03B418E4-6F3E-422D-9896-7007F4099FC5}"/>
                  </a:ext>
                </a:extLst>
              </p:cNvPr>
              <p:cNvSpPr/>
              <p:nvPr/>
            </p:nvSpPr>
            <p:spPr bwMode="auto">
              <a:xfrm>
                <a:off x="2773680" y="2893491"/>
                <a:ext cx="1737360" cy="1683657"/>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Times New Roman" pitchFamily="18" charset="0"/>
                </a:endParaRPr>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6281B37-A7F8-46DB-B5D5-56F4B9754D04}"/>
                      </a:ext>
                    </a:extLst>
                  </p:cNvPr>
                  <p:cNvSpPr txBox="1"/>
                  <p:nvPr/>
                </p:nvSpPr>
                <p:spPr>
                  <a:xfrm>
                    <a:off x="3436077" y="2939481"/>
                    <a:ext cx="733595" cy="37547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WCP</m:t>
                          </m:r>
                        </m:oMath>
                      </m:oMathPara>
                    </a14:m>
                    <a:endParaRPr lang="en-US" sz="1200" dirty="0">
                      <a:solidFill>
                        <a:srgbClr val="006600"/>
                      </a:solidFill>
                      <a:latin typeface="+mj-lt"/>
                    </a:endParaRPr>
                  </a:p>
                </p:txBody>
              </p:sp>
            </mc:Choice>
            <mc:Fallback>
              <p:sp>
                <p:nvSpPr>
                  <p:cNvPr id="34" name="TextBox 33">
                    <a:extLst>
                      <a:ext uri="{FF2B5EF4-FFF2-40B4-BE49-F238E27FC236}">
                        <a16:creationId xmlns:a16="http://schemas.microsoft.com/office/drawing/2014/main" id="{F6281B37-A7F8-46DB-B5D5-56F4B9754D04}"/>
                      </a:ext>
                    </a:extLst>
                  </p:cNvPr>
                  <p:cNvSpPr txBox="1">
                    <a:spLocks noRot="1" noChangeAspect="1" noMove="1" noResize="1" noEditPoints="1" noAdjustHandles="1" noChangeArrowheads="1" noChangeShapeType="1" noTextEdit="1"/>
                  </p:cNvSpPr>
                  <p:nvPr/>
                </p:nvSpPr>
                <p:spPr>
                  <a:xfrm>
                    <a:off x="3436077" y="2939481"/>
                    <a:ext cx="733595" cy="375478"/>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FAA64DD-A2C9-4B17-A564-44E85EEAE58B}"/>
                    </a:ext>
                  </a:extLst>
                </p:cNvPr>
                <p:cNvSpPr/>
                <p:nvPr/>
              </p:nvSpPr>
              <p:spPr>
                <a:xfrm>
                  <a:off x="7145609" y="2956114"/>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2</m:t>
                        </m:r>
                      </m:oMath>
                    </m:oMathPara>
                  </a14:m>
                  <a:endParaRPr lang="en-US" sz="1350" dirty="0">
                    <a:solidFill>
                      <a:srgbClr val="006600"/>
                    </a:solidFill>
                  </a:endParaRPr>
                </a:p>
              </p:txBody>
            </p:sp>
          </mc:Choice>
          <mc:Fallback xmlns="">
            <p:sp>
              <p:nvSpPr>
                <p:cNvPr id="26" name="Rectangle 25">
                  <a:extLst>
                    <a:ext uri="{FF2B5EF4-FFF2-40B4-BE49-F238E27FC236}">
                      <a16:creationId xmlns:a16="http://schemas.microsoft.com/office/drawing/2014/main" id="{6FAA64DD-A2C9-4B17-A564-44E85EEAE58B}"/>
                    </a:ext>
                  </a:extLst>
                </p:cNvPr>
                <p:cNvSpPr>
                  <a:spLocks noRot="1" noChangeAspect="1" noMove="1" noResize="1" noEditPoints="1" noAdjustHandles="1" noChangeArrowheads="1" noChangeShapeType="1" noTextEdit="1"/>
                </p:cNvSpPr>
                <p:nvPr/>
              </p:nvSpPr>
              <p:spPr>
                <a:xfrm>
                  <a:off x="7145609" y="2956114"/>
                  <a:ext cx="601019" cy="4001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12DDCD3-5300-400C-8DD6-B2037AAF7DD0}"/>
                    </a:ext>
                  </a:extLst>
                </p:cNvPr>
                <p:cNvSpPr/>
                <p:nvPr/>
              </p:nvSpPr>
              <p:spPr>
                <a:xfrm>
                  <a:off x="8159607" y="2960583"/>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2</m:t>
                        </m:r>
                      </m:oMath>
                    </m:oMathPara>
                  </a14:m>
                  <a:endParaRPr lang="en-US" sz="1350" dirty="0">
                    <a:solidFill>
                      <a:srgbClr val="006600"/>
                    </a:solidFill>
                  </a:endParaRPr>
                </a:p>
              </p:txBody>
            </p:sp>
          </mc:Choice>
          <mc:Fallback xmlns="">
            <p:sp>
              <p:nvSpPr>
                <p:cNvPr id="27" name="Rectangle 26">
                  <a:extLst>
                    <a:ext uri="{FF2B5EF4-FFF2-40B4-BE49-F238E27FC236}">
                      <a16:creationId xmlns:a16="http://schemas.microsoft.com/office/drawing/2014/main" id="{312DDCD3-5300-400C-8DD6-B2037AAF7DD0}"/>
                    </a:ext>
                  </a:extLst>
                </p:cNvPr>
                <p:cNvSpPr>
                  <a:spLocks noRot="1" noChangeAspect="1" noMove="1" noResize="1" noEditPoints="1" noAdjustHandles="1" noChangeArrowheads="1" noChangeShapeType="1" noTextEdit="1"/>
                </p:cNvSpPr>
                <p:nvPr/>
              </p:nvSpPr>
              <p:spPr>
                <a:xfrm>
                  <a:off x="8159607" y="2960583"/>
                  <a:ext cx="601019" cy="400109"/>
                </a:xfrm>
                <a:prstGeom prst="rect">
                  <a:avLst/>
                </a:prstGeom>
                <a:blipFill>
                  <a:blip r:embed="rId6"/>
                  <a:stretch>
                    <a:fillRect/>
                  </a:stretch>
                </a:blipFill>
              </p:spPr>
              <p:txBody>
                <a:bodyPr/>
                <a:lstStyle/>
                <a:p>
                  <a:r>
                    <a:rPr lang="en-US">
                      <a:noFill/>
                    </a:rPr>
                    <a:t> </a:t>
                  </a:r>
                </a:p>
              </p:txBody>
            </p:sp>
          </mc:Fallback>
        </mc:AlternateContent>
        <p:grpSp>
          <p:nvGrpSpPr>
            <p:cNvPr id="28" name="Group 38">
              <a:extLst>
                <a:ext uri="{FF2B5EF4-FFF2-40B4-BE49-F238E27FC236}">
                  <a16:creationId xmlns:a16="http://schemas.microsoft.com/office/drawing/2014/main" id="{E9FF72FB-6257-4691-B479-1DC6D05B5FFF}"/>
                </a:ext>
              </a:extLst>
            </p:cNvPr>
            <p:cNvGrpSpPr/>
            <p:nvPr/>
          </p:nvGrpSpPr>
          <p:grpSpPr>
            <a:xfrm>
              <a:off x="6191064" y="2340981"/>
              <a:ext cx="1691656" cy="1656097"/>
              <a:chOff x="2773601" y="2804309"/>
              <a:chExt cx="1737359" cy="1683657"/>
            </a:xfrm>
          </p:grpSpPr>
          <p:sp>
            <p:nvSpPr>
              <p:cNvPr id="31" name="Oval 30">
                <a:extLst>
                  <a:ext uri="{FF2B5EF4-FFF2-40B4-BE49-F238E27FC236}">
                    <a16:creationId xmlns:a16="http://schemas.microsoft.com/office/drawing/2014/main" id="{3B9C76CA-5B52-41A8-B693-BA8BB7463031}"/>
                  </a:ext>
                </a:extLst>
              </p:cNvPr>
              <p:cNvSpPr/>
              <p:nvPr/>
            </p:nvSpPr>
            <p:spPr bwMode="auto">
              <a:xfrm>
                <a:off x="2773601" y="2804309"/>
                <a:ext cx="1737359" cy="1683657"/>
              </a:xfrm>
              <a:prstGeom prst="ellipse">
                <a:avLst/>
              </a:prstGeom>
              <a:solidFill>
                <a:srgbClr val="FFFF00">
                  <a:alpha val="23922"/>
                </a:srgbClr>
              </a:soli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38E8598-AE94-408B-A887-17D1BA3EC4D8}"/>
                      </a:ext>
                    </a:extLst>
                  </p:cNvPr>
                  <p:cNvSpPr txBox="1"/>
                  <p:nvPr/>
                </p:nvSpPr>
                <p:spPr>
                  <a:xfrm>
                    <a:off x="3080648" y="2891775"/>
                    <a:ext cx="564574" cy="37547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AC</m:t>
                          </m:r>
                        </m:oMath>
                      </m:oMathPara>
                    </a14:m>
                    <a:endParaRPr lang="en-US" sz="1200" dirty="0">
                      <a:solidFill>
                        <a:srgbClr val="006600"/>
                      </a:solidFill>
                      <a:latin typeface="+mj-lt"/>
                    </a:endParaRPr>
                  </a:p>
                </p:txBody>
              </p:sp>
            </mc:Choice>
            <mc:Fallback xmlns="">
              <p:sp>
                <p:nvSpPr>
                  <p:cNvPr id="32" name="TextBox 31">
                    <a:extLst>
                      <a:ext uri="{FF2B5EF4-FFF2-40B4-BE49-F238E27FC236}">
                        <a16:creationId xmlns:a16="http://schemas.microsoft.com/office/drawing/2014/main" id="{938E8598-AE94-408B-A887-17D1BA3EC4D8}"/>
                      </a:ext>
                    </a:extLst>
                  </p:cNvPr>
                  <p:cNvSpPr txBox="1">
                    <a:spLocks noRot="1" noChangeAspect="1" noMove="1" noResize="1" noEditPoints="1" noAdjustHandles="1" noChangeArrowheads="1" noChangeShapeType="1" noTextEdit="1"/>
                  </p:cNvSpPr>
                  <p:nvPr/>
                </p:nvSpPr>
                <p:spPr>
                  <a:xfrm>
                    <a:off x="3080648" y="2891775"/>
                    <a:ext cx="564574" cy="375478"/>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CDC74ACC-D347-4A40-949A-22E91C5DFB6B}"/>
                    </a:ext>
                  </a:extLst>
                </p:cNvPr>
                <p:cNvSpPr/>
                <p:nvPr/>
              </p:nvSpPr>
              <p:spPr>
                <a:xfrm>
                  <a:off x="6382138" y="2926619"/>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5</m:t>
                        </m:r>
                      </m:oMath>
                    </m:oMathPara>
                  </a14:m>
                  <a:endParaRPr lang="en-US" sz="1350" dirty="0">
                    <a:solidFill>
                      <a:srgbClr val="006600"/>
                    </a:solidFill>
                  </a:endParaRPr>
                </a:p>
              </p:txBody>
            </p:sp>
          </mc:Choice>
          <mc:Fallback xmlns="">
            <p:sp>
              <p:nvSpPr>
                <p:cNvPr id="29" name="Rectangle 28">
                  <a:extLst>
                    <a:ext uri="{FF2B5EF4-FFF2-40B4-BE49-F238E27FC236}">
                      <a16:creationId xmlns:a16="http://schemas.microsoft.com/office/drawing/2014/main" id="{CDC74ACC-D347-4A40-949A-22E91C5DFB6B}"/>
                    </a:ext>
                  </a:extLst>
                </p:cNvPr>
                <p:cNvSpPr>
                  <a:spLocks noRot="1" noChangeAspect="1" noMove="1" noResize="1" noEditPoints="1" noAdjustHandles="1" noChangeArrowheads="1" noChangeShapeType="1" noTextEdit="1"/>
                </p:cNvSpPr>
                <p:nvPr/>
              </p:nvSpPr>
              <p:spPr>
                <a:xfrm>
                  <a:off x="6382138" y="2926619"/>
                  <a:ext cx="601019" cy="4001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A2C24A9-1244-47C9-99CC-94BCA4EB755B}"/>
                    </a:ext>
                  </a:extLst>
                </p:cNvPr>
                <p:cNvSpPr/>
                <p:nvPr/>
              </p:nvSpPr>
              <p:spPr>
                <a:xfrm>
                  <a:off x="5970020" y="2150883"/>
                  <a:ext cx="611511" cy="400109"/>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1</m:t>
                        </m:r>
                      </m:oMath>
                    </m:oMathPara>
                  </a14:m>
                  <a:endParaRPr lang="en-US" sz="1350" dirty="0">
                    <a:solidFill>
                      <a:srgbClr val="006600"/>
                    </a:solidFill>
                  </a:endParaRPr>
                </a:p>
              </p:txBody>
            </p:sp>
          </mc:Choice>
          <mc:Fallback xmlns="">
            <p:sp>
              <p:nvSpPr>
                <p:cNvPr id="30" name="Rectangle 29">
                  <a:extLst>
                    <a:ext uri="{FF2B5EF4-FFF2-40B4-BE49-F238E27FC236}">
                      <a16:creationId xmlns:a16="http://schemas.microsoft.com/office/drawing/2014/main" id="{9A2C24A9-1244-47C9-99CC-94BCA4EB755B}"/>
                    </a:ext>
                  </a:extLst>
                </p:cNvPr>
                <p:cNvSpPr>
                  <a:spLocks noRot="1" noChangeAspect="1" noMove="1" noResize="1" noEditPoints="1" noAdjustHandles="1" noChangeArrowheads="1" noChangeShapeType="1" noTextEdit="1"/>
                </p:cNvSpPr>
                <p:nvPr/>
              </p:nvSpPr>
              <p:spPr>
                <a:xfrm>
                  <a:off x="5970020" y="2150883"/>
                  <a:ext cx="611511" cy="40010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056522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Conditional Probability</a:t>
            </a:r>
          </a:p>
        </p:txBody>
      </p:sp>
    </p:spTree>
    <p:extLst>
      <p:ext uri="{BB962C8B-B14F-4D97-AF65-F5344CB8AC3E}">
        <p14:creationId xmlns:p14="http://schemas.microsoft.com/office/powerpoint/2010/main" val="356336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Events and their Probabilities</a:t>
            </a:r>
          </a:p>
        </p:txBody>
      </p:sp>
    </p:spTree>
    <p:extLst>
      <p:ext uri="{BB962C8B-B14F-4D97-AF65-F5344CB8AC3E}">
        <p14:creationId xmlns:p14="http://schemas.microsoft.com/office/powerpoint/2010/main" val="3116595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p:txBody>
          <a:bodyPr/>
          <a:lstStyle/>
          <a:p>
            <a:pPr eaLnBrk="1" hangingPunct="1">
              <a:lnSpc>
                <a:spcPct val="80000"/>
              </a:lnSpc>
            </a:pPr>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4100C4-680E-4A9B-AD4A-7002A1CDA258}"/>
                  </a:ext>
                </a:extLst>
              </p:cNvPr>
              <p:cNvSpPr>
                <a:spLocks noGrp="1"/>
              </p:cNvSpPr>
              <p:nvPr>
                <p:ph idx="1"/>
              </p:nvPr>
            </p:nvSpPr>
            <p:spPr>
              <a:xfrm>
                <a:off x="628649" y="1179095"/>
                <a:ext cx="8076009" cy="3453628"/>
              </a:xfrm>
            </p:spPr>
            <p:txBody>
              <a:bodyPr/>
              <a:lstStyle/>
              <a:p>
                <a:pPr marL="0" indent="0">
                  <a:lnSpc>
                    <a:spcPct val="150000"/>
                  </a:lnSpc>
                  <a:buNone/>
                </a:pPr>
                <a:r>
                  <a:rPr lang="en-US" sz="1200" b="1" dirty="0">
                    <a:solidFill>
                      <a:srgbClr val="C00000"/>
                    </a:solidFill>
                    <a:latin typeface="Helvetica Light"/>
                  </a:rPr>
                  <a:t>Definition:</a:t>
                </a:r>
                <a:r>
                  <a:rPr lang="en-US" sz="1200" dirty="0">
                    <a:solidFill>
                      <a:srgbClr val="C00000"/>
                    </a:solidFill>
                    <a:latin typeface="Helvetica Light"/>
                  </a:rPr>
                  <a:t> </a:t>
                </a:r>
                <a:r>
                  <a:rPr lang="en-US" sz="1200" dirty="0">
                    <a:solidFill>
                      <a:schemeClr val="tx1"/>
                    </a:solidFill>
                    <a:latin typeface="Helvetica Light"/>
                  </a:rPr>
                  <a:t>If </a:t>
                </a:r>
                <a14:m>
                  <m:oMath xmlns:m="http://schemas.openxmlformats.org/officeDocument/2006/math">
                    <m:r>
                      <m:rPr>
                        <m:sty m:val="p"/>
                      </m:rPr>
                      <a:rPr lang="en-US" sz="1200" b="0" i="0" smtClean="0">
                        <a:solidFill>
                          <a:srgbClr val="006600"/>
                        </a:solidFill>
                        <a:latin typeface="Cambria Math" panose="02040503050406030204" pitchFamily="18" charset="0"/>
                      </a:rPr>
                      <m:t>P</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𝐵</m:t>
                        </m:r>
                      </m:e>
                    </m:d>
                    <m:r>
                      <a:rPr lang="en-US" sz="1200" b="0" i="1" smtClean="0">
                        <a:solidFill>
                          <a:srgbClr val="006600"/>
                        </a:solidFill>
                        <a:latin typeface="Cambria Math" panose="02040503050406030204" pitchFamily="18" charset="0"/>
                      </a:rPr>
                      <m:t>&gt;0</m:t>
                    </m:r>
                    <m:r>
                      <a:rPr lang="en-US" sz="1200" b="0" i="1">
                        <a:solidFill>
                          <a:srgbClr val="006600"/>
                        </a:solidFill>
                        <a:latin typeface="Cambria Math" panose="02040503050406030204" pitchFamily="18" charset="0"/>
                      </a:rPr>
                      <m:t> </m:t>
                    </m:r>
                  </m:oMath>
                </a14:m>
                <a:r>
                  <a:rPr lang="en-US" sz="1200" dirty="0">
                    <a:solidFill>
                      <a:schemeClr val="tx1"/>
                    </a:solidFill>
                    <a:latin typeface="Helvetica Light"/>
                  </a:rPr>
                  <a:t>then the conditional probability that </a:t>
                </a:r>
                <a14:m>
                  <m:oMath xmlns:m="http://schemas.openxmlformats.org/officeDocument/2006/math">
                    <m:r>
                      <m:rPr>
                        <m:sty m:val="p"/>
                      </m:rPr>
                      <a:rPr lang="en-US" sz="1200" b="0" i="1">
                        <a:solidFill>
                          <a:srgbClr val="006600"/>
                        </a:solidFill>
                        <a:latin typeface="Cambria Math" panose="02040503050406030204" pitchFamily="18" charset="0"/>
                      </a:rPr>
                      <m:t>A</m:t>
                    </m:r>
                    <m:r>
                      <a:rPr lang="en-US" sz="1200" b="0" i="1">
                        <a:solidFill>
                          <a:srgbClr val="006600"/>
                        </a:solidFill>
                        <a:latin typeface="Cambria Math" panose="02040503050406030204" pitchFamily="18" charset="0"/>
                      </a:rPr>
                      <m:t> </m:t>
                    </m:r>
                  </m:oMath>
                </a14:m>
                <a:r>
                  <a:rPr lang="en-US" sz="1200" dirty="0">
                    <a:solidFill>
                      <a:schemeClr val="tx1"/>
                    </a:solidFill>
                    <a:latin typeface="Helvetica Light"/>
                  </a:rPr>
                  <a:t>occurs given that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solidFill>
                      <a:schemeClr val="tx1"/>
                    </a:solidFill>
                    <a:latin typeface="Helvetica Light"/>
                  </a:rPr>
                  <a:t> occurs is defined to be: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44100C4-680E-4A9B-AD4A-7002A1CDA258}"/>
                  </a:ext>
                </a:extLst>
              </p:cNvPr>
              <p:cNvSpPr>
                <a:spLocks noGrp="1" noRot="1" noChangeAspect="1" noMove="1" noResize="1" noEditPoints="1" noAdjustHandles="1" noChangeArrowheads="1" noChangeShapeType="1" noTextEdit="1"/>
              </p:cNvSpPr>
              <p:nvPr>
                <p:ph idx="1"/>
              </p:nvPr>
            </p:nvSpPr>
            <p:spPr>
              <a:xfrm>
                <a:off x="628649" y="1179095"/>
                <a:ext cx="8076009" cy="3453628"/>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18" name="Object 7"/>
              <p:cNvSpPr txBox="1"/>
              <p:nvPr/>
            </p:nvSpPr>
            <p:spPr bwMode="auto">
              <a:xfrm>
                <a:off x="3723658" y="1729512"/>
                <a:ext cx="1531725" cy="521664"/>
              </a:xfrm>
              <a:prstGeom prst="rect">
                <a:avLst/>
              </a:prstGeom>
              <a:solidFill>
                <a:srgbClr val="E5F5FF"/>
              </a:solidFill>
              <a:ln w="9525">
                <a:solidFill>
                  <a:schemeClr val="tx1"/>
                </a:solidFill>
                <a:miter lim="800000"/>
                <a:headEnd/>
                <a:tailEnd/>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num>
                        <m:den>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den>
                      </m:f>
                    </m:oMath>
                  </m:oMathPara>
                </a14:m>
                <a:endParaRPr lang="en-US" sz="1200" i="1" dirty="0">
                  <a:solidFill>
                    <a:srgbClr val="006600"/>
                  </a:solidFill>
                </a:endParaRPr>
              </a:p>
            </p:txBody>
          </p:sp>
        </mc:Choice>
        <mc:Fallback xmlns="">
          <p:sp>
            <p:nvSpPr>
              <p:cNvPr id="9218" name="Object 7"/>
              <p:cNvSpPr txBox="1">
                <a:spLocks noRot="1" noChangeAspect="1" noMove="1" noResize="1" noEditPoints="1" noAdjustHandles="1" noChangeArrowheads="1" noChangeShapeType="1" noTextEdit="1"/>
              </p:cNvSpPr>
              <p:nvPr/>
            </p:nvSpPr>
            <p:spPr bwMode="auto">
              <a:xfrm>
                <a:off x="3723658" y="1729512"/>
                <a:ext cx="1531725" cy="521664"/>
              </a:xfrm>
              <a:prstGeom prst="rect">
                <a:avLst/>
              </a:prstGeom>
              <a:blipFill>
                <a:blip r:embed="rId3"/>
                <a:stretch>
                  <a:fillRect/>
                </a:stretch>
              </a:blipFill>
              <a:ln w="9525">
                <a:solidFill>
                  <a:schemeClr val="tx1"/>
                </a:solidFill>
                <a:miter lim="800000"/>
                <a:headEnd/>
                <a:tailEnd/>
              </a:ln>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5F294196-3EAF-407D-9919-F9591248D154}"/>
              </a:ext>
            </a:extLst>
          </p:cNvPr>
          <p:cNvSpPr/>
          <p:nvPr/>
        </p:nvSpPr>
        <p:spPr bwMode="auto">
          <a:xfrm>
            <a:off x="4181514" y="3100154"/>
            <a:ext cx="616014" cy="1190877"/>
          </a:xfrm>
          <a:custGeom>
            <a:avLst/>
            <a:gdLst>
              <a:gd name="connsiteX0" fmla="*/ 363220 w 693420"/>
              <a:gd name="connsiteY0" fmla="*/ 0 h 1336040"/>
              <a:gd name="connsiteX1" fmla="*/ 551180 w 693420"/>
              <a:gd name="connsiteY1" fmla="*/ 190500 h 1336040"/>
              <a:gd name="connsiteX2" fmla="*/ 671830 w 693420"/>
              <a:gd name="connsiteY2" fmla="*/ 449580 h 1336040"/>
              <a:gd name="connsiteX3" fmla="*/ 693420 w 693420"/>
              <a:gd name="connsiteY3" fmla="*/ 673100 h 1336040"/>
              <a:gd name="connsiteX4" fmla="*/ 666750 w 693420"/>
              <a:gd name="connsiteY4" fmla="*/ 863600 h 1336040"/>
              <a:gd name="connsiteX5" fmla="*/ 596900 w 693420"/>
              <a:gd name="connsiteY5" fmla="*/ 1047750 h 1336040"/>
              <a:gd name="connsiteX6" fmla="*/ 482600 w 693420"/>
              <a:gd name="connsiteY6" fmla="*/ 1202690 h 1336040"/>
              <a:gd name="connsiteX7" fmla="*/ 336550 w 693420"/>
              <a:gd name="connsiteY7" fmla="*/ 1336040 h 1336040"/>
              <a:gd name="connsiteX8" fmla="*/ 217170 w 693420"/>
              <a:gd name="connsiteY8" fmla="*/ 1230630 h 1336040"/>
              <a:gd name="connsiteX9" fmla="*/ 78740 w 693420"/>
              <a:gd name="connsiteY9" fmla="*/ 1023620 h 1336040"/>
              <a:gd name="connsiteX10" fmla="*/ 31750 w 693420"/>
              <a:gd name="connsiteY10" fmla="*/ 872490 h 1336040"/>
              <a:gd name="connsiteX11" fmla="*/ 12700 w 693420"/>
              <a:gd name="connsiteY11" fmla="*/ 726440 h 1336040"/>
              <a:gd name="connsiteX12" fmla="*/ 0 w 693420"/>
              <a:gd name="connsiteY12" fmla="*/ 610870 h 1336040"/>
              <a:gd name="connsiteX13" fmla="*/ 43180 w 693420"/>
              <a:gd name="connsiteY13" fmla="*/ 419100 h 1336040"/>
              <a:gd name="connsiteX14" fmla="*/ 115570 w 693420"/>
              <a:gd name="connsiteY14" fmla="*/ 271780 h 1336040"/>
              <a:gd name="connsiteX15" fmla="*/ 212090 w 693420"/>
              <a:gd name="connsiteY15" fmla="*/ 133350 h 1336040"/>
              <a:gd name="connsiteX16" fmla="*/ 363220 w 693420"/>
              <a:gd name="connsiteY16" fmla="*/ 0 h 133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3420" h="1336040">
                <a:moveTo>
                  <a:pt x="363220" y="0"/>
                </a:moveTo>
                <a:lnTo>
                  <a:pt x="551180" y="190500"/>
                </a:lnTo>
                <a:lnTo>
                  <a:pt x="671830" y="449580"/>
                </a:lnTo>
                <a:lnTo>
                  <a:pt x="693420" y="673100"/>
                </a:lnTo>
                <a:lnTo>
                  <a:pt x="666750" y="863600"/>
                </a:lnTo>
                <a:lnTo>
                  <a:pt x="596900" y="1047750"/>
                </a:lnTo>
                <a:lnTo>
                  <a:pt x="482600" y="1202690"/>
                </a:lnTo>
                <a:lnTo>
                  <a:pt x="336550" y="1336040"/>
                </a:lnTo>
                <a:lnTo>
                  <a:pt x="217170" y="1230630"/>
                </a:lnTo>
                <a:lnTo>
                  <a:pt x="78740" y="1023620"/>
                </a:lnTo>
                <a:lnTo>
                  <a:pt x="31750" y="872490"/>
                </a:lnTo>
                <a:lnTo>
                  <a:pt x="12700" y="726440"/>
                </a:lnTo>
                <a:lnTo>
                  <a:pt x="0" y="610870"/>
                </a:lnTo>
                <a:lnTo>
                  <a:pt x="43180" y="419100"/>
                </a:lnTo>
                <a:lnTo>
                  <a:pt x="115570" y="271780"/>
                </a:lnTo>
                <a:lnTo>
                  <a:pt x="212090" y="133350"/>
                </a:lnTo>
                <a:lnTo>
                  <a:pt x="363220" y="0"/>
                </a:lnTo>
                <a:close/>
              </a:path>
            </a:pathLst>
          </a:custGeom>
          <a:solidFill>
            <a:srgbClr val="FFFFCC"/>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a:solidFill>
                <a:srgbClr val="006600"/>
              </a:solidFill>
              <a:latin typeface="Times New Roman" pitchFamily="18" charset="0"/>
            </a:endParaRPr>
          </a:p>
        </p:txBody>
      </p:sp>
      <p:sp>
        <p:nvSpPr>
          <p:cNvPr id="28" name="Rectangle 27">
            <a:extLst>
              <a:ext uri="{FF2B5EF4-FFF2-40B4-BE49-F238E27FC236}">
                <a16:creationId xmlns:a16="http://schemas.microsoft.com/office/drawing/2014/main" id="{842A5995-0AC8-4107-8396-CBBCB17D322F}"/>
              </a:ext>
            </a:extLst>
          </p:cNvPr>
          <p:cNvSpPr/>
          <p:nvPr/>
        </p:nvSpPr>
        <p:spPr bwMode="auto">
          <a:xfrm>
            <a:off x="3160060" y="2771662"/>
            <a:ext cx="2639574" cy="17556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6CB3633-0065-46F2-B727-741865659AB2}"/>
                  </a:ext>
                </a:extLst>
              </p:cNvPr>
              <p:cNvSpPr/>
              <p:nvPr/>
            </p:nvSpPr>
            <p:spPr>
              <a:xfrm>
                <a:off x="4129029" y="3499439"/>
                <a:ext cx="728084" cy="300082"/>
              </a:xfrm>
              <a:prstGeom prst="rect">
                <a:avLst/>
              </a:prstGeom>
              <a:ln>
                <a:noFill/>
              </a:ln>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𝐵</m:t>
                      </m:r>
                      <m:r>
                        <a:rPr lang="en-US" sz="1350" b="0" i="1" smtClean="0">
                          <a:solidFill>
                            <a:srgbClr val="006600"/>
                          </a:solidFill>
                          <a:latin typeface="Cambria Math" panose="02040503050406030204" pitchFamily="18" charset="0"/>
                        </a:rPr>
                        <m:t> ∩ </m:t>
                      </m:r>
                      <m:r>
                        <a:rPr lang="en-US" sz="1350" b="0" i="1">
                          <a:solidFill>
                            <a:srgbClr val="006600"/>
                          </a:solidFill>
                          <a:latin typeface="Cambria Math" panose="02040503050406030204" pitchFamily="18" charset="0"/>
                        </a:rPr>
                        <m:t>𝐴</m:t>
                      </m:r>
                    </m:oMath>
                  </m:oMathPara>
                </a14:m>
                <a:endParaRPr lang="en-US" sz="1350" i="1" dirty="0">
                  <a:solidFill>
                    <a:srgbClr val="006600"/>
                  </a:solidFill>
                </a:endParaRPr>
              </a:p>
            </p:txBody>
          </p:sp>
        </mc:Choice>
        <mc:Fallback xmlns="">
          <p:sp>
            <p:nvSpPr>
              <p:cNvPr id="14" name="Rectangle 13">
                <a:extLst>
                  <a:ext uri="{FF2B5EF4-FFF2-40B4-BE49-F238E27FC236}">
                    <a16:creationId xmlns:a16="http://schemas.microsoft.com/office/drawing/2014/main" id="{16CB3633-0065-46F2-B727-741865659AB2}"/>
                  </a:ext>
                </a:extLst>
              </p:cNvPr>
              <p:cNvSpPr>
                <a:spLocks noRot="1" noChangeAspect="1" noMove="1" noResize="1" noEditPoints="1" noAdjustHandles="1" noChangeArrowheads="1" noChangeShapeType="1" noTextEdit="1"/>
              </p:cNvSpPr>
              <p:nvPr/>
            </p:nvSpPr>
            <p:spPr>
              <a:xfrm>
                <a:off x="4129029" y="3499439"/>
                <a:ext cx="728084" cy="30008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7B7E77A-C5B3-43AE-B36E-921D2B0A579D}"/>
                  </a:ext>
                </a:extLst>
              </p:cNvPr>
              <p:cNvSpPr/>
              <p:nvPr/>
            </p:nvSpPr>
            <p:spPr>
              <a:xfrm>
                <a:off x="4473933" y="2735402"/>
                <a:ext cx="686406" cy="300082"/>
              </a:xfrm>
              <a:prstGeom prst="rect">
                <a:avLst/>
              </a:prstGeom>
            </p:spPr>
            <p:txBody>
              <a:bodyPr wrap="none">
                <a:spAutoFit/>
              </a:bodyPr>
              <a:lstStyle/>
              <a:p>
                <a:pPr marL="342900"/>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𝐴</m:t>
                      </m:r>
                    </m:oMath>
                  </m:oMathPara>
                </a14:m>
                <a:endParaRPr lang="en-US" sz="1350" i="1" dirty="0">
                  <a:solidFill>
                    <a:srgbClr val="006600"/>
                  </a:solidFill>
                </a:endParaRPr>
              </a:p>
            </p:txBody>
          </p:sp>
        </mc:Choice>
        <mc:Fallback xmlns="">
          <p:sp>
            <p:nvSpPr>
              <p:cNvPr id="15" name="Rectangle 14">
                <a:extLst>
                  <a:ext uri="{FF2B5EF4-FFF2-40B4-BE49-F238E27FC236}">
                    <a16:creationId xmlns:a16="http://schemas.microsoft.com/office/drawing/2014/main" id="{B7B7E77A-C5B3-43AE-B36E-921D2B0A579D}"/>
                  </a:ext>
                </a:extLst>
              </p:cNvPr>
              <p:cNvSpPr>
                <a:spLocks noRot="1" noChangeAspect="1" noMove="1" noResize="1" noEditPoints="1" noAdjustHandles="1" noChangeArrowheads="1" noChangeShapeType="1" noTextEdit="1"/>
              </p:cNvSpPr>
              <p:nvPr/>
            </p:nvSpPr>
            <p:spPr>
              <a:xfrm>
                <a:off x="4473933" y="2735402"/>
                <a:ext cx="686406" cy="300082"/>
              </a:xfrm>
              <a:prstGeom prst="rect">
                <a:avLst/>
              </a:prstGeom>
              <a:blipFill>
                <a:blip r:embed="rId5"/>
                <a:stretch>
                  <a:fillRect/>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845E0B97-63BA-4972-97FA-169AE28C9418}"/>
              </a:ext>
            </a:extLst>
          </p:cNvPr>
          <p:cNvGrpSpPr/>
          <p:nvPr/>
        </p:nvGrpSpPr>
        <p:grpSpPr>
          <a:xfrm>
            <a:off x="3284681" y="2719480"/>
            <a:ext cx="1512847" cy="1702401"/>
            <a:chOff x="3182866" y="4297441"/>
            <a:chExt cx="2017128" cy="2269867"/>
          </a:xfrm>
        </p:grpSpPr>
        <p:sp>
          <p:nvSpPr>
            <p:cNvPr id="32" name="Oval 31">
              <a:extLst>
                <a:ext uri="{FF2B5EF4-FFF2-40B4-BE49-F238E27FC236}">
                  <a16:creationId xmlns:a16="http://schemas.microsoft.com/office/drawing/2014/main" id="{4F48CEB5-7299-42FB-BDCD-C463F260F557}"/>
                </a:ext>
              </a:extLst>
            </p:cNvPr>
            <p:cNvSpPr/>
            <p:nvPr/>
          </p:nvSpPr>
          <p:spPr bwMode="auto">
            <a:xfrm>
              <a:off x="3182866" y="4599095"/>
              <a:ext cx="2017128" cy="1968213"/>
            </a:xfrm>
            <a:prstGeom prst="ellipse">
              <a:avLst/>
            </a:prstGeom>
            <a:no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i="1"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39C2FAB9-0BB2-4762-93AB-013120BA0DFC}"/>
                    </a:ext>
                  </a:extLst>
                </p:cNvPr>
                <p:cNvSpPr/>
                <p:nvPr/>
              </p:nvSpPr>
              <p:spPr>
                <a:xfrm>
                  <a:off x="3449823" y="4297441"/>
                  <a:ext cx="913070" cy="400109"/>
                </a:xfrm>
                <a:prstGeom prst="rect">
                  <a:avLst/>
                </a:prstGeom>
              </p:spPr>
              <p:txBody>
                <a:bodyPr wrap="none">
                  <a:spAutoFit/>
                </a:bodyPr>
                <a:lstStyle/>
                <a:p>
                  <a:pPr marL="342900"/>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𝐵</m:t>
                        </m:r>
                      </m:oMath>
                    </m:oMathPara>
                  </a14:m>
                  <a:endParaRPr lang="en-US" sz="1350" i="1" dirty="0">
                    <a:solidFill>
                      <a:srgbClr val="006600"/>
                    </a:solidFill>
                  </a:endParaRPr>
                </a:p>
              </p:txBody>
            </p:sp>
          </mc:Choice>
          <mc:Fallback xmlns="">
            <p:sp>
              <p:nvSpPr>
                <p:cNvPr id="63" name="Rectangle 62">
                  <a:extLst>
                    <a:ext uri="{FF2B5EF4-FFF2-40B4-BE49-F238E27FC236}">
                      <a16:creationId xmlns:a16="http://schemas.microsoft.com/office/drawing/2014/main" id="{39C2FAB9-0BB2-4762-93AB-013120BA0DFC}"/>
                    </a:ext>
                  </a:extLst>
                </p:cNvPr>
                <p:cNvSpPr>
                  <a:spLocks noRot="1" noChangeAspect="1" noMove="1" noResize="1" noEditPoints="1" noAdjustHandles="1" noChangeArrowheads="1" noChangeShapeType="1" noTextEdit="1"/>
                </p:cNvSpPr>
                <p:nvPr/>
              </p:nvSpPr>
              <p:spPr>
                <a:xfrm>
                  <a:off x="3449823" y="4297441"/>
                  <a:ext cx="913070" cy="400109"/>
                </a:xfrm>
                <a:prstGeom prst="rect">
                  <a:avLst/>
                </a:prstGeom>
                <a:blipFill>
                  <a:blip r:embed="rId6"/>
                  <a:stretch>
                    <a:fillRect/>
                  </a:stretch>
                </a:blipFill>
              </p:spPr>
              <p:txBody>
                <a:bodyPr/>
                <a:lstStyle/>
                <a:p>
                  <a:r>
                    <a:rPr lang="en-US">
                      <a:noFill/>
                    </a:rPr>
                    <a:t> </a:t>
                  </a:r>
                </a:p>
              </p:txBody>
            </p:sp>
          </mc:Fallback>
        </mc:AlternateContent>
      </p:grpSp>
      <p:sp>
        <p:nvSpPr>
          <p:cNvPr id="50" name="Oval 49">
            <a:extLst>
              <a:ext uri="{FF2B5EF4-FFF2-40B4-BE49-F238E27FC236}">
                <a16:creationId xmlns:a16="http://schemas.microsoft.com/office/drawing/2014/main" id="{B8375023-FCB1-4F22-823F-D9AF4F306E57}"/>
              </a:ext>
            </a:extLst>
          </p:cNvPr>
          <p:cNvSpPr/>
          <p:nvPr/>
        </p:nvSpPr>
        <p:spPr bwMode="auto">
          <a:xfrm>
            <a:off x="4188614" y="2981168"/>
            <a:ext cx="1512847" cy="1476160"/>
          </a:xfrm>
          <a:prstGeom prst="ellipse">
            <a:avLst/>
          </a:prstGeom>
          <a:solidFill>
            <a:srgbClr val="C00000">
              <a:alpha val="20000"/>
            </a:srgbClr>
          </a:soli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342900"/>
            <a:endParaRPr lang="en-US" sz="1500" i="1" dirty="0">
              <a:solidFill>
                <a:srgbClr val="006600"/>
              </a:solidFill>
              <a:latin typeface="Times New Roman" pitchFamily="18" charset="0"/>
            </a:endParaRPr>
          </a:p>
        </p:txBody>
      </p:sp>
    </p:spTree>
    <p:extLst>
      <p:ext uri="{BB962C8B-B14F-4D97-AF65-F5344CB8AC3E}">
        <p14:creationId xmlns:p14="http://schemas.microsoft.com/office/powerpoint/2010/main" val="287365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Example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0" indent="0" algn="just" defTabSz="639366">
                  <a:lnSpc>
                    <a:spcPct val="150000"/>
                  </a:lnSpc>
                  <a:buClr>
                    <a:srgbClr val="3333CC"/>
                  </a:buClr>
                  <a:buSzPct val="60000"/>
                  <a:buNone/>
                </a:pPr>
                <a:r>
                  <a:rPr lang="en-US" sz="1200" dirty="0">
                    <a:solidFill>
                      <a:schemeClr val="tx1"/>
                    </a:solidFill>
                    <a:latin typeface="Helvetica Light" panose="020B0403020202020204"/>
                  </a:rPr>
                  <a:t>Of the cars on a used car lot, </a:t>
                </a:r>
                <a14:m>
                  <m:oMath xmlns:m="http://schemas.openxmlformats.org/officeDocument/2006/math">
                    <m:r>
                      <a:rPr lang="en-US" sz="1200" b="0" i="1" smtClean="0">
                        <a:solidFill>
                          <a:srgbClr val="006600"/>
                        </a:solidFill>
                        <a:latin typeface="Cambria Math" panose="02040503050406030204" pitchFamily="18" charset="0"/>
                      </a:rPr>
                      <m:t>70%</m:t>
                    </m:r>
                  </m:oMath>
                </a14:m>
                <a:r>
                  <a:rPr lang="en-US" sz="1200" dirty="0">
                    <a:solidFill>
                      <a:schemeClr val="tx1"/>
                    </a:solidFill>
                    <a:latin typeface="Helvetica Light" panose="020B0403020202020204"/>
                  </a:rPr>
                  <a:t> have air conditioning (AC) and </a:t>
                </a:r>
                <a14:m>
                  <m:oMath xmlns:m="http://schemas.openxmlformats.org/officeDocument/2006/math">
                    <m:r>
                      <a:rPr lang="en-US" sz="1200" b="0" i="1" smtClean="0">
                        <a:solidFill>
                          <a:srgbClr val="006600"/>
                        </a:solidFill>
                        <a:latin typeface="Cambria Math" panose="02040503050406030204" pitchFamily="18" charset="0"/>
                      </a:rPr>
                      <m:t>4</m:t>
                    </m:r>
                    <m:r>
                      <a:rPr lang="en-US" sz="1200" i="1">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have a wireless charging pad (WCP). </a:t>
                </a:r>
                <a14:m>
                  <m:oMath xmlns:m="http://schemas.openxmlformats.org/officeDocument/2006/math">
                    <m:r>
                      <a:rPr lang="en-US" sz="1200" b="0" i="1" smtClean="0">
                        <a:solidFill>
                          <a:srgbClr val="006600"/>
                        </a:solidFill>
                        <a:latin typeface="Cambria Math" panose="02040503050406030204" pitchFamily="18" charset="0"/>
                      </a:rPr>
                      <m:t>2</m:t>
                    </m:r>
                    <m:r>
                      <a:rPr lang="en-US" sz="1200" i="1">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the cars have both. What is the probability that a car has a CD player, given that it has WCP?</a:t>
                </a:r>
              </a:p>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Choice>
        <mc:Fallback>
          <p:sp>
            <p:nvSpPr>
              <p:cNvPr id="4" name="Content Placeholder 3">
                <a:extLst>
                  <a:ext uri="{FF2B5EF4-FFF2-40B4-BE49-F238E27FC236}">
                    <a16:creationId xmlns:a16="http://schemas.microsoft.com/office/drawing/2014/main" id="{F9B6E1F6-1DD7-4E71-BC94-36E9A2A03105}"/>
                  </a:ext>
                </a:extLst>
              </p:cNvPr>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Solution</a:t>
            </a:r>
          </a:p>
        </p:txBody>
      </p:sp>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AlternateContent xmlns:mc="http://schemas.openxmlformats.org/markup-compatibility/2006">
        <mc:Choice xmlns:a14="http://schemas.microsoft.com/office/drawing/2010/main" Requires="a14">
          <p:sp>
            <p:nvSpPr>
              <p:cNvPr id="1530881" name="Object 35"/>
              <p:cNvSpPr txBox="1"/>
              <p:nvPr/>
            </p:nvSpPr>
            <p:spPr bwMode="auto">
              <a:xfrm>
                <a:off x="2637482" y="3514083"/>
                <a:ext cx="3783806" cy="581025"/>
              </a:xfrm>
              <a:prstGeom prst="rect">
                <a:avLst/>
              </a:prstGeom>
              <a:noFill/>
              <a:ln>
                <a:noFill/>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WCP</m:t>
                          </m:r>
                        </m:e>
                        <m:e>
                          <m:r>
                            <m:rPr>
                              <m:sty m:val="p"/>
                            </m:rPr>
                            <a:rPr lang="en-US" sz="1200" b="0" i="1">
                              <a:solidFill>
                                <a:srgbClr val="006600"/>
                              </a:solidFill>
                              <a:latin typeface="Cambria Math" panose="02040503050406030204" pitchFamily="18" charset="0"/>
                              <a:ea typeface="Cambria Math" panose="02040503050406030204" pitchFamily="18" charset="0"/>
                            </a:rPr>
                            <m:t>AC</m:t>
                          </m:r>
                        </m:e>
                      </m:d>
                      <m:r>
                        <a:rPr lang="en-US" sz="1200" b="0" i="1">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a:rPr lang="en-US" sz="1200" b="0" i="1">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WCP</m:t>
                              </m:r>
                              <m:r>
                                <a:rPr lang="en-US" sz="1200" b="0" i="1">
                                  <a:solidFill>
                                    <a:srgbClr val="006600"/>
                                  </a:solidFill>
                                  <a:latin typeface="Cambria Math" panose="02040503050406030204" pitchFamily="18" charset="0"/>
                                  <a:ea typeface="Cambria Math" panose="02040503050406030204" pitchFamily="18" charset="0"/>
                                </a:rPr>
                                <m:t>∩</m:t>
                              </m:r>
                              <m:r>
                                <m:rPr>
                                  <m:sty m:val="p"/>
                                </m:rPr>
                                <a:rPr lang="en-US" sz="1200" b="0" i="1">
                                  <a:solidFill>
                                    <a:srgbClr val="006600"/>
                                  </a:solidFill>
                                  <a:latin typeface="Cambria Math" panose="02040503050406030204" pitchFamily="18" charset="0"/>
                                  <a:ea typeface="Cambria Math" panose="02040503050406030204" pitchFamily="18" charset="0"/>
                                </a:rPr>
                                <m:t>AC</m:t>
                              </m:r>
                            </m:e>
                          </m:d>
                        </m:num>
                        <m:den>
                          <m:r>
                            <a:rPr lang="en-US" sz="1200" b="0" i="1">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1">
                                  <a:solidFill>
                                    <a:srgbClr val="006600"/>
                                  </a:solidFill>
                                  <a:latin typeface="Cambria Math" panose="02040503050406030204" pitchFamily="18" charset="0"/>
                                  <a:ea typeface="Cambria Math" panose="02040503050406030204" pitchFamily="18" charset="0"/>
                                </a:rPr>
                                <m:t>AC</m:t>
                              </m:r>
                            </m:e>
                          </m:d>
                        </m:den>
                      </m:f>
                      <m:r>
                        <a:rPr lang="en-US" sz="1200" b="0" i="1">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a:rPr lang="en-US" sz="1200" b="0" i="1">
                              <a:solidFill>
                                <a:srgbClr val="006600"/>
                              </a:solidFill>
                              <a:latin typeface="Cambria Math" panose="02040503050406030204" pitchFamily="18" charset="0"/>
                              <a:ea typeface="Cambria Math" panose="02040503050406030204" pitchFamily="18" charset="0"/>
                            </a:rPr>
                            <m:t>0</m:t>
                          </m:r>
                          <m:r>
                            <a:rPr lang="en-US" sz="1200" b="0">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ea typeface="Cambria Math" panose="02040503050406030204" pitchFamily="18" charset="0"/>
                            </a:rPr>
                            <m:t>2</m:t>
                          </m:r>
                        </m:num>
                        <m:den>
                          <m:r>
                            <a:rPr lang="en-US" sz="1200" b="0" i="1">
                              <a:solidFill>
                                <a:srgbClr val="006600"/>
                              </a:solidFill>
                              <a:latin typeface="Cambria Math" panose="02040503050406030204" pitchFamily="18" charset="0"/>
                              <a:ea typeface="Cambria Math" panose="02040503050406030204" pitchFamily="18" charset="0"/>
                            </a:rPr>
                            <m:t>0</m:t>
                          </m:r>
                          <m:r>
                            <a:rPr lang="en-US" sz="1200" b="0">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ea typeface="Cambria Math" panose="02040503050406030204" pitchFamily="18" charset="0"/>
                            </a:rPr>
                            <m:t>7</m:t>
                          </m:r>
                        </m:den>
                      </m:f>
                      <m:r>
                        <a:rPr lang="en-US" sz="1200" b="0" i="1">
                          <a:solidFill>
                            <a:srgbClr val="006600"/>
                          </a:solidFill>
                          <a:latin typeface="Cambria Math" panose="02040503050406030204" pitchFamily="18" charset="0"/>
                          <a:ea typeface="Cambria Math" panose="02040503050406030204" pitchFamily="18" charset="0"/>
                        </a:rPr>
                        <m:t>=0</m:t>
                      </m:r>
                      <m:r>
                        <a:rPr lang="en-US" sz="1200" b="0">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ea typeface="Cambria Math" panose="02040503050406030204" pitchFamily="18" charset="0"/>
                        </a:rPr>
                        <m:t>2857</m:t>
                      </m:r>
                    </m:oMath>
                  </m:oMathPara>
                </a14:m>
                <a:endParaRPr lang="en-US" sz="1200" dirty="0">
                  <a:solidFill>
                    <a:srgbClr val="006600"/>
                  </a:solidFill>
                  <a:latin typeface="Cambria Math" panose="02040503050406030204" pitchFamily="18" charset="0"/>
                  <a:ea typeface="Cambria Math" panose="02040503050406030204" pitchFamily="18" charset="0"/>
                </a:endParaRPr>
              </a:p>
            </p:txBody>
          </p:sp>
        </mc:Choice>
        <mc:Fallback>
          <p:sp>
            <p:nvSpPr>
              <p:cNvPr id="1530881" name="Object 35"/>
              <p:cNvSpPr txBox="1">
                <a:spLocks noRot="1" noChangeAspect="1" noMove="1" noResize="1" noEditPoints="1" noAdjustHandles="1" noChangeArrowheads="1" noChangeShapeType="1" noTextEdit="1"/>
              </p:cNvSpPr>
              <p:nvPr/>
            </p:nvSpPr>
            <p:spPr bwMode="auto">
              <a:xfrm>
                <a:off x="2637482" y="3514083"/>
                <a:ext cx="3783806" cy="581025"/>
              </a:xfrm>
              <a:prstGeom prst="rect">
                <a:avLst/>
              </a:prstGeom>
              <a:blipFill>
                <a:blip r:embed="rId2"/>
                <a:stretch>
                  <a:fillRect/>
                </a:stretch>
              </a:blipFill>
              <a:ln>
                <a:noFill/>
              </a:ln>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9BDFBA2C-6215-40BF-B60D-4E50A471AF3A}"/>
              </a:ext>
            </a:extLst>
          </p:cNvPr>
          <p:cNvGrpSpPr/>
          <p:nvPr/>
        </p:nvGrpSpPr>
        <p:grpSpPr>
          <a:xfrm>
            <a:off x="3291546" y="1225911"/>
            <a:ext cx="2310125" cy="1750558"/>
            <a:chOff x="5861339" y="1772998"/>
            <a:chExt cx="3080166" cy="2334077"/>
          </a:xfrm>
        </p:grpSpPr>
        <p:sp>
          <p:nvSpPr>
            <p:cNvPr id="22" name="Rectangle 21">
              <a:extLst>
                <a:ext uri="{FF2B5EF4-FFF2-40B4-BE49-F238E27FC236}">
                  <a16:creationId xmlns:a16="http://schemas.microsoft.com/office/drawing/2014/main" id="{867FD89E-D39B-4B34-8F71-C0291970E6F2}"/>
                </a:ext>
              </a:extLst>
            </p:cNvPr>
            <p:cNvSpPr/>
            <p:nvPr/>
          </p:nvSpPr>
          <p:spPr bwMode="auto">
            <a:xfrm>
              <a:off x="5989948" y="2137430"/>
              <a:ext cx="2951557" cy="196964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2118EE5-6CD8-4E44-A0E6-D7DE1CCB6CCF}"/>
                    </a:ext>
                  </a:extLst>
                </p:cNvPr>
                <p:cNvSpPr txBox="1"/>
                <p:nvPr/>
              </p:nvSpPr>
              <p:spPr>
                <a:xfrm>
                  <a:off x="5861339" y="1772998"/>
                  <a:ext cx="1532898"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Sapce</m:t>
                        </m:r>
                        <m:r>
                          <a:rPr lang="en-US" sz="1200" b="0" smtClean="0">
                            <a:solidFill>
                              <a:srgbClr val="006600"/>
                            </a:solidFill>
                            <a:latin typeface="Cambria Math" panose="02040503050406030204" pitchFamily="18" charset="0"/>
                          </a:rPr>
                          <m:t> </m:t>
                        </m:r>
                      </m:oMath>
                    </m:oMathPara>
                  </a14:m>
                  <a:endParaRPr lang="en-US" sz="1200" dirty="0">
                    <a:solidFill>
                      <a:srgbClr val="006600"/>
                    </a:solidFill>
                    <a:latin typeface="+mj-lt"/>
                  </a:endParaRPr>
                </a:p>
              </p:txBody>
            </p:sp>
          </mc:Choice>
          <mc:Fallback xmlns="">
            <p:sp>
              <p:nvSpPr>
                <p:cNvPr id="24" name="TextBox 23">
                  <a:extLst>
                    <a:ext uri="{FF2B5EF4-FFF2-40B4-BE49-F238E27FC236}">
                      <a16:creationId xmlns:a16="http://schemas.microsoft.com/office/drawing/2014/main" id="{12118EE5-6CD8-4E44-A0E6-D7DE1CCB6CCF}"/>
                    </a:ext>
                  </a:extLst>
                </p:cNvPr>
                <p:cNvSpPr txBox="1">
                  <a:spLocks noRot="1" noChangeAspect="1" noMove="1" noResize="1" noEditPoints="1" noAdjustHandles="1" noChangeArrowheads="1" noChangeShapeType="1" noTextEdit="1"/>
                </p:cNvSpPr>
                <p:nvPr/>
              </p:nvSpPr>
              <p:spPr>
                <a:xfrm>
                  <a:off x="5861339" y="1772998"/>
                  <a:ext cx="1532898" cy="369332"/>
                </a:xfrm>
                <a:prstGeom prst="rect">
                  <a:avLst/>
                </a:prstGeom>
                <a:blipFill>
                  <a:blip r:embed="rId3"/>
                  <a:stretch>
                    <a:fillRect b="-4348"/>
                  </a:stretch>
                </a:blipFill>
              </p:spPr>
              <p:txBody>
                <a:bodyPr/>
                <a:lstStyle/>
                <a:p>
                  <a:r>
                    <a:rPr lang="en-US">
                      <a:noFill/>
                    </a:rPr>
                    <a:t> </a:t>
                  </a:r>
                </a:p>
              </p:txBody>
            </p:sp>
          </mc:Fallback>
        </mc:AlternateContent>
        <p:grpSp>
          <p:nvGrpSpPr>
            <p:cNvPr id="25" name="Group 34">
              <a:extLst>
                <a:ext uri="{FF2B5EF4-FFF2-40B4-BE49-F238E27FC236}">
                  <a16:creationId xmlns:a16="http://schemas.microsoft.com/office/drawing/2014/main" id="{F6A762B0-C88C-4872-B738-3003D5866E04}"/>
                </a:ext>
              </a:extLst>
            </p:cNvPr>
            <p:cNvGrpSpPr/>
            <p:nvPr/>
          </p:nvGrpSpPr>
          <p:grpSpPr>
            <a:xfrm>
              <a:off x="7129695" y="2358582"/>
              <a:ext cx="1691657" cy="1656097"/>
              <a:chOff x="2773680" y="2893491"/>
              <a:chExt cx="1737360" cy="1683657"/>
            </a:xfrm>
          </p:grpSpPr>
          <p:sp>
            <p:nvSpPr>
              <p:cNvPr id="33" name="Oval 32">
                <a:extLst>
                  <a:ext uri="{FF2B5EF4-FFF2-40B4-BE49-F238E27FC236}">
                    <a16:creationId xmlns:a16="http://schemas.microsoft.com/office/drawing/2014/main" id="{03B418E4-6F3E-422D-9896-7007F4099FC5}"/>
                  </a:ext>
                </a:extLst>
              </p:cNvPr>
              <p:cNvSpPr/>
              <p:nvPr/>
            </p:nvSpPr>
            <p:spPr bwMode="auto">
              <a:xfrm>
                <a:off x="2773680" y="2893491"/>
                <a:ext cx="1737360" cy="1683657"/>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Times New Roman" pitchFamily="18" charset="0"/>
                </a:endParaRPr>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6281B37-A7F8-46DB-B5D5-56F4B9754D04}"/>
                      </a:ext>
                    </a:extLst>
                  </p:cNvPr>
                  <p:cNvSpPr txBox="1"/>
                  <p:nvPr/>
                </p:nvSpPr>
                <p:spPr>
                  <a:xfrm>
                    <a:off x="3436077" y="2939481"/>
                    <a:ext cx="733595" cy="37547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WCP</m:t>
                          </m:r>
                        </m:oMath>
                      </m:oMathPara>
                    </a14:m>
                    <a:endParaRPr lang="en-US" sz="1200" dirty="0">
                      <a:solidFill>
                        <a:srgbClr val="006600"/>
                      </a:solidFill>
                      <a:latin typeface="+mj-lt"/>
                    </a:endParaRPr>
                  </a:p>
                </p:txBody>
              </p:sp>
            </mc:Choice>
            <mc:Fallback>
              <p:sp>
                <p:nvSpPr>
                  <p:cNvPr id="34" name="TextBox 33">
                    <a:extLst>
                      <a:ext uri="{FF2B5EF4-FFF2-40B4-BE49-F238E27FC236}">
                        <a16:creationId xmlns:a16="http://schemas.microsoft.com/office/drawing/2014/main" id="{F6281B37-A7F8-46DB-B5D5-56F4B9754D04}"/>
                      </a:ext>
                    </a:extLst>
                  </p:cNvPr>
                  <p:cNvSpPr txBox="1">
                    <a:spLocks noRot="1" noChangeAspect="1" noMove="1" noResize="1" noEditPoints="1" noAdjustHandles="1" noChangeArrowheads="1" noChangeShapeType="1" noTextEdit="1"/>
                  </p:cNvSpPr>
                  <p:nvPr/>
                </p:nvSpPr>
                <p:spPr>
                  <a:xfrm>
                    <a:off x="3436077" y="2939481"/>
                    <a:ext cx="733595" cy="375478"/>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FAA64DD-A2C9-4B17-A564-44E85EEAE58B}"/>
                    </a:ext>
                  </a:extLst>
                </p:cNvPr>
                <p:cNvSpPr/>
                <p:nvPr/>
              </p:nvSpPr>
              <p:spPr>
                <a:xfrm>
                  <a:off x="7145609" y="2956114"/>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2</m:t>
                        </m:r>
                      </m:oMath>
                    </m:oMathPara>
                  </a14:m>
                  <a:endParaRPr lang="en-US" sz="1350" dirty="0">
                    <a:solidFill>
                      <a:srgbClr val="006600"/>
                    </a:solidFill>
                  </a:endParaRPr>
                </a:p>
              </p:txBody>
            </p:sp>
          </mc:Choice>
          <mc:Fallback xmlns="">
            <p:sp>
              <p:nvSpPr>
                <p:cNvPr id="26" name="Rectangle 25">
                  <a:extLst>
                    <a:ext uri="{FF2B5EF4-FFF2-40B4-BE49-F238E27FC236}">
                      <a16:creationId xmlns:a16="http://schemas.microsoft.com/office/drawing/2014/main" id="{6FAA64DD-A2C9-4B17-A564-44E85EEAE58B}"/>
                    </a:ext>
                  </a:extLst>
                </p:cNvPr>
                <p:cNvSpPr>
                  <a:spLocks noRot="1" noChangeAspect="1" noMove="1" noResize="1" noEditPoints="1" noAdjustHandles="1" noChangeArrowheads="1" noChangeShapeType="1" noTextEdit="1"/>
                </p:cNvSpPr>
                <p:nvPr/>
              </p:nvSpPr>
              <p:spPr>
                <a:xfrm>
                  <a:off x="7145609" y="2956114"/>
                  <a:ext cx="601019" cy="4001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12DDCD3-5300-400C-8DD6-B2037AAF7DD0}"/>
                    </a:ext>
                  </a:extLst>
                </p:cNvPr>
                <p:cNvSpPr/>
                <p:nvPr/>
              </p:nvSpPr>
              <p:spPr>
                <a:xfrm>
                  <a:off x="8159607" y="2960583"/>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2</m:t>
                        </m:r>
                      </m:oMath>
                    </m:oMathPara>
                  </a14:m>
                  <a:endParaRPr lang="en-US" sz="1350" dirty="0">
                    <a:solidFill>
                      <a:srgbClr val="006600"/>
                    </a:solidFill>
                  </a:endParaRPr>
                </a:p>
              </p:txBody>
            </p:sp>
          </mc:Choice>
          <mc:Fallback xmlns="">
            <p:sp>
              <p:nvSpPr>
                <p:cNvPr id="27" name="Rectangle 26">
                  <a:extLst>
                    <a:ext uri="{FF2B5EF4-FFF2-40B4-BE49-F238E27FC236}">
                      <a16:creationId xmlns:a16="http://schemas.microsoft.com/office/drawing/2014/main" id="{312DDCD3-5300-400C-8DD6-B2037AAF7DD0}"/>
                    </a:ext>
                  </a:extLst>
                </p:cNvPr>
                <p:cNvSpPr>
                  <a:spLocks noRot="1" noChangeAspect="1" noMove="1" noResize="1" noEditPoints="1" noAdjustHandles="1" noChangeArrowheads="1" noChangeShapeType="1" noTextEdit="1"/>
                </p:cNvSpPr>
                <p:nvPr/>
              </p:nvSpPr>
              <p:spPr>
                <a:xfrm>
                  <a:off x="8159607" y="2960583"/>
                  <a:ext cx="601019" cy="400109"/>
                </a:xfrm>
                <a:prstGeom prst="rect">
                  <a:avLst/>
                </a:prstGeom>
                <a:blipFill>
                  <a:blip r:embed="rId6"/>
                  <a:stretch>
                    <a:fillRect/>
                  </a:stretch>
                </a:blipFill>
              </p:spPr>
              <p:txBody>
                <a:bodyPr/>
                <a:lstStyle/>
                <a:p>
                  <a:r>
                    <a:rPr lang="en-US">
                      <a:noFill/>
                    </a:rPr>
                    <a:t> </a:t>
                  </a:r>
                </a:p>
              </p:txBody>
            </p:sp>
          </mc:Fallback>
        </mc:AlternateContent>
        <p:grpSp>
          <p:nvGrpSpPr>
            <p:cNvPr id="28" name="Group 38">
              <a:extLst>
                <a:ext uri="{FF2B5EF4-FFF2-40B4-BE49-F238E27FC236}">
                  <a16:creationId xmlns:a16="http://schemas.microsoft.com/office/drawing/2014/main" id="{E9FF72FB-6257-4691-B479-1DC6D05B5FFF}"/>
                </a:ext>
              </a:extLst>
            </p:cNvPr>
            <p:cNvGrpSpPr/>
            <p:nvPr/>
          </p:nvGrpSpPr>
          <p:grpSpPr>
            <a:xfrm>
              <a:off x="6191064" y="2340981"/>
              <a:ext cx="1691656" cy="1656097"/>
              <a:chOff x="2773601" y="2804309"/>
              <a:chExt cx="1737359" cy="1683657"/>
            </a:xfrm>
          </p:grpSpPr>
          <p:sp>
            <p:nvSpPr>
              <p:cNvPr id="31" name="Oval 30">
                <a:extLst>
                  <a:ext uri="{FF2B5EF4-FFF2-40B4-BE49-F238E27FC236}">
                    <a16:creationId xmlns:a16="http://schemas.microsoft.com/office/drawing/2014/main" id="{3B9C76CA-5B52-41A8-B693-BA8BB7463031}"/>
                  </a:ext>
                </a:extLst>
              </p:cNvPr>
              <p:cNvSpPr/>
              <p:nvPr/>
            </p:nvSpPr>
            <p:spPr bwMode="auto">
              <a:xfrm>
                <a:off x="2773601" y="2804309"/>
                <a:ext cx="1737359" cy="1683657"/>
              </a:xfrm>
              <a:prstGeom prst="ellipse">
                <a:avLst/>
              </a:prstGeom>
              <a:solidFill>
                <a:srgbClr val="FFFF00">
                  <a:alpha val="23922"/>
                </a:srgbClr>
              </a:solidFill>
              <a:ln>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Times New Roman" pitchFamily="18"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38E8598-AE94-408B-A887-17D1BA3EC4D8}"/>
                      </a:ext>
                    </a:extLst>
                  </p:cNvPr>
                  <p:cNvSpPr txBox="1"/>
                  <p:nvPr/>
                </p:nvSpPr>
                <p:spPr>
                  <a:xfrm>
                    <a:off x="3080648" y="2891775"/>
                    <a:ext cx="564574" cy="375478"/>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AC</m:t>
                          </m:r>
                        </m:oMath>
                      </m:oMathPara>
                    </a14:m>
                    <a:endParaRPr lang="en-US" sz="1200" dirty="0">
                      <a:solidFill>
                        <a:srgbClr val="006600"/>
                      </a:solidFill>
                      <a:latin typeface="+mj-lt"/>
                    </a:endParaRPr>
                  </a:p>
                </p:txBody>
              </p:sp>
            </mc:Choice>
            <mc:Fallback xmlns="">
              <p:sp>
                <p:nvSpPr>
                  <p:cNvPr id="32" name="TextBox 31">
                    <a:extLst>
                      <a:ext uri="{FF2B5EF4-FFF2-40B4-BE49-F238E27FC236}">
                        <a16:creationId xmlns:a16="http://schemas.microsoft.com/office/drawing/2014/main" id="{938E8598-AE94-408B-A887-17D1BA3EC4D8}"/>
                      </a:ext>
                    </a:extLst>
                  </p:cNvPr>
                  <p:cNvSpPr txBox="1">
                    <a:spLocks noRot="1" noChangeAspect="1" noMove="1" noResize="1" noEditPoints="1" noAdjustHandles="1" noChangeArrowheads="1" noChangeShapeType="1" noTextEdit="1"/>
                  </p:cNvSpPr>
                  <p:nvPr/>
                </p:nvSpPr>
                <p:spPr>
                  <a:xfrm>
                    <a:off x="3080648" y="2891775"/>
                    <a:ext cx="564574" cy="375478"/>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CDC74ACC-D347-4A40-949A-22E91C5DFB6B}"/>
                    </a:ext>
                  </a:extLst>
                </p:cNvPr>
                <p:cNvSpPr/>
                <p:nvPr/>
              </p:nvSpPr>
              <p:spPr>
                <a:xfrm>
                  <a:off x="6382138" y="2926619"/>
                  <a:ext cx="601019" cy="400109"/>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5</m:t>
                        </m:r>
                      </m:oMath>
                    </m:oMathPara>
                  </a14:m>
                  <a:endParaRPr lang="en-US" sz="1350" dirty="0">
                    <a:solidFill>
                      <a:srgbClr val="006600"/>
                    </a:solidFill>
                  </a:endParaRPr>
                </a:p>
              </p:txBody>
            </p:sp>
          </mc:Choice>
          <mc:Fallback xmlns="">
            <p:sp>
              <p:nvSpPr>
                <p:cNvPr id="29" name="Rectangle 28">
                  <a:extLst>
                    <a:ext uri="{FF2B5EF4-FFF2-40B4-BE49-F238E27FC236}">
                      <a16:creationId xmlns:a16="http://schemas.microsoft.com/office/drawing/2014/main" id="{CDC74ACC-D347-4A40-949A-22E91C5DFB6B}"/>
                    </a:ext>
                  </a:extLst>
                </p:cNvPr>
                <p:cNvSpPr>
                  <a:spLocks noRot="1" noChangeAspect="1" noMove="1" noResize="1" noEditPoints="1" noAdjustHandles="1" noChangeArrowheads="1" noChangeShapeType="1" noTextEdit="1"/>
                </p:cNvSpPr>
                <p:nvPr/>
              </p:nvSpPr>
              <p:spPr>
                <a:xfrm>
                  <a:off x="6382138" y="2926619"/>
                  <a:ext cx="601019" cy="40010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A2C24A9-1244-47C9-99CC-94BCA4EB755B}"/>
                    </a:ext>
                  </a:extLst>
                </p:cNvPr>
                <p:cNvSpPr/>
                <p:nvPr/>
              </p:nvSpPr>
              <p:spPr>
                <a:xfrm>
                  <a:off x="5970020" y="2150883"/>
                  <a:ext cx="611511" cy="400109"/>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a:rPr lang="en-US" sz="1350" b="0" i="1" smtClean="0">
                            <a:solidFill>
                              <a:srgbClr val="006600"/>
                            </a:solidFill>
                            <a:latin typeface="Cambria Math" panose="02040503050406030204" pitchFamily="18" charset="0"/>
                          </a:rPr>
                          <m:t>0</m:t>
                        </m:r>
                        <m:r>
                          <a:rPr lang="en-US" sz="1350" b="0" smtClean="0">
                            <a:solidFill>
                              <a:srgbClr val="006600"/>
                            </a:solidFill>
                            <a:latin typeface="Cambria Math" panose="02040503050406030204" pitchFamily="18" charset="0"/>
                          </a:rPr>
                          <m:t>.</m:t>
                        </m:r>
                        <m:r>
                          <a:rPr lang="en-US" sz="1350" b="0" i="1" smtClean="0">
                            <a:solidFill>
                              <a:srgbClr val="006600"/>
                            </a:solidFill>
                            <a:latin typeface="Cambria Math" panose="02040503050406030204" pitchFamily="18" charset="0"/>
                          </a:rPr>
                          <m:t>1</m:t>
                        </m:r>
                      </m:oMath>
                    </m:oMathPara>
                  </a14:m>
                  <a:endParaRPr lang="en-US" sz="1350" dirty="0">
                    <a:solidFill>
                      <a:srgbClr val="006600"/>
                    </a:solidFill>
                  </a:endParaRPr>
                </a:p>
              </p:txBody>
            </p:sp>
          </mc:Choice>
          <mc:Fallback xmlns="">
            <p:sp>
              <p:nvSpPr>
                <p:cNvPr id="30" name="Rectangle 29">
                  <a:extLst>
                    <a:ext uri="{FF2B5EF4-FFF2-40B4-BE49-F238E27FC236}">
                      <a16:creationId xmlns:a16="http://schemas.microsoft.com/office/drawing/2014/main" id="{9A2C24A9-1244-47C9-99CC-94BCA4EB755B}"/>
                    </a:ext>
                  </a:extLst>
                </p:cNvPr>
                <p:cNvSpPr>
                  <a:spLocks noRot="1" noChangeAspect="1" noMove="1" noResize="1" noEditPoints="1" noAdjustHandles="1" noChangeArrowheads="1" noChangeShapeType="1" noTextEdit="1"/>
                </p:cNvSpPr>
                <p:nvPr/>
              </p:nvSpPr>
              <p:spPr>
                <a:xfrm>
                  <a:off x="5970020" y="2150883"/>
                  <a:ext cx="611511" cy="40010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9834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Example</a:t>
            </a:r>
          </a:p>
        </p:txBody>
      </p:sp>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0" indent="0" algn="just" defTabSz="639366">
              <a:lnSpc>
                <a:spcPct val="150000"/>
              </a:lnSpc>
              <a:buClr>
                <a:srgbClr val="3333CC"/>
              </a:buClr>
              <a:buSzPct val="60000"/>
              <a:buNone/>
            </a:pPr>
            <a:r>
              <a:rPr lang="en-US" sz="1200" dirty="0">
                <a:solidFill>
                  <a:schemeClr val="tx1"/>
                </a:solidFill>
                <a:latin typeface="Helvetica Light" panose="020B0403020202020204"/>
              </a:rPr>
              <a:t>A family has two children. What is the probability that both are boys, given that at least one is boy?</a:t>
            </a:r>
          </a:p>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p:spTree>
    <p:extLst>
      <p:ext uri="{BB962C8B-B14F-4D97-AF65-F5344CB8AC3E}">
        <p14:creationId xmlns:p14="http://schemas.microsoft.com/office/powerpoint/2010/main" val="328976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noFill/>
        </p:spPr>
        <p:txBody>
          <a:bodyPr/>
          <a:lstStyle/>
          <a:p>
            <a:r>
              <a:rPr lang="en-US" dirty="0"/>
              <a:t>Solution</a:t>
            </a:r>
          </a:p>
        </p:txBody>
      </p:sp>
      <p:sp>
        <p:nvSpPr>
          <p:cNvPr id="4" name="Content Placeholder 3">
            <a:extLst>
              <a:ext uri="{FF2B5EF4-FFF2-40B4-BE49-F238E27FC236}">
                <a16:creationId xmlns:a16="http://schemas.microsoft.com/office/drawing/2014/main" id="{F9B6E1F6-1DD7-4E71-BC94-36E9A2A03105}"/>
              </a:ext>
            </a:extLst>
          </p:cNvPr>
          <p:cNvSpPr>
            <a:spLocks noGrp="1"/>
          </p:cNvSpPr>
          <p:nvPr>
            <p:ph idx="1"/>
          </p:nvPr>
        </p:nvSpPr>
        <p:spPr/>
        <p:txBody>
          <a:bodyPr>
            <a:normAutofit/>
          </a:bodyPr>
          <a:lstStyle/>
          <a:p>
            <a:pPr marL="240506" indent="-240506" defTabSz="639366">
              <a:lnSpc>
                <a:spcPct val="90000"/>
              </a:lnSpc>
              <a:buClr>
                <a:srgbClr val="3333CC"/>
              </a:buClr>
              <a:buSzPct val="60000"/>
            </a:pPr>
            <a:endParaRPr lang="en-US" sz="1400" dirty="0">
              <a:solidFill>
                <a:schemeClr val="tx1"/>
              </a:solidFill>
              <a:latin typeface="Helvetica Light" panose="020B0403020202020204"/>
            </a:endParaRPr>
          </a:p>
          <a:p>
            <a:pPr marL="0" indent="0">
              <a:buNone/>
            </a:pPr>
            <a:endParaRPr lang="en-US" sz="1400" dirty="0">
              <a:latin typeface="Helvetica Light" panose="020B0403020202020204"/>
            </a:endParaRPr>
          </a:p>
        </p:txBody>
      </p:sp>
      <mc:AlternateContent xmlns:mc="http://schemas.openxmlformats.org/markup-compatibility/2006">
        <mc:Choice xmlns:a14="http://schemas.microsoft.com/office/drawing/2010/main" Requires="a14">
          <p:sp>
            <p:nvSpPr>
              <p:cNvPr id="1530881" name="Object 35"/>
              <p:cNvSpPr txBox="1"/>
              <p:nvPr/>
            </p:nvSpPr>
            <p:spPr bwMode="auto">
              <a:xfrm>
                <a:off x="1958824" y="2348507"/>
                <a:ext cx="5327799" cy="626269"/>
              </a:xfrm>
              <a:prstGeom prst="rect">
                <a:avLst/>
              </a:prstGeom>
              <a:noFill/>
              <a:ln>
                <a:noFill/>
              </a:ln>
            </p:spPr>
            <p:txBody>
              <a:bodyPr>
                <a:norm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BB</m:t>
                          </m:r>
                        </m:e>
                        <m:e>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BB</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BG</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GB</m:t>
                          </m:r>
                          <m:r>
                            <a:rPr lang="en-US" sz="1200" b="0" i="0" smtClean="0">
                              <a:solidFill>
                                <a:srgbClr val="006600"/>
                              </a:solidFill>
                              <a:latin typeface="Cambria Math" panose="02040503050406030204" pitchFamily="18" charset="0"/>
                              <a:ea typeface="Cambria Math" panose="02040503050406030204" pitchFamily="18" charset="0"/>
                            </a:rPr>
                            <m:t>}</m:t>
                          </m:r>
                        </m:e>
                      </m:d>
                      <m:r>
                        <a:rPr lang="en-US" sz="1200" b="0" i="1">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a:solidFill>
                                    <a:srgbClr val="006600"/>
                                  </a:solidFill>
                                  <a:latin typeface="Cambria Math" panose="02040503050406030204" pitchFamily="18" charset="0"/>
                                  <a:ea typeface="Cambria Math" panose="02040503050406030204" pitchFamily="18" charset="0"/>
                                </a:rPr>
                              </m:ctrlPr>
                            </m:dPr>
                            <m:e>
                              <m:r>
                                <m:rPr>
                                  <m:sty m:val="p"/>
                                </m:rPr>
                                <a:rPr lang="en-US" sz="1200" b="0" i="0" smtClean="0">
                                  <a:solidFill>
                                    <a:srgbClr val="006600"/>
                                  </a:solidFill>
                                  <a:latin typeface="Cambria Math" panose="02040503050406030204" pitchFamily="18" charset="0"/>
                                  <a:ea typeface="Cambria Math" panose="02040503050406030204" pitchFamily="18" charset="0"/>
                                </a:rPr>
                                <m:t>BB</m:t>
                              </m:r>
                            </m:e>
                          </m:d>
                        </m:num>
                        <m:den>
                          <m:r>
                            <a:rPr lang="en-US" sz="1200" b="0" i="1" smtClean="0">
                              <a:solidFill>
                                <a:srgbClr val="006600"/>
                              </a:solidFill>
                              <a:latin typeface="Cambria Math" panose="02040503050406030204" pitchFamily="18" charset="0"/>
                              <a:ea typeface="Cambria Math" panose="02040503050406030204" pitchFamily="18" charset="0"/>
                            </a:rPr>
                            <m:t>𝑃</m:t>
                          </m:r>
                          <m:d>
                            <m:dPr>
                              <m:ctrlPr>
                                <a:rPr lang="en-US" sz="1200" i="1">
                                  <a:solidFill>
                                    <a:srgbClr val="006600"/>
                                  </a:solidFill>
                                  <a:latin typeface="Cambria Math" panose="02040503050406030204" pitchFamily="18" charset="0"/>
                                  <a:ea typeface="Cambria Math" panose="02040503050406030204" pitchFamily="18" charset="0"/>
                                </a:rPr>
                              </m:ctrlPr>
                            </m:dPr>
                            <m:e>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BB</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BG</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GB</m:t>
                              </m:r>
                              <m:r>
                                <a:rPr lang="en-US" sz="1200" b="0" i="0" smtClean="0">
                                  <a:solidFill>
                                    <a:srgbClr val="006600"/>
                                  </a:solidFill>
                                  <a:latin typeface="Cambria Math" panose="02040503050406030204" pitchFamily="18" charset="0"/>
                                  <a:ea typeface="Cambria Math" panose="02040503050406030204" pitchFamily="18" charset="0"/>
                                </a:rPr>
                                <m:t>}</m:t>
                              </m:r>
                            </m:e>
                          </m:d>
                        </m:den>
                      </m:f>
                      <m:r>
                        <a:rPr lang="en-US" sz="1200" b="0" i="1">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m:rPr>
                              <m:sty m:val="p"/>
                            </m:rPr>
                            <a:rPr lang="en-US" sz="1200" b="0" i="0" smtClean="0">
                              <a:solidFill>
                                <a:srgbClr val="006600"/>
                              </a:solidFill>
                              <a:latin typeface="Cambria Math" panose="02040503050406030204" pitchFamily="18" charset="0"/>
                              <a:ea typeface="Cambria Math" panose="02040503050406030204" pitchFamily="18" charset="0"/>
                            </a:rPr>
                            <m:t>n</m:t>
                          </m:r>
                          <m:d>
                            <m:dPr>
                              <m:ctrlPr>
                                <a:rPr lang="en-US" sz="1200" i="1">
                                  <a:solidFill>
                                    <a:srgbClr val="006600"/>
                                  </a:solidFill>
                                  <a:latin typeface="Cambria Math" panose="02040503050406030204" pitchFamily="18" charset="0"/>
                                  <a:ea typeface="Cambria Math" panose="02040503050406030204" pitchFamily="18" charset="0"/>
                                </a:rPr>
                              </m:ctrlPr>
                            </m:dPr>
                            <m:e>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0">
                                  <a:solidFill>
                                    <a:srgbClr val="006600"/>
                                  </a:solidFill>
                                  <a:latin typeface="Cambria Math" panose="02040503050406030204" pitchFamily="18" charset="0"/>
                                  <a:ea typeface="Cambria Math" panose="02040503050406030204" pitchFamily="18" charset="0"/>
                                </a:rPr>
                                <m:t>BB</m:t>
                              </m:r>
                              <m:r>
                                <a:rPr lang="en-US" sz="1200" b="0" i="1" smtClean="0">
                                  <a:solidFill>
                                    <a:srgbClr val="006600"/>
                                  </a:solidFill>
                                  <a:latin typeface="Cambria Math" panose="02040503050406030204" pitchFamily="18" charset="0"/>
                                  <a:ea typeface="Cambria Math" panose="02040503050406030204" pitchFamily="18" charset="0"/>
                                </a:rPr>
                                <m:t>}</m:t>
                              </m:r>
                            </m:e>
                          </m:d>
                        </m:num>
                        <m:den>
                          <m:r>
                            <m:rPr>
                              <m:sty m:val="p"/>
                            </m:rPr>
                            <a:rPr lang="en-US" sz="1200" b="0" i="0" smtClean="0">
                              <a:solidFill>
                                <a:srgbClr val="006600"/>
                              </a:solidFill>
                              <a:latin typeface="Cambria Math" panose="02040503050406030204" pitchFamily="18" charset="0"/>
                              <a:ea typeface="Cambria Math" panose="02040503050406030204" pitchFamily="18" charset="0"/>
                            </a:rPr>
                            <m:t>n</m:t>
                          </m:r>
                          <m:d>
                            <m:dPr>
                              <m:ctrlPr>
                                <a:rPr lang="en-US" sz="1200" i="1">
                                  <a:solidFill>
                                    <a:srgbClr val="006600"/>
                                  </a:solidFill>
                                  <a:latin typeface="Cambria Math" panose="02040503050406030204" pitchFamily="18" charset="0"/>
                                  <a:ea typeface="Cambria Math" panose="02040503050406030204" pitchFamily="18" charset="0"/>
                                </a:rPr>
                              </m:ctrlPr>
                            </m:dPr>
                            <m:e>
                              <m:r>
                                <a:rPr lang="en-US" sz="1200" b="0">
                                  <a:solidFill>
                                    <a:srgbClr val="006600"/>
                                  </a:solidFill>
                                  <a:latin typeface="Cambria Math" panose="02040503050406030204" pitchFamily="18" charset="0"/>
                                  <a:ea typeface="Cambria Math" panose="02040503050406030204" pitchFamily="18" charset="0"/>
                                </a:rPr>
                                <m:t>{</m:t>
                              </m:r>
                              <m:r>
                                <m:rPr>
                                  <m:sty m:val="p"/>
                                </m:rPr>
                                <a:rPr lang="en-US" sz="1200" b="0" i="1">
                                  <a:solidFill>
                                    <a:srgbClr val="006600"/>
                                  </a:solidFill>
                                  <a:latin typeface="Cambria Math" panose="02040503050406030204" pitchFamily="18" charset="0"/>
                                  <a:ea typeface="Cambria Math" panose="02040503050406030204" pitchFamily="18" charset="0"/>
                                </a:rPr>
                                <m:t>BB</m:t>
                              </m:r>
                              <m:r>
                                <a:rPr lang="en-US" sz="1200" b="0">
                                  <a:solidFill>
                                    <a:srgbClr val="006600"/>
                                  </a:solidFill>
                                  <a:latin typeface="Cambria Math" panose="02040503050406030204" pitchFamily="18" charset="0"/>
                                  <a:ea typeface="Cambria Math" panose="02040503050406030204" pitchFamily="18" charset="0"/>
                                </a:rPr>
                                <m:t>,</m:t>
                              </m:r>
                              <m:r>
                                <m:rPr>
                                  <m:sty m:val="p"/>
                                </m:rPr>
                                <a:rPr lang="en-US" sz="1200" b="0" i="1">
                                  <a:solidFill>
                                    <a:srgbClr val="006600"/>
                                  </a:solidFill>
                                  <a:latin typeface="Cambria Math" panose="02040503050406030204" pitchFamily="18" charset="0"/>
                                  <a:ea typeface="Cambria Math" panose="02040503050406030204" pitchFamily="18" charset="0"/>
                                </a:rPr>
                                <m:t>BG</m:t>
                              </m:r>
                              <m:r>
                                <a:rPr lang="en-US" sz="1200" b="0">
                                  <a:solidFill>
                                    <a:srgbClr val="006600"/>
                                  </a:solidFill>
                                  <a:latin typeface="Cambria Math" panose="02040503050406030204" pitchFamily="18" charset="0"/>
                                  <a:ea typeface="Cambria Math" panose="02040503050406030204" pitchFamily="18" charset="0"/>
                                </a:rPr>
                                <m:t>,</m:t>
                              </m:r>
                              <m:r>
                                <m:rPr>
                                  <m:sty m:val="p"/>
                                </m:rPr>
                                <a:rPr lang="en-US" sz="1200" b="0" i="1">
                                  <a:solidFill>
                                    <a:srgbClr val="006600"/>
                                  </a:solidFill>
                                  <a:latin typeface="Cambria Math" panose="02040503050406030204" pitchFamily="18" charset="0"/>
                                  <a:ea typeface="Cambria Math" panose="02040503050406030204" pitchFamily="18" charset="0"/>
                                </a:rPr>
                                <m:t>GB</m:t>
                              </m:r>
                              <m:r>
                                <a:rPr lang="en-US" sz="1200" b="0">
                                  <a:solidFill>
                                    <a:srgbClr val="006600"/>
                                  </a:solidFill>
                                  <a:latin typeface="Cambria Math" panose="02040503050406030204" pitchFamily="18" charset="0"/>
                                  <a:ea typeface="Cambria Math" panose="02040503050406030204" pitchFamily="18" charset="0"/>
                                </a:rPr>
                                <m:t>}</m:t>
                              </m:r>
                            </m:e>
                          </m:d>
                        </m:den>
                      </m:f>
                      <m:r>
                        <a:rPr lang="en-US" sz="1200" b="0" i="1" smtClean="0">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ea typeface="Cambria Math" panose="02040503050406030204" pitchFamily="18" charset="0"/>
                            </a:rPr>
                          </m:ctrlPr>
                        </m:fPr>
                        <m:num>
                          <m:r>
                            <a:rPr lang="en-US" sz="1200" b="0" i="0" smtClean="0">
                              <a:solidFill>
                                <a:srgbClr val="006600"/>
                              </a:solidFill>
                              <a:latin typeface="Cambria Math" panose="02040503050406030204" pitchFamily="18" charset="0"/>
                              <a:ea typeface="Cambria Math" panose="02040503050406030204" pitchFamily="18" charset="0"/>
                            </a:rPr>
                            <m:t>1</m:t>
                          </m:r>
                        </m:num>
                        <m:den>
                          <m:r>
                            <a:rPr lang="en-US" sz="1200" b="0" i="0" smtClean="0">
                              <a:solidFill>
                                <a:srgbClr val="006600"/>
                              </a:solidFill>
                              <a:latin typeface="Cambria Math" panose="02040503050406030204" pitchFamily="18" charset="0"/>
                              <a:ea typeface="Cambria Math" panose="02040503050406030204" pitchFamily="18" charset="0"/>
                            </a:rPr>
                            <m:t>3</m:t>
                          </m:r>
                        </m:den>
                      </m:f>
                    </m:oMath>
                  </m:oMathPara>
                </a14:m>
                <a:endParaRPr lang="en-US" sz="1200" dirty="0">
                  <a:solidFill>
                    <a:srgbClr val="006600"/>
                  </a:solidFill>
                  <a:latin typeface="Cambria Math" panose="02040503050406030204" pitchFamily="18" charset="0"/>
                  <a:ea typeface="Cambria Math" panose="02040503050406030204" pitchFamily="18" charset="0"/>
                </a:endParaRPr>
              </a:p>
            </p:txBody>
          </p:sp>
        </mc:Choice>
        <mc:Fallback>
          <p:sp>
            <p:nvSpPr>
              <p:cNvPr id="1530881" name="Object 35"/>
              <p:cNvSpPr txBox="1">
                <a:spLocks noRot="1" noChangeAspect="1" noMove="1" noResize="1" noEditPoints="1" noAdjustHandles="1" noChangeArrowheads="1" noChangeShapeType="1" noTextEdit="1"/>
              </p:cNvSpPr>
              <p:nvPr/>
            </p:nvSpPr>
            <p:spPr bwMode="auto">
              <a:xfrm>
                <a:off x="1958824" y="2348507"/>
                <a:ext cx="5327799" cy="626269"/>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Object 35">
                <a:extLst>
                  <a:ext uri="{FF2B5EF4-FFF2-40B4-BE49-F238E27FC236}">
                    <a16:creationId xmlns:a16="http://schemas.microsoft.com/office/drawing/2014/main" id="{C1A7C653-1E13-DA1B-398D-6A34D05EC54C}"/>
                  </a:ext>
                </a:extLst>
              </p:cNvPr>
              <p:cNvSpPr txBox="1"/>
              <p:nvPr/>
            </p:nvSpPr>
            <p:spPr bwMode="auto">
              <a:xfrm>
                <a:off x="2521992" y="1576936"/>
                <a:ext cx="3783806" cy="394739"/>
              </a:xfrm>
              <a:prstGeom prst="rect">
                <a:avLst/>
              </a:prstGeom>
              <a:noFill/>
              <a:ln>
                <a:noFill/>
              </a:ln>
            </p:spPr>
            <p:txBody>
              <a:bodyPr>
                <a:norm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ea typeface="Cambria Math" panose="02040503050406030204" pitchFamily="18" charset="0"/>
                        </a:rPr>
                        <m:t>Ω</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BB</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BG</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GB</m:t>
                      </m:r>
                      <m:r>
                        <a:rPr lang="en-US" sz="1200" b="0" i="0" smtClean="0">
                          <a:solidFill>
                            <a:srgbClr val="006600"/>
                          </a:solidFill>
                          <a:latin typeface="Cambria Math" panose="02040503050406030204" pitchFamily="18" charset="0"/>
                          <a:ea typeface="Cambria Math" panose="02040503050406030204" pitchFamily="18" charset="0"/>
                        </a:rPr>
                        <m:t>,</m:t>
                      </m:r>
                      <m:r>
                        <m:rPr>
                          <m:sty m:val="p"/>
                        </m:rPr>
                        <a:rPr lang="en-US" sz="1200" b="0" i="0" smtClean="0">
                          <a:solidFill>
                            <a:srgbClr val="006600"/>
                          </a:solidFill>
                          <a:latin typeface="Cambria Math" panose="02040503050406030204" pitchFamily="18" charset="0"/>
                          <a:ea typeface="Cambria Math" panose="02040503050406030204" pitchFamily="18" charset="0"/>
                        </a:rPr>
                        <m:t>GG</m:t>
                      </m:r>
                      <m:r>
                        <a:rPr lang="en-US" sz="1200" b="0" i="0" smtClean="0">
                          <a:solidFill>
                            <a:srgbClr val="006600"/>
                          </a:solidFill>
                          <a:latin typeface="Cambria Math" panose="02040503050406030204" pitchFamily="18" charset="0"/>
                          <a:ea typeface="Cambria Math" panose="02040503050406030204" pitchFamily="18" charset="0"/>
                        </a:rPr>
                        <m:t>}</m:t>
                      </m:r>
                    </m:oMath>
                  </m:oMathPara>
                </a14:m>
                <a:endParaRPr lang="en-US" sz="1200" dirty="0">
                  <a:solidFill>
                    <a:srgbClr val="006600"/>
                  </a:solidFill>
                  <a:latin typeface="Cambria Math" panose="02040503050406030204" pitchFamily="18" charset="0"/>
                  <a:ea typeface="Cambria Math" panose="02040503050406030204" pitchFamily="18" charset="0"/>
                </a:endParaRPr>
              </a:p>
            </p:txBody>
          </p:sp>
        </mc:Choice>
        <mc:Fallback xmlns="">
          <p:sp>
            <p:nvSpPr>
              <p:cNvPr id="2" name="Object 35">
                <a:extLst>
                  <a:ext uri="{FF2B5EF4-FFF2-40B4-BE49-F238E27FC236}">
                    <a16:creationId xmlns:a16="http://schemas.microsoft.com/office/drawing/2014/main" id="{C1A7C653-1E13-DA1B-398D-6A34D05EC54C}"/>
                  </a:ext>
                </a:extLst>
              </p:cNvPr>
              <p:cNvSpPr txBox="1">
                <a:spLocks noRot="1" noChangeAspect="1" noMove="1" noResize="1" noEditPoints="1" noAdjustHandles="1" noChangeArrowheads="1" noChangeShapeType="1" noTextEdit="1"/>
              </p:cNvSpPr>
              <p:nvPr/>
            </p:nvSpPr>
            <p:spPr bwMode="auto">
              <a:xfrm>
                <a:off x="2521992" y="1576936"/>
                <a:ext cx="3783806" cy="394739"/>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4800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dirty="0"/>
              <a:t>Independence</a:t>
            </a:r>
          </a:p>
        </p:txBody>
      </p:sp>
      <mc:AlternateContent xmlns:mc="http://schemas.openxmlformats.org/markup-compatibility/2006" xmlns:a14="http://schemas.microsoft.com/office/drawing/2010/main">
        <mc:Choice Requires="a14">
          <p:sp>
            <p:nvSpPr>
              <p:cNvPr id="14342" name="Rectangle 3"/>
              <p:cNvSpPr>
                <a:spLocks noGrp="1" noChangeArrowheads="1"/>
              </p:cNvSpPr>
              <p:nvPr>
                <p:ph idx="1"/>
              </p:nvPr>
            </p:nvSpPr>
            <p:spPr>
              <a:xfrm>
                <a:off x="628650" y="1179094"/>
                <a:ext cx="7886700" cy="1240800"/>
              </a:xfrm>
              <a:solidFill>
                <a:srgbClr val="E5F5FF"/>
              </a:solidFill>
              <a:ln>
                <a:solidFill>
                  <a:schemeClr val="tx1"/>
                </a:solidFill>
              </a:ln>
            </p:spPr>
            <p:txBody>
              <a:bodyPr>
                <a:normAutofit/>
              </a:bodyPr>
              <a:lstStyle/>
              <a:p>
                <a:pPr marL="0" indent="0">
                  <a:lnSpc>
                    <a:spcPct val="170000"/>
                  </a:lnSpc>
                  <a:buNone/>
                </a:pPr>
                <a:r>
                  <a:rPr lang="en-US" sz="1200" dirty="0">
                    <a:solidFill>
                      <a:srgbClr val="C00000"/>
                    </a:solidFill>
                    <a:latin typeface="Helvetica Light"/>
                  </a:rPr>
                  <a:t>Definition:</a:t>
                </a:r>
                <a:r>
                  <a:rPr lang="en-US" sz="1200" dirty="0">
                    <a:solidFill>
                      <a:schemeClr val="tx1"/>
                    </a:solidFill>
                    <a:latin typeface="Helvetica Light"/>
                  </a:rPr>
                  <a:t> Events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chemeClr val="tx1"/>
                    </a:solidFill>
                    <a:latin typeface="Helvetica Light"/>
                  </a:rPr>
                  <a:t> and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a:rPr>
                  <a:t> are called </a:t>
                </a:r>
                <a:r>
                  <a:rPr lang="en-US" sz="1200" dirty="0">
                    <a:solidFill>
                      <a:srgbClr val="0000FF"/>
                    </a:solidFill>
                    <a:latin typeface="Helvetica Light"/>
                  </a:rPr>
                  <a:t>independent</a:t>
                </a:r>
                <a:r>
                  <a:rPr lang="en-US" sz="1200" dirty="0">
                    <a:latin typeface="Helvetica Light"/>
                  </a:rPr>
                  <a:t> </a:t>
                </a:r>
                <a:r>
                  <a:rPr lang="en-US" sz="1200" dirty="0">
                    <a:solidFill>
                      <a:schemeClr val="tx1"/>
                    </a:solidFill>
                    <a:latin typeface="Helvetica Light"/>
                  </a:rPr>
                  <a:t>if and only if the occurrence of one </a:t>
                </a:r>
                <a:r>
                  <a:rPr lang="en-US" sz="1200" dirty="0">
                    <a:solidFill>
                      <a:srgbClr val="0000FF"/>
                    </a:solidFill>
                    <a:latin typeface="Helvetica Light"/>
                  </a:rPr>
                  <a:t>does not affect </a:t>
                </a:r>
                <a:r>
                  <a:rPr lang="en-US" sz="1200" dirty="0">
                    <a:solidFill>
                      <a:schemeClr val="tx1"/>
                    </a:solidFill>
                    <a:latin typeface="Helvetica Light"/>
                  </a:rPr>
                  <a:t>the</a:t>
                </a:r>
                <a:r>
                  <a:rPr lang="en-US" sz="1200" dirty="0">
                    <a:latin typeface="Helvetica Light"/>
                  </a:rPr>
                  <a:t> </a:t>
                </a:r>
                <a:r>
                  <a:rPr lang="en-US" sz="1200" dirty="0">
                    <a:solidFill>
                      <a:srgbClr val="0000FF"/>
                    </a:solidFill>
                    <a:latin typeface="Helvetica Light"/>
                  </a:rPr>
                  <a:t>probability</a:t>
                </a:r>
                <a:r>
                  <a:rPr lang="en-US" sz="1200" dirty="0">
                    <a:latin typeface="Helvetica Light"/>
                  </a:rPr>
                  <a:t> </a:t>
                </a:r>
                <a:r>
                  <a:rPr lang="en-US" sz="1200" dirty="0">
                    <a:solidFill>
                      <a:schemeClr val="tx1"/>
                    </a:solidFill>
                    <a:latin typeface="Helvetica Light"/>
                  </a:rPr>
                  <a:t>of occurrence of the other.</a:t>
                </a:r>
              </a:p>
              <a:p>
                <a:pPr marL="0" indent="0">
                  <a:lnSpc>
                    <a:spcPct val="17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oMath>
                  </m:oMathPara>
                </a14:m>
                <a:endParaRPr lang="en-US" sz="1200" i="1" dirty="0">
                  <a:solidFill>
                    <a:srgbClr val="006600"/>
                  </a:solidFill>
                </a:endParaRPr>
              </a:p>
            </p:txBody>
          </p:sp>
        </mc:Choice>
        <mc:Fallback xmlns="">
          <p:sp>
            <p:nvSpPr>
              <p:cNvPr id="14342" name="Rectangle 3"/>
              <p:cNvSpPr>
                <a:spLocks noGrp="1" noRot="1" noChangeAspect="1" noMove="1" noResize="1" noEditPoints="1" noAdjustHandles="1" noChangeArrowheads="1" noChangeShapeType="1" noTextEdit="1"/>
              </p:cNvSpPr>
              <p:nvPr>
                <p:ph idx="1"/>
              </p:nvPr>
            </p:nvSpPr>
            <p:spPr>
              <a:xfrm>
                <a:off x="628650" y="1179094"/>
                <a:ext cx="7886700" cy="1240800"/>
              </a:xfr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39107" name="Object 4"/>
              <p:cNvSpPr txBox="1"/>
              <p:nvPr/>
            </p:nvSpPr>
            <p:spPr bwMode="auto">
              <a:xfrm>
                <a:off x="3265352" y="2905880"/>
                <a:ext cx="2525316" cy="462949"/>
              </a:xfrm>
              <a:prstGeom prst="rect">
                <a:avLst/>
              </a:prstGeom>
              <a:noFill/>
              <a:ln>
                <a:noFill/>
              </a:ln>
            </p:spPr>
            <p:txBody>
              <a:bodyPr>
                <a:no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Ace</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Red</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Ace</m:t>
                      </m:r>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26</m:t>
                          </m:r>
                        </m:den>
                      </m:f>
                    </m:oMath>
                  </m:oMathPara>
                </a14:m>
                <a:endParaRPr lang="en-US" sz="1200" dirty="0">
                  <a:solidFill>
                    <a:srgbClr val="006600"/>
                  </a:solidFill>
                </a:endParaRPr>
              </a:p>
            </p:txBody>
          </p:sp>
        </mc:Choice>
        <mc:Fallback>
          <p:sp>
            <p:nvSpPr>
              <p:cNvPr id="1839107" name="Object 4"/>
              <p:cNvSpPr txBox="1">
                <a:spLocks noRot="1" noChangeAspect="1" noMove="1" noResize="1" noEditPoints="1" noAdjustHandles="1" noChangeArrowheads="1" noChangeShapeType="1" noTextEdit="1"/>
              </p:cNvSpPr>
              <p:nvPr/>
            </p:nvSpPr>
            <p:spPr bwMode="auto">
              <a:xfrm>
                <a:off x="3265352" y="2905880"/>
                <a:ext cx="2525316" cy="4629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39108" name="Object 4"/>
              <p:cNvSpPr txBox="1"/>
              <p:nvPr/>
            </p:nvSpPr>
            <p:spPr bwMode="auto">
              <a:xfrm>
                <a:off x="3185879" y="3984363"/>
                <a:ext cx="2772242" cy="258366"/>
              </a:xfrm>
              <a:prstGeom prst="rect">
                <a:avLst/>
              </a:prstGeom>
              <a:noFill/>
              <a:ln>
                <a:noFill/>
              </a:ln>
            </p:spPr>
            <p:txBody>
              <a:bodyPr>
                <a:no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CD</m:t>
                      </m:r>
                      <m:r>
                        <a:rPr lang="en-US" sz="1200" b="0" i="1">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AC</m:t>
                      </m:r>
                      <m:r>
                        <a:rPr lang="en-US" sz="1200" b="0" i="1">
                          <a:solidFill>
                            <a:srgbClr val="006600"/>
                          </a:solidFill>
                          <a:latin typeface="Cambria Math" panose="02040503050406030204" pitchFamily="18" charset="0"/>
                        </a:rPr>
                        <m:t>)=0.28≠</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CD</m:t>
                      </m:r>
                      <m:r>
                        <a:rPr lang="en-US" sz="1200" b="0" i="1">
                          <a:solidFill>
                            <a:srgbClr val="006600"/>
                          </a:solidFill>
                          <a:latin typeface="Cambria Math" panose="02040503050406030204" pitchFamily="18" charset="0"/>
                        </a:rPr>
                        <m:t>)=0.4</m:t>
                      </m:r>
                    </m:oMath>
                  </m:oMathPara>
                </a14:m>
                <a:endParaRPr lang="en-US" sz="1200" dirty="0">
                  <a:solidFill>
                    <a:srgbClr val="006600"/>
                  </a:solidFill>
                </a:endParaRPr>
              </a:p>
            </p:txBody>
          </p:sp>
        </mc:Choice>
        <mc:Fallback>
          <p:sp>
            <p:nvSpPr>
              <p:cNvPr id="1839108" name="Object 4"/>
              <p:cNvSpPr txBox="1">
                <a:spLocks noRot="1" noChangeAspect="1" noMove="1" noResize="1" noEditPoints="1" noAdjustHandles="1" noChangeArrowheads="1" noChangeShapeType="1" noTextEdit="1"/>
              </p:cNvSpPr>
              <p:nvPr/>
            </p:nvSpPr>
            <p:spPr bwMode="auto">
              <a:xfrm>
                <a:off x="3185879" y="3984363"/>
                <a:ext cx="2772242" cy="258366"/>
              </a:xfrm>
              <a:prstGeom prst="rect">
                <a:avLst/>
              </a:prstGeom>
              <a:blipFill>
                <a:blip r:embed="rId4"/>
                <a:stretch>
                  <a:fillRect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009A7802-9B99-0BB9-7619-4B75FA2AD6A0}"/>
                  </a:ext>
                </a:extLst>
              </p:cNvPr>
              <p:cNvSpPr txBox="1">
                <a:spLocks noChangeArrowheads="1"/>
              </p:cNvSpPr>
              <p:nvPr/>
            </p:nvSpPr>
            <p:spPr>
              <a:xfrm>
                <a:off x="628649" y="2498444"/>
                <a:ext cx="7656467" cy="213560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50000"/>
                  </a:lnSpc>
                  <a:buNone/>
                </a:pPr>
                <a:r>
                  <a:rPr lang="en-US" sz="1200" dirty="0">
                    <a:solidFill>
                      <a:schemeClr val="tx1"/>
                    </a:solidFill>
                    <a:latin typeface="Helvetica Light"/>
                  </a:rPr>
                  <a:t>Example: The two events </a:t>
                </a:r>
                <a14:m>
                  <m:oMath xmlns:m="http://schemas.openxmlformats.org/officeDocument/2006/math">
                    <m:r>
                      <m:rPr>
                        <m:sty m:val="p"/>
                      </m:rPr>
                      <a:rPr lang="en-US" sz="1200" i="1" smtClean="0">
                        <a:solidFill>
                          <a:srgbClr val="006600"/>
                        </a:solidFill>
                        <a:latin typeface="Cambria Math" panose="02040503050406030204" pitchFamily="18" charset="0"/>
                      </a:rPr>
                      <m:t>Ace</m:t>
                    </m:r>
                  </m:oMath>
                </a14:m>
                <a:r>
                  <a:rPr lang="en-US" sz="1200" dirty="0">
                    <a:solidFill>
                      <a:schemeClr val="tx1"/>
                    </a:solidFill>
                    <a:latin typeface="Helvetica Light"/>
                  </a:rPr>
                  <a:t> and </a:t>
                </a:r>
                <a14:m>
                  <m:oMath xmlns:m="http://schemas.openxmlformats.org/officeDocument/2006/math">
                    <m:r>
                      <m:rPr>
                        <m:sty m:val="p"/>
                      </m:rPr>
                      <a:rPr lang="en-US" sz="1200" smtClean="0">
                        <a:solidFill>
                          <a:srgbClr val="006600"/>
                        </a:solidFill>
                        <a:latin typeface="Cambria Math" panose="02040503050406030204" pitchFamily="18" charset="0"/>
                      </a:rPr>
                      <m:t>Red</m:t>
                    </m:r>
                  </m:oMath>
                </a14:m>
                <a:r>
                  <a:rPr lang="en-US" sz="1200" dirty="0">
                    <a:solidFill>
                      <a:schemeClr val="tx1"/>
                    </a:solidFill>
                    <a:latin typeface="Helvetica Light"/>
                  </a:rPr>
                  <a:t> are </a:t>
                </a:r>
                <a:r>
                  <a:rPr lang="en-US" sz="1200" dirty="0">
                    <a:solidFill>
                      <a:srgbClr val="0000FF"/>
                    </a:solidFill>
                    <a:latin typeface="Helvetica Light"/>
                  </a:rPr>
                  <a:t>independent</a:t>
                </a:r>
                <a:r>
                  <a:rPr lang="en-US" sz="1200" dirty="0">
                    <a:latin typeface="Helvetica Light"/>
                  </a:rPr>
                  <a:t> </a:t>
                </a:r>
                <a:r>
                  <a:rPr lang="en-US" sz="1200" dirty="0">
                    <a:solidFill>
                      <a:schemeClr val="tx1"/>
                    </a:solidFill>
                    <a:latin typeface="Helvetica Light"/>
                  </a:rPr>
                  <a:t>because:</a:t>
                </a:r>
              </a:p>
              <a:p>
                <a:pPr lvl="1">
                  <a:lnSpc>
                    <a:spcPct val="150000"/>
                  </a:lnSpc>
                </a:pPr>
                <a:endParaRPr lang="en-US" sz="1200" dirty="0">
                  <a:latin typeface="Helvetica Light"/>
                </a:endParaRPr>
              </a:p>
              <a:p>
                <a:pPr marL="342900" lvl="1" indent="0">
                  <a:lnSpc>
                    <a:spcPct val="150000"/>
                  </a:lnSpc>
                  <a:buNone/>
                </a:pPr>
                <a:endParaRPr lang="en-US" sz="1200" dirty="0">
                  <a:latin typeface="Helvetica Light"/>
                </a:endParaRPr>
              </a:p>
              <a:p>
                <a:pPr marL="0" lvl="1" indent="0">
                  <a:lnSpc>
                    <a:spcPct val="150000"/>
                  </a:lnSpc>
                  <a:buNone/>
                </a:pPr>
                <a:r>
                  <a:rPr lang="en-US" sz="1200" dirty="0">
                    <a:solidFill>
                      <a:schemeClr val="tx1"/>
                    </a:solidFill>
                    <a:latin typeface="Helvetica Light"/>
                  </a:rPr>
                  <a:t>Example: The two events </a:t>
                </a:r>
                <a14:m>
                  <m:oMath xmlns:m="http://schemas.openxmlformats.org/officeDocument/2006/math">
                    <m:r>
                      <m:rPr>
                        <m:sty m:val="p"/>
                      </m:rPr>
                      <a:rPr lang="en-US" sz="1200" i="1" smtClean="0">
                        <a:solidFill>
                          <a:srgbClr val="006600"/>
                        </a:solidFill>
                        <a:latin typeface="Cambria Math" panose="02040503050406030204" pitchFamily="18" charset="0"/>
                      </a:rPr>
                      <m:t>AC</m:t>
                    </m:r>
                  </m:oMath>
                </a14:m>
                <a:r>
                  <a:rPr lang="en-US" sz="1200" dirty="0">
                    <a:solidFill>
                      <a:schemeClr val="tx1"/>
                    </a:solidFill>
                    <a:latin typeface="Helvetica Light"/>
                  </a:rPr>
                  <a:t> and </a:t>
                </a:r>
                <a14:m>
                  <m:oMath xmlns:m="http://schemas.openxmlformats.org/officeDocument/2006/math">
                    <m:r>
                      <m:rPr>
                        <m:sty m:val="p"/>
                      </m:rPr>
                      <a:rPr lang="en-US" sz="1200" smtClean="0">
                        <a:solidFill>
                          <a:srgbClr val="006600"/>
                        </a:solidFill>
                        <a:latin typeface="Cambria Math" panose="02040503050406030204" pitchFamily="18" charset="0"/>
                      </a:rPr>
                      <m:t>CD</m:t>
                    </m:r>
                  </m:oMath>
                </a14:m>
                <a:r>
                  <a:rPr lang="en-US" sz="1200" dirty="0">
                    <a:solidFill>
                      <a:schemeClr val="tx1"/>
                    </a:solidFill>
                    <a:latin typeface="Helvetica Light"/>
                  </a:rPr>
                  <a:t> are </a:t>
                </a:r>
                <a:r>
                  <a:rPr lang="en-US" sz="1200" dirty="0">
                    <a:solidFill>
                      <a:srgbClr val="0000FF"/>
                    </a:solidFill>
                    <a:latin typeface="Helvetica Light"/>
                  </a:rPr>
                  <a:t>dependent</a:t>
                </a:r>
                <a:r>
                  <a:rPr lang="en-US" sz="1200" dirty="0">
                    <a:latin typeface="Helvetica Light"/>
                  </a:rPr>
                  <a:t> </a:t>
                </a:r>
                <a:r>
                  <a:rPr lang="en-US" sz="1200" dirty="0">
                    <a:solidFill>
                      <a:schemeClr val="tx1"/>
                    </a:solidFill>
                    <a:latin typeface="Helvetica Light"/>
                  </a:rPr>
                  <a:t>because:</a:t>
                </a:r>
              </a:p>
              <a:p>
                <a:pPr marL="0" indent="0">
                  <a:lnSpc>
                    <a:spcPct val="150000"/>
                  </a:lnSpc>
                  <a:buFont typeface="Arial" panose="020B0604020202020204" pitchFamily="34" charset="0"/>
                  <a:buNone/>
                </a:pPr>
                <a:endParaRPr lang="en-US" sz="1200" dirty="0">
                  <a:latin typeface="Helvetica Light"/>
                </a:endParaRPr>
              </a:p>
              <a:p>
                <a:pPr marL="0" indent="0">
                  <a:lnSpc>
                    <a:spcPct val="150000"/>
                  </a:lnSpc>
                  <a:buNone/>
                </a:pPr>
                <a:r>
                  <a:rPr lang="en-US" sz="1200" dirty="0">
                    <a:solidFill>
                      <a:srgbClr val="0000FF"/>
                    </a:solidFill>
                    <a:latin typeface="Helvetica Light"/>
                  </a:rPr>
                  <a:t>Remark:</a:t>
                </a:r>
                <a:r>
                  <a:rPr lang="en-US" sz="1200" dirty="0">
                    <a:latin typeface="Helvetica Light"/>
                  </a:rPr>
                  <a:t> </a:t>
                </a:r>
                <a:r>
                  <a:rPr lang="en-US" sz="1200" dirty="0">
                    <a:solidFill>
                      <a:schemeClr val="tx1"/>
                    </a:solidFill>
                    <a:latin typeface="Helvetica Light"/>
                  </a:rPr>
                  <a:t>If </a:t>
                </a:r>
                <a14:m>
                  <m:oMath xmlns:m="http://schemas.openxmlformats.org/officeDocument/2006/math">
                    <m:r>
                      <a:rPr lang="en-US" sz="1200" i="1" smtClean="0">
                        <a:solidFill>
                          <a:srgbClr val="006600"/>
                        </a:solidFill>
                        <a:latin typeface="Cambria Math" panose="02040503050406030204" pitchFamily="18" charset="0"/>
                      </a:rPr>
                      <m:t>𝐴</m:t>
                    </m:r>
                  </m:oMath>
                </a14:m>
                <a:r>
                  <a:rPr lang="en-US" sz="1200" dirty="0">
                    <a:solidFill>
                      <a:schemeClr val="tx1"/>
                    </a:solidFill>
                    <a:latin typeface="Helvetica Light"/>
                  </a:rPr>
                  <a:t> is independent of </a:t>
                </a:r>
                <a14:m>
                  <m:oMath xmlns:m="http://schemas.openxmlformats.org/officeDocument/2006/math">
                    <m:r>
                      <a:rPr lang="en-US" sz="1200" i="1" smtClean="0">
                        <a:solidFill>
                          <a:srgbClr val="006600"/>
                        </a:solidFill>
                        <a:latin typeface="Cambria Math" panose="02040503050406030204" pitchFamily="18" charset="0"/>
                      </a:rPr>
                      <m:t>𝐵</m:t>
                    </m:r>
                  </m:oMath>
                </a14:m>
                <a:r>
                  <a:rPr lang="en-US" sz="1200" dirty="0">
                    <a:solidFill>
                      <a:schemeClr val="tx1"/>
                    </a:solidFill>
                    <a:latin typeface="Helvetica Light"/>
                  </a:rPr>
                  <a:t>, then </a:t>
                </a:r>
                <a14:m>
                  <m:oMath xmlns:m="http://schemas.openxmlformats.org/officeDocument/2006/math">
                    <m:r>
                      <a:rPr lang="en-US" sz="1200" i="1" smtClean="0">
                        <a:solidFill>
                          <a:srgbClr val="006600"/>
                        </a:solidFill>
                        <a:latin typeface="Cambria Math" panose="02040503050406030204" pitchFamily="18" charset="0"/>
                      </a:rPr>
                      <m:t>𝐵</m:t>
                    </m:r>
                  </m:oMath>
                </a14:m>
                <a:r>
                  <a:rPr lang="en-US" sz="1200" dirty="0">
                    <a:solidFill>
                      <a:schemeClr val="tx1"/>
                    </a:solidFill>
                    <a:latin typeface="Helvetica Light"/>
                  </a:rPr>
                  <a:t> is also independent of </a:t>
                </a:r>
                <a14:m>
                  <m:oMath xmlns:m="http://schemas.openxmlformats.org/officeDocument/2006/math">
                    <m:r>
                      <a:rPr lang="en-US" sz="1200" i="1">
                        <a:solidFill>
                          <a:srgbClr val="006600"/>
                        </a:solidFill>
                        <a:latin typeface="Cambria Math" panose="02040503050406030204" pitchFamily="18" charset="0"/>
                      </a:rPr>
                      <m:t>𝐴</m:t>
                    </m:r>
                  </m:oMath>
                </a14:m>
                <a:r>
                  <a:rPr lang="en-US" sz="1200" dirty="0">
                    <a:solidFill>
                      <a:schemeClr val="tx1"/>
                    </a:solidFill>
                    <a:latin typeface="Helvetica Light"/>
                  </a:rPr>
                  <a:t>.</a:t>
                </a:r>
              </a:p>
            </p:txBody>
          </p:sp>
        </mc:Choice>
        <mc:Fallback xmlns="">
          <p:sp>
            <p:nvSpPr>
              <p:cNvPr id="3" name="Rectangle 3">
                <a:extLst>
                  <a:ext uri="{FF2B5EF4-FFF2-40B4-BE49-F238E27FC236}">
                    <a16:creationId xmlns:a16="http://schemas.microsoft.com/office/drawing/2014/main" id="{009A7802-9B99-0BB9-7619-4B75FA2AD6A0}"/>
                  </a:ext>
                </a:extLst>
              </p:cNvPr>
              <p:cNvSpPr txBox="1">
                <a:spLocks noRot="1" noChangeAspect="1" noMove="1" noResize="1" noEditPoints="1" noAdjustHandles="1" noChangeArrowheads="1" noChangeShapeType="1" noTextEdit="1"/>
              </p:cNvSpPr>
              <p:nvPr/>
            </p:nvSpPr>
            <p:spPr>
              <a:xfrm>
                <a:off x="628649" y="2498444"/>
                <a:ext cx="7656467" cy="2135606"/>
              </a:xfrm>
              <a:prstGeom prst="rect">
                <a:avLst/>
              </a:prstGeom>
              <a:blipFill>
                <a:blip r:embed="rId6"/>
                <a:stretch>
                  <a:fillRect/>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3"/>
          <p:cNvSpPr>
            <a:spLocks noGrp="1" noChangeArrowheads="1"/>
          </p:cNvSpPr>
          <p:nvPr>
            <p:ph type="title"/>
          </p:nvPr>
        </p:nvSpPr>
        <p:spPr/>
        <p:txBody>
          <a:bodyPr/>
          <a:lstStyle/>
          <a:p>
            <a:pPr eaLnBrk="1" hangingPunct="1"/>
            <a:r>
              <a:rPr lang="en-US" dirty="0"/>
              <a:t>Multiplication Rule</a:t>
            </a:r>
          </a:p>
        </p:txBody>
      </p:sp>
      <mc:AlternateContent xmlns:mc="http://schemas.openxmlformats.org/markup-compatibility/2006">
        <mc:Choice xmlns:a14="http://schemas.microsoft.com/office/drawing/2010/main" Requires="a14">
          <p:sp>
            <p:nvSpPr>
              <p:cNvPr id="2" name="Rectangle 4">
                <a:extLst>
                  <a:ext uri="{FF2B5EF4-FFF2-40B4-BE49-F238E27FC236}">
                    <a16:creationId xmlns:a16="http://schemas.microsoft.com/office/drawing/2014/main" id="{AD5C6F52-A7D8-7829-4786-5C2A1B353F28}"/>
                  </a:ext>
                </a:extLst>
              </p:cNvPr>
              <p:cNvSpPr>
                <a:spLocks noGrp="1" noChangeArrowheads="1"/>
              </p:cNvSpPr>
              <p:nvPr>
                <p:ph idx="1"/>
              </p:nvPr>
            </p:nvSpPr>
            <p:spPr>
              <a:xfrm>
                <a:off x="628650" y="1179094"/>
                <a:ext cx="7886700" cy="2648324"/>
              </a:xfrm>
              <a:solidFill>
                <a:srgbClr val="E5F5FF"/>
              </a:solidFill>
              <a:ln>
                <a:solidFill>
                  <a:schemeClr val="tx1"/>
                </a:solidFill>
              </a:ln>
            </p:spPr>
            <p:txBody>
              <a:bodyPr>
                <a:normAutofit/>
              </a:bodyPr>
              <a:lstStyle/>
              <a:p>
                <a:pPr marL="0" indent="0">
                  <a:lnSpc>
                    <a:spcPct val="150000"/>
                  </a:lnSpc>
                  <a:buNone/>
                </a:pPr>
                <a:r>
                  <a:rPr lang="en-US" sz="1200" b="1" dirty="0">
                    <a:solidFill>
                      <a:srgbClr val="C00000"/>
                    </a:solidFill>
                    <a:latin typeface="Helvetica Light"/>
                  </a:rPr>
                  <a:t>(General) Multiplication Rule: </a:t>
                </a:r>
                <a:r>
                  <a:rPr lang="en-US" sz="1200" dirty="0">
                    <a:solidFill>
                      <a:schemeClr val="tx1"/>
                    </a:solidFill>
                    <a:latin typeface="Helvetica Light"/>
                  </a:rPr>
                  <a:t>For two events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solidFill>
                      <a:schemeClr val="tx1"/>
                    </a:solidFill>
                    <a:latin typeface="Helvetica Light"/>
                  </a:rPr>
                  <a:t> and </a:t>
                </a:r>
                <a14:m>
                  <m:oMath xmlns:m="http://schemas.openxmlformats.org/officeDocument/2006/math">
                    <m:r>
                      <m:rPr>
                        <m:sty m:val="p"/>
                      </m:rPr>
                      <a:rPr lang="en-US" sz="1200" b="0" i="0">
                        <a:solidFill>
                          <a:srgbClr val="006600"/>
                        </a:solidFill>
                        <a:latin typeface="Cambria Math" panose="02040503050406030204" pitchFamily="18" charset="0"/>
                      </a:rPr>
                      <m:t>B</m:t>
                    </m:r>
                  </m:oMath>
                </a14:m>
                <a:r>
                  <a:rPr lang="en-US" sz="1200" dirty="0">
                    <a:latin typeface="Helvetica Light"/>
                  </a:rPr>
                  <a:t>, </a:t>
                </a:r>
                <a:r>
                  <a:rPr lang="en-US" sz="1200" dirty="0"/>
                  <a:t>the probability that both events occur is given by</a:t>
                </a:r>
                <a:r>
                  <a:rPr lang="en-US" sz="1200" dirty="0">
                    <a:latin typeface="Helvetica Light"/>
                  </a:rPr>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oMath>
                  </m:oMathPara>
                </a14:m>
                <a:endParaRPr lang="en-US" sz="1200" i="1" dirty="0">
                  <a:solidFill>
                    <a:srgbClr val="006600"/>
                  </a:solidFill>
                </a:endParaRPr>
              </a:p>
              <a:p>
                <a:pPr marL="0" indent="0" defTabSz="639366">
                  <a:lnSpc>
                    <a:spcPct val="150000"/>
                  </a:lnSpc>
                  <a:buClr>
                    <a:srgbClr val="3333CC"/>
                  </a:buClr>
                  <a:buSzPct val="60000"/>
                  <a:buNone/>
                </a:pPr>
                <a:r>
                  <a:rPr lang="en-US" sz="1200" dirty="0">
                    <a:solidFill>
                      <a:srgbClr val="0000FF"/>
                    </a:solidFill>
                    <a:latin typeface="Helvetica Light"/>
                  </a:rPr>
                  <a:t>Special Case for Independent Events: </a:t>
                </a:r>
                <a:r>
                  <a:rPr lang="en-US" sz="1200" dirty="0">
                    <a:latin typeface="Helvetica Light"/>
                  </a:rPr>
                  <a:t>If </a:t>
                </a:r>
                <a14:m>
                  <m:oMath xmlns:m="http://schemas.openxmlformats.org/officeDocument/2006/math">
                    <m:r>
                      <a:rPr lang="en-US" sz="1200" b="0" i="1" smtClean="0">
                        <a:solidFill>
                          <a:srgbClr val="006600"/>
                        </a:solidFill>
                        <a:latin typeface="Cambria Math" panose="02040503050406030204" pitchFamily="18" charset="0"/>
                      </a:rPr>
                      <m:t>𝐴</m:t>
                    </m:r>
                  </m:oMath>
                </a14:m>
                <a:r>
                  <a:rPr lang="en-US" sz="1200" dirty="0">
                    <a:latin typeface="Helvetica Light"/>
                  </a:rPr>
                  <a:t> and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latin typeface="Helvetica Light"/>
                  </a:rPr>
                  <a:t> are </a:t>
                </a:r>
                <a:r>
                  <a:rPr lang="en-US" sz="1200" dirty="0">
                    <a:solidFill>
                      <a:srgbClr val="0000FF"/>
                    </a:solidFill>
                    <a:latin typeface="Helvetica Light"/>
                  </a:rPr>
                  <a:t>independent</a:t>
                </a:r>
                <a:r>
                  <a:rPr lang="en-US" sz="1200" dirty="0">
                    <a:latin typeface="Helvetica Light"/>
                  </a:rPr>
                  <a:t> then then the probability of both events happening simplifies to:</a:t>
                </a:r>
              </a:p>
              <a:p>
                <a:pPr marL="0" indent="0" defTabSz="639366">
                  <a:lnSpc>
                    <a:spcPct val="150000"/>
                  </a:lnSpc>
                  <a:buClr>
                    <a:srgbClr val="3333CC"/>
                  </a:buClr>
                  <a:buSzPct val="60000"/>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𝐴</m:t>
                          </m:r>
                        </m:e>
                      </m:d>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oMath>
                  </m:oMathPara>
                </a14:m>
                <a:endParaRPr lang="en-US" sz="1200" dirty="0">
                  <a:solidFill>
                    <a:srgbClr val="000000"/>
                  </a:solidFill>
                  <a:latin typeface="Helvetica Light"/>
                </a:endParaRPr>
              </a:p>
              <a:p>
                <a:pPr marL="0" indent="0" defTabSz="639366">
                  <a:lnSpc>
                    <a:spcPct val="150000"/>
                  </a:lnSpc>
                  <a:buClr>
                    <a:srgbClr val="3333CC"/>
                  </a:buClr>
                  <a:buSzPct val="60000"/>
                  <a:buNone/>
                </a:pPr>
                <a:r>
                  <a:rPr lang="en-US" sz="1200" dirty="0">
                    <a:solidFill>
                      <a:srgbClr val="0000FF"/>
                    </a:solidFill>
                    <a:latin typeface="Helvetica Light"/>
                  </a:rPr>
                  <a:t>Extension to Multiple Independent Events:</a:t>
                </a:r>
                <a:r>
                  <a:rPr lang="en-US" sz="1200" dirty="0">
                    <a:solidFill>
                      <a:srgbClr val="000000"/>
                    </a:solidFill>
                    <a:latin typeface="Helvetica Light"/>
                  </a:rPr>
                  <a:t> If we have multiple independent events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m:t>
                    </m:r>
                    <m:sSub>
                      <m:sSubPr>
                        <m:ctrlPr>
                          <a:rPr lang="en-US" sz="1200" b="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m:t>
                    </m:r>
                    <m:sSub>
                      <m:sSubPr>
                        <m:ctrlPr>
                          <a:rPr lang="en-US" sz="1200" b="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𝑘</m:t>
                        </m:r>
                      </m:sub>
                    </m:sSub>
                    <m:r>
                      <a:rPr lang="en-US" sz="1200" b="0" i="1" smtClean="0">
                        <a:solidFill>
                          <a:srgbClr val="006600"/>
                        </a:solidFill>
                        <a:latin typeface="Cambria Math" panose="02040503050406030204" pitchFamily="18" charset="0"/>
                      </a:rPr>
                      <m:t> </m:t>
                    </m:r>
                  </m:oMath>
                </a14:m>
                <a:r>
                  <a:rPr lang="en-US" sz="1200" dirty="0">
                    <a:solidFill>
                      <a:srgbClr val="000000"/>
                    </a:solidFill>
                    <a:latin typeface="Helvetica Light"/>
                  </a:rPr>
                  <a:t>then  the probability of all of them occurring is the product of their individual probabilities:   </a:t>
                </a:r>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smtClean="0">
                              <a:solidFill>
                                <a:srgbClr val="006600"/>
                              </a:solidFill>
                              <a:latin typeface="Cambria Math" panose="02040503050406030204" pitchFamily="18" charset="0"/>
                            </a:rPr>
                          </m:ctrlPr>
                        </m:dPr>
                        <m:e>
                          <m:sSub>
                            <m:sSubPr>
                              <m:ctrlPr>
                                <a:rPr lang="en-US" sz="1200" b="0" i="1" smtClean="0">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1</m:t>
                              </m:r>
                            </m:sub>
                          </m:sSub>
                          <m:r>
                            <a:rPr lang="en-US" sz="120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r>
                            <a:rPr lang="en-US" sz="1200" b="0" i="1" smtClean="0">
                              <a:solidFill>
                                <a:srgbClr val="006600"/>
                              </a:solidFill>
                              <a:latin typeface="Cambria Math" panose="02040503050406030204" pitchFamily="18" charset="0"/>
                            </a:rPr>
                            <m:t>∩…∩</m:t>
                          </m:r>
                          <m:sSub>
                            <m:sSubPr>
                              <m:ctrlPr>
                                <a:rPr lang="en-US" sz="1200" b="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𝑘</m:t>
                              </m:r>
                            </m:sub>
                          </m:sSub>
                        </m:e>
                      </m:d>
                      <m:r>
                        <a:rPr lang="en-US" sz="1200" b="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1</m:t>
                              </m:r>
                            </m:sub>
                          </m:sSub>
                        </m:e>
                      </m:d>
                      <m:r>
                        <a:rPr lang="en-US" sz="1200" i="1">
                          <a:solidFill>
                            <a:srgbClr val="006600"/>
                          </a:solidFill>
                          <a:latin typeface="Cambria Math" panose="02040503050406030204" pitchFamily="18" charset="0"/>
                          <a:ea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e>
                      </m:d>
                      <m:r>
                        <a:rPr lang="en-US" sz="1200" b="0" i="1" smtClean="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𝑘</m:t>
                              </m:r>
                            </m:sub>
                          </m:sSub>
                        </m:e>
                      </m:d>
                    </m:oMath>
                  </m:oMathPara>
                </a14:m>
                <a:endParaRPr lang="en-US" sz="1200" dirty="0">
                  <a:solidFill>
                    <a:srgbClr val="006600"/>
                  </a:solidFill>
                </a:endParaRPr>
              </a:p>
              <a:p>
                <a:pPr marL="0" indent="0">
                  <a:buNone/>
                </a:pPr>
                <a:endParaRPr lang="en-US" sz="1200" dirty="0">
                  <a:latin typeface="Helvetica Light"/>
                </a:endParaRPr>
              </a:p>
            </p:txBody>
          </p:sp>
        </mc:Choice>
        <mc:Fallback>
          <p:sp>
            <p:nvSpPr>
              <p:cNvPr id="2" name="Rectangle 4">
                <a:extLst>
                  <a:ext uri="{FF2B5EF4-FFF2-40B4-BE49-F238E27FC236}">
                    <a16:creationId xmlns:a16="http://schemas.microsoft.com/office/drawing/2014/main" id="{AD5C6F52-A7D8-7829-4786-5C2A1B353F28}"/>
                  </a:ext>
                </a:extLst>
              </p:cNvPr>
              <p:cNvSpPr>
                <a:spLocks noGrp="1" noRot="1" noChangeAspect="1" noMove="1" noResize="1" noEditPoints="1" noAdjustHandles="1" noChangeArrowheads="1" noChangeShapeType="1" noTextEdit="1"/>
              </p:cNvSpPr>
              <p:nvPr>
                <p:ph idx="1"/>
              </p:nvPr>
            </p:nvSpPr>
            <p:spPr>
              <a:xfrm>
                <a:off x="628650" y="1179094"/>
                <a:ext cx="7886700" cy="2648324"/>
              </a:xfrm>
              <a:blipFill>
                <a:blip r:embed="rId2"/>
                <a:stretch>
                  <a:fillRect/>
                </a:stretch>
              </a:blipFill>
              <a:ln>
                <a:solidFill>
                  <a:schemeClr val="tx1"/>
                </a:solidFill>
              </a:ln>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a:spLocks noGrp="1" noChangeArrowheads="1"/>
          </p:cNvSpPr>
          <p:nvPr>
            <p:ph type="title"/>
          </p:nvPr>
        </p:nvSpPr>
        <p:spPr/>
        <p:txBody>
          <a:bodyPr/>
          <a:lstStyle/>
          <a:p>
            <a:pPr eaLnBrk="1" hangingPunct="1">
              <a:lnSpc>
                <a:spcPct val="90000"/>
              </a:lnSpc>
            </a:pPr>
            <a:r>
              <a:rPr lang="en-US" sz="2700" dirty="0"/>
              <a:t>Revisiting The Law of Total Probability</a:t>
            </a:r>
          </a:p>
        </p:txBody>
      </p:sp>
      <mc:AlternateContent xmlns:mc="http://schemas.openxmlformats.org/markup-compatibility/2006" xmlns:a14="http://schemas.microsoft.com/office/drawing/2010/main">
        <mc:Choice Requires="a14">
          <p:sp>
            <p:nvSpPr>
              <p:cNvPr id="25" name="Rectangle 3"/>
              <p:cNvSpPr>
                <a:spLocks noGrp="1" noChangeArrowheads="1"/>
              </p:cNvSpPr>
              <p:nvPr>
                <p:ph idx="1"/>
              </p:nvPr>
            </p:nvSpPr>
            <p:spPr>
              <a:xfrm>
                <a:off x="563823" y="1051522"/>
                <a:ext cx="7886700" cy="1352044"/>
              </a:xfrm>
              <a:solidFill>
                <a:srgbClr val="E5F5FF"/>
              </a:solidFill>
              <a:ln>
                <a:solidFill>
                  <a:schemeClr val="tx1"/>
                </a:solidFill>
              </a:ln>
            </p:spPr>
            <p:txBody>
              <a:bodyPr>
                <a:normAutofit/>
              </a:bodyPr>
              <a:lstStyle/>
              <a:p>
                <a:pPr marL="0" indent="0" algn="just">
                  <a:lnSpc>
                    <a:spcPct val="140000"/>
                  </a:lnSpc>
                  <a:buNone/>
                </a:pPr>
                <a:r>
                  <a:rPr lang="en-US" sz="1200" dirty="0">
                    <a:solidFill>
                      <a:schemeClr val="tx1"/>
                    </a:solidFill>
                    <a:latin typeface="Helvetica Light" panose="020B0403020202020204"/>
                  </a:rPr>
                  <a:t>When</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1</m:t>
                        </m:r>
                      </m:sub>
                    </m:sSub>
                    <m:r>
                      <a:rPr lang="en-US" sz="1200" b="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2</m:t>
                        </m:r>
                      </m:sub>
                    </m:sSub>
                    <m:r>
                      <a:rPr lang="en-US" sz="1200" b="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𝑘</m:t>
                        </m:r>
                      </m:sub>
                    </m:sSub>
                  </m:oMath>
                </a14:m>
                <a:r>
                  <a:rPr lang="en-US" sz="1200" dirty="0">
                    <a:solidFill>
                      <a:srgbClr val="006600"/>
                    </a:solidFill>
                    <a:latin typeface="Helvetica Light" panose="020B0403020202020204"/>
                  </a:rPr>
                  <a:t> </a:t>
                </a:r>
                <a:r>
                  <a:rPr lang="en-US" sz="1200" dirty="0">
                    <a:solidFill>
                      <a:schemeClr val="tx1"/>
                    </a:solidFill>
                    <a:latin typeface="Helvetica Light" panose="020B0403020202020204"/>
                  </a:rPr>
                  <a:t>are partitions of the sample space, the probability of any event </a:t>
                </a:r>
                <a14:m>
                  <m:oMath xmlns:m="http://schemas.openxmlformats.org/officeDocument/2006/math">
                    <m:r>
                      <m:rPr>
                        <m:sty m:val="p"/>
                      </m:rPr>
                      <a:rPr lang="en-US" sz="1200" b="0" i="0" smtClean="0">
                        <a:solidFill>
                          <a:srgbClr val="006600"/>
                        </a:solidFill>
                        <a:latin typeface="Cambria Math" panose="02040503050406030204" pitchFamily="18" charset="0"/>
                      </a:rPr>
                      <m:t>B</m:t>
                    </m:r>
                  </m:oMath>
                </a14:m>
                <a:r>
                  <a:rPr lang="en-US" sz="1200" dirty="0">
                    <a:latin typeface="Helvetica Light" panose="020B0403020202020204"/>
                  </a:rPr>
                  <a:t> </a:t>
                </a:r>
                <a:r>
                  <a:rPr lang="en-US" sz="1200" dirty="0">
                    <a:solidFill>
                      <a:schemeClr val="tx1"/>
                    </a:solidFill>
                    <a:latin typeface="Helvetica Light" panose="020B0403020202020204"/>
                  </a:rPr>
                  <a:t>is the sum of the joint probabilities of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i="1" dirty="0">
                    <a:solidFill>
                      <a:srgbClr val="C00000"/>
                    </a:solidFill>
                    <a:latin typeface="Helvetica Light" panose="020B0403020202020204"/>
                  </a:rPr>
                  <a:t> </a:t>
                </a:r>
                <a:r>
                  <a:rPr lang="en-US" sz="1200" dirty="0">
                    <a:solidFill>
                      <a:schemeClr val="tx1"/>
                    </a:solidFill>
                    <a:latin typeface="Helvetica Light" panose="020B0403020202020204"/>
                  </a:rPr>
                  <a:t>with each partition</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𝑖</m:t>
                        </m:r>
                      </m:sub>
                    </m:sSub>
                    <m:r>
                      <a:rPr lang="en-US" sz="1200" b="0" i="1" smtClean="0">
                        <a:solidFill>
                          <a:srgbClr val="006600"/>
                        </a:solidFill>
                        <a:latin typeface="Cambria Math" panose="02040503050406030204" pitchFamily="18" charset="0"/>
                      </a:rPr>
                      <m:t> (1≤</m:t>
                    </m:r>
                    <m:r>
                      <a:rPr lang="en-US" sz="1200" b="0" i="1" smtClean="0">
                        <a:solidFill>
                          <a:srgbClr val="006600"/>
                        </a:solidFill>
                        <a:latin typeface="Cambria Math" panose="02040503050406030204" pitchFamily="18" charset="0"/>
                      </a:rPr>
                      <m:t>𝑖</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𝑘</m:t>
                    </m:r>
                    <m:r>
                      <a:rPr lang="en-US" sz="1200" b="0" i="1" smtClean="0">
                        <a:solidFill>
                          <a:srgbClr val="006600"/>
                        </a:solidFill>
                        <a:latin typeface="Cambria Math" panose="02040503050406030204" pitchFamily="18" charset="0"/>
                      </a:rPr>
                      <m:t>)</m:t>
                    </m:r>
                  </m:oMath>
                </a14:m>
                <a:r>
                  <a:rPr lang="en-US" sz="1200" dirty="0">
                    <a:latin typeface="Helvetica Light" panose="020B0403020202020204"/>
                  </a:rPr>
                  <a:t>:</a:t>
                </a:r>
              </a:p>
              <a:p>
                <a:pPr marL="0" indent="0" algn="just">
                  <a:lnSpc>
                    <a:spcPct val="14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nary>
                        <m:naryPr>
                          <m:chr m:val="∑"/>
                          <m:ctrlPr>
                            <a:rPr lang="en-US" sz="1200" i="1">
                              <a:solidFill>
                                <a:srgbClr val="006600"/>
                              </a:solidFill>
                              <a:latin typeface="Cambria Math" panose="02040503050406030204" pitchFamily="18" charset="0"/>
                            </a:rPr>
                          </m:ctrlPr>
                        </m:naryPr>
                        <m:sub>
                          <m:r>
                            <a:rPr lang="en-US" sz="1200" b="0" i="1">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m:t>
                          </m:r>
                        </m:sub>
                        <m:sup>
                          <m:r>
                            <a:rPr lang="en-US" sz="1200" b="0" i="1">
                              <a:solidFill>
                                <a:srgbClr val="006600"/>
                              </a:solidFill>
                              <a:latin typeface="Cambria Math" panose="02040503050406030204" pitchFamily="18" charset="0"/>
                            </a:rPr>
                            <m:t>𝑘</m:t>
                          </m:r>
                        </m:sup>
                        <m:e>
                          <m:r>
                            <a:rPr lang="en-US" sz="1200" b="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ea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e>
                          </m:d>
                        </m:e>
                      </m:nary>
                      <m:r>
                        <a:rPr lang="en-US" sz="1200" b="0" i="1">
                          <a:solidFill>
                            <a:srgbClr val="006600"/>
                          </a:solidFill>
                          <a:latin typeface="Cambria Math" panose="02040503050406030204" pitchFamily="18" charset="0"/>
                        </a:rPr>
                        <m:t>=</m:t>
                      </m:r>
                      <m:nary>
                        <m:naryPr>
                          <m:chr m:val="∑"/>
                          <m:ctrlPr>
                            <a:rPr lang="en-US" sz="1200" i="1">
                              <a:solidFill>
                                <a:srgbClr val="006600"/>
                              </a:solidFill>
                              <a:latin typeface="Cambria Math" panose="02040503050406030204" pitchFamily="18" charset="0"/>
                            </a:rPr>
                          </m:ctrlPr>
                        </m:naryPr>
                        <m:sub>
                          <m:r>
                            <a:rPr lang="en-US" sz="1200" i="1">
                              <a:solidFill>
                                <a:srgbClr val="006600"/>
                              </a:solidFill>
                              <a:latin typeface="Cambria Math" panose="02040503050406030204" pitchFamily="18" charset="0"/>
                            </a:rPr>
                            <m:t>𝑖</m:t>
                          </m:r>
                          <m:r>
                            <a:rPr lang="en-US" sz="1200" i="1">
                              <a:solidFill>
                                <a:srgbClr val="006600"/>
                              </a:solidFill>
                              <a:latin typeface="Cambria Math" panose="02040503050406030204" pitchFamily="18" charset="0"/>
                            </a:rPr>
                            <m:t>=1</m:t>
                          </m:r>
                        </m:sub>
                        <m:sup>
                          <m:r>
                            <a:rPr lang="en-US" sz="1200" i="1">
                              <a:solidFill>
                                <a:srgbClr val="006600"/>
                              </a:solidFill>
                              <a:latin typeface="Cambria Math" panose="02040503050406030204" pitchFamily="18" charset="0"/>
                            </a:rPr>
                            <m:t>𝑘</m:t>
                          </m:r>
                        </m:sup>
                        <m:e>
                          <m:r>
                            <a:rPr lang="en-US" sz="1200" i="1">
                              <a:solidFill>
                                <a:srgbClr val="006600"/>
                              </a:solidFill>
                              <a:latin typeface="Cambria Math" panose="02040503050406030204" pitchFamily="18" charset="0"/>
                            </a:rPr>
                            <m:t>𝑃</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𝑖</m:t>
                              </m:r>
                            </m:sub>
                          </m:sSub>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𝑖</m:t>
                              </m:r>
                            </m:sub>
                          </m:sSub>
                          <m:r>
                            <a:rPr lang="en-US" sz="1200" i="1">
                              <a:solidFill>
                                <a:srgbClr val="006600"/>
                              </a:solidFill>
                              <a:latin typeface="Cambria Math" panose="02040503050406030204" pitchFamily="18" charset="0"/>
                            </a:rPr>
                            <m:t>)</m:t>
                          </m:r>
                        </m:e>
                      </m:nary>
                    </m:oMath>
                  </m:oMathPara>
                </a14:m>
                <a:endParaRPr lang="en-US" sz="1100" i="1" dirty="0">
                  <a:solidFill>
                    <a:srgbClr val="006600"/>
                  </a:solidFill>
                </a:endParaRPr>
              </a:p>
              <a:p>
                <a:pPr marL="0" indent="0" algn="just">
                  <a:lnSpc>
                    <a:spcPct val="140000"/>
                  </a:lnSpc>
                  <a:buNone/>
                </a:pPr>
                <a:endParaRPr lang="en-US" sz="1200" dirty="0">
                  <a:latin typeface="Helvetica Light" panose="020B0403020202020204"/>
                </a:endParaRPr>
              </a:p>
            </p:txBody>
          </p:sp>
        </mc:Choice>
        <mc:Fallback xmlns="">
          <p:sp>
            <p:nvSpPr>
              <p:cNvPr id="25" name="Rectangle 3"/>
              <p:cNvSpPr>
                <a:spLocks noGrp="1" noRot="1" noChangeAspect="1" noMove="1" noResize="1" noEditPoints="1" noAdjustHandles="1" noChangeArrowheads="1" noChangeShapeType="1" noTextEdit="1"/>
              </p:cNvSpPr>
              <p:nvPr>
                <p:ph idx="1"/>
              </p:nvPr>
            </p:nvSpPr>
            <p:spPr>
              <a:xfrm>
                <a:off x="563823" y="1051522"/>
                <a:ext cx="7886700" cy="1352044"/>
              </a:xfrm>
              <a:blipFill>
                <a:blip r:embed="rId2"/>
                <a:stretch>
                  <a:fillRect/>
                </a:stretch>
              </a:blipFill>
              <a:ln>
                <a:solidFill>
                  <a:schemeClr val="tx1"/>
                </a:solidFill>
              </a:ln>
            </p:spPr>
            <p:txBody>
              <a:bodyPr/>
              <a:lstStyle/>
              <a:p>
                <a:r>
                  <a:rPr lang="en-US">
                    <a:noFill/>
                  </a:rPr>
                  <a:t> </a:t>
                </a:r>
              </a:p>
            </p:txBody>
          </p:sp>
        </mc:Fallback>
      </mc:AlternateContent>
      <p:pic>
        <p:nvPicPr>
          <p:cNvPr id="30" name="Picture 2" descr="Related image">
            <a:extLst>
              <a:ext uri="{FF2B5EF4-FFF2-40B4-BE49-F238E27FC236}">
                <a16:creationId xmlns:a16="http://schemas.microsoft.com/office/drawing/2014/main" id="{95536722-5DA3-4FD4-B9AE-BEB79B4DC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74" y="2957774"/>
            <a:ext cx="2972399" cy="195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601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lnSpc>
                    <a:spcPct val="150000"/>
                  </a:lnSpc>
                  <a:buNone/>
                </a:pPr>
                <a:r>
                  <a:rPr lang="en-US" sz="1200" dirty="0">
                    <a:solidFill>
                      <a:schemeClr val="tx1"/>
                    </a:solidFill>
                    <a:latin typeface="Helvetica Light"/>
                  </a:rPr>
                  <a:t>Suppose that there are two factories that supply light bulbs to the market. Factory X's bulbs have a track record of working for over </a:t>
                </a:r>
                <a14:m>
                  <m:oMath xmlns:m="http://schemas.openxmlformats.org/officeDocument/2006/math">
                    <m:r>
                      <a:rPr lang="en-US" sz="1200" i="1" smtClean="0">
                        <a:solidFill>
                          <a:srgbClr val="006600"/>
                        </a:solidFill>
                        <a:latin typeface="Cambria Math" panose="02040503050406030204" pitchFamily="18" charset="0"/>
                      </a:rPr>
                      <m:t>5000</m:t>
                    </m:r>
                  </m:oMath>
                </a14:m>
                <a:r>
                  <a:rPr lang="en-US" sz="1200" dirty="0">
                    <a:solidFill>
                      <a:schemeClr val="tx1"/>
                    </a:solidFill>
                    <a:latin typeface="Helvetica Light"/>
                  </a:rPr>
                  <a:t> hours in </a:t>
                </a:r>
                <a14:m>
                  <m:oMath xmlns:m="http://schemas.openxmlformats.org/officeDocument/2006/math">
                    <m:r>
                      <a:rPr lang="en-US" sz="1200" i="1">
                        <a:solidFill>
                          <a:srgbClr val="006600"/>
                        </a:solidFill>
                        <a:latin typeface="Cambria Math" panose="02040503050406030204" pitchFamily="18" charset="0"/>
                      </a:rPr>
                      <m:t>99%</m:t>
                    </m:r>
                  </m:oMath>
                </a14:m>
                <a:r>
                  <a:rPr lang="en-US" sz="1200" dirty="0">
                    <a:solidFill>
                      <a:schemeClr val="tx1"/>
                    </a:solidFill>
                    <a:latin typeface="Helvetica Light"/>
                  </a:rPr>
                  <a:t> of cases, while Factory Y's bulbs meet this criterion in </a:t>
                </a:r>
                <a14:m>
                  <m:oMath xmlns:m="http://schemas.openxmlformats.org/officeDocument/2006/math">
                    <m:r>
                      <a:rPr lang="en-US" sz="1200" i="1">
                        <a:solidFill>
                          <a:srgbClr val="006600"/>
                        </a:solidFill>
                        <a:latin typeface="Cambria Math" panose="02040503050406030204" pitchFamily="18" charset="0"/>
                      </a:rPr>
                      <m:t>9</m:t>
                    </m:r>
                    <m:r>
                      <a:rPr lang="en-US" sz="1200" b="0" i="1" smtClean="0">
                        <a:solidFill>
                          <a:srgbClr val="006600"/>
                        </a:solidFill>
                        <a:latin typeface="Cambria Math" panose="02040503050406030204" pitchFamily="18" charset="0"/>
                      </a:rPr>
                      <m:t>5</m:t>
                    </m:r>
                    <m:r>
                      <a:rPr lang="en-US" sz="1200" i="1">
                        <a:solidFill>
                          <a:srgbClr val="006600"/>
                        </a:solidFill>
                        <a:latin typeface="Cambria Math" panose="02040503050406030204" pitchFamily="18" charset="0"/>
                      </a:rPr>
                      <m:t>%</m:t>
                    </m:r>
                  </m:oMath>
                </a14:m>
                <a:r>
                  <a:rPr lang="en-US" sz="1200" dirty="0">
                    <a:solidFill>
                      <a:schemeClr val="tx1"/>
                    </a:solidFill>
                    <a:latin typeface="Helvetica Light"/>
                  </a:rPr>
                  <a:t> of cases. We also know that Factory X supplies </a:t>
                </a:r>
                <a14:m>
                  <m:oMath xmlns:m="http://schemas.openxmlformats.org/officeDocument/2006/math">
                    <m:r>
                      <a:rPr lang="en-US" sz="1200" b="0" i="1" smtClean="0">
                        <a:solidFill>
                          <a:srgbClr val="006600"/>
                        </a:solidFill>
                        <a:latin typeface="Cambria Math" panose="02040503050406030204" pitchFamily="18" charset="0"/>
                      </a:rPr>
                      <m:t>60</m:t>
                    </m:r>
                    <m:r>
                      <a:rPr lang="en-US" sz="1200" i="1">
                        <a:solidFill>
                          <a:srgbClr val="006600"/>
                        </a:solidFill>
                        <a:latin typeface="Cambria Math" panose="02040503050406030204" pitchFamily="18" charset="0"/>
                      </a:rPr>
                      <m:t>%</m:t>
                    </m:r>
                  </m:oMath>
                </a14:m>
                <a:r>
                  <a:rPr lang="en-US" sz="1200" dirty="0">
                    <a:solidFill>
                      <a:schemeClr val="tx1"/>
                    </a:solidFill>
                    <a:latin typeface="Helvetica Light"/>
                  </a:rPr>
                  <a:t> of the total bulbs available. What is the probability that a purchased bulb will work for longer than </a:t>
                </a:r>
                <a14:m>
                  <m:oMath xmlns:m="http://schemas.openxmlformats.org/officeDocument/2006/math">
                    <m:r>
                      <a:rPr lang="en-US" sz="1200" i="1" smtClean="0">
                        <a:solidFill>
                          <a:srgbClr val="006600"/>
                        </a:solidFill>
                        <a:latin typeface="Cambria Math" panose="02040503050406030204" pitchFamily="18" charset="0"/>
                      </a:rPr>
                      <m:t>5000</m:t>
                    </m:r>
                  </m:oMath>
                </a14:m>
                <a:r>
                  <a:rPr lang="en-US" sz="1200" dirty="0">
                    <a:solidFill>
                      <a:schemeClr val="tx1"/>
                    </a:solidFill>
                    <a:latin typeface="Helvetica Light"/>
                  </a:rPr>
                  <a:t> hours?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lgn="just">
                  <a:lnSpc>
                    <a:spcPct val="150000"/>
                  </a:lnSpc>
                </a:pPr>
                <a14:m>
                  <m:oMath xmlns:m="http://schemas.openxmlformats.org/officeDocument/2006/math">
                    <m:r>
                      <a:rPr lang="en-US" sz="1200" b="0" i="1" smtClean="0">
                        <a:solidFill>
                          <a:srgbClr val="006600"/>
                        </a:solidFill>
                        <a:latin typeface="Cambria Math" panose="02040503050406030204" pitchFamily="18" charset="0"/>
                      </a:rPr>
                      <m:t>𝐴</m:t>
                    </m:r>
                    <m:r>
                      <a:rPr lang="en-US" sz="1200" b="0" i="1">
                        <a:solidFill>
                          <a:schemeClr val="tx1"/>
                        </a:solidFill>
                        <a:latin typeface="Cambria Math" panose="02040503050406030204" pitchFamily="18" charset="0"/>
                      </a:rPr>
                      <m:t> </m:t>
                    </m:r>
                  </m:oMath>
                </a14:m>
                <a:r>
                  <a:rPr lang="en-US" sz="1200" i="1" dirty="0">
                    <a:solidFill>
                      <a:schemeClr val="tx1"/>
                    </a:solidFill>
                    <a:latin typeface="Helvetica Light"/>
                  </a:rPr>
                  <a:t>: </a:t>
                </a:r>
                <a:r>
                  <a:rPr lang="en-US" sz="1200" dirty="0">
                    <a:solidFill>
                      <a:schemeClr val="tx1"/>
                    </a:solidFill>
                    <a:latin typeface="Helvetica Light"/>
                  </a:rPr>
                  <a:t>the event that a bulb lasts over </a:t>
                </a:r>
                <a14:m>
                  <m:oMath xmlns:m="http://schemas.openxmlformats.org/officeDocument/2006/math">
                    <m:r>
                      <a:rPr lang="en-US" sz="1200" b="0" i="1" smtClean="0">
                        <a:solidFill>
                          <a:srgbClr val="006600"/>
                        </a:solidFill>
                        <a:latin typeface="Cambria Math" panose="02040503050406030204" pitchFamily="18" charset="0"/>
                      </a:rPr>
                      <m:t>5000</m:t>
                    </m:r>
                  </m:oMath>
                </a14:m>
                <a:r>
                  <a:rPr lang="en-US" sz="1200" dirty="0">
                    <a:solidFill>
                      <a:schemeClr val="tx1"/>
                    </a:solidFill>
                    <a:latin typeface="Helvetica Light"/>
                  </a:rPr>
                  <a:t> hrs</a:t>
                </a:r>
              </a:p>
              <a:p>
                <a:pPr lvl="1" algn="just">
                  <a:lnSpc>
                    <a:spcPct val="150000"/>
                  </a:lnSpc>
                </a:pPr>
                <a14:m>
                  <m:oMath xmlns:m="http://schemas.openxmlformats.org/officeDocument/2006/math">
                    <m:r>
                      <a:rPr lang="en-US" sz="1200" b="0" i="1" smtClean="0">
                        <a:solidFill>
                          <a:srgbClr val="006600"/>
                        </a:solidFill>
                        <a:latin typeface="Cambria Math" panose="02040503050406030204" pitchFamily="18" charset="0"/>
                      </a:rPr>
                      <m:t>𝑋</m:t>
                    </m:r>
                    <m:r>
                      <a:rPr lang="en-US" sz="1200" b="0" i="1">
                        <a:solidFill>
                          <a:schemeClr val="tx1"/>
                        </a:solidFill>
                        <a:latin typeface="Cambria Math" panose="02040503050406030204" pitchFamily="18" charset="0"/>
                      </a:rPr>
                      <m:t> </m:t>
                    </m:r>
                  </m:oMath>
                </a14:m>
                <a:r>
                  <a:rPr lang="en-US" sz="1200" i="1" dirty="0">
                    <a:solidFill>
                      <a:schemeClr val="tx1"/>
                    </a:solidFill>
                    <a:latin typeface="Helvetica Light"/>
                  </a:rPr>
                  <a:t>: </a:t>
                </a:r>
                <a:r>
                  <a:rPr lang="en-US" sz="1200" dirty="0">
                    <a:solidFill>
                      <a:schemeClr val="tx1"/>
                    </a:solidFill>
                    <a:latin typeface="Helvetica Light"/>
                  </a:rPr>
                  <a:t>the event that a bulb is from Factory </a:t>
                </a:r>
                <a14:m>
                  <m:oMath xmlns:m="http://schemas.openxmlformats.org/officeDocument/2006/math">
                    <m:r>
                      <a:rPr lang="en-US" sz="1200" i="1">
                        <a:solidFill>
                          <a:srgbClr val="006600"/>
                        </a:solidFill>
                        <a:latin typeface="Cambria Math" panose="02040503050406030204" pitchFamily="18" charset="0"/>
                      </a:rPr>
                      <m:t>𝑋</m:t>
                    </m:r>
                    <m:r>
                      <a:rPr lang="en-US" sz="1200" i="1">
                        <a:solidFill>
                          <a:srgbClr val="006600"/>
                        </a:solidFill>
                        <a:latin typeface="Cambria Math" panose="02040503050406030204" pitchFamily="18" charset="0"/>
                      </a:rPr>
                      <m:t> </m:t>
                    </m:r>
                  </m:oMath>
                </a14:m>
                <a:endParaRPr lang="en-US" sz="1200" i="1" dirty="0">
                  <a:solidFill>
                    <a:srgbClr val="006600"/>
                  </a:solidFill>
                  <a:latin typeface="Cambria Math" panose="02040503050406030204" pitchFamily="18" charset="0"/>
                </a:endParaRPr>
              </a:p>
              <a:p>
                <a:pPr lvl="1" algn="just">
                  <a:lnSpc>
                    <a:spcPct val="150000"/>
                  </a:lnSpc>
                </a:pPr>
                <a14:m>
                  <m:oMath xmlns:m="http://schemas.openxmlformats.org/officeDocument/2006/math">
                    <m:r>
                      <a:rPr lang="en-US" sz="1200" b="0" i="1" smtClean="0">
                        <a:solidFill>
                          <a:srgbClr val="006600"/>
                        </a:solidFill>
                        <a:latin typeface="Cambria Math" panose="02040503050406030204" pitchFamily="18" charset="0"/>
                      </a:rPr>
                      <m:t>𝑌</m:t>
                    </m:r>
                    <m:r>
                      <a:rPr lang="en-US" sz="1200" b="0" i="1">
                        <a:solidFill>
                          <a:schemeClr val="tx1"/>
                        </a:solidFill>
                        <a:latin typeface="Cambria Math" panose="02040503050406030204" pitchFamily="18" charset="0"/>
                      </a:rPr>
                      <m:t> </m:t>
                    </m:r>
                  </m:oMath>
                </a14:m>
                <a:r>
                  <a:rPr lang="en-US" sz="1200" i="1" dirty="0">
                    <a:solidFill>
                      <a:schemeClr val="tx1"/>
                    </a:solidFill>
                    <a:latin typeface="Helvetica Light"/>
                  </a:rPr>
                  <a:t>: </a:t>
                </a:r>
                <a:r>
                  <a:rPr lang="en-US" sz="1200" dirty="0"/>
                  <a:t>the event that a bulb is from Factory</a:t>
                </a:r>
                <a:r>
                  <a:rPr lang="en-US" sz="1200" dirty="0">
                    <a:solidFill>
                      <a:schemeClr val="tx1"/>
                    </a:solidFill>
                    <a:latin typeface="Helvetica Light"/>
                  </a:rPr>
                  <a:t> </a:t>
                </a:r>
                <a14:m>
                  <m:oMath xmlns:m="http://schemas.openxmlformats.org/officeDocument/2006/math">
                    <m:r>
                      <a:rPr lang="en-US" sz="1200" b="0" i="1" smtClean="0">
                        <a:solidFill>
                          <a:srgbClr val="006600"/>
                        </a:solidFill>
                        <a:latin typeface="Cambria Math" panose="02040503050406030204" pitchFamily="18" charset="0"/>
                      </a:rPr>
                      <m:t>𝑌</m:t>
                    </m:r>
                  </m:oMath>
                </a14:m>
                <a:endParaRPr lang="en-US" sz="1200" dirty="0">
                  <a:solidFill>
                    <a:schemeClr val="tx1"/>
                  </a:solidFill>
                  <a:latin typeface="Helvetica Ligh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8290" name="Object 2"/>
              <p:cNvSpPr txBox="1"/>
              <p:nvPr/>
            </p:nvSpPr>
            <p:spPr bwMode="auto">
              <a:xfrm>
                <a:off x="1136108" y="2718849"/>
                <a:ext cx="3247255" cy="777478"/>
              </a:xfrm>
              <a:prstGeom prst="rect">
                <a:avLst/>
              </a:prstGeom>
              <a:noFill/>
              <a:ln>
                <a:noFill/>
              </a:ln>
              <a:effectLst/>
            </p:spPr>
            <p:txBody>
              <a:bodyPr>
                <a:noAutofit/>
              </a:bodyPr>
              <a:lstStyle/>
              <a:p>
                <a:pPr algn="ctr">
                  <a:buNone/>
                </a:pPr>
                <a14:m>
                  <m:oMathPara xmlns:m="http://schemas.openxmlformats.org/officeDocument/2006/math">
                    <m:oMathParaPr>
                      <m:jc m:val="center"/>
                    </m:oMathParaPr>
                    <m:oMath xmlns:m="http://schemas.openxmlformats.org/officeDocument/2006/math">
                      <m:r>
                        <a:rPr lang="en-US" sz="1200" b="0" i="1" smtClean="0">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𝑋</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𝑋</m:t>
                      </m:r>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𝑌</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𝑌</m:t>
                      </m:r>
                      <m:r>
                        <a:rPr lang="en-US" sz="1200" b="0" i="1">
                          <a:solidFill>
                            <a:srgbClr val="006600"/>
                          </a:solidFill>
                          <a:latin typeface="Cambria Math" panose="02040503050406030204" pitchFamily="18" charset="0"/>
                        </a:rPr>
                        <m:t>)</m:t>
                      </m:r>
                    </m:oMath>
                  </m:oMathPara>
                </a14:m>
                <a:br>
                  <a:rPr lang="en-US" sz="1200" i="1" dirty="0">
                    <a:solidFill>
                      <a:srgbClr val="006600"/>
                    </a:solidFill>
                    <a:latin typeface="Cambria Math" panose="02040503050406030204" pitchFamily="18" charset="0"/>
                  </a:rPr>
                </a:br>
                <a:br>
                  <a:rPr lang="en-US" sz="1200" i="1" dirty="0">
                    <a:solidFill>
                      <a:srgbClr val="006600"/>
                    </a:solidFill>
                    <a:latin typeface="Cambria Math" panose="02040503050406030204" pitchFamily="18" charset="0"/>
                  </a:rPr>
                </a:br>
                <a14:m>
                  <m:oMathPara xmlns:m="http://schemas.openxmlformats.org/officeDocument/2006/math">
                    <m:oMathParaPr>
                      <m:jc m:val="center"/>
                    </m:oMathParaPr>
                    <m:oMath xmlns:m="http://schemas.openxmlformats.org/officeDocument/2006/math">
                      <m:r>
                        <a:rPr lang="en-US" sz="1200" b="0" i="1">
                          <a:solidFill>
                            <a:srgbClr val="006600"/>
                          </a:solidFill>
                          <a:latin typeface="Cambria Math" panose="02040503050406030204" pitchFamily="18" charset="0"/>
                        </a:rPr>
                        <m:t>=0.6</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0.99+0.4</m:t>
                      </m:r>
                      <m:r>
                        <a:rPr lang="en-US" sz="1200" b="0" i="1">
                          <a:solidFill>
                            <a:srgbClr val="006600"/>
                          </a:solidFill>
                          <a:latin typeface="Cambria Math" panose="02040503050406030204" pitchFamily="18" charset="0"/>
                          <a:ea typeface="Cambria Math" panose="02040503050406030204" pitchFamily="18" charset="0"/>
                        </a:rPr>
                        <m:t>×</m:t>
                      </m:r>
                      <m:r>
                        <a:rPr lang="en-US" sz="1200" b="0" i="1">
                          <a:solidFill>
                            <a:srgbClr val="006600"/>
                          </a:solidFill>
                          <a:latin typeface="Cambria Math" panose="02040503050406030204" pitchFamily="18" charset="0"/>
                        </a:rPr>
                        <m:t>0.95=0.974</m:t>
                      </m:r>
                    </m:oMath>
                  </m:oMathPara>
                </a14:m>
                <a:endParaRPr lang="en-US" sz="1200" dirty="0">
                  <a:solidFill>
                    <a:srgbClr val="006600"/>
                  </a:solidFill>
                </a:endParaRPr>
              </a:p>
            </p:txBody>
          </p:sp>
        </mc:Choice>
        <mc:Fallback xmlns="">
          <p:sp>
            <p:nvSpPr>
              <p:cNvPr id="1548290" name="Object 2"/>
              <p:cNvSpPr txBox="1">
                <a:spLocks noRot="1" noChangeAspect="1" noMove="1" noResize="1" noEditPoints="1" noAdjustHandles="1" noChangeArrowheads="1" noChangeShapeType="1" noTextEdit="1"/>
              </p:cNvSpPr>
              <p:nvPr/>
            </p:nvSpPr>
            <p:spPr bwMode="auto">
              <a:xfrm>
                <a:off x="1136108" y="2718849"/>
                <a:ext cx="3247255" cy="777478"/>
              </a:xfrm>
              <a:prstGeom prst="rect">
                <a:avLst/>
              </a:prstGeom>
              <a:blipFill>
                <a:blip r:embed="rId3"/>
                <a:stretch>
                  <a:fillRect/>
                </a:stretch>
              </a:blipFill>
              <a:ln>
                <a:noFill/>
              </a:ln>
              <a:effectLst/>
            </p:spPr>
            <p:txBody>
              <a:bodyPr/>
              <a:lstStyle/>
              <a:p>
                <a:r>
                  <a:rPr lang="en-US">
                    <a:noFill/>
                  </a:rPr>
                  <a:t> </a:t>
                </a:r>
              </a:p>
            </p:txBody>
          </p:sp>
        </mc:Fallback>
      </mc:AlternateContent>
      <p:grpSp>
        <p:nvGrpSpPr>
          <p:cNvPr id="47" name="Group 46"/>
          <p:cNvGrpSpPr/>
          <p:nvPr/>
        </p:nvGrpSpPr>
        <p:grpSpPr>
          <a:xfrm>
            <a:off x="5420962" y="1749647"/>
            <a:ext cx="2670908" cy="1540982"/>
            <a:chOff x="2367669" y="3409111"/>
            <a:chExt cx="4186341" cy="2412962"/>
          </a:xfrm>
        </p:grpSpPr>
        <p:sp>
          <p:nvSpPr>
            <p:cNvPr id="48" name="Rectangle 47"/>
            <p:cNvSpPr/>
            <p:nvPr/>
          </p:nvSpPr>
          <p:spPr bwMode="auto">
            <a:xfrm>
              <a:off x="2558005" y="3819652"/>
              <a:ext cx="3935392" cy="2002421"/>
            </a:xfrm>
            <a:prstGeom prst="rect">
              <a:avLst/>
            </a:prstGeom>
            <a:noFill/>
            <a:ln w="38100">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9" name="TextBox 48"/>
                <p:cNvSpPr txBox="1"/>
                <p:nvPr/>
              </p:nvSpPr>
              <p:spPr>
                <a:xfrm>
                  <a:off x="2604357" y="3897758"/>
                  <a:ext cx="1348119"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Factory</m:t>
                        </m:r>
                        <m:r>
                          <a:rPr lang="en-US" sz="1200" b="0"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𝑋</m:t>
                        </m:r>
                      </m:oMath>
                    </m:oMathPara>
                  </a14:m>
                  <a:endParaRPr lang="en-US" sz="1200" i="1" dirty="0">
                    <a:solidFill>
                      <a:srgbClr val="006600"/>
                    </a:solidFill>
                    <a:latin typeface="Franklin Gothic Book" panose="020B0503020102020204" pitchFamily="34"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2604357" y="3897758"/>
                  <a:ext cx="1348119" cy="433742"/>
                </a:xfrm>
                <a:prstGeom prst="rect">
                  <a:avLst/>
                </a:prstGeom>
                <a:blipFill>
                  <a:blip r:embed="rId4"/>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2367669" y="3409111"/>
                  <a:ext cx="1754242"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2367669" y="3409111"/>
                  <a:ext cx="1754242" cy="433742"/>
                </a:xfrm>
                <a:prstGeom prst="rect">
                  <a:avLst/>
                </a:prstGeom>
                <a:blipFill>
                  <a:blip r:embed="rId5"/>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215941" y="3903367"/>
                  <a:ext cx="1338069"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Factory</m:t>
                        </m:r>
                        <m:r>
                          <a:rPr lang="en-US" sz="1200" b="0"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𝑌</m:t>
                        </m:r>
                      </m:oMath>
                    </m:oMathPara>
                  </a14:m>
                  <a:endParaRPr lang="en-US" sz="1200" i="1" dirty="0">
                    <a:solidFill>
                      <a:srgbClr val="006600"/>
                    </a:solidFill>
                    <a:latin typeface="Franklin Gothic Book" panose="020B0503020102020204"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215941" y="3903367"/>
                  <a:ext cx="1338069" cy="433742"/>
                </a:xfrm>
                <a:prstGeom prst="rect">
                  <a:avLst/>
                </a:prstGeom>
                <a:blipFill>
                  <a:blip r:embed="rId6"/>
                  <a:stretch>
                    <a:fillRect b="-6667"/>
                  </a:stretch>
                </a:blipFill>
              </p:spPr>
              <p:txBody>
                <a:bodyPr/>
                <a:lstStyle/>
                <a:p>
                  <a:r>
                    <a:rPr lang="en-US">
                      <a:noFill/>
                    </a:rPr>
                    <a:t> </a:t>
                  </a:r>
                </a:p>
              </p:txBody>
            </p:sp>
          </mc:Fallback>
        </mc:AlternateContent>
        <p:sp>
          <p:nvSpPr>
            <p:cNvPr id="52" name="Rectangle 51"/>
            <p:cNvSpPr/>
            <p:nvPr/>
          </p:nvSpPr>
          <p:spPr>
            <a:xfrm>
              <a:off x="2885019" y="462042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3" name="Rectangle 52"/>
            <p:cNvSpPr/>
            <p:nvPr/>
          </p:nvSpPr>
          <p:spPr>
            <a:xfrm>
              <a:off x="4810549" y="4654689"/>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4" name="Rectangle 53"/>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5" name="Rectangle 54"/>
            <p:cNvSpPr/>
            <p:nvPr/>
          </p:nvSpPr>
          <p:spPr>
            <a:xfrm>
              <a:off x="5690378" y="4691803"/>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56" name="Group 38"/>
            <p:cNvGrpSpPr/>
            <p:nvPr/>
          </p:nvGrpSpPr>
          <p:grpSpPr>
            <a:xfrm>
              <a:off x="3729742" y="3998004"/>
              <a:ext cx="1737362" cy="1683657"/>
              <a:chOff x="2827625" y="2785281"/>
              <a:chExt cx="1737362" cy="1683657"/>
            </a:xfrm>
          </p:grpSpPr>
          <p:sp>
            <p:nvSpPr>
              <p:cNvPr id="57" name="Oval 56"/>
              <p:cNvSpPr/>
              <p:nvPr/>
            </p:nvSpPr>
            <p:spPr bwMode="auto">
              <a:xfrm>
                <a:off x="2827625" y="2785281"/>
                <a:ext cx="1737362"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58" name="TextBox 57"/>
                  <p:cNvSpPr txBox="1"/>
                  <p:nvPr/>
                </p:nvSpPr>
                <p:spPr>
                  <a:xfrm>
                    <a:off x="3385972" y="2830234"/>
                    <a:ext cx="524239"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𝐴</m:t>
                          </m:r>
                        </m:oMath>
                      </m:oMathPara>
                    </a14:m>
                    <a:endParaRPr lang="en-US" sz="1200" i="1" dirty="0">
                      <a:solidFill>
                        <a:srgbClr val="006600"/>
                      </a:solidFill>
                      <a:latin typeface="Franklin Gothic Book" panose="020B0503020102020204" pitchFamily="34"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3385972" y="2830234"/>
                    <a:ext cx="524239" cy="433741"/>
                  </a:xfrm>
                  <a:prstGeom prst="rect">
                    <a:avLst/>
                  </a:prstGeom>
                  <a:blipFill>
                    <a:blip r:embed="rId7"/>
                    <a:stretch>
                      <a:fillRect/>
                    </a:stretch>
                  </a:blipFill>
                </p:spPr>
                <p:txBody>
                  <a:bodyPr/>
                  <a:lstStyle/>
                  <a:p>
                    <a:r>
                      <a:rPr lang="en-US">
                        <a:noFill/>
                      </a:rPr>
                      <a:t> </a:t>
                    </a:r>
                  </a:p>
                </p:txBody>
              </p:sp>
            </mc:Fallback>
          </mc:AlternateContent>
        </p:grpSp>
      </p:grpSp>
      <p:sp>
        <p:nvSpPr>
          <p:cNvPr id="59" name="Rectangle 58"/>
          <p:cNvSpPr/>
          <p:nvPr/>
        </p:nvSpPr>
        <p:spPr bwMode="auto">
          <a:xfrm>
            <a:off x="5536323" y="2014513"/>
            <a:ext cx="1467092" cy="1267428"/>
          </a:xfrm>
          <a:prstGeom prst="rect">
            <a:avLst/>
          </a:prstGeom>
          <a:noFill/>
          <a:ln w="3810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spTree>
    <p:extLst>
      <p:ext uri="{BB962C8B-B14F-4D97-AF65-F5344CB8AC3E}">
        <p14:creationId xmlns:p14="http://schemas.microsoft.com/office/powerpoint/2010/main" val="207729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2672" name="Picture 16" descr="http://ts2.mm.bing.net/th?id=HN.608031957481818167&amp;pid=1.7"/>
          <p:cNvPicPr>
            <a:picLocks noChangeAspect="1" noChangeArrowheads="1"/>
          </p:cNvPicPr>
          <p:nvPr/>
        </p:nvPicPr>
        <p:blipFill>
          <a:blip r:embed="rId3" cstate="print"/>
          <a:srcRect t="14852" b="25447"/>
          <a:stretch>
            <a:fillRect/>
          </a:stretch>
        </p:blipFill>
        <p:spPr bwMode="auto">
          <a:xfrm>
            <a:off x="6349710" y="2873722"/>
            <a:ext cx="1889270" cy="1127922"/>
          </a:xfrm>
          <a:prstGeom prst="rect">
            <a:avLst/>
          </a:prstGeom>
          <a:noFill/>
        </p:spPr>
      </p:pic>
      <p:sp>
        <p:nvSpPr>
          <p:cNvPr id="40" name="Title 39"/>
          <p:cNvSpPr>
            <a:spLocks noGrp="1"/>
          </p:cNvSpPr>
          <p:nvPr>
            <p:ph type="title"/>
          </p:nvPr>
        </p:nvSpPr>
        <p:spPr/>
        <p:txBody>
          <a:bodyPr/>
          <a:lstStyle/>
          <a:p>
            <a:r>
              <a:rPr lang="en-US" dirty="0"/>
              <a:t>Events and Sample Space</a:t>
            </a:r>
            <a:endParaRPr lang="en-US" b="1" dirty="0"/>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745196C-9E11-4782-97B3-FB71D191755D}"/>
                  </a:ext>
                </a:extLst>
              </p:cNvPr>
              <p:cNvSpPr>
                <a:spLocks noGrp="1"/>
              </p:cNvSpPr>
              <p:nvPr>
                <p:ph idx="1"/>
              </p:nvPr>
            </p:nvSpPr>
            <p:spPr>
              <a:xfrm>
                <a:off x="628650" y="1179095"/>
                <a:ext cx="7886700" cy="1042238"/>
              </a:xfrm>
              <a:solidFill>
                <a:srgbClr val="E5F5FF"/>
              </a:solidFill>
              <a:ln>
                <a:solidFill>
                  <a:srgbClr val="0D2234"/>
                </a:solidFill>
              </a:ln>
            </p:spPr>
            <p:txBody>
              <a:bodyPr>
                <a:normAutofit/>
              </a:bodyPr>
              <a:lstStyle/>
              <a:p>
                <a:pPr marL="0" indent="0" defTabSz="685800" eaLnBrk="0" fontAlgn="base" hangingPunct="0">
                  <a:lnSpc>
                    <a:spcPct val="150000"/>
                  </a:lnSpc>
                  <a:spcBef>
                    <a:spcPct val="50000"/>
                  </a:spcBef>
                  <a:spcAft>
                    <a:spcPct val="0"/>
                  </a:spcAft>
                  <a:buNone/>
                  <a:defRPr/>
                </a:pPr>
                <a:r>
                  <a:rPr lang="en-US" sz="1200" b="1" dirty="0">
                    <a:solidFill>
                      <a:srgbClr val="C00000"/>
                    </a:solidFill>
                    <a:latin typeface="Helvetica Light"/>
                  </a:rPr>
                  <a:t>Trial (Experiment): </a:t>
                </a:r>
                <a:r>
                  <a:rPr lang="en-US" sz="1200" dirty="0">
                    <a:solidFill>
                      <a:srgbClr val="000000"/>
                    </a:solidFill>
                    <a:latin typeface="Helvetica Light"/>
                  </a:rPr>
                  <a:t>any procedure that can be infinitely repeated and has a well-defined set of possible outcomes known as the </a:t>
                </a:r>
                <a:r>
                  <a:rPr lang="en-US" sz="1200" b="1" dirty="0">
                    <a:solidFill>
                      <a:srgbClr val="0000FF"/>
                    </a:solidFill>
                    <a:latin typeface="Helvetica Light"/>
                  </a:rPr>
                  <a:t>sample space.</a:t>
                </a:r>
              </a:p>
              <a:p>
                <a:pPr marL="0" indent="0" defTabSz="685800" eaLnBrk="0" fontAlgn="base" hangingPunct="0">
                  <a:lnSpc>
                    <a:spcPct val="150000"/>
                  </a:lnSpc>
                  <a:spcBef>
                    <a:spcPct val="50000"/>
                  </a:spcBef>
                  <a:spcAft>
                    <a:spcPct val="0"/>
                  </a:spcAft>
                  <a:buNone/>
                  <a:defRPr/>
                </a:pPr>
                <a:r>
                  <a:rPr lang="en-US" sz="1200" b="1" dirty="0">
                    <a:solidFill>
                      <a:srgbClr val="C00000"/>
                    </a:solidFill>
                    <a:latin typeface="Helvetica Light"/>
                  </a:rPr>
                  <a:t>Sample Space</a:t>
                </a:r>
                <a:r>
                  <a:rPr lang="en-US" sz="1200" b="1" dirty="0">
                    <a:solidFill>
                      <a:srgbClr val="000000"/>
                    </a:solidFill>
                    <a:latin typeface="Helvetica Light"/>
                  </a:rPr>
                  <a:t> </a:t>
                </a:r>
                <a:r>
                  <a:rPr lang="en-US" sz="1200" dirty="0">
                    <a:solidFill>
                      <a:srgbClr val="000000"/>
                    </a:solidFill>
                    <a:latin typeface="Helvetica Light"/>
                  </a:rPr>
                  <a:t>(</a:t>
                </a:r>
                <a14:m>
                  <m:oMath xmlns:m="http://schemas.openxmlformats.org/officeDocument/2006/math">
                    <m:r>
                      <m:rPr>
                        <m:sty m:val="p"/>
                      </m:rPr>
                      <a:rPr lang="en-US" sz="1200" b="0" i="0" smtClean="0">
                        <a:solidFill>
                          <a:srgbClr val="006600"/>
                        </a:solidFill>
                        <a:latin typeface="Cambria Math" panose="02040503050406030204" pitchFamily="18" charset="0"/>
                      </a:rPr>
                      <m:t>Ω</m:t>
                    </m:r>
                  </m:oMath>
                </a14:m>
                <a:r>
                  <a:rPr lang="en-US" sz="1200" dirty="0">
                    <a:solidFill>
                      <a:srgbClr val="000000"/>
                    </a:solidFill>
                    <a:latin typeface="Helvetica Light"/>
                  </a:rPr>
                  <a:t>): the set of </a:t>
                </a:r>
                <a:r>
                  <a:rPr lang="en-US" sz="1200" b="1" dirty="0">
                    <a:solidFill>
                      <a:srgbClr val="0000FF"/>
                    </a:solidFill>
                    <a:latin typeface="Helvetica Light"/>
                  </a:rPr>
                  <a:t>all</a:t>
                </a:r>
                <a:r>
                  <a:rPr lang="en-US" sz="1200" dirty="0">
                    <a:solidFill>
                      <a:srgbClr val="000000"/>
                    </a:solidFill>
                    <a:latin typeface="Helvetica Light"/>
                  </a:rPr>
                  <a:t> possible outcomes of an experiment</a:t>
                </a:r>
              </a:p>
            </p:txBody>
          </p:sp>
        </mc:Choice>
        <mc:Fallback xmlns="">
          <p:sp>
            <p:nvSpPr>
              <p:cNvPr id="2" name="Content Placeholder 1">
                <a:extLst>
                  <a:ext uri="{FF2B5EF4-FFF2-40B4-BE49-F238E27FC236}">
                    <a16:creationId xmlns:a16="http://schemas.microsoft.com/office/drawing/2014/main" id="{0745196C-9E11-4782-97B3-FB71D191755D}"/>
                  </a:ext>
                </a:extLst>
              </p:cNvPr>
              <p:cNvSpPr>
                <a:spLocks noGrp="1" noRot="1" noChangeAspect="1" noMove="1" noResize="1" noEditPoints="1" noAdjustHandles="1" noChangeArrowheads="1" noChangeShapeType="1" noTextEdit="1"/>
              </p:cNvSpPr>
              <p:nvPr>
                <p:ph idx="1"/>
              </p:nvPr>
            </p:nvSpPr>
            <p:spPr>
              <a:xfrm>
                <a:off x="628650" y="1179095"/>
                <a:ext cx="7886700" cy="1042238"/>
              </a:xfrm>
              <a:blipFill>
                <a:blip r:embed="rId4"/>
                <a:stretch>
                  <a:fillRect/>
                </a:stretch>
              </a:blipFill>
              <a:ln>
                <a:solidFill>
                  <a:srgbClr val="0D2234"/>
                </a:solidFill>
              </a:ln>
            </p:spPr>
            <p:txBody>
              <a:bodyPr/>
              <a:lstStyle/>
              <a:p>
                <a:r>
                  <a:rPr lang="en-US">
                    <a:noFill/>
                  </a:rPr>
                  <a:t> </a:t>
                </a:r>
              </a:p>
            </p:txBody>
          </p:sp>
        </mc:Fallback>
      </mc:AlternateContent>
      <p:grpSp>
        <p:nvGrpSpPr>
          <p:cNvPr id="14" name="Group 69">
            <a:extLst>
              <a:ext uri="{FF2B5EF4-FFF2-40B4-BE49-F238E27FC236}">
                <a16:creationId xmlns:a16="http://schemas.microsoft.com/office/drawing/2014/main" id="{897EF754-1E56-4750-847E-A5753F099529}"/>
              </a:ext>
            </a:extLst>
          </p:cNvPr>
          <p:cNvGrpSpPr/>
          <p:nvPr/>
        </p:nvGrpSpPr>
        <p:grpSpPr>
          <a:xfrm>
            <a:off x="5622510" y="2237970"/>
            <a:ext cx="2892840" cy="667561"/>
            <a:chOff x="3444876" y="2628900"/>
            <a:chExt cx="2841624" cy="558800"/>
          </a:xfrm>
        </p:grpSpPr>
        <p:pic>
          <p:nvPicPr>
            <p:cNvPr id="15" name="Picture 7" descr="https://encrypted-tbn1.google.com/images?q=tbn:ANd9GcTQF9hqMXi86jGfne9MiRs2cd4ZS0Pi3j0uoyWhg1Dfg0AAC-M6">
              <a:extLst>
                <a:ext uri="{FF2B5EF4-FFF2-40B4-BE49-F238E27FC236}">
                  <a16:creationId xmlns:a16="http://schemas.microsoft.com/office/drawing/2014/main" id="{AF857E29-2CF6-4E0B-941D-0E3BB80F4DAC}"/>
                </a:ext>
              </a:extLst>
            </p:cNvPr>
            <p:cNvPicPr>
              <a:picLocks noChangeAspect="1" noChangeArrowheads="1"/>
            </p:cNvPicPr>
            <p:nvPr/>
          </p:nvPicPr>
          <p:blipFill>
            <a:blip r:embed="rId5" cstate="print">
              <a:clrChange>
                <a:clrFrom>
                  <a:srgbClr val="E7E7E5"/>
                </a:clrFrom>
                <a:clrTo>
                  <a:srgbClr val="E7E7E5">
                    <a:alpha val="0"/>
                  </a:srgbClr>
                </a:clrTo>
              </a:clrChange>
            </a:blip>
            <a:srcRect r="67681" b="54861"/>
            <a:stretch>
              <a:fillRect/>
            </a:stretch>
          </p:blipFill>
          <p:spPr bwMode="auto">
            <a:xfrm>
              <a:off x="3444876" y="2647826"/>
              <a:ext cx="492124" cy="501774"/>
            </a:xfrm>
            <a:prstGeom prst="rect">
              <a:avLst/>
            </a:prstGeom>
            <a:noFill/>
          </p:spPr>
        </p:pic>
        <p:pic>
          <p:nvPicPr>
            <p:cNvPr id="16" name="Picture 9" descr="https://encrypted-tbn1.google.com/images?q=tbn:ANd9GcTQF9hqMXi86jGfne9MiRs2cd4ZS0Pi3j0uoyWhg1Dfg0AAC-M6">
              <a:extLst>
                <a:ext uri="{FF2B5EF4-FFF2-40B4-BE49-F238E27FC236}">
                  <a16:creationId xmlns:a16="http://schemas.microsoft.com/office/drawing/2014/main" id="{8E05F449-4D28-4D6A-999A-D74AA3A5CA6E}"/>
                </a:ext>
              </a:extLst>
            </p:cNvPr>
            <p:cNvPicPr>
              <a:picLocks noChangeAspect="1" noChangeArrowheads="1"/>
            </p:cNvPicPr>
            <p:nvPr/>
          </p:nvPicPr>
          <p:blipFill>
            <a:blip r:embed="rId6" cstate="print"/>
            <a:srcRect l="37896" r="33207" b="55556"/>
            <a:stretch>
              <a:fillRect/>
            </a:stretch>
          </p:blipFill>
          <p:spPr bwMode="auto">
            <a:xfrm>
              <a:off x="3987800" y="2628900"/>
              <a:ext cx="463748" cy="520700"/>
            </a:xfrm>
            <a:prstGeom prst="rect">
              <a:avLst/>
            </a:prstGeom>
            <a:noFill/>
          </p:spPr>
        </p:pic>
        <p:pic>
          <p:nvPicPr>
            <p:cNvPr id="17" name="Picture 11" descr="https://encrypted-tbn1.google.com/images?q=tbn:ANd9GcTQF9hqMXi86jGfne9MiRs2cd4ZS0Pi3j0uoyWhg1Dfg0AAC-M6">
              <a:extLst>
                <a:ext uri="{FF2B5EF4-FFF2-40B4-BE49-F238E27FC236}">
                  <a16:creationId xmlns:a16="http://schemas.microsoft.com/office/drawing/2014/main" id="{CCEFA693-B1F4-4655-BABA-C9B84213D1D3}"/>
                </a:ext>
              </a:extLst>
            </p:cNvPr>
            <p:cNvPicPr>
              <a:picLocks noChangeAspect="1" noChangeArrowheads="1"/>
            </p:cNvPicPr>
            <p:nvPr/>
          </p:nvPicPr>
          <p:blipFill>
            <a:blip r:embed="rId7" cstate="print"/>
            <a:srcRect l="70909" b="52403"/>
            <a:stretch>
              <a:fillRect/>
            </a:stretch>
          </p:blipFill>
          <p:spPr bwMode="auto">
            <a:xfrm>
              <a:off x="4432300" y="2641600"/>
              <a:ext cx="457200" cy="546100"/>
            </a:xfrm>
            <a:prstGeom prst="rect">
              <a:avLst/>
            </a:prstGeom>
            <a:noFill/>
          </p:spPr>
        </p:pic>
        <p:pic>
          <p:nvPicPr>
            <p:cNvPr id="18" name="Picture 15" descr="https://encrypted-tbn1.google.com/images?q=tbn:ANd9GcTQF9hqMXi86jGfne9MiRs2cd4ZS0Pi3j0uoyWhg1Dfg0AAC-M6">
              <a:extLst>
                <a:ext uri="{FF2B5EF4-FFF2-40B4-BE49-F238E27FC236}">
                  <a16:creationId xmlns:a16="http://schemas.microsoft.com/office/drawing/2014/main" id="{3140A538-E103-46EC-830A-5F16CEF6ADF2}"/>
                </a:ext>
              </a:extLst>
            </p:cNvPr>
            <p:cNvPicPr>
              <a:picLocks noChangeAspect="1" noChangeArrowheads="1"/>
            </p:cNvPicPr>
            <p:nvPr/>
          </p:nvPicPr>
          <p:blipFill>
            <a:blip r:embed="rId7" cstate="print"/>
            <a:srcRect l="4241" t="53595" r="70696" b="6250"/>
            <a:stretch>
              <a:fillRect/>
            </a:stretch>
          </p:blipFill>
          <p:spPr bwMode="auto">
            <a:xfrm>
              <a:off x="4894397" y="2710250"/>
              <a:ext cx="385432" cy="450824"/>
            </a:xfrm>
            <a:prstGeom prst="rect">
              <a:avLst/>
            </a:prstGeom>
            <a:noFill/>
          </p:spPr>
        </p:pic>
        <p:pic>
          <p:nvPicPr>
            <p:cNvPr id="19" name="Picture 17" descr="https://encrypted-tbn1.google.com/images?q=tbn:ANd9GcTQF9hqMXi86jGfne9MiRs2cd4ZS0Pi3j0uoyWhg1Dfg0AAC-M6">
              <a:extLst>
                <a:ext uri="{FF2B5EF4-FFF2-40B4-BE49-F238E27FC236}">
                  <a16:creationId xmlns:a16="http://schemas.microsoft.com/office/drawing/2014/main" id="{D6FB5DC4-45A6-4A9B-A686-F90E7E3CF557}"/>
                </a:ext>
              </a:extLst>
            </p:cNvPr>
            <p:cNvPicPr>
              <a:picLocks noChangeAspect="1" noChangeArrowheads="1"/>
            </p:cNvPicPr>
            <p:nvPr/>
          </p:nvPicPr>
          <p:blipFill>
            <a:blip r:embed="rId7" cstate="print"/>
            <a:srcRect l="35995" t="53990" r="36122" b="9722"/>
            <a:stretch>
              <a:fillRect/>
            </a:stretch>
          </p:blipFill>
          <p:spPr bwMode="auto">
            <a:xfrm>
              <a:off x="5372100" y="2721382"/>
              <a:ext cx="406400" cy="386111"/>
            </a:xfrm>
            <a:prstGeom prst="rect">
              <a:avLst/>
            </a:prstGeom>
            <a:noFill/>
          </p:spPr>
        </p:pic>
        <p:pic>
          <p:nvPicPr>
            <p:cNvPr id="20" name="Picture 19" descr="https://encrypted-tbn2.google.com/images?q=tbn:ANd9GcRldF7nBKxtOvMkncsxFBmYvsd3RE4-wbC0IJKs8XdfT7jENU6zOw">
              <a:extLst>
                <a:ext uri="{FF2B5EF4-FFF2-40B4-BE49-F238E27FC236}">
                  <a16:creationId xmlns:a16="http://schemas.microsoft.com/office/drawing/2014/main" id="{F2CD35DE-84D1-4AD4-AF76-35DACDEFC8D6}"/>
                </a:ext>
              </a:extLst>
            </p:cNvPr>
            <p:cNvPicPr>
              <a:picLocks noChangeAspect="1" noChangeArrowheads="1"/>
            </p:cNvPicPr>
            <p:nvPr/>
          </p:nvPicPr>
          <p:blipFill>
            <a:blip r:embed="rId8" cstate="print"/>
            <a:srcRect l="69835" t="52778" b="9722"/>
            <a:stretch>
              <a:fillRect/>
            </a:stretch>
          </p:blipFill>
          <p:spPr bwMode="auto">
            <a:xfrm>
              <a:off x="5842000" y="2717800"/>
              <a:ext cx="444500" cy="403412"/>
            </a:xfrm>
            <a:prstGeom prst="rect">
              <a:avLst/>
            </a:prstGeom>
            <a:noFill/>
          </p:spPr>
        </p:pic>
      </p:grpSp>
      <mc:AlternateContent xmlns:mc="http://schemas.openxmlformats.org/markup-compatibility/2006">
        <mc:Choice xmlns:a14="http://schemas.microsoft.com/office/drawing/2010/main" Requires="a14">
          <p:sp>
            <p:nvSpPr>
              <p:cNvPr id="3" name="Content Placeholder 1">
                <a:extLst>
                  <a:ext uri="{FF2B5EF4-FFF2-40B4-BE49-F238E27FC236}">
                    <a16:creationId xmlns:a16="http://schemas.microsoft.com/office/drawing/2014/main" id="{48BAEB79-1AFB-F722-7A61-5A8D5430B5E7}"/>
                  </a:ext>
                </a:extLst>
              </p:cNvPr>
              <p:cNvSpPr txBox="1">
                <a:spLocks/>
              </p:cNvSpPr>
              <p:nvPr/>
            </p:nvSpPr>
            <p:spPr>
              <a:xfrm>
                <a:off x="628650" y="2221333"/>
                <a:ext cx="7886700" cy="156689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eaLnBrk="0" fontAlgn="base" hangingPunct="0">
                  <a:lnSpc>
                    <a:spcPct val="150000"/>
                  </a:lnSpc>
                  <a:spcBef>
                    <a:spcPct val="50000"/>
                  </a:spcBef>
                  <a:spcAft>
                    <a:spcPct val="0"/>
                  </a:spcAft>
                  <a:defRPr/>
                </a:pPr>
                <a:r>
                  <a:rPr lang="en-US" sz="1200" dirty="0">
                    <a:solidFill>
                      <a:srgbClr val="000000"/>
                    </a:solidFill>
                    <a:latin typeface="Helvetica Light"/>
                  </a:rPr>
                  <a:t>e.g., Experiment: Rolling a die.</a:t>
                </a:r>
              </a:p>
              <a:p>
                <a:pPr lvl="2" eaLnBrk="0" fontAlgn="base" hangingPunct="0">
                  <a:lnSpc>
                    <a:spcPct val="150000"/>
                  </a:lnSpc>
                  <a:spcBef>
                    <a:spcPct val="50000"/>
                  </a:spcBef>
                  <a:spcAft>
                    <a:spcPct val="0"/>
                  </a:spcAft>
                  <a:defRPr/>
                </a:pPr>
                <a:r>
                  <a:rPr lang="en-US" dirty="0">
                    <a:solidFill>
                      <a:srgbClr val="000000"/>
                    </a:solidFill>
                    <a:latin typeface="Helvetica Light"/>
                  </a:rPr>
                  <a:t>Sample Space: </a:t>
                </a:r>
                <a14:m>
                  <m:oMath xmlns:m="http://schemas.openxmlformats.org/officeDocument/2006/math">
                    <m:r>
                      <m:rPr>
                        <m:sty m:val="p"/>
                      </m:rPr>
                      <a:rPr lang="en-US" smtClean="0">
                        <a:solidFill>
                          <a:srgbClr val="006600"/>
                        </a:solidFill>
                        <a:latin typeface="Cambria Math" panose="02040503050406030204" pitchFamily="18" charset="0"/>
                      </a:rPr>
                      <m:t>Ω</m:t>
                    </m:r>
                    <m:r>
                      <a:rPr lang="en-US" smtClean="0">
                        <a:solidFill>
                          <a:srgbClr val="006600"/>
                        </a:solidFill>
                        <a:latin typeface="Cambria Math" panose="02040503050406030204" pitchFamily="18" charset="0"/>
                      </a:rPr>
                      <m:t>={</m:t>
                    </m:r>
                    <m:r>
                      <a:rPr lang="en-US" i="1" smtClean="0">
                        <a:solidFill>
                          <a:srgbClr val="006600"/>
                        </a:solidFill>
                        <a:latin typeface="Cambria Math" panose="02040503050406030204" pitchFamily="18" charset="0"/>
                      </a:rPr>
                      <m:t>1</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2</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3</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4</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5</m:t>
                    </m:r>
                    <m:r>
                      <a:rPr lang="en-US" smtClean="0">
                        <a:solidFill>
                          <a:srgbClr val="006600"/>
                        </a:solidFill>
                        <a:latin typeface="Cambria Math" panose="02040503050406030204" pitchFamily="18" charset="0"/>
                      </a:rPr>
                      <m:t>,</m:t>
                    </m:r>
                    <m:r>
                      <a:rPr lang="en-US" b="0" i="0" smtClean="0">
                        <a:solidFill>
                          <a:srgbClr val="006600"/>
                        </a:solidFill>
                        <a:latin typeface="Cambria Math" panose="02040503050406030204" pitchFamily="18" charset="0"/>
                      </a:rPr>
                      <m:t> </m:t>
                    </m:r>
                    <m:r>
                      <a:rPr lang="en-US" i="1" smtClean="0">
                        <a:solidFill>
                          <a:srgbClr val="006600"/>
                        </a:solidFill>
                        <a:latin typeface="Cambria Math" panose="02040503050406030204" pitchFamily="18" charset="0"/>
                      </a:rPr>
                      <m:t>6</m:t>
                    </m:r>
                    <m:r>
                      <a:rPr lang="en-US" smtClean="0">
                        <a:solidFill>
                          <a:srgbClr val="006600"/>
                        </a:solidFill>
                        <a:latin typeface="Cambria Math" panose="02040503050406030204" pitchFamily="18" charset="0"/>
                      </a:rPr>
                      <m:t>}</m:t>
                    </m:r>
                  </m:oMath>
                </a14:m>
                <a:endParaRPr lang="en-US" dirty="0">
                  <a:solidFill>
                    <a:srgbClr val="000000"/>
                  </a:solidFill>
                  <a:latin typeface="Helvetica Light"/>
                </a:endParaRPr>
              </a:p>
              <a:p>
                <a:pPr lvl="1" eaLnBrk="0" fontAlgn="base" hangingPunct="0">
                  <a:lnSpc>
                    <a:spcPct val="150000"/>
                  </a:lnSpc>
                  <a:spcBef>
                    <a:spcPct val="50000"/>
                  </a:spcBef>
                  <a:spcAft>
                    <a:spcPct val="0"/>
                  </a:spcAft>
                  <a:defRPr/>
                </a:pPr>
                <a:r>
                  <a:rPr lang="en-US" sz="1200" dirty="0">
                    <a:solidFill>
                      <a:srgbClr val="000000"/>
                    </a:solidFill>
                    <a:latin typeface="Helvetica Light"/>
                  </a:rPr>
                  <a:t>e.g., Experiment: Drawing a random card from a playing card deck</a:t>
                </a:r>
              </a:p>
              <a:p>
                <a:pPr lvl="2" eaLnBrk="0" fontAlgn="base" hangingPunct="0">
                  <a:lnSpc>
                    <a:spcPct val="150000"/>
                  </a:lnSpc>
                  <a:spcBef>
                    <a:spcPct val="50000"/>
                  </a:spcBef>
                  <a:spcAft>
                    <a:spcPct val="0"/>
                  </a:spcAft>
                  <a:defRPr/>
                </a:pPr>
                <a:r>
                  <a:rPr lang="en-US" dirty="0">
                    <a:solidFill>
                      <a:srgbClr val="000000"/>
                    </a:solidFill>
                    <a:latin typeface="Helvetica Light"/>
                  </a:rPr>
                  <a:t>Sample Space: </a:t>
                </a:r>
                <a14:m>
                  <m:oMath xmlns:m="http://schemas.openxmlformats.org/officeDocument/2006/math">
                    <m:r>
                      <m:rPr>
                        <m:sty m:val="p"/>
                      </m:rPr>
                      <a:rPr lang="en-US" i="1" smtClean="0">
                        <a:solidFill>
                          <a:srgbClr val="006600"/>
                        </a:solidFill>
                        <a:latin typeface="Cambria Math" panose="02040503050406030204" pitchFamily="18" charset="0"/>
                      </a:rPr>
                      <m:t>Ω</m:t>
                    </m:r>
                    <m:r>
                      <a:rPr lang="en-US" i="0" smtClean="0">
                        <a:solidFill>
                          <a:srgbClr val="006600"/>
                        </a:solidFill>
                        <a:latin typeface="Cambria Math" panose="02040503050406030204" pitchFamily="18" charset="0"/>
                      </a:rPr>
                      <m:t>={</m:t>
                    </m:r>
                    <m:r>
                      <m:rPr>
                        <m:sty m:val="p"/>
                      </m:rPr>
                      <a:rPr lang="en-US" i="0" smtClean="0">
                        <a:solidFill>
                          <a:srgbClr val="006600"/>
                        </a:solidFill>
                        <a:latin typeface="Cambria Math" panose="02040503050406030204" pitchFamily="18" charset="0"/>
                      </a:rPr>
                      <m:t>All</m:t>
                    </m:r>
                    <m:r>
                      <a:rPr lang="en-US" i="0" smtClean="0">
                        <a:solidFill>
                          <a:srgbClr val="006600"/>
                        </a:solidFill>
                        <a:latin typeface="Cambria Math" panose="02040503050406030204" pitchFamily="18" charset="0"/>
                      </a:rPr>
                      <m:t> 52 </m:t>
                    </m:r>
                    <m:r>
                      <m:rPr>
                        <m:sty m:val="p"/>
                      </m:rPr>
                      <a:rPr lang="en-US" i="0" smtClean="0">
                        <a:solidFill>
                          <a:srgbClr val="006600"/>
                        </a:solidFill>
                        <a:latin typeface="Cambria Math" panose="02040503050406030204" pitchFamily="18" charset="0"/>
                      </a:rPr>
                      <m:t>cards</m:t>
                    </m:r>
                    <m:r>
                      <a:rPr lang="en-US" i="0" smtClean="0">
                        <a:solidFill>
                          <a:srgbClr val="006600"/>
                        </a:solidFill>
                        <a:latin typeface="Cambria Math" panose="02040503050406030204" pitchFamily="18" charset="0"/>
                      </a:rPr>
                      <m:t> </m:t>
                    </m:r>
                    <m:r>
                      <m:rPr>
                        <m:sty m:val="p"/>
                      </m:rPr>
                      <a:rPr lang="en-US" i="0" smtClean="0">
                        <a:solidFill>
                          <a:srgbClr val="006600"/>
                        </a:solidFill>
                        <a:latin typeface="Cambria Math" panose="02040503050406030204" pitchFamily="18" charset="0"/>
                      </a:rPr>
                      <m:t>of</m:t>
                    </m:r>
                    <m:r>
                      <a:rPr lang="en-US" i="0" smtClean="0">
                        <a:solidFill>
                          <a:srgbClr val="006600"/>
                        </a:solidFill>
                        <a:latin typeface="Cambria Math" panose="02040503050406030204" pitchFamily="18" charset="0"/>
                      </a:rPr>
                      <m:t> </m:t>
                    </m:r>
                    <m:r>
                      <m:rPr>
                        <m:sty m:val="p"/>
                      </m:rPr>
                      <a:rPr lang="en-US" i="0" smtClean="0">
                        <a:solidFill>
                          <a:srgbClr val="006600"/>
                        </a:solidFill>
                        <a:latin typeface="Cambria Math" panose="02040503050406030204" pitchFamily="18" charset="0"/>
                      </a:rPr>
                      <m:t>the</m:t>
                    </m:r>
                    <m:r>
                      <a:rPr lang="en-US" i="0" smtClean="0">
                        <a:solidFill>
                          <a:srgbClr val="006600"/>
                        </a:solidFill>
                        <a:latin typeface="Cambria Math" panose="02040503050406030204" pitchFamily="18" charset="0"/>
                      </a:rPr>
                      <m:t> </m:t>
                    </m:r>
                    <m:r>
                      <m:rPr>
                        <m:sty m:val="p"/>
                      </m:rPr>
                      <a:rPr lang="en-US" i="0" smtClean="0">
                        <a:solidFill>
                          <a:srgbClr val="006600"/>
                        </a:solidFill>
                        <a:latin typeface="Cambria Math" panose="02040503050406030204" pitchFamily="18" charset="0"/>
                      </a:rPr>
                      <m:t>deck</m:t>
                    </m:r>
                    <m:r>
                      <a:rPr lang="en-US" i="0" smtClean="0">
                        <a:solidFill>
                          <a:srgbClr val="006600"/>
                        </a:solidFill>
                        <a:latin typeface="Cambria Math" panose="02040503050406030204" pitchFamily="18" charset="0"/>
                      </a:rPr>
                      <m:t>}</m:t>
                    </m:r>
                  </m:oMath>
                </a14:m>
                <a:endParaRPr lang="en-US" dirty="0">
                  <a:solidFill>
                    <a:srgbClr val="000000"/>
                  </a:solidFill>
                  <a:latin typeface="Helvetica Light"/>
                </a:endParaRPr>
              </a:p>
            </p:txBody>
          </p:sp>
        </mc:Choice>
        <mc:Fallback>
          <p:sp>
            <p:nvSpPr>
              <p:cNvPr id="3" name="Content Placeholder 1">
                <a:extLst>
                  <a:ext uri="{FF2B5EF4-FFF2-40B4-BE49-F238E27FC236}">
                    <a16:creationId xmlns:a16="http://schemas.microsoft.com/office/drawing/2014/main" id="{48BAEB79-1AFB-F722-7A61-5A8D5430B5E7}"/>
                  </a:ext>
                </a:extLst>
              </p:cNvPr>
              <p:cNvSpPr txBox="1">
                <a:spLocks noRot="1" noChangeAspect="1" noMove="1" noResize="1" noEditPoints="1" noAdjustHandles="1" noChangeArrowheads="1" noChangeShapeType="1" noTextEdit="1"/>
              </p:cNvSpPr>
              <p:nvPr/>
            </p:nvSpPr>
            <p:spPr>
              <a:xfrm>
                <a:off x="628650" y="2221333"/>
                <a:ext cx="7886700" cy="1566896"/>
              </a:xfrm>
              <a:prstGeom prst="rect">
                <a:avLst/>
              </a:prstGeom>
              <a:blipFill>
                <a:blip r:embed="rId9"/>
                <a:stretch>
                  <a:fillRect/>
                </a:stretch>
              </a:blipFill>
            </p:spPr>
            <p:txBody>
              <a:bodyPr/>
              <a:lstStyle/>
              <a:p>
                <a:r>
                  <a:rPr lang="en-US">
                    <a:noFill/>
                  </a:rPr>
                  <a:t> </a:t>
                </a:r>
              </a:p>
            </p:txBody>
          </p:sp>
        </mc:Fallback>
      </mc:AlternateContent>
      <p:sp>
        <p:nvSpPr>
          <p:cNvPr id="4" name="Content Placeholder 1">
            <a:extLst>
              <a:ext uri="{FF2B5EF4-FFF2-40B4-BE49-F238E27FC236}">
                <a16:creationId xmlns:a16="http://schemas.microsoft.com/office/drawing/2014/main" id="{AD4634C4-E009-9372-EF60-41549DE2518A}"/>
              </a:ext>
            </a:extLst>
          </p:cNvPr>
          <p:cNvSpPr txBox="1">
            <a:spLocks/>
          </p:cNvSpPr>
          <p:nvPr/>
        </p:nvSpPr>
        <p:spPr>
          <a:xfrm>
            <a:off x="697230" y="4058257"/>
            <a:ext cx="7886700" cy="461261"/>
          </a:xfrm>
          <a:prstGeom prst="rect">
            <a:avLst/>
          </a:prstGeom>
          <a:solidFill>
            <a:srgbClr val="E5F5FF"/>
          </a:solidFill>
          <a:ln>
            <a:solidFill>
              <a:schemeClr val="tx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0" fontAlgn="base" hangingPunct="0">
              <a:lnSpc>
                <a:spcPct val="150000"/>
              </a:lnSpc>
              <a:spcBef>
                <a:spcPct val="50000"/>
              </a:spcBef>
              <a:spcAft>
                <a:spcPct val="0"/>
              </a:spcAft>
              <a:buFont typeface="Arial" panose="020B0604020202020204" pitchFamily="34" charset="0"/>
              <a:buNone/>
              <a:defRPr/>
            </a:pPr>
            <a:r>
              <a:rPr lang="en-US" sz="1200" b="1" dirty="0">
                <a:solidFill>
                  <a:srgbClr val="C00000"/>
                </a:solidFill>
                <a:latin typeface="Helvetica Light"/>
              </a:rPr>
              <a:t>Event:</a:t>
            </a:r>
            <a:r>
              <a:rPr lang="en-US" sz="1200" dirty="0">
                <a:solidFill>
                  <a:srgbClr val="C00000"/>
                </a:solidFill>
                <a:latin typeface="Helvetica Light"/>
              </a:rPr>
              <a:t> </a:t>
            </a:r>
            <a:r>
              <a:rPr lang="en-US" sz="1200" dirty="0">
                <a:solidFill>
                  <a:srgbClr val="000000"/>
                </a:solidFill>
                <a:latin typeface="Helvetica Light"/>
              </a:rPr>
              <a:t>is a </a:t>
            </a:r>
            <a:r>
              <a:rPr lang="en-US" sz="1200" dirty="0">
                <a:solidFill>
                  <a:srgbClr val="0000FF"/>
                </a:solidFill>
                <a:latin typeface="Helvetica Light"/>
              </a:rPr>
              <a:t>subset</a:t>
            </a:r>
            <a:r>
              <a:rPr lang="en-US" sz="1200" dirty="0">
                <a:solidFill>
                  <a:srgbClr val="000000"/>
                </a:solidFill>
                <a:latin typeface="Helvetica Light"/>
              </a:rPr>
              <a:t> of the sample space</a:t>
            </a:r>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4D42DC87-0A4E-560E-6D05-382872D02E8C}"/>
                  </a:ext>
                </a:extLst>
              </p:cNvPr>
              <p:cNvSpPr txBox="1">
                <a:spLocks/>
              </p:cNvSpPr>
              <p:nvPr/>
            </p:nvSpPr>
            <p:spPr>
              <a:xfrm>
                <a:off x="628650" y="4540213"/>
                <a:ext cx="7886700" cy="39637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spcBef>
                    <a:spcPct val="50000"/>
                  </a:spcBef>
                  <a:buClrTx/>
                </a:pPr>
                <a:r>
                  <a:rPr lang="en-US" sz="1200" dirty="0">
                    <a:solidFill>
                      <a:srgbClr val="000000"/>
                    </a:solidFill>
                    <a:latin typeface="Helvetica Light"/>
                  </a:rPr>
                  <a:t>e.g., In rolling a die: </a:t>
                </a:r>
                <a14:m>
                  <m:oMath xmlns:m="http://schemas.openxmlformats.org/officeDocument/2006/math">
                    <m:r>
                      <a:rPr lang="en-US" sz="1200" i="1" smtClean="0">
                        <a:solidFill>
                          <a:srgbClr val="006600"/>
                        </a:solidFill>
                        <a:latin typeface="Cambria Math" panose="02040503050406030204" pitchFamily="18" charset="0"/>
                      </a:rPr>
                      <m:t>𝐴</m:t>
                    </m:r>
                    <m:r>
                      <a:rPr lang="en-US" sz="1200" smtClean="0">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1</m:t>
                    </m:r>
                    <m:r>
                      <a:rPr lang="en-US" sz="1200" smtClean="0">
                        <a:solidFill>
                          <a:srgbClr val="006600"/>
                        </a:solidFill>
                        <a:latin typeface="Cambria Math" panose="02040503050406030204" pitchFamily="18" charset="0"/>
                      </a:rPr>
                      <m:t>,</m:t>
                    </m:r>
                    <m:r>
                      <a:rPr lang="en-US" sz="1200" b="0" i="0" smtClean="0">
                        <a:solidFill>
                          <a:srgbClr val="006600"/>
                        </a:solidFill>
                        <a:latin typeface="Cambria Math" panose="02040503050406030204" pitchFamily="18" charset="0"/>
                      </a:rPr>
                      <m:t> </m:t>
                    </m:r>
                    <m:r>
                      <a:rPr lang="en-US" sz="1200" i="1" smtClean="0">
                        <a:solidFill>
                          <a:srgbClr val="006600"/>
                        </a:solidFill>
                        <a:latin typeface="Cambria Math" panose="02040503050406030204" pitchFamily="18" charset="0"/>
                      </a:rPr>
                      <m:t>2</m:t>
                    </m:r>
                    <m:r>
                      <a:rPr lang="en-US" sz="1200" smtClean="0">
                        <a:solidFill>
                          <a:srgbClr val="006600"/>
                        </a:solidFill>
                        <a:latin typeface="Cambria Math" panose="02040503050406030204" pitchFamily="18" charset="0"/>
                      </a:rPr>
                      <m:t>}</m:t>
                    </m:r>
                  </m:oMath>
                </a14:m>
                <a:r>
                  <a:rPr lang="en-US" sz="1200" dirty="0">
                    <a:solidFill>
                      <a:srgbClr val="006600"/>
                    </a:solidFill>
                    <a:latin typeface="Helvetica Light"/>
                  </a:rPr>
                  <a:t> </a:t>
                </a:r>
                <a:r>
                  <a:rPr lang="en-US" sz="1200" dirty="0">
                    <a:solidFill>
                      <a:srgbClr val="000000"/>
                    </a:solidFill>
                    <a:latin typeface="Helvetica Light"/>
                  </a:rPr>
                  <a:t>is the event that the outcome is </a:t>
                </a:r>
                <a14:m>
                  <m:oMath xmlns:m="http://schemas.openxmlformats.org/officeDocument/2006/math">
                    <m:r>
                      <a:rPr lang="en-US" sz="1200" i="1" smtClean="0">
                        <a:solidFill>
                          <a:srgbClr val="006600"/>
                        </a:solidFill>
                        <a:latin typeface="Cambria Math" panose="02040503050406030204" pitchFamily="18" charset="0"/>
                      </a:rPr>
                      <m:t>1</m:t>
                    </m:r>
                  </m:oMath>
                </a14:m>
                <a:r>
                  <a:rPr lang="en-US" sz="1200" dirty="0">
                    <a:solidFill>
                      <a:srgbClr val="000000"/>
                    </a:solidFill>
                    <a:latin typeface="Helvetica Light"/>
                  </a:rPr>
                  <a:t> or </a:t>
                </a:r>
                <a14:m>
                  <m:oMath xmlns:m="http://schemas.openxmlformats.org/officeDocument/2006/math">
                    <m:r>
                      <a:rPr lang="en-US" sz="1200" i="1" smtClean="0">
                        <a:solidFill>
                          <a:srgbClr val="006600"/>
                        </a:solidFill>
                        <a:latin typeface="Cambria Math" panose="02040503050406030204" pitchFamily="18" charset="0"/>
                      </a:rPr>
                      <m:t>2</m:t>
                    </m:r>
                  </m:oMath>
                </a14:m>
                <a:endParaRPr lang="en-US" sz="1200" dirty="0">
                  <a:solidFill>
                    <a:srgbClr val="000000"/>
                  </a:solidFill>
                  <a:latin typeface="Helvetica Light"/>
                </a:endParaRPr>
              </a:p>
            </p:txBody>
          </p:sp>
        </mc:Choice>
        <mc:Fallback>
          <p:sp>
            <p:nvSpPr>
              <p:cNvPr id="5" name="Content Placeholder 1">
                <a:extLst>
                  <a:ext uri="{FF2B5EF4-FFF2-40B4-BE49-F238E27FC236}">
                    <a16:creationId xmlns:a16="http://schemas.microsoft.com/office/drawing/2014/main" id="{4D42DC87-0A4E-560E-6D05-382872D02E8C}"/>
                  </a:ext>
                </a:extLst>
              </p:cNvPr>
              <p:cNvSpPr txBox="1">
                <a:spLocks noRot="1" noChangeAspect="1" noMove="1" noResize="1" noEditPoints="1" noAdjustHandles="1" noChangeArrowheads="1" noChangeShapeType="1" noTextEdit="1"/>
              </p:cNvSpPr>
              <p:nvPr/>
            </p:nvSpPr>
            <p:spPr>
              <a:xfrm>
                <a:off x="628650" y="4540213"/>
                <a:ext cx="7886700" cy="396370"/>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43769" y="1179095"/>
            <a:ext cx="8121407" cy="3453628"/>
          </a:xfrm>
        </p:spPr>
        <p:txBody>
          <a:bodyPr/>
          <a:lstStyle/>
          <a:p>
            <a:pPr marL="0" indent="0">
              <a:lnSpc>
                <a:spcPct val="150000"/>
              </a:lnSpc>
              <a:buNone/>
            </a:pPr>
            <a:r>
              <a:rPr lang="en-US" sz="1200" dirty="0">
                <a:solidFill>
                  <a:schemeClr val="tx1"/>
                </a:solidFill>
                <a:latin typeface="Helvetica Light"/>
              </a:rPr>
              <a:t>When we draw two cards sequentially from a well shuffled deck, what is the probability of the second card being an ace?</a:t>
            </a:r>
            <a:endParaRPr lang="en-US" sz="1200" i="1" dirty="0">
              <a:solidFill>
                <a:schemeClr val="tx1"/>
              </a:solidFill>
              <a:latin typeface="Helvetica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gn="just">
                  <a:buNone/>
                </a:pPr>
                <a:endParaRPr lang="en-US" sz="1200" i="1" dirty="0">
                  <a:solidFill>
                    <a:schemeClr val="tx1"/>
                  </a:solidFill>
                  <a:latin typeface="Helvetica Light"/>
                </a:endParaRPr>
              </a:p>
              <a:p>
                <a:pPr lvl="1" algn="just"/>
                <a14:m>
                  <m:oMath xmlns:m="http://schemas.openxmlformats.org/officeDocument/2006/math">
                    <m:sSub>
                      <m:sSubPr>
                        <m:ctrlPr>
                          <a:rPr lang="en-US" sz="1200" b="0" i="1" smtClean="0">
                            <a:solidFill>
                              <a:srgbClr val="006600"/>
                            </a:solidFill>
                            <a:latin typeface="Cambria Math" panose="02040503050406030204" pitchFamily="18" charset="0"/>
                          </a:rPr>
                        </m:ctrlPr>
                      </m:sSubPr>
                      <m:e>
                        <m:r>
                          <m:rPr>
                            <m:sty m:val="p"/>
                          </m:rPr>
                          <a:rPr lang="en-US" sz="1200" b="0" i="1" smtClean="0">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 </m:t>
                    </m:r>
                  </m:oMath>
                </a14:m>
                <a:r>
                  <a:rPr lang="en-US" sz="1200" i="1" dirty="0">
                    <a:solidFill>
                      <a:schemeClr val="tx1"/>
                    </a:solidFill>
                    <a:latin typeface="Helvetica Light"/>
                  </a:rPr>
                  <a:t>: </a:t>
                </a:r>
                <a:r>
                  <a:rPr lang="en-US" sz="1200" dirty="0">
                    <a:solidFill>
                      <a:schemeClr val="tx1"/>
                    </a:solidFill>
                    <a:latin typeface="Helvetica Light"/>
                  </a:rPr>
                  <a:t>the event that the first card is an ace</a:t>
                </a:r>
              </a:p>
              <a:p>
                <a:pPr lvl="1" algn="just"/>
                <a14:m>
                  <m:oMath xmlns:m="http://schemas.openxmlformats.org/officeDocument/2006/math">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2</m:t>
                        </m:r>
                      </m:sub>
                    </m:sSub>
                  </m:oMath>
                </a14:m>
                <a:r>
                  <a:rPr lang="en-US" sz="1200" i="1" dirty="0">
                    <a:solidFill>
                      <a:schemeClr val="tx1"/>
                    </a:solidFill>
                    <a:latin typeface="Helvetica Light"/>
                  </a:rPr>
                  <a:t>: </a:t>
                </a:r>
                <a:r>
                  <a:rPr lang="en-US" sz="1200" dirty="0">
                    <a:solidFill>
                      <a:schemeClr val="tx1"/>
                    </a:solidFill>
                    <a:latin typeface="Helvetica Light"/>
                  </a:rPr>
                  <a:t>the event that the second card is an ace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48290" name="Object 2"/>
              <p:cNvSpPr txBox="1"/>
              <p:nvPr/>
            </p:nvSpPr>
            <p:spPr bwMode="auto">
              <a:xfrm>
                <a:off x="1714351" y="3577006"/>
                <a:ext cx="5273897" cy="1101992"/>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r>
                        <m:rPr>
                          <m:sty m:val="p"/>
                        </m:rPr>
                        <a:rPr lang="en-US" sz="1200" b="0" i="0"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Sub>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Sub>
                      <m:r>
                        <a:rPr lang="en-US" sz="1200" b="0" smtClean="0">
                          <a:solidFill>
                            <a:srgbClr val="006600"/>
                          </a:solidFill>
                          <a:latin typeface="Cambria Math" panose="02040503050406030204" pitchFamily="18" charset="0"/>
                        </a:rPr>
                        <m: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2</m:t>
                          </m:r>
                        </m:sub>
                      </m:sSub>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Sub>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Sup>
                        <m:sSubSupPr>
                          <m:ctrlPr>
                            <a:rPr lang="en-US" sz="1200" b="0" i="1" smtClean="0">
                              <a:solidFill>
                                <a:srgbClr val="006600"/>
                              </a:solidFill>
                              <a:latin typeface="Cambria Math" panose="02040503050406030204" pitchFamily="18" charset="0"/>
                            </a:rPr>
                          </m:ctrlPr>
                        </m:sSubSup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up>
                          <m:r>
                            <a:rPr lang="en-US" sz="1200" b="0" i="1" smtClean="0">
                              <a:solidFill>
                                <a:srgbClr val="006600"/>
                              </a:solidFill>
                              <a:latin typeface="Cambria Math" panose="02040503050406030204" pitchFamily="18" charset="0"/>
                            </a:rPr>
                            <m:t>𝑐</m:t>
                          </m:r>
                        </m:sup>
                      </m:sSubSup>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2</m:t>
                          </m:r>
                        </m:sub>
                      </m:sSub>
                      <m:r>
                        <a:rPr lang="en-US" sz="1200" b="0" smtClean="0">
                          <a:solidFill>
                            <a:srgbClr val="006600"/>
                          </a:solidFill>
                          <a:latin typeface="Cambria Math" panose="02040503050406030204" pitchFamily="18" charset="0"/>
                        </a:rPr>
                        <m:t>|</m:t>
                      </m:r>
                      <m:sSubSup>
                        <m:sSubSupPr>
                          <m:ctrlPr>
                            <a:rPr lang="en-US" sz="1200" b="0" i="1" smtClean="0">
                              <a:solidFill>
                                <a:srgbClr val="006600"/>
                              </a:solidFill>
                              <a:latin typeface="Cambria Math" panose="02040503050406030204" pitchFamily="18" charset="0"/>
                            </a:rPr>
                          </m:ctrlPr>
                        </m:sSubSup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up>
                          <m:r>
                            <a:rPr lang="en-US" sz="1200" b="0" i="1" smtClean="0">
                              <a:solidFill>
                                <a:srgbClr val="006600"/>
                              </a:solidFill>
                              <a:latin typeface="Cambria Math" panose="02040503050406030204" pitchFamily="18" charset="0"/>
                            </a:rPr>
                            <m:t>𝑐</m:t>
                          </m:r>
                        </m:sup>
                      </m:sSubSup>
                      <m:r>
                        <a:rPr lang="en-US" sz="1200" b="0" smtClean="0">
                          <a:solidFill>
                            <a:srgbClr val="006600"/>
                          </a:solidFill>
                          <a:latin typeface="Cambria Math" panose="02040503050406030204" pitchFamily="18" charset="0"/>
                        </a:rPr>
                        <m:t>)</m:t>
                      </m:r>
                    </m:oMath>
                  </m:oMathPara>
                </a14:m>
                <a:br>
                  <a:rPr lang="en-US" sz="1200" i="1" dirty="0">
                    <a:solidFill>
                      <a:srgbClr val="006600"/>
                    </a:solidFill>
                    <a:latin typeface="Cambria Math" panose="02040503050406030204" pitchFamily="18" charset="0"/>
                  </a:rPr>
                </a:br>
                <a:endParaRPr lang="en-US" sz="1200" i="1" dirty="0">
                  <a:solidFill>
                    <a:srgbClr val="006600"/>
                  </a:solidFill>
                  <a:latin typeface="Cambria Math" panose="02040503050406030204" pitchFamily="18" charset="0"/>
                </a:endParaRPr>
              </a:p>
              <a:p>
                <a:pPr>
                  <a:buNone/>
                </a:pPr>
                <a:endParaRPr lang="en-US" sz="1350" i="1" dirty="0">
                  <a:solidFill>
                    <a:srgbClr val="006600"/>
                  </a:solidFill>
                  <a:latin typeface="Cambria Math" panose="02040503050406030204" pitchFamily="18" charset="0"/>
                </a:endParaRPr>
              </a:p>
              <a:p>
                <a:pPr>
                  <a:buNone/>
                </a:pPr>
                <a14:m>
                  <m:oMathPara xmlns:m="http://schemas.openxmlformats.org/officeDocument/2006/math">
                    <m:oMathParaPr>
                      <m:jc m:val="center"/>
                    </m:oMathParaPr>
                    <m:oMath xmlns:m="http://schemas.openxmlformats.org/officeDocument/2006/math">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m:t>
                          </m:r>
                        </m:num>
                        <m:den>
                          <m:r>
                            <a:rPr lang="en-US" sz="1200" b="0" i="1" smtClean="0">
                              <a:solidFill>
                                <a:srgbClr val="006600"/>
                              </a:solidFill>
                              <a:latin typeface="Cambria Math" panose="02040503050406030204" pitchFamily="18" charset="0"/>
                            </a:rPr>
                            <m:t>52</m:t>
                          </m:r>
                        </m:den>
                      </m:f>
                      <m:r>
                        <a:rPr lang="en-US" sz="1200" b="0" i="1" smtClean="0">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3</m:t>
                          </m:r>
                        </m:num>
                        <m:den>
                          <m:r>
                            <a:rPr lang="en-US" sz="1200" b="0" i="1" smtClean="0">
                              <a:solidFill>
                                <a:srgbClr val="006600"/>
                              </a:solidFill>
                              <a:latin typeface="Cambria Math" panose="02040503050406030204" pitchFamily="18" charset="0"/>
                            </a:rPr>
                            <m:t>51</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48</m:t>
                          </m:r>
                        </m:num>
                        <m:den>
                          <m:r>
                            <a:rPr lang="en-US" sz="1200" b="0" i="1" smtClean="0">
                              <a:solidFill>
                                <a:srgbClr val="006600"/>
                              </a:solidFill>
                              <a:latin typeface="Cambria Math" panose="02040503050406030204" pitchFamily="18" charset="0"/>
                            </a:rPr>
                            <m:t>52</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m:t>
                          </m:r>
                        </m:num>
                        <m:den>
                          <m:r>
                            <a:rPr lang="en-US" sz="1200" b="0" i="1" smtClean="0">
                              <a:solidFill>
                                <a:srgbClr val="006600"/>
                              </a:solidFill>
                              <a:latin typeface="Cambria Math" panose="02040503050406030204" pitchFamily="18" charset="0"/>
                            </a:rPr>
                            <m:t>51</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m:t>
                          </m:r>
                        </m:num>
                        <m:den>
                          <m:r>
                            <a:rPr lang="en-US" sz="1200" b="0" i="1" smtClean="0">
                              <a:solidFill>
                                <a:srgbClr val="006600"/>
                              </a:solidFill>
                              <a:latin typeface="Cambria Math" panose="02040503050406030204" pitchFamily="18" charset="0"/>
                            </a:rPr>
                            <m:t>52</m:t>
                          </m:r>
                        </m:den>
                      </m:f>
                    </m:oMath>
                  </m:oMathPara>
                </a14:m>
                <a:endParaRPr lang="en-US" sz="1200" dirty="0">
                  <a:solidFill>
                    <a:srgbClr val="006600"/>
                  </a:solidFill>
                </a:endParaRPr>
              </a:p>
            </p:txBody>
          </p:sp>
        </mc:Choice>
        <mc:Fallback>
          <p:sp>
            <p:nvSpPr>
              <p:cNvPr id="1548290" name="Object 2"/>
              <p:cNvSpPr txBox="1">
                <a:spLocks noRot="1" noChangeAspect="1" noMove="1" noResize="1" noEditPoints="1" noAdjustHandles="1" noChangeArrowheads="1" noChangeShapeType="1" noTextEdit="1"/>
              </p:cNvSpPr>
              <p:nvPr/>
            </p:nvSpPr>
            <p:spPr bwMode="auto">
              <a:xfrm>
                <a:off x="1714351" y="3577006"/>
                <a:ext cx="5273897" cy="1101992"/>
              </a:xfrm>
              <a:prstGeom prst="rect">
                <a:avLst/>
              </a:prstGeom>
              <a:blipFill>
                <a:blip r:embed="rId3"/>
                <a:stretch>
                  <a:fillRect/>
                </a:stretch>
              </a:blipFill>
              <a:ln>
                <a:noFill/>
              </a:ln>
              <a:effectLst/>
            </p:spPr>
            <p:txBody>
              <a:bodyPr/>
              <a:lstStyle/>
              <a:p>
                <a:r>
                  <a:rPr lang="en-US">
                    <a:noFill/>
                  </a:rPr>
                  <a:t> </a:t>
                </a:r>
              </a:p>
            </p:txBody>
          </p:sp>
        </mc:Fallback>
      </mc:AlternateContent>
      <p:grpSp>
        <p:nvGrpSpPr>
          <p:cNvPr id="55" name="Group 54"/>
          <p:cNvGrpSpPr/>
          <p:nvPr/>
        </p:nvGrpSpPr>
        <p:grpSpPr>
          <a:xfrm>
            <a:off x="4979302" y="1558608"/>
            <a:ext cx="2620804" cy="1536111"/>
            <a:chOff x="6702065" y="3554006"/>
            <a:chExt cx="3494405" cy="2048148"/>
          </a:xfrm>
        </p:grpSpPr>
        <p:sp>
          <p:nvSpPr>
            <p:cNvPr id="56" name="Rectangle 55"/>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57" name="Group 47"/>
            <p:cNvGrpSpPr/>
            <p:nvPr/>
          </p:nvGrpSpPr>
          <p:grpSpPr>
            <a:xfrm>
              <a:off x="6702065" y="3554006"/>
              <a:ext cx="3494405" cy="2048148"/>
              <a:chOff x="2385581" y="3403145"/>
              <a:chExt cx="4107814" cy="2405334"/>
            </a:xfrm>
          </p:grpSpPr>
          <p:sp>
            <p:nvSpPr>
              <p:cNvPr id="62" name="Rectangle 61"/>
              <p:cNvSpPr/>
              <p:nvPr/>
            </p:nvSpPr>
            <p:spPr bwMode="auto">
              <a:xfrm>
                <a:off x="4072412" y="3806058"/>
                <a:ext cx="2420983" cy="2002421"/>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mc:Choice xmlns:a14="http://schemas.microsoft.com/office/drawing/2010/main" Requires="a14">
              <p:sp>
                <p:nvSpPr>
                  <p:cNvPr id="63" name="TextBox 62"/>
                  <p:cNvSpPr txBox="1"/>
                  <p:nvPr/>
                </p:nvSpPr>
                <p:spPr>
                  <a:xfrm>
                    <a:off x="2604357" y="3897758"/>
                    <a:ext cx="612654"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1200" i="1">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Sub>
                        </m:oMath>
                      </m:oMathPara>
                    </a14:m>
                    <a:endParaRPr lang="en-US" sz="1200" dirty="0">
                      <a:solidFill>
                        <a:srgbClr val="006600"/>
                      </a:solidFill>
                      <a:latin typeface="Franklin Gothic Book" panose="020B0503020102020204" pitchFamily="34" charset="0"/>
                    </a:endParaRPr>
                  </a:p>
                </p:txBody>
              </p:sp>
            </mc:Choice>
            <mc:Fallback>
              <p:sp>
                <p:nvSpPr>
                  <p:cNvPr id="63" name="TextBox 62"/>
                  <p:cNvSpPr txBox="1">
                    <a:spLocks noRot="1" noChangeAspect="1" noMove="1" noResize="1" noEditPoints="1" noAdjustHandles="1" noChangeArrowheads="1" noChangeShapeType="1" noTextEdit="1"/>
                  </p:cNvSpPr>
                  <p:nvPr/>
                </p:nvSpPr>
                <p:spPr>
                  <a:xfrm>
                    <a:off x="2604357" y="3897758"/>
                    <a:ext cx="612654" cy="4337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2385581" y="3403145"/>
                    <a:ext cx="1754245"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2385581" y="3403145"/>
                    <a:ext cx="1754245" cy="43374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5612113" y="3888012"/>
                    <a:ext cx="612654"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sSubSup>
                            <m:sSubSupPr>
                              <m:ctrlPr>
                                <a:rPr lang="en-US" sz="1200" b="0" i="1" smtClean="0">
                                  <a:solidFill>
                                    <a:srgbClr val="006600"/>
                                  </a:solidFill>
                                  <a:latin typeface="Cambria Math" panose="02040503050406030204" pitchFamily="18" charset="0"/>
                                </a:rPr>
                              </m:ctrlPr>
                            </m:sSubSupPr>
                            <m:e>
                              <m:r>
                                <m:rPr>
                                  <m:sty m:val="p"/>
                                </m:rPr>
                                <a:rPr lang="en-US" sz="1200" i="1">
                                  <a:solidFill>
                                    <a:srgbClr val="006600"/>
                                  </a:solidFill>
                                  <a:latin typeface="Cambria Math" panose="02040503050406030204" pitchFamily="18" charset="0"/>
                                </a:rPr>
                                <m:t>A</m:t>
                              </m:r>
                            </m:e>
                            <m:sub>
                              <m:r>
                                <a:rPr lang="en-US" sz="1200" i="1">
                                  <a:solidFill>
                                    <a:srgbClr val="006600"/>
                                  </a:solidFill>
                                  <a:latin typeface="Cambria Math" panose="02040503050406030204" pitchFamily="18" charset="0"/>
                                </a:rPr>
                                <m:t>1</m:t>
                              </m:r>
                            </m:sub>
                            <m:sup>
                              <m:r>
                                <a:rPr lang="en-US" sz="1200" b="0" i="1" smtClean="0">
                                  <a:solidFill>
                                    <a:srgbClr val="006600"/>
                                  </a:solidFill>
                                  <a:latin typeface="Cambria Math" panose="02040503050406030204" pitchFamily="18" charset="0"/>
                                </a:rPr>
                                <m:t>𝑐</m:t>
                              </m:r>
                            </m:sup>
                          </m:sSubSup>
                        </m:oMath>
                      </m:oMathPara>
                    </a14:m>
                    <a:endParaRPr lang="en-US" sz="1200" dirty="0">
                      <a:solidFill>
                        <a:srgbClr val="006600"/>
                      </a:solidFill>
                      <a:latin typeface="Franklin Gothic Book" panose="020B0503020102020204" pitchFamily="34" charset="0"/>
                    </a:endParaRPr>
                  </a:p>
                </p:txBody>
              </p:sp>
            </mc:Choice>
            <mc:Fallback>
              <p:sp>
                <p:nvSpPr>
                  <p:cNvPr id="65" name="TextBox 64"/>
                  <p:cNvSpPr txBox="1">
                    <a:spLocks noRot="1" noChangeAspect="1" noMove="1" noResize="1" noEditPoints="1" noAdjustHandles="1" noChangeArrowheads="1" noChangeShapeType="1" noTextEdit="1"/>
                  </p:cNvSpPr>
                  <p:nvPr/>
                </p:nvSpPr>
                <p:spPr>
                  <a:xfrm>
                    <a:off x="5612113" y="3888012"/>
                    <a:ext cx="612654" cy="433742"/>
                  </a:xfrm>
                  <a:prstGeom prst="rect">
                    <a:avLst/>
                  </a:prstGeom>
                  <a:blipFill>
                    <a:blip r:embed="rId6"/>
                    <a:stretch>
                      <a:fillRect/>
                    </a:stretch>
                  </a:blipFill>
                </p:spPr>
                <p:txBody>
                  <a:bodyPr/>
                  <a:lstStyle/>
                  <a:p>
                    <a:r>
                      <a:rPr lang="en-US">
                        <a:noFill/>
                      </a:rPr>
                      <a:t> </a:t>
                    </a:r>
                  </a:p>
                </p:txBody>
              </p:sp>
            </mc:Fallback>
          </mc:AlternateContent>
          <p:sp>
            <p:nvSpPr>
              <p:cNvPr id="66" name="Rectangle 65"/>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7" name="Rectangle 66"/>
              <p:cNvSpPr/>
              <p:nvPr/>
            </p:nvSpPr>
            <p:spPr>
              <a:xfrm>
                <a:off x="4810547"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8" name="Rectangle 67"/>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9" name="Rectangle 68"/>
              <p:cNvSpPr/>
              <p:nvPr/>
            </p:nvSpPr>
            <p:spPr>
              <a:xfrm>
                <a:off x="5690375"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70" name="Group 38"/>
              <p:cNvGrpSpPr/>
              <p:nvPr/>
            </p:nvGrpSpPr>
            <p:grpSpPr>
              <a:xfrm>
                <a:off x="3580066" y="3998004"/>
                <a:ext cx="1737361" cy="1683657"/>
                <a:chOff x="2677949" y="2785281"/>
                <a:chExt cx="1737361" cy="1683657"/>
              </a:xfrm>
            </p:grpSpPr>
            <p:sp>
              <p:nvSpPr>
                <p:cNvPr id="71" name="Oval 70"/>
                <p:cNvSpPr/>
                <p:nvPr/>
              </p:nvSpPr>
              <p:spPr bwMode="auto">
                <a:xfrm>
                  <a:off x="2677949" y="2785281"/>
                  <a:ext cx="1737361"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mc:Choice xmlns:a14="http://schemas.microsoft.com/office/drawing/2010/main" Requires="a14">
                <p:sp>
                  <p:nvSpPr>
                    <p:cNvPr id="72" name="TextBox 71"/>
                    <p:cNvSpPr txBox="1"/>
                    <p:nvPr/>
                  </p:nvSpPr>
                  <p:spPr>
                    <a:xfrm>
                      <a:off x="3245996" y="2937702"/>
                      <a:ext cx="872072"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lang="en-US" sz="1200" i="1" smtClean="0">
                                    <a:solidFill>
                                      <a:srgbClr val="006600"/>
                                    </a:solidFill>
                                    <a:latin typeface="Cambria Math" panose="02040503050406030204" pitchFamily="18" charset="0"/>
                                  </a:rPr>
                                </m:ctrlPr>
                              </m:sSubPr>
                              <m:e>
                                <m:r>
                                  <m:rPr>
                                    <m:sty m:val="p"/>
                                  </m:rPr>
                                  <a:rPr lang="en-US" sz="1200" i="1">
                                    <a:solidFill>
                                      <a:srgbClr val="006600"/>
                                    </a:solidFill>
                                    <a:latin typeface="Cambria Math" panose="02040503050406030204" pitchFamily="18" charset="0"/>
                                  </a:rPr>
                                  <m:t>A</m:t>
                                </m:r>
                              </m:e>
                              <m:sub>
                                <m:r>
                                  <a:rPr lang="en-US" sz="1200" b="0" i="1" smtClean="0">
                                    <a:solidFill>
                                      <a:srgbClr val="006600"/>
                                    </a:solidFill>
                                    <a:latin typeface="Cambria Math" panose="02040503050406030204" pitchFamily="18" charset="0"/>
                                  </a:rPr>
                                  <m:t>2</m:t>
                                </m:r>
                              </m:sub>
                            </m:sSub>
                          </m:oMath>
                        </m:oMathPara>
                      </a14:m>
                      <a:endParaRPr lang="en-US" sz="1200" dirty="0">
                        <a:solidFill>
                          <a:srgbClr val="006600"/>
                        </a:solidFill>
                        <a:latin typeface="Franklin Gothic Book" panose="020B0503020102020204" pitchFamily="34" charset="0"/>
                      </a:endParaRPr>
                    </a:p>
                  </p:txBody>
                </p:sp>
              </mc:Choice>
              <mc:Fallback>
                <p:sp>
                  <p:nvSpPr>
                    <p:cNvPr id="72" name="TextBox 71"/>
                    <p:cNvSpPr txBox="1">
                      <a:spLocks noRot="1" noChangeAspect="1" noMove="1" noResize="1" noEditPoints="1" noAdjustHandles="1" noChangeArrowheads="1" noChangeShapeType="1" noTextEdit="1"/>
                    </p:cNvSpPr>
                    <p:nvPr/>
                  </p:nvSpPr>
                  <p:spPr>
                    <a:xfrm>
                      <a:off x="3245996" y="2937702"/>
                      <a:ext cx="872072" cy="433741"/>
                    </a:xfrm>
                    <a:prstGeom prst="rect">
                      <a:avLst/>
                    </a:prstGeom>
                    <a:blipFill>
                      <a:blip r:embed="rId7"/>
                      <a:stretch>
                        <a:fillRect/>
                      </a:stretch>
                    </a:blipFill>
                  </p:spPr>
                  <p:txBody>
                    <a:bodyPr/>
                    <a:lstStyle/>
                    <a:p>
                      <a:r>
                        <a:rPr lang="en-US">
                          <a:noFill/>
                        </a:rPr>
                        <a:t> </a:t>
                      </a:r>
                    </a:p>
                  </p:txBody>
                </p:sp>
              </mc:Fallback>
            </mc:AlternateContent>
          </p:grpSp>
        </p:grpSp>
        <p:sp>
          <p:nvSpPr>
            <p:cNvPr id="58" name="Rectangle 57"/>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9" name="Rectangle 58"/>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0" name="Rectangle 59"/>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61" name="Rectangle 60"/>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extLst>
      <p:ext uri="{BB962C8B-B14F-4D97-AF65-F5344CB8AC3E}">
        <p14:creationId xmlns:p14="http://schemas.microsoft.com/office/powerpoint/2010/main" val="3121804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50000"/>
                  </a:lnSpc>
                  <a:buNone/>
                </a:pPr>
                <a:r>
                  <a:rPr lang="en-US" sz="1200" dirty="0">
                    <a:solidFill>
                      <a:schemeClr val="tx1"/>
                    </a:solidFill>
                    <a:latin typeface="Helvetica Light"/>
                  </a:rPr>
                  <a:t>We have two hats: the first has </a:t>
                </a:r>
                <a14:m>
                  <m:oMath xmlns:m="http://schemas.openxmlformats.org/officeDocument/2006/math">
                    <m:r>
                      <a:rPr lang="en-US" sz="1200" b="0" i="1" smtClean="0">
                        <a:solidFill>
                          <a:srgbClr val="006600"/>
                        </a:solidFill>
                        <a:latin typeface="Cambria Math" panose="02040503050406030204" pitchFamily="18" charset="0"/>
                      </a:rPr>
                      <m:t>4</m:t>
                    </m:r>
                  </m:oMath>
                </a14:m>
                <a:r>
                  <a:rPr lang="en-US" sz="1200" dirty="0">
                    <a:solidFill>
                      <a:schemeClr val="tx1"/>
                    </a:solidFill>
                    <a:latin typeface="Helvetica Light"/>
                  </a:rPr>
                  <a:t> red balls and </a:t>
                </a:r>
                <a14:m>
                  <m:oMath xmlns:m="http://schemas.openxmlformats.org/officeDocument/2006/math">
                    <m:r>
                      <a:rPr lang="en-US" sz="1200" i="1">
                        <a:solidFill>
                          <a:srgbClr val="006600"/>
                        </a:solidFill>
                        <a:latin typeface="Cambria Math" panose="02040503050406030204" pitchFamily="18" charset="0"/>
                      </a:rPr>
                      <m:t>6</m:t>
                    </m:r>
                  </m:oMath>
                </a14:m>
                <a:r>
                  <a:rPr lang="en-US" sz="1200" dirty="0">
                    <a:solidFill>
                      <a:schemeClr val="tx1"/>
                    </a:solidFill>
                    <a:latin typeface="Helvetica Light"/>
                  </a:rPr>
                  <a:t> green balls, and the second has </a:t>
                </a:r>
                <a14:m>
                  <m:oMath xmlns:m="http://schemas.openxmlformats.org/officeDocument/2006/math">
                    <m:r>
                      <a:rPr lang="en-US" sz="1200" i="1">
                        <a:solidFill>
                          <a:srgbClr val="006600"/>
                        </a:solidFill>
                        <a:latin typeface="Cambria Math" panose="02040503050406030204" pitchFamily="18" charset="0"/>
                      </a:rPr>
                      <m:t>6</m:t>
                    </m:r>
                  </m:oMath>
                </a14:m>
                <a:r>
                  <a:rPr lang="en-US" sz="1200" dirty="0">
                    <a:solidFill>
                      <a:schemeClr val="tx1"/>
                    </a:solidFill>
                    <a:latin typeface="Helvetica Light"/>
                  </a:rPr>
                  <a:t> red and </a:t>
                </a:r>
                <a14:m>
                  <m:oMath xmlns:m="http://schemas.openxmlformats.org/officeDocument/2006/math">
                    <m:r>
                      <a:rPr lang="en-US" sz="1200" b="0" i="1" smtClean="0">
                        <a:solidFill>
                          <a:srgbClr val="006600"/>
                        </a:solidFill>
                        <a:latin typeface="Cambria Math" panose="02040503050406030204" pitchFamily="18" charset="0"/>
                      </a:rPr>
                      <m:t>4</m:t>
                    </m:r>
                  </m:oMath>
                </a14:m>
                <a:r>
                  <a:rPr lang="en-US" sz="1200" dirty="0">
                    <a:solidFill>
                      <a:schemeClr val="tx1"/>
                    </a:solidFill>
                    <a:latin typeface="Helvetica Light"/>
                  </a:rPr>
                  <a:t> green. We flip a fair coin: if it lands on heads, we randomly draw a ball from the first hat, but if it lands on tails, we draw from the second hat.  What is the probability that we will draw a red ball? </a:t>
                </a:r>
              </a:p>
              <a:p>
                <a:pPr marL="342900" lvl="1" indent="0" algn="just">
                  <a:buNone/>
                </a:pPr>
                <a:endParaRPr lang="en-US" sz="1200" i="1" dirty="0">
                  <a:solidFill>
                    <a:schemeClr val="tx1"/>
                  </a:solidFill>
                  <a:latin typeface="Helvetica Ligh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p:spTree>
    <p:extLst>
      <p:ext uri="{BB962C8B-B14F-4D97-AF65-F5344CB8AC3E}">
        <p14:creationId xmlns:p14="http://schemas.microsoft.com/office/powerpoint/2010/main" val="2451762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gn="just">
                  <a:lnSpc>
                    <a:spcPct val="150000"/>
                  </a:lnSpc>
                  <a:buNone/>
                </a:pPr>
                <a:endParaRPr lang="en-US" sz="1200" i="1" dirty="0">
                  <a:solidFill>
                    <a:schemeClr val="tx1"/>
                  </a:solidFill>
                  <a:latin typeface="Helvetica Light"/>
                </a:endParaRPr>
              </a:p>
              <a:p>
                <a:pPr lvl="1" algn="just"/>
                <a14:m>
                  <m:oMath xmlns:m="http://schemas.openxmlformats.org/officeDocument/2006/math">
                    <m:r>
                      <m:rPr>
                        <m:sty m:val="p"/>
                      </m:rPr>
                      <a:rPr lang="en-US" sz="1200" b="0" i="0" smtClean="0">
                        <a:solidFill>
                          <a:srgbClr val="006600"/>
                        </a:solidFill>
                        <a:latin typeface="Cambria Math" panose="02040503050406030204" pitchFamily="18" charset="0"/>
                      </a:rPr>
                      <m:t>R</m:t>
                    </m:r>
                    <m:r>
                      <a:rPr lang="en-US" sz="1200" b="0" i="0" smtClean="0">
                        <a:solidFill>
                          <a:schemeClr val="tx1"/>
                        </a:solidFill>
                        <a:latin typeface="Cambria Math" panose="02040503050406030204" pitchFamily="18" charset="0"/>
                      </a:rPr>
                      <m:t> </m:t>
                    </m:r>
                  </m:oMath>
                </a14:m>
                <a:r>
                  <a:rPr lang="en-US" sz="1200" dirty="0">
                    <a:solidFill>
                      <a:schemeClr val="tx1"/>
                    </a:solidFill>
                    <a:latin typeface="Helvetica Light"/>
                  </a:rPr>
                  <a:t>: the event of drawing a red ball</a:t>
                </a:r>
              </a:p>
              <a:p>
                <a:pPr lvl="1" algn="just"/>
                <a14:m>
                  <m:oMath xmlns:m="http://schemas.openxmlformats.org/officeDocument/2006/math">
                    <m:r>
                      <m:rPr>
                        <m:sty m:val="p"/>
                      </m:rPr>
                      <a:rPr lang="en-US" sz="1200" b="0" i="0" smtClean="0">
                        <a:solidFill>
                          <a:srgbClr val="006600"/>
                        </a:solidFill>
                        <a:latin typeface="Cambria Math" panose="02040503050406030204" pitchFamily="18" charset="0"/>
                      </a:rPr>
                      <m:t>H</m:t>
                    </m:r>
                    <m:r>
                      <a:rPr lang="en-US" sz="1200" b="0" i="0" smtClean="0">
                        <a:solidFill>
                          <a:schemeClr val="tx1"/>
                        </a:solidFill>
                        <a:latin typeface="Cambria Math" panose="02040503050406030204" pitchFamily="18" charset="0"/>
                      </a:rPr>
                      <m:t> </m:t>
                    </m:r>
                  </m:oMath>
                </a14:m>
                <a:r>
                  <a:rPr lang="en-US" sz="1200" dirty="0">
                    <a:solidFill>
                      <a:schemeClr val="tx1"/>
                    </a:solidFill>
                    <a:latin typeface="Helvetica Light"/>
                  </a:rPr>
                  <a:t>: the event that the coin lands on heads (drawing from the first hat)</a:t>
                </a:r>
              </a:p>
              <a:p>
                <a:pPr lvl="1" algn="just"/>
                <a14:m>
                  <m:oMath xmlns:m="http://schemas.openxmlformats.org/officeDocument/2006/math">
                    <m:r>
                      <m:rPr>
                        <m:sty m:val="p"/>
                      </m:rPr>
                      <a:rPr lang="en-US" sz="1200" b="0" i="0" smtClean="0">
                        <a:solidFill>
                          <a:srgbClr val="006600"/>
                        </a:solidFill>
                        <a:latin typeface="Cambria Math" panose="02040503050406030204" pitchFamily="18" charset="0"/>
                      </a:rPr>
                      <m:t>T</m:t>
                    </m:r>
                    <m:r>
                      <a:rPr lang="en-US" sz="1200" b="0" i="0" smtClean="0">
                        <a:solidFill>
                          <a:schemeClr val="tx1"/>
                        </a:solidFill>
                        <a:latin typeface="Cambria Math" panose="02040503050406030204" pitchFamily="18" charset="0"/>
                      </a:rPr>
                      <m:t> </m:t>
                    </m:r>
                  </m:oMath>
                </a14:m>
                <a:r>
                  <a:rPr lang="en-US" sz="1200" dirty="0">
                    <a:solidFill>
                      <a:schemeClr val="tx1"/>
                    </a:solidFill>
                    <a:latin typeface="Helvetica Light"/>
                  </a:rPr>
                  <a:t>: the event that the coin lands on tails (drawing from the second hat)</a:t>
                </a:r>
              </a:p>
              <a:p>
                <a:pPr lvl="1" algn="just"/>
                <a:endParaRPr lang="en-US" sz="1200" i="1" dirty="0">
                  <a:solidFill>
                    <a:schemeClr val="tx1"/>
                  </a:solidFill>
                  <a:latin typeface="Helvetica Ligh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48290" name="Object 2"/>
              <p:cNvSpPr txBox="1"/>
              <p:nvPr/>
            </p:nvSpPr>
            <p:spPr bwMode="auto">
              <a:xfrm>
                <a:off x="926889" y="2657170"/>
                <a:ext cx="4121481" cy="1001315"/>
              </a:xfrm>
              <a:prstGeom prst="rect">
                <a:avLst/>
              </a:prstGeom>
              <a:noFill/>
              <a:ln>
                <a:noFill/>
              </a:ln>
              <a:effectLst/>
            </p:spPr>
            <p:txBody>
              <a:bodyPr>
                <a:no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R</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H</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m:rPr>
                          <m:nor/>
                        </m:rPr>
                        <a:rPr lang="en-US" sz="120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R</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H</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R</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oMath>
                  </m:oMathPara>
                </a14:m>
                <a:br>
                  <a:rPr lang="en-US" sz="1200" dirty="0">
                    <a:solidFill>
                      <a:srgbClr val="006600"/>
                    </a:solidFill>
                    <a:latin typeface="Cambria Math" panose="02040503050406030204" pitchFamily="18" charset="0"/>
                  </a:rPr>
                </a:br>
                <a:br>
                  <a:rPr lang="en-US" sz="1200" dirty="0">
                    <a:solidFill>
                      <a:srgbClr val="006600"/>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2</m:t>
                          </m:r>
                        </m:den>
                      </m:f>
                      <m:r>
                        <a:rPr lang="en-US" sz="1200" b="0" smtClean="0">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m:t>
                          </m:r>
                        </m:num>
                        <m:den>
                          <m:r>
                            <a:rPr lang="en-US" sz="1200" b="0" i="1" smtClean="0">
                              <a:solidFill>
                                <a:srgbClr val="006600"/>
                              </a:solidFill>
                              <a:latin typeface="Cambria Math" panose="02040503050406030204" pitchFamily="18" charset="0"/>
                            </a:rPr>
                            <m:t>10</m:t>
                          </m:r>
                        </m:den>
                      </m:f>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2</m:t>
                          </m:r>
                        </m:den>
                      </m:f>
                      <m:r>
                        <a:rPr lang="en-US" sz="1200" b="0" smtClean="0">
                          <a:solidFill>
                            <a:srgbClr val="006600"/>
                          </a:solidFill>
                          <a:latin typeface="Cambria Math" panose="02040503050406030204" pitchFamily="18" charset="0"/>
                          <a:ea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6</m:t>
                          </m:r>
                        </m:num>
                        <m:den>
                          <m:r>
                            <a:rPr lang="en-US" sz="1200" b="0" i="1" smtClean="0">
                              <a:solidFill>
                                <a:srgbClr val="006600"/>
                              </a:solidFill>
                              <a:latin typeface="Cambria Math" panose="02040503050406030204" pitchFamily="18" charset="0"/>
                            </a:rPr>
                            <m:t>10</m:t>
                          </m:r>
                        </m:den>
                      </m:f>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2</m:t>
                          </m:r>
                        </m:den>
                      </m:f>
                    </m:oMath>
                  </m:oMathPara>
                </a14:m>
                <a:endParaRPr lang="en-US" sz="1200" dirty="0">
                  <a:solidFill>
                    <a:srgbClr val="006600"/>
                  </a:solidFill>
                </a:endParaRPr>
              </a:p>
            </p:txBody>
          </p:sp>
        </mc:Choice>
        <mc:Fallback>
          <p:sp>
            <p:nvSpPr>
              <p:cNvPr id="1548290" name="Object 2"/>
              <p:cNvSpPr txBox="1">
                <a:spLocks noRot="1" noChangeAspect="1" noMove="1" noResize="1" noEditPoints="1" noAdjustHandles="1" noChangeArrowheads="1" noChangeShapeType="1" noTextEdit="1"/>
              </p:cNvSpPr>
              <p:nvPr/>
            </p:nvSpPr>
            <p:spPr bwMode="auto">
              <a:xfrm>
                <a:off x="926889" y="2657170"/>
                <a:ext cx="4121481" cy="1001315"/>
              </a:xfrm>
              <a:prstGeom prst="rect">
                <a:avLst/>
              </a:prstGeom>
              <a:blipFill>
                <a:blip r:embed="rId3"/>
                <a:stretch>
                  <a:fillRect/>
                </a:stretch>
              </a:blipFill>
              <a:ln>
                <a:noFill/>
              </a:ln>
              <a:effectLst/>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A9A17E25-F169-41D6-9EE7-D98F83E74714}"/>
              </a:ext>
            </a:extLst>
          </p:cNvPr>
          <p:cNvGrpSpPr/>
          <p:nvPr/>
        </p:nvGrpSpPr>
        <p:grpSpPr>
          <a:xfrm>
            <a:off x="5661222" y="2319644"/>
            <a:ext cx="2616994" cy="1551351"/>
            <a:chOff x="6707145" y="3533686"/>
            <a:chExt cx="3489325" cy="2068468"/>
          </a:xfrm>
        </p:grpSpPr>
        <p:sp>
          <p:nvSpPr>
            <p:cNvPr id="25" name="Rectangle 24">
              <a:extLst>
                <a:ext uri="{FF2B5EF4-FFF2-40B4-BE49-F238E27FC236}">
                  <a16:creationId xmlns:a16="http://schemas.microsoft.com/office/drawing/2014/main" id="{1820452E-1716-463B-9C68-FC49FC80292D}"/>
                </a:ext>
              </a:extLst>
            </p:cNvPr>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26" name="Group 47">
              <a:extLst>
                <a:ext uri="{FF2B5EF4-FFF2-40B4-BE49-F238E27FC236}">
                  <a16:creationId xmlns:a16="http://schemas.microsoft.com/office/drawing/2014/main" id="{4589DB8F-A29B-4CDE-9B85-8EFFE047B9D2}"/>
                </a:ext>
              </a:extLst>
            </p:cNvPr>
            <p:cNvGrpSpPr/>
            <p:nvPr/>
          </p:nvGrpSpPr>
          <p:grpSpPr>
            <a:xfrm>
              <a:off x="6707145" y="3533686"/>
              <a:ext cx="3489325" cy="2068468"/>
              <a:chOff x="2391553" y="3379281"/>
              <a:chExt cx="4101842" cy="2429198"/>
            </a:xfrm>
          </p:grpSpPr>
          <p:sp>
            <p:nvSpPr>
              <p:cNvPr id="31" name="Rectangle 30">
                <a:extLst>
                  <a:ext uri="{FF2B5EF4-FFF2-40B4-BE49-F238E27FC236}">
                    <a16:creationId xmlns:a16="http://schemas.microsoft.com/office/drawing/2014/main" id="{F2AF4431-BCC3-4D91-A6FB-5A1355D6DD27}"/>
                  </a:ext>
                </a:extLst>
              </p:cNvPr>
              <p:cNvSpPr/>
              <p:nvPr/>
            </p:nvSpPr>
            <p:spPr bwMode="auto">
              <a:xfrm>
                <a:off x="4072412" y="3806058"/>
                <a:ext cx="2420983" cy="2002421"/>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02CD9BE-DC5E-4033-AAB3-B6B20ABE1240}"/>
                      </a:ext>
                    </a:extLst>
                  </p:cNvPr>
                  <p:cNvSpPr txBox="1"/>
                  <p:nvPr/>
                </p:nvSpPr>
                <p:spPr>
                  <a:xfrm>
                    <a:off x="2604357" y="3897758"/>
                    <a:ext cx="52813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H</m:t>
                          </m:r>
                        </m:oMath>
                      </m:oMathPara>
                    </a14:m>
                    <a:endParaRPr lang="en-US" sz="1200" dirty="0">
                      <a:solidFill>
                        <a:srgbClr val="006600"/>
                      </a:solidFill>
                      <a:latin typeface="Franklin Gothic Book" panose="020B0503020102020204" pitchFamily="34" charset="0"/>
                    </a:endParaRPr>
                  </a:p>
                </p:txBody>
              </p:sp>
            </mc:Choice>
            <mc:Fallback xmlns="">
              <p:sp>
                <p:nvSpPr>
                  <p:cNvPr id="32" name="TextBox 31">
                    <a:extLst>
                      <a:ext uri="{FF2B5EF4-FFF2-40B4-BE49-F238E27FC236}">
                        <a16:creationId xmlns:a16="http://schemas.microsoft.com/office/drawing/2014/main" id="{502CD9BE-DC5E-4033-AAB3-B6B20ABE1240}"/>
                      </a:ext>
                    </a:extLst>
                  </p:cNvPr>
                  <p:cNvSpPr txBox="1">
                    <a:spLocks noRot="1" noChangeAspect="1" noMove="1" noResize="1" noEditPoints="1" noAdjustHandles="1" noChangeArrowheads="1" noChangeShapeType="1" noTextEdit="1"/>
                  </p:cNvSpPr>
                  <p:nvPr/>
                </p:nvSpPr>
                <p:spPr>
                  <a:xfrm>
                    <a:off x="2604357" y="3897758"/>
                    <a:ext cx="528134" cy="4337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36D3C48-D7EA-409A-90BE-22B4DB45A153}"/>
                      </a:ext>
                    </a:extLst>
                  </p:cNvPr>
                  <p:cNvSpPr txBox="1"/>
                  <p:nvPr/>
                </p:nvSpPr>
                <p:spPr>
                  <a:xfrm>
                    <a:off x="2391553" y="3379281"/>
                    <a:ext cx="1754244" cy="43374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33" name="TextBox 32">
                    <a:extLst>
                      <a:ext uri="{FF2B5EF4-FFF2-40B4-BE49-F238E27FC236}">
                        <a16:creationId xmlns:a16="http://schemas.microsoft.com/office/drawing/2014/main" id="{E36D3C48-D7EA-409A-90BE-22B4DB45A153}"/>
                      </a:ext>
                    </a:extLst>
                  </p:cNvPr>
                  <p:cNvSpPr txBox="1">
                    <a:spLocks noRot="1" noChangeAspect="1" noMove="1" noResize="1" noEditPoints="1" noAdjustHandles="1" noChangeArrowheads="1" noChangeShapeType="1" noTextEdit="1"/>
                  </p:cNvSpPr>
                  <p:nvPr/>
                </p:nvSpPr>
                <p:spPr>
                  <a:xfrm>
                    <a:off x="2391553" y="3379281"/>
                    <a:ext cx="1754244" cy="433742"/>
                  </a:xfrm>
                  <a:prstGeom prst="rect">
                    <a:avLst/>
                  </a:prstGeom>
                  <a:blipFill>
                    <a:blip r:embed="rId5"/>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D0F516F-B580-4130-AD5B-2035DFD7B367}"/>
                      </a:ext>
                    </a:extLst>
                  </p:cNvPr>
                  <p:cNvSpPr txBox="1"/>
                  <p:nvPr/>
                </p:nvSpPr>
                <p:spPr>
                  <a:xfrm>
                    <a:off x="5843193" y="3867835"/>
                    <a:ext cx="50803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T</m:t>
                          </m:r>
                        </m:oMath>
                      </m:oMathPara>
                    </a14:m>
                    <a:endParaRPr lang="en-US" sz="1200" dirty="0">
                      <a:solidFill>
                        <a:srgbClr val="006600"/>
                      </a:solidFill>
                      <a:latin typeface="Franklin Gothic Book" panose="020B0503020102020204" pitchFamily="34" charset="0"/>
                    </a:endParaRPr>
                  </a:p>
                </p:txBody>
              </p:sp>
            </mc:Choice>
            <mc:Fallback xmlns="">
              <p:sp>
                <p:nvSpPr>
                  <p:cNvPr id="34" name="TextBox 33">
                    <a:extLst>
                      <a:ext uri="{FF2B5EF4-FFF2-40B4-BE49-F238E27FC236}">
                        <a16:creationId xmlns:a16="http://schemas.microsoft.com/office/drawing/2014/main" id="{9D0F516F-B580-4130-AD5B-2035DFD7B367}"/>
                      </a:ext>
                    </a:extLst>
                  </p:cNvPr>
                  <p:cNvSpPr txBox="1">
                    <a:spLocks noRot="1" noChangeAspect="1" noMove="1" noResize="1" noEditPoints="1" noAdjustHandles="1" noChangeArrowheads="1" noChangeShapeType="1" noTextEdit="1"/>
                  </p:cNvSpPr>
                  <p:nvPr/>
                </p:nvSpPr>
                <p:spPr>
                  <a:xfrm>
                    <a:off x="5843193" y="3867835"/>
                    <a:ext cx="508034" cy="433741"/>
                  </a:xfrm>
                  <a:prstGeom prst="rect">
                    <a:avLst/>
                  </a:prstGeom>
                  <a:blipFill>
                    <a:blip r:embed="rId6"/>
                    <a:stretch>
                      <a:fillRect/>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78DC9BFA-232D-49A4-870A-9E7264FAE0A4}"/>
                  </a:ext>
                </a:extLst>
              </p:cNvPr>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6" name="Rectangle 35">
                <a:extLst>
                  <a:ext uri="{FF2B5EF4-FFF2-40B4-BE49-F238E27FC236}">
                    <a16:creationId xmlns:a16="http://schemas.microsoft.com/office/drawing/2014/main" id="{D267E125-A7DD-421A-B030-58918185AA3C}"/>
                  </a:ext>
                </a:extLst>
              </p:cNvPr>
              <p:cNvSpPr/>
              <p:nvPr/>
            </p:nvSpPr>
            <p:spPr>
              <a:xfrm>
                <a:off x="4810549"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7" name="Rectangle 36">
                <a:extLst>
                  <a:ext uri="{FF2B5EF4-FFF2-40B4-BE49-F238E27FC236}">
                    <a16:creationId xmlns:a16="http://schemas.microsoft.com/office/drawing/2014/main" id="{09910C3C-1ECA-44B3-9A57-90149E4E6093}"/>
                  </a:ext>
                </a:extLst>
              </p:cNvPr>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8" name="Rectangle 37">
                <a:extLst>
                  <a:ext uri="{FF2B5EF4-FFF2-40B4-BE49-F238E27FC236}">
                    <a16:creationId xmlns:a16="http://schemas.microsoft.com/office/drawing/2014/main" id="{D47E7697-F2A5-4911-9AF8-3333260C7D02}"/>
                  </a:ext>
                </a:extLst>
              </p:cNvPr>
              <p:cNvSpPr/>
              <p:nvPr/>
            </p:nvSpPr>
            <p:spPr>
              <a:xfrm>
                <a:off x="5690374"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39" name="Group 38">
                <a:extLst>
                  <a:ext uri="{FF2B5EF4-FFF2-40B4-BE49-F238E27FC236}">
                    <a16:creationId xmlns:a16="http://schemas.microsoft.com/office/drawing/2014/main" id="{03631F4F-463F-45DE-AD6F-C98B0D771CEF}"/>
                  </a:ext>
                </a:extLst>
              </p:cNvPr>
              <p:cNvGrpSpPr/>
              <p:nvPr/>
            </p:nvGrpSpPr>
            <p:grpSpPr>
              <a:xfrm>
                <a:off x="3580066" y="3998004"/>
                <a:ext cx="1737361" cy="1683657"/>
                <a:chOff x="2677949" y="2785281"/>
                <a:chExt cx="1737361" cy="1683657"/>
              </a:xfrm>
            </p:grpSpPr>
            <p:sp>
              <p:nvSpPr>
                <p:cNvPr id="40" name="Oval 39">
                  <a:extLst>
                    <a:ext uri="{FF2B5EF4-FFF2-40B4-BE49-F238E27FC236}">
                      <a16:creationId xmlns:a16="http://schemas.microsoft.com/office/drawing/2014/main" id="{FD8628A7-5C78-41A6-AF80-01D25F5169C7}"/>
                    </a:ext>
                  </a:extLst>
                </p:cNvPr>
                <p:cNvSpPr/>
                <p:nvPr/>
              </p:nvSpPr>
              <p:spPr bwMode="auto">
                <a:xfrm>
                  <a:off x="2677949" y="2785281"/>
                  <a:ext cx="1737361"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FB815CC5-FC00-4250-8450-FC32383F4B6F}"/>
                        </a:ext>
                      </a:extLst>
                    </p:cNvPr>
                    <p:cNvSpPr txBox="1"/>
                    <p:nvPr/>
                  </p:nvSpPr>
                  <p:spPr>
                    <a:xfrm>
                      <a:off x="3245996" y="2937702"/>
                      <a:ext cx="872072"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R</m:t>
                            </m:r>
                          </m:oMath>
                        </m:oMathPara>
                      </a14:m>
                      <a:endParaRPr lang="en-US" sz="1200" dirty="0">
                        <a:solidFill>
                          <a:srgbClr val="006600"/>
                        </a:solidFill>
                        <a:latin typeface="Franklin Gothic Book" panose="020B0503020102020204" pitchFamily="34" charset="0"/>
                      </a:endParaRPr>
                    </a:p>
                  </p:txBody>
                </p:sp>
              </mc:Choice>
              <mc:Fallback>
                <p:sp>
                  <p:nvSpPr>
                    <p:cNvPr id="41" name="TextBox 40">
                      <a:extLst>
                        <a:ext uri="{FF2B5EF4-FFF2-40B4-BE49-F238E27FC236}">
                          <a16:creationId xmlns:a16="http://schemas.microsoft.com/office/drawing/2014/main" id="{FB815CC5-FC00-4250-8450-FC32383F4B6F}"/>
                        </a:ext>
                      </a:extLst>
                    </p:cNvPr>
                    <p:cNvSpPr txBox="1">
                      <a:spLocks noRot="1" noChangeAspect="1" noMove="1" noResize="1" noEditPoints="1" noAdjustHandles="1" noChangeArrowheads="1" noChangeShapeType="1" noTextEdit="1"/>
                    </p:cNvSpPr>
                    <p:nvPr/>
                  </p:nvSpPr>
                  <p:spPr>
                    <a:xfrm>
                      <a:off x="3245996" y="2937702"/>
                      <a:ext cx="872072" cy="433741"/>
                    </a:xfrm>
                    <a:prstGeom prst="rect">
                      <a:avLst/>
                    </a:prstGeom>
                    <a:blipFill>
                      <a:blip r:embed="rId7"/>
                      <a:stretch>
                        <a:fillRect/>
                      </a:stretch>
                    </a:blipFill>
                  </p:spPr>
                  <p:txBody>
                    <a:bodyPr/>
                    <a:lstStyle/>
                    <a:p>
                      <a:r>
                        <a:rPr lang="en-US">
                          <a:noFill/>
                        </a:rPr>
                        <a:t> </a:t>
                      </a:r>
                    </a:p>
                  </p:txBody>
                </p:sp>
              </mc:Fallback>
            </mc:AlternateContent>
          </p:grpSp>
        </p:grpSp>
        <p:sp>
          <p:nvSpPr>
            <p:cNvPr id="27" name="Rectangle 26">
              <a:extLst>
                <a:ext uri="{FF2B5EF4-FFF2-40B4-BE49-F238E27FC236}">
                  <a16:creationId xmlns:a16="http://schemas.microsoft.com/office/drawing/2014/main" id="{36F8315D-9E17-4B03-9432-5767A0118B5D}"/>
                </a:ext>
              </a:extLst>
            </p:cNvPr>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28" name="Rectangle 27">
              <a:extLst>
                <a:ext uri="{FF2B5EF4-FFF2-40B4-BE49-F238E27FC236}">
                  <a16:creationId xmlns:a16="http://schemas.microsoft.com/office/drawing/2014/main" id="{BCE96922-040F-4DCE-A7B6-E3551E514275}"/>
                </a:ext>
              </a:extLst>
            </p:cNvPr>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29" name="Rectangle 28">
              <a:extLst>
                <a:ext uri="{FF2B5EF4-FFF2-40B4-BE49-F238E27FC236}">
                  <a16:creationId xmlns:a16="http://schemas.microsoft.com/office/drawing/2014/main" id="{344D8E32-485B-4126-97FF-6C7D34F13297}"/>
                </a:ext>
              </a:extLst>
            </p:cNvPr>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0" name="Rectangle 29">
              <a:extLst>
                <a:ext uri="{FF2B5EF4-FFF2-40B4-BE49-F238E27FC236}">
                  <a16:creationId xmlns:a16="http://schemas.microsoft.com/office/drawing/2014/main" id="{C3D0A6EA-5405-42B1-AAA1-99172E884310}"/>
                </a:ext>
              </a:extLst>
            </p:cNvPr>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Bayes’ Theorem</a:t>
            </a:r>
          </a:p>
        </p:txBody>
      </p:sp>
    </p:spTree>
    <p:extLst>
      <p:ext uri="{BB962C8B-B14F-4D97-AF65-F5344CB8AC3E}">
        <p14:creationId xmlns:p14="http://schemas.microsoft.com/office/powerpoint/2010/main" val="3966153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dirty="0"/>
              <a:t>Bayes’ Formula</a:t>
            </a:r>
          </a:p>
        </p:txBody>
      </p:sp>
      <mc:AlternateContent xmlns:mc="http://schemas.openxmlformats.org/markup-compatibility/2006">
        <mc:Choice xmlns:a14="http://schemas.microsoft.com/office/drawing/2010/main" Requires="a14">
          <p:sp>
            <p:nvSpPr>
              <p:cNvPr id="26" name="Rectangle 3"/>
              <p:cNvSpPr>
                <a:spLocks noGrp="1" noChangeArrowheads="1"/>
              </p:cNvSpPr>
              <p:nvPr>
                <p:ph idx="1"/>
              </p:nvPr>
            </p:nvSpPr>
            <p:spPr>
              <a:xfrm>
                <a:off x="628650" y="1179095"/>
                <a:ext cx="7886700" cy="2723434"/>
              </a:xfrm>
              <a:solidFill>
                <a:srgbClr val="E5F5FF"/>
              </a:solidFill>
              <a:ln>
                <a:solidFill>
                  <a:schemeClr val="tx1"/>
                </a:solidFill>
              </a:ln>
            </p:spPr>
            <p:txBody>
              <a:bodyPr>
                <a:normAutofit/>
              </a:bodyPr>
              <a:lstStyle/>
              <a:p>
                <a:pPr marL="0" indent="0" algn="just">
                  <a:lnSpc>
                    <a:spcPct val="150000"/>
                  </a:lnSpc>
                  <a:buNone/>
                </a:pPr>
                <a:r>
                  <a:rPr lang="en-US" sz="1200" b="1" dirty="0">
                    <a:solidFill>
                      <a:srgbClr val="C00000"/>
                    </a:solidFill>
                    <a:latin typeface="Helvetica Light" panose="020B0403020202020204"/>
                  </a:rPr>
                  <a:t>Bayes’ Formula: </a:t>
                </a:r>
                <a:r>
                  <a:rPr lang="en-US" sz="1200" dirty="0">
                    <a:solidFill>
                      <a:schemeClr val="tx1"/>
                    </a:solidFill>
                    <a:latin typeface="Helvetica Light" panose="020B0403020202020204"/>
                  </a:rPr>
                  <a:t>allows us to calculate the probability of an underlying cause (event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𝑗</m:t>
                        </m:r>
                      </m:sub>
                    </m:sSub>
                  </m:oMath>
                </a14:m>
                <a:r>
                  <a:rPr lang="en-US" sz="1200" dirty="0">
                    <a:solidFill>
                      <a:schemeClr val="tx1"/>
                    </a:solidFill>
                    <a:latin typeface="Helvetica Light" panose="020B0403020202020204"/>
                  </a:rPr>
                  <a:t>) given that we observe a particular outcome (event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a:t>
                </a:r>
                <a:r>
                  <a:rPr lang="en-US" sz="1200" dirty="0"/>
                  <a:t>This formula is widely used to update probabilities based on new information or evidence.</a:t>
                </a:r>
                <a:endParaRPr lang="en-US" sz="1200" dirty="0">
                  <a:solidFill>
                    <a:schemeClr val="tx1"/>
                  </a:solidFill>
                  <a:latin typeface="Helvetica Light" panose="020B0403020202020204"/>
                </a:endParaRPr>
              </a:p>
              <a:p>
                <a:pPr marL="0" indent="0" algn="just">
                  <a:lnSpc>
                    <a:spcPct val="150000"/>
                  </a:lnSpc>
                  <a:buNone/>
                </a:pPr>
                <a:r>
                  <a:rPr lang="en-US" sz="1200" b="1" dirty="0">
                    <a:solidFill>
                      <a:srgbClr val="C00000"/>
                    </a:solidFill>
                    <a:latin typeface="Helvetica Light" panose="020B0403020202020204"/>
                  </a:rPr>
                  <a:t>Formula:</a:t>
                </a:r>
                <a:r>
                  <a:rPr lang="en-US" sz="1200" b="1" dirty="0">
                    <a:solidFill>
                      <a:schemeClr val="tx1"/>
                    </a:solidFill>
                    <a:latin typeface="Helvetica Light" panose="020B0403020202020204"/>
                  </a:rPr>
                  <a:t> </a:t>
                </a:r>
                <a:r>
                  <a:rPr lang="en-US" sz="1200" dirty="0">
                    <a:solidFill>
                      <a:schemeClr val="tx1"/>
                    </a:solidFill>
                    <a:latin typeface="Helvetica Light" panose="020B0403020202020204"/>
                  </a:rPr>
                  <a:t>If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m:t>
                    </m:r>
                    <m:r>
                      <a:rPr lang="en-US" sz="1200" b="0" i="1">
                        <a:solidFill>
                          <a:srgbClr val="006600"/>
                        </a:solidFill>
                        <a:latin typeface="Cambria Math" panose="02040503050406030204" pitchFamily="18" charset="0"/>
                      </a:rPr>
                      <m:t>𝑘</m:t>
                    </m:r>
                    <m:r>
                      <a:rPr lang="en-US" sz="1200" b="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are partitions of sample space, each </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having positive probability, then:</a:t>
                </a:r>
              </a:p>
              <a:p>
                <a:pPr marL="0" indent="0" algn="ctr">
                  <a:lnSpc>
                    <a:spcPct val="150000"/>
                  </a:lnSpc>
                  <a:buNone/>
                </a:pPr>
                <a14:m>
                  <m:oMath xmlns:m="http://schemas.openxmlformats.org/officeDocument/2006/math">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𝑗</m:t>
                        </m:r>
                      </m:sub>
                    </m:sSub>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m:t>
                    </m:r>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𝑗</m:t>
                            </m:r>
                          </m:sub>
                        </m:sSub>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𝑗</m:t>
                            </m:r>
                          </m:sub>
                        </m:sSub>
                        <m:r>
                          <a:rPr lang="en-US" sz="1200" b="0" i="1" smtClean="0">
                            <a:solidFill>
                              <a:srgbClr val="006600"/>
                            </a:solidFill>
                            <a:latin typeface="Cambria Math" panose="02040503050406030204" pitchFamily="18" charset="0"/>
                          </a:rPr>
                          <m:t>)</m:t>
                        </m:r>
                      </m:num>
                      <m:den>
                        <m:nary>
                          <m:naryPr>
                            <m:chr m:val="∑"/>
                            <m:ctrlPr>
                              <a:rPr lang="en-US" sz="1200" i="1">
                                <a:solidFill>
                                  <a:srgbClr val="006600"/>
                                </a:solidFill>
                                <a:latin typeface="Cambria Math" panose="02040503050406030204" pitchFamily="18" charset="0"/>
                              </a:rPr>
                            </m:ctrlPr>
                          </m:naryPr>
                          <m:sub>
                            <m:r>
                              <a:rPr lang="en-US" sz="1200" b="0" i="1" smtClean="0">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=1</m:t>
                            </m:r>
                          </m:sub>
                          <m:sup>
                            <m:r>
                              <a:rPr lang="en-US" sz="1200" b="0" i="1">
                                <a:solidFill>
                                  <a:srgbClr val="006600"/>
                                </a:solidFill>
                                <a:latin typeface="Cambria Math" panose="02040503050406030204" pitchFamily="18" charset="0"/>
                              </a:rPr>
                              <m:t>𝑘</m:t>
                            </m:r>
                          </m:sup>
                          <m:e>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𝑃</m:t>
                            </m:r>
                            <m:r>
                              <a:rPr lang="en-US" sz="1200" b="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m:t>
                            </m:r>
                          </m:e>
                        </m:nary>
                      </m:den>
                    </m:f>
                  </m:oMath>
                </a14:m>
                <a:r>
                  <a:rPr lang="en-US" sz="1200" dirty="0">
                    <a:solidFill>
                      <a:srgbClr val="006600"/>
                    </a:solidFill>
                    <a:latin typeface="Helvetica Light" panose="020B0403020202020204"/>
                  </a:rPr>
                  <a:t> </a:t>
                </a:r>
                <a:endParaRPr lang="en-US" sz="1200" dirty="0"/>
              </a:p>
              <a:p>
                <a:pPr marL="0" indent="0" algn="just">
                  <a:lnSpc>
                    <a:spcPct val="150000"/>
                  </a:lnSpc>
                  <a:buNone/>
                </a:pPr>
                <a:r>
                  <a:rPr lang="en-US" sz="1200" dirty="0">
                    <a:solidFill>
                      <a:schemeClr val="tx1"/>
                    </a:solidFill>
                    <a:latin typeface="Helvetica Light" panose="020B0403020202020204"/>
                  </a:rPr>
                  <a:t>Bayes’ formula helps calculate the “</a:t>
                </a:r>
                <a:r>
                  <a:rPr lang="en-US" sz="1200" dirty="0">
                    <a:solidFill>
                      <a:srgbClr val="0000FF"/>
                    </a:solidFill>
                    <a:latin typeface="Helvetica Light" panose="020B0403020202020204"/>
                  </a:rPr>
                  <a:t>posterior probability</a:t>
                </a:r>
                <a:r>
                  <a:rPr lang="en-US" sz="1200" dirty="0">
                    <a:solidFill>
                      <a:schemeClr val="tx1"/>
                    </a:solidFill>
                    <a:latin typeface="Helvetica Light" panose="020B0403020202020204"/>
                  </a:rPr>
                  <a:t>” of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𝑗</m:t>
                        </m:r>
                      </m:sub>
                    </m:sSub>
                    <m:r>
                      <a:rPr lang="en-US" sz="120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 after taking into account the evidence provided by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This is essentially updating our </a:t>
                </a:r>
                <a:r>
                  <a:rPr lang="en-US" sz="1200" dirty="0">
                    <a:solidFill>
                      <a:srgbClr val="0000FF"/>
                    </a:solidFill>
                    <a:latin typeface="Helvetica Light" panose="020B0403020202020204"/>
                  </a:rPr>
                  <a:t>prior belief</a:t>
                </a:r>
                <a:r>
                  <a:rPr lang="en-US" sz="1200" dirty="0">
                    <a:solidFill>
                      <a:schemeClr val="tx1"/>
                    </a:solidFill>
                    <a:latin typeface="Helvetica Light" panose="020B0403020202020204"/>
                  </a:rPr>
                  <a:t> </a:t>
                </a:r>
                <a14:m>
                  <m:oMath xmlns:m="http://schemas.openxmlformats.org/officeDocument/2006/math">
                    <m:r>
                      <a:rPr lang="en-US" sz="1200" i="1">
                        <a:solidFill>
                          <a:srgbClr val="006600"/>
                        </a:solidFill>
                        <a:latin typeface="Cambria Math" panose="02040503050406030204" pitchFamily="18" charset="0"/>
                      </a:rPr>
                      <m:t>𝑃</m:t>
                    </m:r>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𝑗</m:t>
                        </m:r>
                      </m:sub>
                    </m:sSub>
                    <m:r>
                      <a:rPr lang="en-US" sz="120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by weighting it with how likely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is under each scenario.</a:t>
                </a:r>
              </a:p>
            </p:txBody>
          </p:sp>
        </mc:Choice>
        <mc:Fallback>
          <p:sp>
            <p:nvSpPr>
              <p:cNvPr id="26" name="Rectangle 3"/>
              <p:cNvSpPr>
                <a:spLocks noGrp="1" noRot="1" noChangeAspect="1" noMove="1" noResize="1" noEditPoints="1" noAdjustHandles="1" noChangeArrowheads="1" noChangeShapeType="1" noTextEdit="1"/>
              </p:cNvSpPr>
              <p:nvPr>
                <p:ph idx="1"/>
              </p:nvPr>
            </p:nvSpPr>
            <p:spPr>
              <a:xfrm>
                <a:off x="628650" y="1179095"/>
                <a:ext cx="7886700" cy="2723434"/>
              </a:xfrm>
              <a:blipFill>
                <a:blip r:embed="rId3"/>
                <a:stretch>
                  <a:fillRect/>
                </a:stretch>
              </a:blipFill>
              <a:ln>
                <a:solidFill>
                  <a:schemeClr val="tx1"/>
                </a:solidFill>
              </a:ln>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dirty="0"/>
              <a:t>Example</a:t>
            </a:r>
          </a:p>
        </p:txBody>
      </p:sp>
      <mc:AlternateContent xmlns:mc="http://schemas.openxmlformats.org/markup-compatibility/2006" xmlns:a14="http://schemas.microsoft.com/office/drawing/2010/main">
        <mc:Choice Requires="a14">
          <p:sp>
            <p:nvSpPr>
              <p:cNvPr id="37893" name="Rectangle 3"/>
              <p:cNvSpPr>
                <a:spLocks noGrp="1" noChangeArrowheads="1"/>
              </p:cNvSpPr>
              <p:nvPr>
                <p:ph idx="1"/>
              </p:nvPr>
            </p:nvSpPr>
            <p:spPr/>
            <p:txBody>
              <a:bodyPr>
                <a:normAutofit/>
              </a:bodyPr>
              <a:lstStyle/>
              <a:p>
                <a:pPr marL="0" indent="0" algn="just">
                  <a:lnSpc>
                    <a:spcPct val="150000"/>
                  </a:lnSpc>
                  <a:spcBef>
                    <a:spcPct val="50000"/>
                  </a:spcBef>
                  <a:buNone/>
                </a:pPr>
                <a:r>
                  <a:rPr lang="en-US" sz="1200" dirty="0">
                    <a:solidFill>
                      <a:schemeClr val="tx1"/>
                    </a:solidFill>
                    <a:latin typeface="Helvetica Light" panose="020B0403020202020204"/>
                  </a:rPr>
                  <a:t>A drilling company has provided an estimation of a </a:t>
                </a:r>
                <a14:m>
                  <m:oMath xmlns:m="http://schemas.openxmlformats.org/officeDocument/2006/math">
                    <m:r>
                      <a:rPr lang="en-US" sz="1200" b="0" i="1" smtClean="0">
                        <a:solidFill>
                          <a:srgbClr val="006600"/>
                        </a:solidFill>
                        <a:latin typeface="Cambria Math" panose="02040503050406030204" pitchFamily="18" charset="0"/>
                      </a:rPr>
                      <m:t>4</m:t>
                    </m:r>
                    <m:r>
                      <a:rPr lang="en-US" sz="1200" b="0" i="0" smtClean="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chance of striking oil for their newly drilled well. In order to gather more information, a diagnostic test has been scheduled. Based on historical data, it has been observed that </a:t>
                </a:r>
                <a14:m>
                  <m:oMath xmlns:m="http://schemas.openxmlformats.org/officeDocument/2006/math">
                    <m:r>
                      <a:rPr lang="en-US" sz="1200" b="0" i="1" smtClean="0">
                        <a:solidFill>
                          <a:srgbClr val="006600"/>
                        </a:solidFill>
                        <a:latin typeface="Cambria Math" panose="02040503050406030204" pitchFamily="18" charset="0"/>
                      </a:rPr>
                      <m:t>6</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successful wells have yielded positive test results, while </a:t>
                </a:r>
                <a14:m>
                  <m:oMath xmlns:m="http://schemas.openxmlformats.org/officeDocument/2006/math">
                    <m:r>
                      <a:rPr lang="en-US" sz="1200" b="0" i="1" smtClean="0">
                        <a:solidFill>
                          <a:srgbClr val="006600"/>
                        </a:solidFill>
                        <a:latin typeface="Cambria Math" panose="02040503050406030204" pitchFamily="18" charset="0"/>
                      </a:rPr>
                      <m:t>2</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unsuccessful wells have also yielded positive test results. Now, considering the fact that the test for this well has come back positive, what is the probability that the well will indeed strike oil and be classified as a successful well?</a:t>
                </a:r>
              </a:p>
              <a:p>
                <a:pPr algn="just" eaLnBrk="1" hangingPunct="1">
                  <a:lnSpc>
                    <a:spcPct val="150000"/>
                  </a:lnSpc>
                  <a:spcBef>
                    <a:spcPct val="50000"/>
                  </a:spcBef>
                </a:pPr>
                <a:endParaRPr lang="en-US" sz="1400" dirty="0">
                  <a:solidFill>
                    <a:schemeClr val="tx1"/>
                  </a:solidFill>
                  <a:latin typeface="Helvetica Light" panose="020B0403020202020204"/>
                </a:endParaRPr>
              </a:p>
            </p:txBody>
          </p:sp>
        </mc:Choice>
        <mc:Fallback xmlns="">
          <p:sp>
            <p:nvSpPr>
              <p:cNvPr id="37893" name="Rectangle 3"/>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8773" name="Ink 38772">
                <a:extLst>
                  <a:ext uri="{FF2B5EF4-FFF2-40B4-BE49-F238E27FC236}">
                    <a16:creationId xmlns:a16="http://schemas.microsoft.com/office/drawing/2014/main" id="{4D81E3A6-270A-43E5-BCAA-4BE63F2C80A5}"/>
                  </a:ext>
                </a:extLst>
              </p14:cNvPr>
              <p14:cNvContentPartPr/>
              <p14:nvPr/>
            </p14:nvContentPartPr>
            <p14:xfrm>
              <a:off x="1101528" y="1688184"/>
              <a:ext cx="360" cy="360"/>
            </p14:xfrm>
          </p:contentPart>
        </mc:Choice>
        <mc:Fallback xmlns="">
          <p:pic>
            <p:nvPicPr>
              <p:cNvPr id="38773" name="Ink 38772">
                <a:extLst>
                  <a:ext uri="{FF2B5EF4-FFF2-40B4-BE49-F238E27FC236}">
                    <a16:creationId xmlns:a16="http://schemas.microsoft.com/office/drawing/2014/main" id="{4D81E3A6-270A-43E5-BCAA-4BE63F2C80A5}"/>
                  </a:ext>
                </a:extLst>
              </p:cNvPr>
              <p:cNvPicPr/>
              <p:nvPr/>
            </p:nvPicPr>
            <p:blipFill>
              <a:blip r:embed="rId878"/>
              <a:stretch>
                <a:fillRect/>
              </a:stretch>
            </p:blipFill>
            <p:spPr>
              <a:xfrm>
                <a:off x="1092888" y="1679544"/>
                <a:ext cx="18000" cy="1800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Arial" pitchFamily="34" charset="0"/>
              </a:rPr>
              <a:t>Solution</a:t>
            </a:r>
            <a:endParaRPr lang="en-US" dirty="0"/>
          </a:p>
        </p:txBody>
      </p:sp>
      <mc:AlternateContent xmlns:mc="http://schemas.openxmlformats.org/markup-compatibility/2006">
        <mc:Choice xmlns:a14="http://schemas.microsoft.com/office/drawing/2010/main" Requires="a14">
          <p:sp>
            <p:nvSpPr>
              <p:cNvPr id="38916" name="Rectangle 2"/>
              <p:cNvSpPr>
                <a:spLocks noGrp="1" noChangeArrowheads="1"/>
              </p:cNvSpPr>
              <p:nvPr>
                <p:ph idx="1"/>
              </p:nvPr>
            </p:nvSpPr>
            <p:spPr>
              <a:xfrm>
                <a:off x="628650" y="1179094"/>
                <a:ext cx="7886700" cy="3690562"/>
              </a:xfrm>
            </p:spPr>
            <p:txBody>
              <a:bodyPr>
                <a:noAutofit/>
              </a:bodyPr>
              <a:lstStyle/>
              <a:p>
                <a:pPr marL="0" indent="0">
                  <a:lnSpc>
                    <a:spcPct val="160000"/>
                  </a:lnSpc>
                  <a:spcBef>
                    <a:spcPct val="40000"/>
                  </a:spcBef>
                  <a:buNone/>
                </a:pPr>
                <a:r>
                  <a:rPr lang="en-US" sz="1200" dirty="0">
                    <a:solidFill>
                      <a:schemeClr val="tx1"/>
                    </a:solidFill>
                    <a:latin typeface="Helvetica Light" panose="020B0403020202020204"/>
                  </a:rPr>
                  <a:t>Consider the two events:</a:t>
                </a:r>
              </a:p>
              <a:p>
                <a:pPr>
                  <a:lnSpc>
                    <a:spcPct val="160000"/>
                  </a:lnSpc>
                  <a:spcBef>
                    <a:spcPct val="40000"/>
                  </a:spcBef>
                </a:pPr>
                <a14:m>
                  <m:oMath xmlns:m="http://schemas.openxmlformats.org/officeDocument/2006/math">
                    <m:r>
                      <m:rPr>
                        <m:sty m:val="p"/>
                      </m:rPr>
                      <a:rPr lang="en-US" sz="1200" b="0" i="1" dirty="0" smtClean="0">
                        <a:solidFill>
                          <a:srgbClr val="006600"/>
                        </a:solidFill>
                        <a:latin typeface="Cambria Math" panose="02040503050406030204" pitchFamily="18" charset="0"/>
                      </a:rPr>
                      <m:t>S</m:t>
                    </m:r>
                    <m:r>
                      <a:rPr lang="en-US" sz="1200" b="0" i="0" dirty="0" smtClean="0">
                        <a:solidFill>
                          <a:srgbClr val="006600"/>
                        </a:solidFill>
                        <a:latin typeface="Cambria Math" panose="02040503050406030204" pitchFamily="18" charset="0"/>
                      </a:rPr>
                      <m:t>=</m:t>
                    </m:r>
                  </m:oMath>
                </a14:m>
                <a:r>
                  <a:rPr lang="en-US" sz="1200" dirty="0">
                    <a:solidFill>
                      <a:schemeClr val="tx1"/>
                    </a:solidFill>
                    <a:latin typeface="Helvetica Light" panose="020B0403020202020204"/>
                  </a:rPr>
                  <a:t> the event that the well will strike oil (success)</a:t>
                </a:r>
              </a:p>
              <a:p>
                <a:pPr>
                  <a:lnSpc>
                    <a:spcPct val="160000"/>
                  </a:lnSpc>
                  <a:spcBef>
                    <a:spcPct val="40000"/>
                  </a:spcBef>
                </a:pPr>
                <a14:m>
                  <m:oMath xmlns:m="http://schemas.openxmlformats.org/officeDocument/2006/math">
                    <m:r>
                      <a:rPr lang="en-US" sz="1200" b="0" i="1" dirty="0" smtClean="0">
                        <a:solidFill>
                          <a:srgbClr val="006600"/>
                        </a:solidFill>
                        <a:latin typeface="Cambria Math" panose="02040503050406030204" pitchFamily="18" charset="0"/>
                      </a:rPr>
                      <m:t>𝑇</m:t>
                    </m:r>
                    <m:r>
                      <a:rPr lang="en-US" sz="1200" b="0" dirty="0" smtClean="0">
                        <a:solidFill>
                          <a:srgbClr val="006600"/>
                        </a:solidFill>
                        <a:latin typeface="Cambria Math" panose="02040503050406030204" pitchFamily="18" charset="0"/>
                      </a:rPr>
                      <m:t>=</m:t>
                    </m:r>
                  </m:oMath>
                </a14:m>
                <a:r>
                  <a:rPr lang="en-US" sz="1200" dirty="0">
                    <a:solidFill>
                      <a:srgbClr val="006600"/>
                    </a:solidFill>
                    <a:latin typeface="Helvetica Light" panose="020B0403020202020204"/>
                  </a:rPr>
                  <a:t> </a:t>
                </a:r>
                <a:r>
                  <a:rPr lang="en-US" sz="1200" dirty="0">
                    <a:solidFill>
                      <a:schemeClr val="tx1"/>
                    </a:solidFill>
                    <a:latin typeface="Helvetica Light" panose="020B0403020202020204"/>
                  </a:rPr>
                  <a:t>the event that the test result is positive</a:t>
                </a:r>
                <a:endParaRPr lang="en-US" sz="1200" dirty="0">
                  <a:solidFill>
                    <a:srgbClr val="006600"/>
                  </a:solidFill>
                  <a:latin typeface="Helvetica Light" panose="020B0403020202020204"/>
                </a:endParaRPr>
              </a:p>
              <a:p>
                <a:pPr marL="0" indent="0">
                  <a:lnSpc>
                    <a:spcPct val="160000"/>
                  </a:lnSpc>
                  <a:spcBef>
                    <a:spcPct val="40000"/>
                  </a:spcBef>
                  <a:buNone/>
                </a:pPr>
                <a:r>
                  <a:rPr lang="en-US" sz="1200" dirty="0">
                    <a:solidFill>
                      <a:schemeClr val="tx1"/>
                    </a:solidFill>
                    <a:latin typeface="Helvetica Light" panose="020B0403020202020204"/>
                  </a:rPr>
                  <a:t>Then:</a:t>
                </a:r>
              </a:p>
              <a:p>
                <a:pPr eaLnBrk="1" hangingPunct="1">
                  <a:lnSpc>
                    <a:spcPct val="160000"/>
                  </a:lnSpc>
                  <a:spcBef>
                    <a:spcPct val="40000"/>
                  </a:spcBef>
                </a:pPr>
                <a14:m>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4</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m:rPr>
                                <m:sty m:val="p"/>
                              </m:rPr>
                              <a:rPr lang="en-US" sz="1200" b="0" i="0" smtClean="0">
                                <a:solidFill>
                                  <a:srgbClr val="006600"/>
                                </a:solidFill>
                                <a:latin typeface="Cambria Math" panose="02040503050406030204" pitchFamily="18" charset="0"/>
                              </a:rPr>
                              <m:t>c</m:t>
                            </m:r>
                          </m:sup>
                        </m:sSup>
                      </m:e>
                    </m:d>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6  </m:t>
                    </m:r>
                  </m:oMath>
                </a14:m>
                <a:endParaRPr lang="en-US" sz="1200" dirty="0">
                  <a:solidFill>
                    <a:srgbClr val="006600"/>
                  </a:solidFill>
                  <a:latin typeface="Helvetica Light" panose="020B0403020202020204"/>
                </a:endParaRPr>
              </a:p>
              <a:p>
                <a:pPr eaLnBrk="1" hangingPunct="1">
                  <a:lnSpc>
                    <a:spcPct val="160000"/>
                  </a:lnSpc>
                  <a:spcBef>
                    <a:spcPct val="40000"/>
                  </a:spcBef>
                </a:pPr>
                <a14:m>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6</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m:rPr>
                                <m:sty m:val="p"/>
                              </m:rPr>
                              <a:rPr lang="en-US" sz="1200" b="0" i="0" smtClean="0">
                                <a:solidFill>
                                  <a:srgbClr val="006600"/>
                                </a:solidFill>
                                <a:latin typeface="Cambria Math" panose="02040503050406030204" pitchFamily="18" charset="0"/>
                              </a:rPr>
                              <m:t>c</m:t>
                            </m:r>
                          </m:sup>
                        </m:sSup>
                      </m:e>
                    </m:d>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2  </m:t>
                    </m:r>
                  </m:oMath>
                </a14:m>
                <a:endParaRPr lang="en-US" sz="1200" dirty="0">
                  <a:solidFill>
                    <a:srgbClr val="006600"/>
                  </a:solidFill>
                  <a:latin typeface="Helvetica Light" panose="020B0403020202020204"/>
                </a:endParaRPr>
              </a:p>
              <a:p>
                <a:pPr eaLnBrk="1" hangingPunct="1">
                  <a:lnSpc>
                    <a:spcPct val="100000"/>
                  </a:lnSpc>
                  <a:spcBef>
                    <a:spcPct val="40000"/>
                  </a:spcBef>
                </a:pPr>
                <a:endParaRPr lang="en-US" sz="1200" dirty="0">
                  <a:solidFill>
                    <a:schemeClr val="tx1"/>
                  </a:solidFill>
                  <a:latin typeface="Helvetica Light" panose="020B0403020202020204"/>
                </a:endParaRPr>
              </a:p>
              <a:p>
                <a:pPr eaLnBrk="1" hangingPunct="1">
                  <a:lnSpc>
                    <a:spcPct val="100000"/>
                  </a:lnSpc>
                  <a:spcBef>
                    <a:spcPct val="40000"/>
                  </a:spcBef>
                  <a:buNone/>
                </a:pPr>
                <a:endParaRPr lang="en-US" sz="1200" dirty="0">
                  <a:solidFill>
                    <a:schemeClr val="tx1"/>
                  </a:solidFill>
                  <a:latin typeface="Helvetica Light" panose="020B0403020202020204"/>
                </a:endParaRPr>
              </a:p>
              <a:p>
                <a:pPr marL="0" indent="0">
                  <a:spcBef>
                    <a:spcPct val="40000"/>
                  </a:spcBef>
                  <a:buNone/>
                </a:pPr>
                <a:endParaRPr lang="en-US" sz="1200" dirty="0">
                  <a:solidFill>
                    <a:schemeClr val="tx1"/>
                  </a:solidFill>
                  <a:latin typeface="Helvetica Light" panose="020B0403020202020204"/>
                </a:endParaRPr>
              </a:p>
              <a:p>
                <a:pPr eaLnBrk="1" hangingPunct="1">
                  <a:spcBef>
                    <a:spcPct val="40000"/>
                  </a:spcBef>
                </a:pPr>
                <a:r>
                  <a:rPr lang="en-US" sz="1200" dirty="0">
                    <a:solidFill>
                      <a:schemeClr val="tx1"/>
                    </a:solidFill>
                    <a:latin typeface="Helvetica Light" panose="020B0403020202020204"/>
                  </a:rPr>
                  <a:t>Therefore, receiving this good increased our belief about striking the oil successfully by about </a:t>
                </a:r>
                <a14:m>
                  <m:oMath xmlns:m="http://schemas.openxmlformats.org/officeDocument/2006/math">
                    <m:r>
                      <a:rPr lang="en-US" sz="1200" b="0" i="1" smtClean="0">
                        <a:solidFill>
                          <a:srgbClr val="006600"/>
                        </a:solidFill>
                        <a:latin typeface="Cambria Math" panose="02040503050406030204" pitchFamily="18" charset="0"/>
                      </a:rPr>
                      <m:t>27</m:t>
                    </m:r>
                    <m:r>
                      <a:rPr lang="en-US" sz="1200" b="0" i="0" smtClean="0">
                        <a:solidFill>
                          <a:srgbClr val="006600"/>
                        </a:solidFill>
                        <a:latin typeface="Cambria Math" panose="02040503050406030204" pitchFamily="18" charset="0"/>
                      </a:rPr>
                      <m:t>%</m:t>
                    </m:r>
                  </m:oMath>
                </a14:m>
                <a:r>
                  <a:rPr lang="en-US" sz="1200" dirty="0">
                    <a:solidFill>
                      <a:schemeClr val="tx1"/>
                    </a:solidFill>
                    <a:latin typeface="Helvetica Light" panose="020B0403020202020204"/>
                  </a:rPr>
                  <a:t>.</a:t>
                </a:r>
                <a:r>
                  <a:rPr lang="en-US" sz="1400" dirty="0">
                    <a:solidFill>
                      <a:schemeClr val="tx1"/>
                    </a:solidFill>
                    <a:latin typeface="Helvetica Light" panose="020B0403020202020204"/>
                  </a:rPr>
                  <a:t>	</a:t>
                </a:r>
              </a:p>
            </p:txBody>
          </p:sp>
        </mc:Choice>
        <mc:Fallback>
          <p:sp>
            <p:nvSpPr>
              <p:cNvPr id="38916" name="Rectangle 2"/>
              <p:cNvSpPr>
                <a:spLocks noGrp="1" noRot="1" noChangeAspect="1" noMove="1" noResize="1" noEditPoints="1" noAdjustHandles="1" noChangeArrowheads="1" noChangeShapeType="1" noTextEdit="1"/>
              </p:cNvSpPr>
              <p:nvPr>
                <p:ph idx="1"/>
              </p:nvPr>
            </p:nvSpPr>
            <p:spPr>
              <a:xfrm>
                <a:off x="628650" y="1179094"/>
                <a:ext cx="7886700" cy="3690562"/>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2CE4C84C-1505-4A82-B88F-3920FE622A2B}"/>
                  </a:ext>
                </a:extLst>
              </p:cNvPr>
              <p:cNvSpPr/>
              <p:nvPr/>
            </p:nvSpPr>
            <p:spPr>
              <a:xfrm>
                <a:off x="1350202" y="3487609"/>
                <a:ext cx="5745740" cy="476797"/>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smtClean="0">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e>
                          <m:r>
                            <m:rPr>
                              <m:sty m:val="p"/>
                            </m:rPr>
                            <a:rPr lang="en-US" sz="1200" b="0" i="1" smtClean="0">
                              <a:solidFill>
                                <a:srgbClr val="006600"/>
                              </a:solidFill>
                              <a:latin typeface="Cambria Math" panose="02040503050406030204" pitchFamily="18" charset="0"/>
                            </a:rPr>
                            <m:t>T</m:t>
                          </m:r>
                        </m:e>
                      </m:d>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r>
                                <a:rPr lang="en-US" sz="1200" b="0"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T</m:t>
                              </m:r>
                            </m:e>
                          </m:d>
                        </m:num>
                        <m:den>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d>
                        </m:den>
                      </m:f>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r>
                                <m:rPr>
                                  <m:sty m:val="p"/>
                                </m:rPr>
                                <a:rPr lang="en-US" sz="1200" b="0" i="1" smtClean="0">
                                  <a:solidFill>
                                    <a:srgbClr val="006600"/>
                                  </a:solidFill>
                                  <a:latin typeface="Cambria Math" panose="02040503050406030204" pitchFamily="18" charset="0"/>
                                </a:rPr>
                                <m:t>S</m:t>
                              </m:r>
                            </m:e>
                          </m:d>
                        </m:num>
                        <m:den>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m:rPr>
                                      <m:sty m:val="p"/>
                                    </m:rPr>
                                    <a:rPr lang="en-US" sz="1200" b="0" i="0" smtClean="0">
                                      <a:solidFill>
                                        <a:srgbClr val="006600"/>
                                      </a:solidFill>
                                      <a:latin typeface="Cambria Math" panose="02040503050406030204" pitchFamily="18" charset="0"/>
                                    </a:rPr>
                                    <m:t>c</m:t>
                                  </m:r>
                                </m:sup>
                              </m:sSup>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m:rPr>
                                      <m:sty m:val="p"/>
                                    </m:rPr>
                                    <a:rPr lang="en-US" sz="1200" b="0" i="0" smtClean="0">
                                      <a:solidFill>
                                        <a:srgbClr val="006600"/>
                                      </a:solidFill>
                                      <a:latin typeface="Cambria Math" panose="02040503050406030204" pitchFamily="18" charset="0"/>
                                    </a:rPr>
                                    <m:t>c</m:t>
                                  </m:r>
                                </m:sup>
                              </m:sSup>
                            </m:e>
                          </m:d>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0.4</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0.6</m:t>
                          </m:r>
                        </m:num>
                        <m:den>
                          <m:r>
                            <a:rPr lang="en-US" sz="1200" b="0" i="1" smtClean="0">
                              <a:solidFill>
                                <a:srgbClr val="006600"/>
                              </a:solidFill>
                              <a:latin typeface="Cambria Math" panose="02040503050406030204" pitchFamily="18" charset="0"/>
                            </a:rPr>
                            <m:t>0.4</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0.6+0.6</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0.2</m:t>
                          </m:r>
                        </m:den>
                      </m:f>
                      <m:r>
                        <a:rPr lang="en-US" sz="1200" b="0" i="1" smtClean="0">
                          <a:solidFill>
                            <a:srgbClr val="006600"/>
                          </a:solidFill>
                          <a:latin typeface="Cambria Math" panose="02040503050406030204" pitchFamily="18" charset="0"/>
                        </a:rPr>
                        <m:t>=0.67</m:t>
                      </m:r>
                    </m:oMath>
                  </m:oMathPara>
                </a14:m>
                <a:endParaRPr lang="en-US" sz="1200" dirty="0"/>
              </a:p>
            </p:txBody>
          </p:sp>
        </mc:Choice>
        <mc:Fallback>
          <p:sp>
            <p:nvSpPr>
              <p:cNvPr id="12" name="Rectangle 11">
                <a:extLst>
                  <a:ext uri="{FF2B5EF4-FFF2-40B4-BE49-F238E27FC236}">
                    <a16:creationId xmlns:a16="http://schemas.microsoft.com/office/drawing/2014/main" id="{2CE4C84C-1505-4A82-B88F-3920FE622A2B}"/>
                  </a:ext>
                </a:extLst>
              </p:cNvPr>
              <p:cNvSpPr>
                <a:spLocks noRot="1" noChangeAspect="1" noMove="1" noResize="1" noEditPoints="1" noAdjustHandles="1" noChangeArrowheads="1" noChangeShapeType="1" noTextEdit="1"/>
              </p:cNvSpPr>
              <p:nvPr/>
            </p:nvSpPr>
            <p:spPr>
              <a:xfrm>
                <a:off x="1350202" y="3487609"/>
                <a:ext cx="5745740" cy="476797"/>
              </a:xfrm>
              <a:prstGeom prst="rect">
                <a:avLst/>
              </a:prstGeom>
              <a:blipFill>
                <a:blip r:embed="rId3"/>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EC452E4E-A1C8-4E33-93B0-413A06BC0CDF}"/>
              </a:ext>
            </a:extLst>
          </p:cNvPr>
          <p:cNvGrpSpPr/>
          <p:nvPr/>
        </p:nvGrpSpPr>
        <p:grpSpPr>
          <a:xfrm>
            <a:off x="5556487" y="1114068"/>
            <a:ext cx="2525554" cy="1501821"/>
            <a:chOff x="6829062" y="3599726"/>
            <a:chExt cx="3367405" cy="2002428"/>
          </a:xfrm>
        </p:grpSpPr>
        <p:sp>
          <p:nvSpPr>
            <p:cNvPr id="27" name="Rectangle 26">
              <a:extLst>
                <a:ext uri="{FF2B5EF4-FFF2-40B4-BE49-F238E27FC236}">
                  <a16:creationId xmlns:a16="http://schemas.microsoft.com/office/drawing/2014/main" id="{0730E754-DA4D-42C6-A679-149D65CD21A9}"/>
                </a:ext>
              </a:extLst>
            </p:cNvPr>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28" name="Group 47">
              <a:extLst>
                <a:ext uri="{FF2B5EF4-FFF2-40B4-BE49-F238E27FC236}">
                  <a16:creationId xmlns:a16="http://schemas.microsoft.com/office/drawing/2014/main" id="{6CA3E561-6460-484B-AB87-CE0C0E461AFB}"/>
                </a:ext>
              </a:extLst>
            </p:cNvPr>
            <p:cNvGrpSpPr/>
            <p:nvPr/>
          </p:nvGrpSpPr>
          <p:grpSpPr>
            <a:xfrm>
              <a:off x="6829062" y="3599726"/>
              <a:ext cx="3367405" cy="2002428"/>
              <a:chOff x="2534876" y="3456839"/>
              <a:chExt cx="3958519" cy="2351640"/>
            </a:xfrm>
          </p:grpSpPr>
          <p:sp>
            <p:nvSpPr>
              <p:cNvPr id="48" name="Rectangle 47">
                <a:extLst>
                  <a:ext uri="{FF2B5EF4-FFF2-40B4-BE49-F238E27FC236}">
                    <a16:creationId xmlns:a16="http://schemas.microsoft.com/office/drawing/2014/main" id="{A263AE95-F4FE-4176-ADAB-0B8DA6BF8BC7}"/>
                  </a:ext>
                </a:extLst>
              </p:cNvPr>
              <p:cNvSpPr/>
              <p:nvPr/>
            </p:nvSpPr>
            <p:spPr bwMode="auto">
              <a:xfrm>
                <a:off x="4072412" y="3806058"/>
                <a:ext cx="2420983" cy="2002421"/>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0DF1FE6-15A7-4555-A4FF-AFAF3E89D1DB}"/>
                      </a:ext>
                    </a:extLst>
                  </p:cNvPr>
                  <p:cNvSpPr txBox="1"/>
                  <p:nvPr/>
                </p:nvSpPr>
                <p:spPr>
                  <a:xfrm>
                    <a:off x="2604357" y="3897758"/>
                    <a:ext cx="477882"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S</m:t>
                          </m:r>
                        </m:oMath>
                      </m:oMathPara>
                    </a14:m>
                    <a:endParaRPr lang="en-US" sz="1200" dirty="0">
                      <a:solidFill>
                        <a:srgbClr val="006600"/>
                      </a:solidFill>
                      <a:latin typeface="Franklin Gothic Book" panose="020B0503020102020204" pitchFamily="34" charset="0"/>
                    </a:endParaRPr>
                  </a:p>
                </p:txBody>
              </p:sp>
            </mc:Choice>
            <mc:Fallback xmlns="">
              <p:sp>
                <p:nvSpPr>
                  <p:cNvPr id="49" name="TextBox 48">
                    <a:extLst>
                      <a:ext uri="{FF2B5EF4-FFF2-40B4-BE49-F238E27FC236}">
                        <a16:creationId xmlns:a16="http://schemas.microsoft.com/office/drawing/2014/main" id="{50DF1FE6-15A7-4555-A4FF-AFAF3E89D1DB}"/>
                      </a:ext>
                    </a:extLst>
                  </p:cNvPr>
                  <p:cNvSpPr txBox="1">
                    <a:spLocks noRot="1" noChangeAspect="1" noMove="1" noResize="1" noEditPoints="1" noAdjustHandles="1" noChangeArrowheads="1" noChangeShapeType="1" noTextEdit="1"/>
                  </p:cNvSpPr>
                  <p:nvPr/>
                </p:nvSpPr>
                <p:spPr>
                  <a:xfrm>
                    <a:off x="2604357" y="3897758"/>
                    <a:ext cx="477882" cy="4337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5CEA42A-3259-4918-AA7C-3DD309AECEDD}"/>
                      </a:ext>
                    </a:extLst>
                  </p:cNvPr>
                  <p:cNvSpPr txBox="1"/>
                  <p:nvPr/>
                </p:nvSpPr>
                <p:spPr>
                  <a:xfrm>
                    <a:off x="2534876" y="3456839"/>
                    <a:ext cx="175424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50" name="TextBox 49">
                    <a:extLst>
                      <a:ext uri="{FF2B5EF4-FFF2-40B4-BE49-F238E27FC236}">
                        <a16:creationId xmlns:a16="http://schemas.microsoft.com/office/drawing/2014/main" id="{F5CEA42A-3259-4918-AA7C-3DD309AECEDD}"/>
                      </a:ext>
                    </a:extLst>
                  </p:cNvPr>
                  <p:cNvSpPr txBox="1">
                    <a:spLocks noRot="1" noChangeAspect="1" noMove="1" noResize="1" noEditPoints="1" noAdjustHandles="1" noChangeArrowheads="1" noChangeShapeType="1" noTextEdit="1"/>
                  </p:cNvSpPr>
                  <p:nvPr/>
                </p:nvSpPr>
                <p:spPr>
                  <a:xfrm>
                    <a:off x="2534876" y="3456839"/>
                    <a:ext cx="1754244" cy="433741"/>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C8229B4-67D9-481C-9675-BD80DD94E20D}"/>
                      </a:ext>
                    </a:extLst>
                  </p:cNvPr>
                  <p:cNvSpPr txBox="1"/>
                  <p:nvPr/>
                </p:nvSpPr>
                <p:spPr>
                  <a:xfrm>
                    <a:off x="5843193" y="3867835"/>
                    <a:ext cx="540695"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S</m:t>
                          </m:r>
                          <m:r>
                            <a:rPr lang="en-US" sz="1200" b="0" i="0" smtClean="0">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51" name="TextBox 50">
                    <a:extLst>
                      <a:ext uri="{FF2B5EF4-FFF2-40B4-BE49-F238E27FC236}">
                        <a16:creationId xmlns:a16="http://schemas.microsoft.com/office/drawing/2014/main" id="{8C8229B4-67D9-481C-9675-BD80DD94E20D}"/>
                      </a:ext>
                    </a:extLst>
                  </p:cNvPr>
                  <p:cNvSpPr txBox="1">
                    <a:spLocks noRot="1" noChangeAspect="1" noMove="1" noResize="1" noEditPoints="1" noAdjustHandles="1" noChangeArrowheads="1" noChangeShapeType="1" noTextEdit="1"/>
                  </p:cNvSpPr>
                  <p:nvPr/>
                </p:nvSpPr>
                <p:spPr>
                  <a:xfrm>
                    <a:off x="5843193" y="3867835"/>
                    <a:ext cx="540695" cy="433741"/>
                  </a:xfrm>
                  <a:prstGeom prst="rect">
                    <a:avLst/>
                  </a:prstGeom>
                  <a:blipFill>
                    <a:blip r:embed="rId6"/>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4B986584-B156-4449-B41E-2FD5968CFCF5}"/>
                  </a:ext>
                </a:extLst>
              </p:cNvPr>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3" name="Rectangle 52">
                <a:extLst>
                  <a:ext uri="{FF2B5EF4-FFF2-40B4-BE49-F238E27FC236}">
                    <a16:creationId xmlns:a16="http://schemas.microsoft.com/office/drawing/2014/main" id="{6CAB8664-BBEB-4C2F-8260-EDC8039F72F5}"/>
                  </a:ext>
                </a:extLst>
              </p:cNvPr>
              <p:cNvSpPr/>
              <p:nvPr/>
            </p:nvSpPr>
            <p:spPr>
              <a:xfrm>
                <a:off x="4810549"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4" name="Rectangle 53">
                <a:extLst>
                  <a:ext uri="{FF2B5EF4-FFF2-40B4-BE49-F238E27FC236}">
                    <a16:creationId xmlns:a16="http://schemas.microsoft.com/office/drawing/2014/main" id="{DC80B0C6-ED33-4745-B64D-C35E18FAF99B}"/>
                  </a:ext>
                </a:extLst>
              </p:cNvPr>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5" name="Rectangle 54">
                <a:extLst>
                  <a:ext uri="{FF2B5EF4-FFF2-40B4-BE49-F238E27FC236}">
                    <a16:creationId xmlns:a16="http://schemas.microsoft.com/office/drawing/2014/main" id="{9EEF5ADC-0A22-4F96-BDFD-8F7B6F6D98F5}"/>
                  </a:ext>
                </a:extLst>
              </p:cNvPr>
              <p:cNvSpPr/>
              <p:nvPr/>
            </p:nvSpPr>
            <p:spPr>
              <a:xfrm>
                <a:off x="5690374"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56" name="Group 55">
                <a:extLst>
                  <a:ext uri="{FF2B5EF4-FFF2-40B4-BE49-F238E27FC236}">
                    <a16:creationId xmlns:a16="http://schemas.microsoft.com/office/drawing/2014/main" id="{261B0402-6884-4643-8A1F-C1AFEA4E3CE3}"/>
                  </a:ext>
                </a:extLst>
              </p:cNvPr>
              <p:cNvGrpSpPr/>
              <p:nvPr/>
            </p:nvGrpSpPr>
            <p:grpSpPr>
              <a:xfrm>
                <a:off x="3580066" y="3998004"/>
                <a:ext cx="1737361" cy="1683657"/>
                <a:chOff x="2677949" y="2785281"/>
                <a:chExt cx="1737361" cy="1683657"/>
              </a:xfrm>
            </p:grpSpPr>
            <p:sp>
              <p:nvSpPr>
                <p:cNvPr id="57" name="Oval 56">
                  <a:extLst>
                    <a:ext uri="{FF2B5EF4-FFF2-40B4-BE49-F238E27FC236}">
                      <a16:creationId xmlns:a16="http://schemas.microsoft.com/office/drawing/2014/main" id="{B1EAAAAB-37D7-4895-B28D-21A11D76B788}"/>
                    </a:ext>
                  </a:extLst>
                </p:cNvPr>
                <p:cNvSpPr/>
                <p:nvPr/>
              </p:nvSpPr>
              <p:spPr bwMode="auto">
                <a:xfrm>
                  <a:off x="2677949" y="2785281"/>
                  <a:ext cx="1737361"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DF43DCA7-6C9A-4FD9-A2A4-1066A41F6C42}"/>
                        </a:ext>
                      </a:extLst>
                    </p:cNvPr>
                    <p:cNvSpPr txBox="1"/>
                    <p:nvPr/>
                  </p:nvSpPr>
                  <p:spPr>
                    <a:xfrm>
                      <a:off x="3245996" y="2937702"/>
                      <a:ext cx="872072"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T</m:t>
                            </m:r>
                          </m:oMath>
                        </m:oMathPara>
                      </a14:m>
                      <a:endParaRPr lang="en-US" sz="1200" dirty="0">
                        <a:solidFill>
                          <a:srgbClr val="006600"/>
                        </a:solidFill>
                        <a:latin typeface="Franklin Gothic Book" panose="020B0503020102020204" pitchFamily="34" charset="0"/>
                      </a:endParaRPr>
                    </a:p>
                  </p:txBody>
                </p:sp>
              </mc:Choice>
              <mc:Fallback>
                <p:sp>
                  <p:nvSpPr>
                    <p:cNvPr id="58" name="TextBox 57">
                      <a:extLst>
                        <a:ext uri="{FF2B5EF4-FFF2-40B4-BE49-F238E27FC236}">
                          <a16:creationId xmlns:a16="http://schemas.microsoft.com/office/drawing/2014/main" id="{DF43DCA7-6C9A-4FD9-A2A4-1066A41F6C42}"/>
                        </a:ext>
                      </a:extLst>
                    </p:cNvPr>
                    <p:cNvSpPr txBox="1">
                      <a:spLocks noRot="1" noChangeAspect="1" noMove="1" noResize="1" noEditPoints="1" noAdjustHandles="1" noChangeArrowheads="1" noChangeShapeType="1" noTextEdit="1"/>
                    </p:cNvSpPr>
                    <p:nvPr/>
                  </p:nvSpPr>
                  <p:spPr>
                    <a:xfrm>
                      <a:off x="3245996" y="2937702"/>
                      <a:ext cx="872072" cy="433741"/>
                    </a:xfrm>
                    <a:prstGeom prst="rect">
                      <a:avLst/>
                    </a:prstGeom>
                    <a:blipFill>
                      <a:blip r:embed="rId7"/>
                      <a:stretch>
                        <a:fillRect/>
                      </a:stretch>
                    </a:blipFill>
                  </p:spPr>
                  <p:txBody>
                    <a:bodyPr/>
                    <a:lstStyle/>
                    <a:p>
                      <a:r>
                        <a:rPr lang="en-US">
                          <a:noFill/>
                        </a:rPr>
                        <a:t> </a:t>
                      </a:r>
                    </a:p>
                  </p:txBody>
                </p:sp>
              </mc:Fallback>
            </mc:AlternateContent>
          </p:grpSp>
        </p:grpSp>
        <p:sp>
          <p:nvSpPr>
            <p:cNvPr id="30" name="Rectangle 29">
              <a:extLst>
                <a:ext uri="{FF2B5EF4-FFF2-40B4-BE49-F238E27FC236}">
                  <a16:creationId xmlns:a16="http://schemas.microsoft.com/office/drawing/2014/main" id="{55BBA7C7-F971-4B97-8018-7DBFE85DFDCD}"/>
                </a:ext>
              </a:extLst>
            </p:cNvPr>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43" name="Rectangle 42">
              <a:extLst>
                <a:ext uri="{FF2B5EF4-FFF2-40B4-BE49-F238E27FC236}">
                  <a16:creationId xmlns:a16="http://schemas.microsoft.com/office/drawing/2014/main" id="{07852720-DE52-4410-9A50-5ADDE417311B}"/>
                </a:ext>
              </a:extLst>
            </p:cNvPr>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46" name="Rectangle 45">
              <a:extLst>
                <a:ext uri="{FF2B5EF4-FFF2-40B4-BE49-F238E27FC236}">
                  <a16:creationId xmlns:a16="http://schemas.microsoft.com/office/drawing/2014/main" id="{F89ADEB4-DFD7-4071-96B1-10DBC4C3776C}"/>
                </a:ext>
              </a:extLst>
            </p:cNvPr>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47" name="Rectangle 46">
              <a:extLst>
                <a:ext uri="{FF2B5EF4-FFF2-40B4-BE49-F238E27FC236}">
                  <a16:creationId xmlns:a16="http://schemas.microsoft.com/office/drawing/2014/main" id="{72C401BF-ABFD-4CCD-AB3C-3F8923D7D20F}"/>
                </a:ext>
              </a:extLst>
            </p:cNvPr>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6"/>
          <p:cNvSpPr>
            <a:spLocks noGrp="1" noChangeArrowheads="1"/>
          </p:cNvSpPr>
          <p:nvPr>
            <p:ph type="title"/>
          </p:nvPr>
        </p:nvSpPr>
        <p:spPr/>
        <p:txBody>
          <a:bodyPr/>
          <a:lstStyle/>
          <a:p>
            <a:pPr eaLnBrk="1" hangingPunct="1"/>
            <a:r>
              <a:rPr lang="en-US"/>
              <a:t>Using Decision Trees</a:t>
            </a:r>
          </a:p>
        </p:txBody>
      </p:sp>
      <p:grpSp>
        <p:nvGrpSpPr>
          <p:cNvPr id="41" name="Group 40"/>
          <p:cNvGrpSpPr/>
          <p:nvPr/>
        </p:nvGrpSpPr>
        <p:grpSpPr>
          <a:xfrm>
            <a:off x="2246124" y="2061007"/>
            <a:ext cx="1388882" cy="657065"/>
            <a:chOff x="1284504" y="2549387"/>
            <a:chExt cx="3276600" cy="1648867"/>
          </a:xfrm>
        </p:grpSpPr>
        <p:sp>
          <p:nvSpPr>
            <p:cNvPr id="13325" name="Line 7"/>
            <p:cNvSpPr>
              <a:spLocks noChangeShapeType="1"/>
            </p:cNvSpPr>
            <p:nvPr/>
          </p:nvSpPr>
          <p:spPr bwMode="auto">
            <a:xfrm flipV="1">
              <a:off x="1284504" y="2750454"/>
              <a:ext cx="3276600" cy="14478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1" name="Text Box 13"/>
                <p:cNvSpPr txBox="1">
                  <a:spLocks noChangeArrowheads="1"/>
                </p:cNvSpPr>
                <p:nvPr/>
              </p:nvSpPr>
              <p:spPr bwMode="auto">
                <a:xfrm rot="20157478">
                  <a:off x="1759545" y="2549387"/>
                  <a:ext cx="2147094" cy="75303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latin typeface="Cambria Math" panose="02040503050406030204" pitchFamily="18" charset="0"/>
                        </a:rPr>
                        <m:t>S</m:t>
                      </m:r>
                    </m:oMath>
                  </a14:m>
                  <a:r>
                    <a:rPr lang="en-US" sz="1350" dirty="0">
                      <a:solidFill>
                        <a:srgbClr val="006600"/>
                      </a:solidFill>
                      <a:latin typeface="Arial" pitchFamily="34" charset="0"/>
                    </a:rPr>
                    <a:t> (</a:t>
                  </a:r>
                  <a:r>
                    <a:rPr lang="en-US" sz="1350" dirty="0">
                      <a:solidFill>
                        <a:srgbClr val="0000FF"/>
                      </a:solidFill>
                      <a:latin typeface="Arial" pitchFamily="34" charset="0"/>
                    </a:rPr>
                    <a:t>0.4</a:t>
                  </a:r>
                  <a:r>
                    <a:rPr lang="en-US" sz="1350" dirty="0">
                      <a:solidFill>
                        <a:srgbClr val="006600"/>
                      </a:solidFill>
                      <a:latin typeface="Arial" pitchFamily="34" charset="0"/>
                    </a:rPr>
                    <a:t>)</a:t>
                  </a:r>
                </a:p>
              </p:txBody>
            </p:sp>
          </mc:Choice>
          <mc:Fallback xmlns="">
            <p:sp>
              <p:nvSpPr>
                <p:cNvPr id="13331" name="Text Box 13"/>
                <p:cNvSpPr txBox="1">
                  <a:spLocks noRot="1" noChangeAspect="1" noMove="1" noResize="1" noEditPoints="1" noAdjustHandles="1" noChangeArrowheads="1" noChangeShapeType="1" noTextEdit="1"/>
                </p:cNvSpPr>
                <p:nvPr/>
              </p:nvSpPr>
              <p:spPr bwMode="auto">
                <a:xfrm rot="20157478">
                  <a:off x="1759545" y="2549387"/>
                  <a:ext cx="2147094" cy="753039"/>
                </a:xfrm>
                <a:prstGeom prst="rect">
                  <a:avLst/>
                </a:prstGeom>
                <a:blipFill>
                  <a:blip r:embed="rId2"/>
                  <a:stretch>
                    <a:fillRect/>
                  </a:stretch>
                </a:blipFill>
                <a:ln w="9525">
                  <a:noFill/>
                  <a:miter lim="800000"/>
                  <a:headEnd/>
                  <a:tailEnd/>
                </a:ln>
              </p:spPr>
              <p:txBody>
                <a:bodyPr/>
                <a:lstStyle/>
                <a:p>
                  <a:r>
                    <a:rPr lang="en-US">
                      <a:noFill/>
                    </a:rPr>
                    <a:t> </a:t>
                  </a:r>
                </a:p>
              </p:txBody>
            </p:sp>
          </mc:Fallback>
        </mc:AlternateContent>
      </p:grpSp>
      <p:grpSp>
        <p:nvGrpSpPr>
          <p:cNvPr id="42" name="Group 41"/>
          <p:cNvGrpSpPr/>
          <p:nvPr/>
        </p:nvGrpSpPr>
        <p:grpSpPr>
          <a:xfrm>
            <a:off x="2216494" y="2718071"/>
            <a:ext cx="1418513" cy="627197"/>
            <a:chOff x="1284504" y="4198254"/>
            <a:chExt cx="3276600" cy="1447800"/>
          </a:xfrm>
        </p:grpSpPr>
        <p:sp>
          <p:nvSpPr>
            <p:cNvPr id="13326" name="Line 8"/>
            <p:cNvSpPr>
              <a:spLocks noChangeShapeType="1"/>
            </p:cNvSpPr>
            <p:nvPr/>
          </p:nvSpPr>
          <p:spPr bwMode="auto">
            <a:xfrm>
              <a:off x="1284504" y="4198254"/>
              <a:ext cx="3276600" cy="14478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mc:Choice xmlns:a14="http://schemas.microsoft.com/office/drawing/2010/main" Requires="a14">
            <p:sp>
              <p:nvSpPr>
                <p:cNvPr id="13332" name="Text Box 14"/>
                <p:cNvSpPr txBox="1">
                  <a:spLocks noChangeArrowheads="1"/>
                </p:cNvSpPr>
                <p:nvPr/>
              </p:nvSpPr>
              <p:spPr bwMode="auto">
                <a:xfrm rot="1382586">
                  <a:off x="1560087" y="4784812"/>
                  <a:ext cx="2618205" cy="69269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0"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0.6</a:t>
                  </a:r>
                  <a:r>
                    <a:rPr lang="en-US" sz="1350" dirty="0">
                      <a:solidFill>
                        <a:srgbClr val="006600"/>
                      </a:solidFill>
                      <a:latin typeface="Arial" pitchFamily="34" charset="0"/>
                    </a:rPr>
                    <a:t>)</a:t>
                  </a:r>
                </a:p>
              </p:txBody>
            </p:sp>
          </mc:Choice>
          <mc:Fallback>
            <p:sp>
              <p:nvSpPr>
                <p:cNvPr id="13332" name="Text Box 14"/>
                <p:cNvSpPr txBox="1">
                  <a:spLocks noRot="1" noChangeAspect="1" noMove="1" noResize="1" noEditPoints="1" noAdjustHandles="1" noChangeArrowheads="1" noChangeShapeType="1" noTextEdit="1"/>
                </p:cNvSpPr>
                <p:nvPr/>
              </p:nvSpPr>
              <p:spPr bwMode="auto">
                <a:xfrm rot="1382586">
                  <a:off x="1560087" y="4784812"/>
                  <a:ext cx="2618205" cy="692699"/>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grpSp>
      <p:grpSp>
        <p:nvGrpSpPr>
          <p:cNvPr id="43" name="Group 42"/>
          <p:cNvGrpSpPr/>
          <p:nvPr/>
        </p:nvGrpSpPr>
        <p:grpSpPr>
          <a:xfrm>
            <a:off x="3583676" y="1435852"/>
            <a:ext cx="1769863" cy="700441"/>
            <a:chOff x="4497568" y="1816533"/>
            <a:chExt cx="2359817" cy="933921"/>
          </a:xfrm>
        </p:grpSpPr>
        <p:sp>
          <p:nvSpPr>
            <p:cNvPr id="13330" name="Line 12"/>
            <p:cNvSpPr>
              <a:spLocks noChangeShapeType="1"/>
            </p:cNvSpPr>
            <p:nvPr/>
          </p:nvSpPr>
          <p:spPr bwMode="auto">
            <a:xfrm flipV="1">
              <a:off x="4561104" y="2201179"/>
              <a:ext cx="1752600" cy="549275"/>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3" name="Text Box 15"/>
                <p:cNvSpPr txBox="1">
                  <a:spLocks noChangeArrowheads="1"/>
                </p:cNvSpPr>
                <p:nvPr/>
              </p:nvSpPr>
              <p:spPr bwMode="auto">
                <a:xfrm rot="20598045">
                  <a:off x="4497568" y="1816533"/>
                  <a:ext cx="2359817"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highlight>
                            <a:srgbClr val="FFFF00"/>
                          </a:highlight>
                          <a:latin typeface="Cambria Math" panose="02040503050406030204" pitchFamily="18" charset="0"/>
                        </a:rPr>
                        <m:t>T</m:t>
                      </m:r>
                    </m:oMath>
                  </a14:m>
                  <a:r>
                    <a:rPr lang="en-US" sz="1350" dirty="0">
                      <a:solidFill>
                        <a:srgbClr val="006600"/>
                      </a:solidFill>
                      <a:highlight>
                        <a:srgbClr val="FFFF00"/>
                      </a:highlight>
                      <a:latin typeface="Arial" pitchFamily="34" charset="0"/>
                    </a:rPr>
                    <a:t> (</a:t>
                  </a:r>
                  <a:r>
                    <a:rPr lang="en-US" sz="1350" dirty="0">
                      <a:solidFill>
                        <a:srgbClr val="0000FF"/>
                      </a:solidFill>
                      <a:highlight>
                        <a:srgbClr val="FFFF00"/>
                      </a:highlight>
                      <a:latin typeface="Arial" pitchFamily="34" charset="0"/>
                    </a:rPr>
                    <a:t>0.6</a:t>
                  </a:r>
                  <a:r>
                    <a:rPr lang="en-US" sz="1350" dirty="0">
                      <a:solidFill>
                        <a:srgbClr val="006600"/>
                      </a:solidFill>
                      <a:highlight>
                        <a:srgbClr val="FFFF00"/>
                      </a:highlight>
                      <a:latin typeface="Arial" pitchFamily="34" charset="0"/>
                    </a:rPr>
                    <a:t>)</a:t>
                  </a:r>
                </a:p>
              </p:txBody>
            </p:sp>
          </mc:Choice>
          <mc:Fallback xmlns="">
            <p:sp>
              <p:nvSpPr>
                <p:cNvPr id="13333" name="Text Box 15"/>
                <p:cNvSpPr txBox="1">
                  <a:spLocks noRot="1" noChangeAspect="1" noMove="1" noResize="1" noEditPoints="1" noAdjustHandles="1" noChangeArrowheads="1" noChangeShapeType="1" noTextEdit="1"/>
                </p:cNvSpPr>
                <p:nvPr/>
              </p:nvSpPr>
              <p:spPr bwMode="auto">
                <a:xfrm rot="20598045">
                  <a:off x="4497568" y="1816533"/>
                  <a:ext cx="2359817" cy="400109"/>
                </a:xfrm>
                <a:prstGeom prst="rect">
                  <a:avLst/>
                </a:prstGeom>
                <a:blipFill>
                  <a:blip r:embed="rId4"/>
                  <a:stretch>
                    <a:fillRect b="-3030"/>
                  </a:stretch>
                </a:blipFill>
                <a:ln w="9525">
                  <a:noFill/>
                  <a:miter lim="800000"/>
                  <a:headEnd/>
                  <a:tailEnd/>
                </a:ln>
              </p:spPr>
              <p:txBody>
                <a:bodyPr/>
                <a:lstStyle/>
                <a:p>
                  <a:r>
                    <a:rPr lang="en-US">
                      <a:noFill/>
                    </a:rPr>
                    <a:t> </a:t>
                  </a:r>
                </a:p>
              </p:txBody>
            </p:sp>
          </mc:Fallback>
        </mc:AlternateContent>
      </p:grpSp>
      <p:grpSp>
        <p:nvGrpSpPr>
          <p:cNvPr id="44" name="Group 43"/>
          <p:cNvGrpSpPr/>
          <p:nvPr/>
        </p:nvGrpSpPr>
        <p:grpSpPr>
          <a:xfrm>
            <a:off x="3591582" y="2136291"/>
            <a:ext cx="1388072" cy="629292"/>
            <a:chOff x="4508109" y="2750454"/>
            <a:chExt cx="1850763" cy="839056"/>
          </a:xfrm>
        </p:grpSpPr>
        <p:sp>
          <p:nvSpPr>
            <p:cNvPr id="13327" name="Line 9"/>
            <p:cNvSpPr>
              <a:spLocks noChangeShapeType="1"/>
            </p:cNvSpPr>
            <p:nvPr/>
          </p:nvSpPr>
          <p:spPr bwMode="auto">
            <a:xfrm>
              <a:off x="4561104" y="2750454"/>
              <a:ext cx="1752600" cy="517525"/>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mc:Choice xmlns:a14="http://schemas.microsoft.com/office/drawing/2010/main" Requires="a14">
            <p:sp>
              <p:nvSpPr>
                <p:cNvPr id="13334" name="Text Box 16"/>
                <p:cNvSpPr txBox="1">
                  <a:spLocks noChangeArrowheads="1"/>
                </p:cNvSpPr>
                <p:nvPr/>
              </p:nvSpPr>
              <p:spPr bwMode="auto">
                <a:xfrm rot="993021">
                  <a:off x="4508109" y="3189401"/>
                  <a:ext cx="1850763"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0"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T</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0.4</a:t>
                  </a:r>
                  <a:r>
                    <a:rPr lang="en-US" sz="1350" dirty="0">
                      <a:solidFill>
                        <a:srgbClr val="006600"/>
                      </a:solidFill>
                      <a:latin typeface="Arial" pitchFamily="34" charset="0"/>
                    </a:rPr>
                    <a:t>)</a:t>
                  </a:r>
                </a:p>
              </p:txBody>
            </p:sp>
          </mc:Choice>
          <mc:Fallback>
            <p:sp>
              <p:nvSpPr>
                <p:cNvPr id="13334" name="Text Box 16"/>
                <p:cNvSpPr txBox="1">
                  <a:spLocks noRot="1" noChangeAspect="1" noMove="1" noResize="1" noEditPoints="1" noAdjustHandles="1" noChangeArrowheads="1" noChangeShapeType="1" noTextEdit="1"/>
                </p:cNvSpPr>
                <p:nvPr/>
              </p:nvSpPr>
              <p:spPr bwMode="auto">
                <a:xfrm rot="993021">
                  <a:off x="4508109" y="3189401"/>
                  <a:ext cx="1850763" cy="400109"/>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grpSp>
      <p:grpSp>
        <p:nvGrpSpPr>
          <p:cNvPr id="45" name="Group 44"/>
          <p:cNvGrpSpPr/>
          <p:nvPr/>
        </p:nvGrpSpPr>
        <p:grpSpPr>
          <a:xfrm>
            <a:off x="3618497" y="2691594"/>
            <a:ext cx="1716222" cy="659579"/>
            <a:chOff x="4531838" y="4766616"/>
            <a:chExt cx="2288296" cy="879438"/>
          </a:xfrm>
        </p:grpSpPr>
        <p:sp>
          <p:nvSpPr>
            <p:cNvPr id="13329" name="Line 11"/>
            <p:cNvSpPr>
              <a:spLocks noChangeShapeType="1"/>
            </p:cNvSpPr>
            <p:nvPr/>
          </p:nvSpPr>
          <p:spPr bwMode="auto">
            <a:xfrm flipV="1">
              <a:off x="4561104" y="5112654"/>
              <a:ext cx="1752600" cy="5334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5" name="Text Box 17"/>
                <p:cNvSpPr txBox="1">
                  <a:spLocks noChangeArrowheads="1"/>
                </p:cNvSpPr>
                <p:nvPr/>
              </p:nvSpPr>
              <p:spPr bwMode="auto">
                <a:xfrm rot="20598045">
                  <a:off x="4531838" y="4766616"/>
                  <a:ext cx="2288296"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highlight>
                            <a:srgbClr val="FFFF00"/>
                          </a:highlight>
                          <a:latin typeface="Cambria Math" panose="02040503050406030204" pitchFamily="18" charset="0"/>
                        </a:rPr>
                        <m:t>T</m:t>
                      </m:r>
                    </m:oMath>
                  </a14:m>
                  <a:r>
                    <a:rPr lang="en-US" sz="1350" dirty="0">
                      <a:solidFill>
                        <a:srgbClr val="006600"/>
                      </a:solidFill>
                      <a:highlight>
                        <a:srgbClr val="FFFF00"/>
                      </a:highlight>
                      <a:latin typeface="Arial" pitchFamily="34" charset="0"/>
                    </a:rPr>
                    <a:t> (</a:t>
                  </a:r>
                  <a:r>
                    <a:rPr lang="en-US" sz="1350" dirty="0">
                      <a:solidFill>
                        <a:srgbClr val="0000FF"/>
                      </a:solidFill>
                      <a:highlight>
                        <a:srgbClr val="FFFF00"/>
                      </a:highlight>
                      <a:latin typeface="Arial" pitchFamily="34" charset="0"/>
                    </a:rPr>
                    <a:t>0.2</a:t>
                  </a:r>
                  <a:r>
                    <a:rPr lang="en-US" sz="1350" dirty="0">
                      <a:solidFill>
                        <a:srgbClr val="006600"/>
                      </a:solidFill>
                      <a:highlight>
                        <a:srgbClr val="FFFF00"/>
                      </a:highlight>
                      <a:latin typeface="Arial" pitchFamily="34" charset="0"/>
                    </a:rPr>
                    <a:t>)</a:t>
                  </a:r>
                </a:p>
              </p:txBody>
            </p:sp>
          </mc:Choice>
          <mc:Fallback xmlns="">
            <p:sp>
              <p:nvSpPr>
                <p:cNvPr id="13335" name="Text Box 17"/>
                <p:cNvSpPr txBox="1">
                  <a:spLocks noRot="1" noChangeAspect="1" noMove="1" noResize="1" noEditPoints="1" noAdjustHandles="1" noChangeArrowheads="1" noChangeShapeType="1" noTextEdit="1"/>
                </p:cNvSpPr>
                <p:nvPr/>
              </p:nvSpPr>
              <p:spPr bwMode="auto">
                <a:xfrm rot="20598045">
                  <a:off x="4531838" y="4766616"/>
                  <a:ext cx="2288296" cy="400109"/>
                </a:xfrm>
                <a:prstGeom prst="rect">
                  <a:avLst/>
                </a:prstGeom>
                <a:blipFill>
                  <a:blip r:embed="rId6"/>
                  <a:stretch>
                    <a:fillRect b="-3101"/>
                  </a:stretch>
                </a:blipFill>
                <a:ln w="9525">
                  <a:noFill/>
                  <a:miter lim="800000"/>
                  <a:headEnd/>
                  <a:tailEnd/>
                </a:ln>
              </p:spPr>
              <p:txBody>
                <a:bodyPr/>
                <a:lstStyle/>
                <a:p>
                  <a:r>
                    <a:rPr lang="en-US">
                      <a:noFill/>
                    </a:rPr>
                    <a:t> </a:t>
                  </a:r>
                </a:p>
              </p:txBody>
            </p:sp>
          </mc:Fallback>
        </mc:AlternateContent>
      </p:grpSp>
      <p:grpSp>
        <p:nvGrpSpPr>
          <p:cNvPr id="46" name="Group 45"/>
          <p:cNvGrpSpPr/>
          <p:nvPr/>
        </p:nvGrpSpPr>
        <p:grpSpPr>
          <a:xfrm>
            <a:off x="3640446" y="3351171"/>
            <a:ext cx="1492295" cy="648450"/>
            <a:chOff x="4561104" y="5646054"/>
            <a:chExt cx="1989726" cy="864599"/>
          </a:xfrm>
        </p:grpSpPr>
        <p:sp>
          <p:nvSpPr>
            <p:cNvPr id="13328" name="Line 10"/>
            <p:cNvSpPr>
              <a:spLocks noChangeShapeType="1"/>
            </p:cNvSpPr>
            <p:nvPr/>
          </p:nvSpPr>
          <p:spPr bwMode="auto">
            <a:xfrm>
              <a:off x="4561104" y="5646054"/>
              <a:ext cx="1752600" cy="5334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mc:Choice xmlns:a14="http://schemas.microsoft.com/office/drawing/2010/main" Requires="a14">
            <p:sp>
              <p:nvSpPr>
                <p:cNvPr id="13336" name="Text Box 18"/>
                <p:cNvSpPr txBox="1">
                  <a:spLocks noChangeArrowheads="1"/>
                </p:cNvSpPr>
                <p:nvPr/>
              </p:nvSpPr>
              <p:spPr bwMode="auto">
                <a:xfrm rot="993021">
                  <a:off x="4622616" y="6110544"/>
                  <a:ext cx="1928214"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0"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T</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0.8</a:t>
                  </a:r>
                  <a:r>
                    <a:rPr lang="en-US" sz="1350" dirty="0">
                      <a:solidFill>
                        <a:srgbClr val="006600"/>
                      </a:solidFill>
                      <a:latin typeface="Arial" pitchFamily="34" charset="0"/>
                    </a:rPr>
                    <a:t>)</a:t>
                  </a:r>
                </a:p>
              </p:txBody>
            </p:sp>
          </mc:Choice>
          <mc:Fallback>
            <p:sp>
              <p:nvSpPr>
                <p:cNvPr id="13336" name="Text Box 18"/>
                <p:cNvSpPr txBox="1">
                  <a:spLocks noRot="1" noChangeAspect="1" noMove="1" noResize="1" noEditPoints="1" noAdjustHandles="1" noChangeArrowheads="1" noChangeShapeType="1" noTextEdit="1"/>
                </p:cNvSpPr>
                <p:nvPr/>
              </p:nvSpPr>
              <p:spPr bwMode="auto">
                <a:xfrm rot="993021">
                  <a:off x="4622616" y="6110544"/>
                  <a:ext cx="1928214" cy="400109"/>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grpSp>
      <p:sp>
        <p:nvSpPr>
          <p:cNvPr id="13343" name="Text Box 28"/>
          <p:cNvSpPr txBox="1">
            <a:spLocks noChangeArrowheads="1"/>
          </p:cNvSpPr>
          <p:nvPr/>
        </p:nvSpPr>
        <p:spPr bwMode="auto">
          <a:xfrm>
            <a:off x="1217422" y="2500698"/>
            <a:ext cx="1068821" cy="523220"/>
          </a:xfrm>
          <a:prstGeom prst="rect">
            <a:avLst/>
          </a:prstGeom>
          <a:noFill/>
          <a:ln w="9525">
            <a:noFill/>
            <a:miter lim="800000"/>
            <a:headEnd/>
            <a:tailEnd/>
          </a:ln>
        </p:spPr>
        <p:txBody>
          <a:bodyPr wrap="square">
            <a:spAutoFit/>
          </a:bodyPr>
          <a:lstStyle/>
          <a:p>
            <a:pPr algn="ctr"/>
            <a:r>
              <a:rPr lang="en-US" sz="1400" dirty="0">
                <a:latin typeface="Helvetica Light" panose="020B0403020202020204"/>
              </a:rPr>
              <a:t>Newly drilled well</a:t>
            </a:r>
            <a:endParaRPr lang="en-US" sz="1350" dirty="0">
              <a:solidFill>
                <a:srgbClr val="000000"/>
              </a:solidFill>
              <a:latin typeface="Arial"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8DF4B7A-969C-4783-A8E4-F1FF46B64211}"/>
                  </a:ext>
                </a:extLst>
              </p:cNvPr>
              <p:cNvSpPr/>
              <p:nvPr/>
            </p:nvSpPr>
            <p:spPr>
              <a:xfrm>
                <a:off x="4919626" y="1519209"/>
                <a:ext cx="2280881" cy="300082"/>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=0.4</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0.6=0.24</m:t>
                      </m:r>
                    </m:oMath>
                  </m:oMathPara>
                </a14:m>
                <a:endParaRPr lang="en-US" sz="1350" dirty="0">
                  <a:solidFill>
                    <a:srgbClr val="006600"/>
                  </a:solidFill>
                </a:endParaRPr>
              </a:p>
            </p:txBody>
          </p:sp>
        </mc:Choice>
        <mc:Fallback xmlns="">
          <p:sp>
            <p:nvSpPr>
              <p:cNvPr id="2" name="Rectangle 1">
                <a:extLst>
                  <a:ext uri="{FF2B5EF4-FFF2-40B4-BE49-F238E27FC236}">
                    <a16:creationId xmlns:a16="http://schemas.microsoft.com/office/drawing/2014/main" id="{88DF4B7A-969C-4783-A8E4-F1FF46B64211}"/>
                  </a:ext>
                </a:extLst>
              </p:cNvPr>
              <p:cNvSpPr>
                <a:spLocks noRot="1" noChangeAspect="1" noMove="1" noResize="1" noEditPoints="1" noAdjustHandles="1" noChangeArrowheads="1" noChangeShapeType="1" noTextEdit="1"/>
              </p:cNvSpPr>
              <p:nvPr/>
            </p:nvSpPr>
            <p:spPr>
              <a:xfrm>
                <a:off x="4919626" y="1519209"/>
                <a:ext cx="2280881" cy="30008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Rectangle 57">
                <a:extLst>
                  <a:ext uri="{FF2B5EF4-FFF2-40B4-BE49-F238E27FC236}">
                    <a16:creationId xmlns:a16="http://schemas.microsoft.com/office/drawing/2014/main" id="{D54DA3A9-BA2A-4629-9CAE-693EFF3F3E5E}"/>
                  </a:ext>
                </a:extLst>
              </p:cNvPr>
              <p:cNvSpPr/>
              <p:nvPr/>
            </p:nvSpPr>
            <p:spPr>
              <a:xfrm>
                <a:off x="4960336" y="2784165"/>
                <a:ext cx="2361737" cy="300082"/>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sSup>
                            <m:sSupPr>
                              <m:ctrlPr>
                                <a:rPr lang="en-US" sz="1350" b="0" i="0" smtClean="0">
                                  <a:solidFill>
                                    <a:srgbClr val="006600"/>
                                  </a:solidFill>
                                  <a:latin typeface="Cambria Math" panose="02040503050406030204" pitchFamily="18" charset="0"/>
                                </a:rPr>
                              </m:ctrlPr>
                            </m:sSupPr>
                            <m:e>
                              <m:r>
                                <m:rPr>
                                  <m:sty m:val="p"/>
                                </m:rPr>
                                <a:rPr lang="en-US" sz="1350" b="0" i="1">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=0.6</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0.2=0.12</m:t>
                      </m:r>
                    </m:oMath>
                  </m:oMathPara>
                </a14:m>
                <a:endParaRPr lang="en-US" sz="1350" dirty="0">
                  <a:solidFill>
                    <a:srgbClr val="006600"/>
                  </a:solidFill>
                </a:endParaRPr>
              </a:p>
            </p:txBody>
          </p:sp>
        </mc:Choice>
        <mc:Fallback>
          <p:sp>
            <p:nvSpPr>
              <p:cNvPr id="58" name="Rectangle 57">
                <a:extLst>
                  <a:ext uri="{FF2B5EF4-FFF2-40B4-BE49-F238E27FC236}">
                    <a16:creationId xmlns:a16="http://schemas.microsoft.com/office/drawing/2014/main" id="{D54DA3A9-BA2A-4629-9CAE-693EFF3F3E5E}"/>
                  </a:ext>
                </a:extLst>
              </p:cNvPr>
              <p:cNvSpPr>
                <a:spLocks noRot="1" noChangeAspect="1" noMove="1" noResize="1" noEditPoints="1" noAdjustHandles="1" noChangeArrowheads="1" noChangeShapeType="1" noTextEdit="1"/>
              </p:cNvSpPr>
              <p:nvPr/>
            </p:nvSpPr>
            <p:spPr>
              <a:xfrm>
                <a:off x="4960336" y="2784165"/>
                <a:ext cx="2361737" cy="30008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2EB2DC6B-79E8-4B1A-B518-83A6348DD4D5}"/>
                  </a:ext>
                </a:extLst>
              </p:cNvPr>
              <p:cNvSpPr/>
              <p:nvPr/>
            </p:nvSpPr>
            <p:spPr>
              <a:xfrm>
                <a:off x="1476375" y="4446991"/>
                <a:ext cx="5906608" cy="524887"/>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e>
                        <m:e>
                          <m:r>
                            <m:rPr>
                              <m:sty m:val="p"/>
                            </m:rPr>
                            <a:rPr lang="en-US" sz="1350" b="0" i="1">
                              <a:solidFill>
                                <a:srgbClr val="006600"/>
                              </a:solidFill>
                              <a:latin typeface="Cambria Math" panose="02040503050406030204" pitchFamily="18" charset="0"/>
                            </a:rPr>
                            <m:t>T</m:t>
                          </m:r>
                        </m:e>
                      </m:d>
                      <m:r>
                        <a:rPr lang="en-US" sz="1350" b="0">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num>
                        <m:den>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T</m:t>
                              </m:r>
                            </m:e>
                          </m:d>
                        </m:den>
                      </m:f>
                      <m:r>
                        <a:rPr lang="en-US" sz="1350" b="0">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num>
                        <m:den>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m:t>
                          </m:r>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sSup>
                                <m:sSupPr>
                                  <m:ctrlPr>
                                    <a:rPr lang="en-US" sz="1350" b="0" i="0" smtClean="0">
                                      <a:solidFill>
                                        <a:srgbClr val="006600"/>
                                      </a:solidFill>
                                      <a:latin typeface="Cambria Math" panose="02040503050406030204" pitchFamily="18" charset="0"/>
                                    </a:rPr>
                                  </m:ctrlPr>
                                </m:sSupPr>
                                <m:e>
                                  <m:r>
                                    <m:rPr>
                                      <m:sty m:val="p"/>
                                    </m:rPr>
                                    <a:rPr lang="en-US" sz="1350" b="0" i="1">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den>
                      </m:f>
                      <m:r>
                        <a:rPr lang="en-US" sz="1350" b="0" i="1">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a:rPr lang="en-US" sz="1350" b="0" i="1">
                              <a:solidFill>
                                <a:srgbClr val="006600"/>
                              </a:solidFill>
                              <a:latin typeface="Cambria Math" panose="02040503050406030204" pitchFamily="18" charset="0"/>
                            </a:rPr>
                            <m:t>0.24</m:t>
                          </m:r>
                        </m:num>
                        <m:den>
                          <m:r>
                            <a:rPr lang="en-US" sz="1350" b="0" i="1">
                              <a:solidFill>
                                <a:srgbClr val="006600"/>
                              </a:solidFill>
                              <a:latin typeface="Cambria Math" panose="02040503050406030204" pitchFamily="18" charset="0"/>
                            </a:rPr>
                            <m:t>0.24+0.12</m:t>
                          </m:r>
                        </m:den>
                      </m:f>
                      <m:r>
                        <a:rPr lang="en-US" sz="1350" b="0" i="1">
                          <a:solidFill>
                            <a:srgbClr val="006600"/>
                          </a:solidFill>
                          <a:latin typeface="Cambria Math" panose="02040503050406030204" pitchFamily="18" charset="0"/>
                        </a:rPr>
                        <m:t>=0.67</m:t>
                      </m:r>
                    </m:oMath>
                  </m:oMathPara>
                </a14:m>
                <a:endParaRPr lang="en-US" sz="1350" dirty="0">
                  <a:solidFill>
                    <a:srgbClr val="006600"/>
                  </a:solidFill>
                </a:endParaRPr>
              </a:p>
            </p:txBody>
          </p:sp>
        </mc:Choice>
        <mc:Fallback>
          <p:sp>
            <p:nvSpPr>
              <p:cNvPr id="3" name="Rectangle 2">
                <a:extLst>
                  <a:ext uri="{FF2B5EF4-FFF2-40B4-BE49-F238E27FC236}">
                    <a16:creationId xmlns:a16="http://schemas.microsoft.com/office/drawing/2014/main" id="{2EB2DC6B-79E8-4B1A-B518-83A6348DD4D5}"/>
                  </a:ext>
                </a:extLst>
              </p:cNvPr>
              <p:cNvSpPr>
                <a:spLocks noRot="1" noChangeAspect="1" noMove="1" noResize="1" noEditPoints="1" noAdjustHandles="1" noChangeArrowheads="1" noChangeShapeType="1" noTextEdit="1"/>
              </p:cNvSpPr>
              <p:nvPr/>
            </p:nvSpPr>
            <p:spPr>
              <a:xfrm>
                <a:off x="1476375" y="4446991"/>
                <a:ext cx="5906608" cy="524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3386" name="Ink 13385">
                <a:extLst>
                  <a:ext uri="{FF2B5EF4-FFF2-40B4-BE49-F238E27FC236}">
                    <a16:creationId xmlns:a16="http://schemas.microsoft.com/office/drawing/2014/main" id="{8EBA8D7F-F2C2-84DD-73B0-63ABEF10206E}"/>
                  </a:ext>
                </a:extLst>
              </p14:cNvPr>
              <p14:cNvContentPartPr/>
              <p14:nvPr/>
            </p14:nvContentPartPr>
            <p14:xfrm>
              <a:off x="6366477" y="1645873"/>
              <a:ext cx="79560" cy="370440"/>
            </p14:xfrm>
          </p:contentPart>
        </mc:Choice>
        <mc:Fallback xmlns="">
          <p:pic>
            <p:nvPicPr>
              <p:cNvPr id="13386" name="Ink 13385">
                <a:extLst>
                  <a:ext uri="{FF2B5EF4-FFF2-40B4-BE49-F238E27FC236}">
                    <a16:creationId xmlns:a16="http://schemas.microsoft.com/office/drawing/2014/main" id="{8EBA8D7F-F2C2-84DD-73B0-63ABEF10206E}"/>
                  </a:ext>
                </a:extLst>
              </p:cNvPr>
              <p:cNvPicPr/>
              <p:nvPr/>
            </p:nvPicPr>
            <p:blipFill>
              <a:blip r:embed="rId192"/>
              <a:stretch>
                <a:fillRect/>
              </a:stretch>
            </p:blipFill>
            <p:spPr>
              <a:xfrm>
                <a:off x="6357837" y="1637233"/>
                <a:ext cx="97200" cy="388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50000"/>
                  </a:lnSpc>
                  <a:buNone/>
                </a:pPr>
                <a:r>
                  <a:rPr lang="en-US" sz="1200" dirty="0">
                    <a:solidFill>
                      <a:schemeClr val="tx1"/>
                    </a:solidFill>
                    <a:latin typeface="Helvetica Light" panose="020B0403020202020204"/>
                  </a:rPr>
                  <a:t>In previous cases, </a:t>
                </a:r>
                <a14:m>
                  <m:oMath xmlns:m="http://schemas.openxmlformats.org/officeDocument/2006/math">
                    <m:r>
                      <a:rPr lang="en-US" sz="1200" b="0" i="1" smtClean="0">
                        <a:solidFill>
                          <a:srgbClr val="006600"/>
                        </a:solidFill>
                        <a:latin typeface="Cambria Math" panose="02040503050406030204" pitchFamily="18" charset="0"/>
                      </a:rPr>
                      <m:t>4</m:t>
                    </m:r>
                    <m:r>
                      <a:rPr lang="en-US" sz="1200" b="0" i="0" smtClean="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new-model televisions have been classified as successful, while </a:t>
                </a:r>
                <a14:m>
                  <m:oMath xmlns:m="http://schemas.openxmlformats.org/officeDocument/2006/math">
                    <m:r>
                      <a:rPr lang="en-US" sz="1200" b="0" i="1" smtClean="0">
                        <a:solidFill>
                          <a:srgbClr val="006600"/>
                        </a:solidFill>
                        <a:latin typeface="Cambria Math" panose="02040503050406030204" pitchFamily="18" charset="0"/>
                      </a:rPr>
                      <m:t>6</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have been considered unsuccessful. Prior to introducing a new model television, the marketing research department conducts a comprehensive study and releases either a favorable or unfavorable report. In the past, </a:t>
                </a:r>
                <a14:m>
                  <m:oMath xmlns:m="http://schemas.openxmlformats.org/officeDocument/2006/math">
                    <m:r>
                      <a:rPr lang="en-US" sz="1200" b="0" i="1" smtClean="0">
                        <a:solidFill>
                          <a:srgbClr val="006600"/>
                        </a:solidFill>
                        <a:latin typeface="Cambria Math" panose="02040503050406030204" pitchFamily="18" charset="0"/>
                      </a:rPr>
                      <m:t>8</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the successful new-model televisions have received favorable market research reports, whereas </a:t>
                </a:r>
                <a14:m>
                  <m:oMath xmlns:m="http://schemas.openxmlformats.org/officeDocument/2006/math">
                    <m:r>
                      <a:rPr lang="en-US" sz="1200" b="0" i="1" smtClean="0">
                        <a:solidFill>
                          <a:srgbClr val="006600"/>
                        </a:solidFill>
                        <a:latin typeface="Cambria Math" panose="02040503050406030204" pitchFamily="18" charset="0"/>
                      </a:rPr>
                      <m:t>3</m:t>
                    </m:r>
                    <m:r>
                      <a:rPr lang="en-US" sz="1200">
                        <a:solidFill>
                          <a:srgbClr val="006600"/>
                        </a:solidFill>
                        <a:latin typeface="Cambria Math" panose="02040503050406030204" pitchFamily="18" charset="0"/>
                      </a:rPr>
                      <m:t>0%</m:t>
                    </m:r>
                  </m:oMath>
                </a14:m>
                <a:r>
                  <a:rPr lang="en-US" sz="1200" dirty="0">
                    <a:solidFill>
                      <a:schemeClr val="tx1"/>
                    </a:solidFill>
                    <a:latin typeface="Helvetica Light" panose="020B0403020202020204"/>
                  </a:rPr>
                  <a:t> of the unsuccessful ones have received favorable reports. Now, for the new model of television currently being considered, the marketing research department has issued a favorable report. What is the probability that this television will be successful?</a:t>
                </a:r>
                <a:endParaRPr lang="en-US"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r="-77"/>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p:txBody>
          <a:bodyPr/>
          <a:lstStyle/>
          <a:p>
            <a:r>
              <a:rPr lang="en-US" dirty="0"/>
              <a:t>Events as Sets</a:t>
            </a:r>
            <a:endParaRPr lang="en-US" b="1" dirty="0"/>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9494874-9255-425A-8194-C51587264AC2}"/>
                  </a:ext>
                </a:extLst>
              </p:cNvPr>
              <p:cNvSpPr>
                <a:spLocks noGrp="1"/>
              </p:cNvSpPr>
              <p:nvPr>
                <p:ph idx="1"/>
              </p:nvPr>
            </p:nvSpPr>
            <p:spPr>
              <a:xfrm>
                <a:off x="655091" y="1179096"/>
                <a:ext cx="8175010" cy="2743028"/>
              </a:xfrm>
              <a:solidFill>
                <a:srgbClr val="E5F5FF"/>
              </a:solidFill>
              <a:ln>
                <a:solidFill>
                  <a:schemeClr val="tx1"/>
                </a:solidFill>
              </a:ln>
            </p:spPr>
            <p:txBody>
              <a:bodyPr>
                <a:normAutofit/>
              </a:bodyPr>
              <a:lstStyle/>
              <a:p>
                <a:pPr marL="0" indent="0" eaLnBrk="0" fontAlgn="base" hangingPunct="0">
                  <a:lnSpc>
                    <a:spcPct val="150000"/>
                  </a:lnSpc>
                  <a:spcBef>
                    <a:spcPct val="50000"/>
                  </a:spcBef>
                  <a:spcAft>
                    <a:spcPct val="0"/>
                  </a:spcAft>
                  <a:buNone/>
                  <a:defRPr/>
                </a:pPr>
                <a:r>
                  <a:rPr lang="en-US" sz="1200" b="1" dirty="0">
                    <a:solidFill>
                      <a:srgbClr val="C00000"/>
                    </a:solidFill>
                    <a:latin typeface="Helvetica Light" panose="020B0403020202020204"/>
                  </a:rPr>
                  <a:t>Complement event </a:t>
                </a:r>
                <a14:m>
                  <m:oMath xmlns:m="http://schemas.openxmlformats.org/officeDocument/2006/math">
                    <m:r>
                      <a:rPr lang="en-US" sz="1200" b="0" i="0" smtClean="0">
                        <a:solidFill>
                          <a:srgbClr val="006600"/>
                        </a:solidFill>
                        <a:latin typeface="Cambria Math" panose="02040503050406030204" pitchFamily="18" charset="0"/>
                      </a:rPr>
                      <m:t>(</m:t>
                    </m:r>
                    <m:sSup>
                      <m:sSupPr>
                        <m:ctrlPr>
                          <a:rPr lang="en-US" sz="1200" b="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𝐴</m:t>
                        </m:r>
                      </m:e>
                      <m:sup>
                        <m:r>
                          <a:rPr lang="en-US" sz="1200" b="0" i="1" smtClean="0">
                            <a:solidFill>
                              <a:srgbClr val="006600"/>
                            </a:solidFill>
                            <a:latin typeface="Cambria Math" panose="02040503050406030204" pitchFamily="18" charset="0"/>
                          </a:rPr>
                          <m:t>𝑐</m:t>
                        </m:r>
                      </m:sup>
                    </m:sSup>
                    <m:r>
                      <a:rPr lang="en-US" sz="1200" b="0" i="0" smtClean="0">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members of </a:t>
                </a:r>
                <a14:m>
                  <m:oMath xmlns:m="http://schemas.openxmlformats.org/officeDocument/2006/math">
                    <m:r>
                      <m:rPr>
                        <m:sty m:val="p"/>
                      </m:rPr>
                      <a:rPr lang="en-US" sz="1200" b="0" i="0" smtClean="0">
                        <a:solidFill>
                          <a:srgbClr val="006600"/>
                        </a:solidFill>
                        <a:latin typeface="Cambria Math" panose="02040503050406030204" pitchFamily="18" charset="0"/>
                      </a:rPr>
                      <m:t>Ω</m:t>
                    </m:r>
                  </m:oMath>
                </a14:m>
                <a:r>
                  <a:rPr lang="en-US" sz="1200" dirty="0">
                    <a:solidFill>
                      <a:schemeClr val="tx1"/>
                    </a:solidFill>
                    <a:latin typeface="Helvetica Light" panose="020B0403020202020204"/>
                  </a:rPr>
                  <a:t> that are not in </a:t>
                </a:r>
                <a14:m>
                  <m:oMath xmlns:m="http://schemas.openxmlformats.org/officeDocument/2006/math">
                    <m:r>
                      <m:rPr>
                        <m:sty m:val="p"/>
                      </m:rPr>
                      <a:rPr lang="en-US" sz="1200" b="0" i="1">
                        <a:solidFill>
                          <a:srgbClr val="006600"/>
                        </a:solidFill>
                        <a:latin typeface="Cambria Math" panose="02040503050406030204" pitchFamily="18" charset="0"/>
                      </a:rPr>
                      <m:t>A</m:t>
                    </m:r>
                  </m:oMath>
                </a14:m>
                <a:r>
                  <a:rPr lang="en-US" sz="1200" dirty="0">
                    <a:solidFill>
                      <a:schemeClr val="tx1"/>
                    </a:solidFill>
                    <a:latin typeface="Helvetica Light" panose="020B0403020202020204"/>
                  </a:rPr>
                  <a:t>: </a:t>
                </a:r>
                <a14:m>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𝐴</m:t>
                        </m:r>
                      </m:e>
                      <m:sup>
                        <m:r>
                          <a:rPr lang="en-US" sz="1200" b="0" i="1" smtClean="0">
                            <a:solidFill>
                              <a:srgbClr val="006600"/>
                            </a:solidFill>
                            <a:latin typeface="Cambria Math" panose="02040503050406030204" pitchFamily="18" charset="0"/>
                          </a:rPr>
                          <m:t>𝑐</m:t>
                        </m:r>
                      </m:sup>
                    </m:sSup>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Ω</m:t>
                    </m:r>
                    <m:r>
                      <m:rPr>
                        <m:nor/>
                      </m:rPr>
                      <a:rPr lang="en-US" sz="1200" b="0" i="0" smtClean="0">
                        <a:solidFill>
                          <a:srgbClr val="006600"/>
                        </a:solidFill>
                        <a:latin typeface="Cambria Math" panose="02040503050406030204" pitchFamily="18" charset="0"/>
                      </a:rPr>
                      <m:t> </m:t>
                    </m:r>
                    <m:r>
                      <m:rPr>
                        <m:nor/>
                      </m:rPr>
                      <a:rPr lang="en-US" sz="1200" b="0" i="0" dirty="0" smtClean="0">
                        <a:solidFill>
                          <a:srgbClr val="0000FF"/>
                        </a:solidFill>
                        <a:latin typeface="Helvetica Light" panose="020B0403020202020204"/>
                      </a:rPr>
                      <m:t>and</m:t>
                    </m:r>
                    <m:r>
                      <a:rPr lang="en-US" sz="1200" b="0" i="1" dirty="0" smtClean="0">
                        <a:solidFill>
                          <a:srgbClr val="0000FF"/>
                        </a:solidFill>
                        <a:latin typeface="Cambria Math" panose="02040503050406030204" pitchFamily="18" charset="0"/>
                      </a:rPr>
                      <m:t> </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oMath>
                </a14:m>
                <a:endParaRPr lang="en-US" sz="1200" dirty="0">
                  <a:solidFill>
                    <a:schemeClr val="tx1"/>
                  </a:solidFill>
                  <a:latin typeface="Helvetica Light" panose="020B0403020202020204"/>
                </a:endParaRPr>
              </a:p>
              <a:p>
                <a:pPr marL="0" indent="0" eaLnBrk="0" fontAlgn="base" hangingPunct="0">
                  <a:lnSpc>
                    <a:spcPct val="150000"/>
                  </a:lnSpc>
                  <a:spcBef>
                    <a:spcPct val="50000"/>
                  </a:spcBef>
                  <a:spcAft>
                    <a:spcPct val="0"/>
                  </a:spcAft>
                  <a:buNone/>
                  <a:defRPr/>
                </a:pPr>
                <a:r>
                  <a:rPr lang="en-US" sz="1200" b="1" dirty="0">
                    <a:solidFill>
                      <a:srgbClr val="C00000"/>
                    </a:solidFill>
                    <a:latin typeface="Helvetica Light" panose="020B0403020202020204"/>
                  </a:rPr>
                  <a:t>Impossible (null) event </a:t>
                </a:r>
                <a14:m>
                  <m:oMath xmlns:m="http://schemas.openxmlformats.org/officeDocument/2006/math">
                    <m:r>
                      <a:rPr lang="en-US" sz="1200" b="0" i="1" smtClean="0">
                        <a:solidFill>
                          <a:srgbClr val="006600"/>
                        </a:solidFill>
                        <a:latin typeface="Cambria Math" panose="02040503050406030204" pitchFamily="18" charset="0"/>
                      </a:rPr>
                      <m:t>(</m:t>
                    </m:r>
                    <m:r>
                      <a:rPr lang="en-US" sz="1200" b="0" i="0" smtClean="0">
                        <a:solidFill>
                          <a:srgbClr val="006600"/>
                        </a:solidFill>
                        <a:latin typeface="Cambria Math" panose="02040503050406030204" pitchFamily="18" charset="0"/>
                        <a:ea typeface="Cambria Math" panose="02040503050406030204" pitchFamily="18" charset="0"/>
                      </a:rPr>
                      <m:t>∅</m:t>
                    </m:r>
                    <m:r>
                      <a:rPr lang="en-US" sz="1200" b="0" smtClean="0">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an </a:t>
                </a:r>
                <a:r>
                  <a:rPr lang="en-US" sz="1200" dirty="0">
                    <a:solidFill>
                      <a:srgbClr val="0000FF"/>
                    </a:solidFill>
                    <a:latin typeface="Helvetica Light" panose="020B0403020202020204"/>
                  </a:rPr>
                  <a:t>empty</a:t>
                </a:r>
                <a:r>
                  <a:rPr lang="en-US" sz="1200" dirty="0">
                    <a:solidFill>
                      <a:schemeClr val="tx1"/>
                    </a:solidFill>
                    <a:latin typeface="Helvetica Light" panose="020B0403020202020204"/>
                  </a:rPr>
                  <a:t> set:</a:t>
                </a:r>
                <a:r>
                  <a:rPr lang="en-US" sz="1200" dirty="0">
                    <a:solidFill>
                      <a:srgbClr val="006600"/>
                    </a:solidFill>
                    <a:ea typeface="Cambria Math" panose="02040503050406030204" pitchFamily="18" charset="0"/>
                  </a:rPr>
                  <a:t> </a:t>
                </a:r>
                <a14:m>
                  <m:oMath xmlns:m="http://schemas.openxmlformats.org/officeDocument/2006/math">
                    <m:r>
                      <a:rPr lang="en-US" sz="1200" i="1">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ea typeface="Cambria Math" panose="02040503050406030204" pitchFamily="18" charset="0"/>
                      </a:rPr>
                      <m:t>={}</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Union event </a:t>
                </a:r>
                <a14:m>
                  <m:oMath xmlns:m="http://schemas.openxmlformats.org/officeDocument/2006/math">
                    <m:r>
                      <a:rPr lang="en-US" sz="1200" b="0" i="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any outcome is either in </a:t>
                </a:r>
                <a14:m>
                  <m:oMath xmlns:m="http://schemas.openxmlformats.org/officeDocument/2006/math">
                    <m:r>
                      <a:rPr lang="en-US" sz="1200" b="0" i="1">
                        <a:solidFill>
                          <a:srgbClr val="006600"/>
                        </a:solidFill>
                        <a:latin typeface="Cambria Math" panose="02040503050406030204" pitchFamily="18" charset="0"/>
                      </a:rPr>
                      <m:t>𝐴</m:t>
                    </m:r>
                  </m:oMath>
                </a14:m>
                <a:r>
                  <a:rPr lang="en-US" sz="1200" dirty="0">
                    <a:solidFill>
                      <a:schemeClr val="tx1"/>
                    </a:solidFill>
                    <a:latin typeface="Helvetica Light" panose="020B0403020202020204"/>
                  </a:rPr>
                  <a:t> </a:t>
                </a:r>
                <a:r>
                  <a:rPr lang="en-US" sz="1200" dirty="0">
                    <a:solidFill>
                      <a:srgbClr val="0000FF"/>
                    </a:solidFill>
                    <a:latin typeface="Helvetica Light" panose="020B0403020202020204"/>
                  </a:rPr>
                  <a:t>or</a:t>
                </a:r>
                <a:r>
                  <a:rPr lang="en-US" sz="1200" dirty="0">
                    <a:solidFill>
                      <a:schemeClr val="tx1"/>
                    </a:solidFill>
                    <a:latin typeface="Helvetica Light" panose="020B0403020202020204"/>
                  </a:rPr>
                  <a:t>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(or both): </a:t>
                </a:r>
                <a14:m>
                  <m:oMath xmlns:m="http://schemas.openxmlformats.org/officeDocument/2006/math">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𝐴</m:t>
                    </m:r>
                    <m:r>
                      <m:rPr>
                        <m:nor/>
                      </m:rPr>
                      <a:rPr lang="en-US" sz="1200" b="0" i="0" smtClean="0">
                        <a:solidFill>
                          <a:srgbClr val="006600"/>
                        </a:solidFill>
                        <a:latin typeface="Cambria Math" panose="02040503050406030204" pitchFamily="18" charset="0"/>
                      </a:rPr>
                      <m:t> </m:t>
                    </m:r>
                    <m:r>
                      <m:rPr>
                        <m:nor/>
                      </m:rPr>
                      <a:rPr lang="en-US" sz="1200" dirty="0">
                        <a:solidFill>
                          <a:srgbClr val="0000FF"/>
                        </a:solidFill>
                        <a:latin typeface="Helvetica Light" panose="020B0403020202020204"/>
                      </a:rPr>
                      <m:t>or</m:t>
                    </m:r>
                    <m:r>
                      <a:rPr lang="en-US" sz="1200" b="0" i="1" dirty="0" smtClean="0">
                        <a:solidFill>
                          <a:srgbClr val="0000FF"/>
                        </a:solidFill>
                        <a:latin typeface="Cambria Math" panose="02040503050406030204" pitchFamily="18" charset="0"/>
                      </a:rPr>
                      <m:t> </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Joint event</a:t>
                </a:r>
                <a:r>
                  <a:rPr lang="en-US" sz="1200" dirty="0">
                    <a:solidFill>
                      <a:srgbClr val="C00000"/>
                    </a:solidFill>
                    <a:latin typeface="Helvetica Light" panose="020B0403020202020204"/>
                  </a:rPr>
                  <a:t> </a:t>
                </a:r>
                <a14:m>
                  <m:oMath xmlns:m="http://schemas.openxmlformats.org/officeDocument/2006/math">
                    <m:r>
                      <a:rPr lang="en-US" sz="1200" b="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any outcome is in both </a:t>
                </a:r>
                <a14:m>
                  <m:oMath xmlns:m="http://schemas.openxmlformats.org/officeDocument/2006/math">
                    <m:r>
                      <m:rPr>
                        <m:sty m:val="p"/>
                      </m:rPr>
                      <a:rPr lang="en-US" sz="1200" b="0" i="1">
                        <a:solidFill>
                          <a:srgbClr val="006600"/>
                        </a:solidFill>
                        <a:latin typeface="Cambria Math" panose="02040503050406030204" pitchFamily="18" charset="0"/>
                      </a:rPr>
                      <m:t>A</m:t>
                    </m:r>
                  </m:oMath>
                </a14:m>
                <a:r>
                  <a:rPr lang="en-US" sz="1200" dirty="0">
                    <a:solidFill>
                      <a:schemeClr val="tx1"/>
                    </a:solidFill>
                    <a:latin typeface="Helvetica Light" panose="020B0403020202020204"/>
                  </a:rPr>
                  <a:t> </a:t>
                </a:r>
                <a:r>
                  <a:rPr lang="en-US" sz="1200" dirty="0">
                    <a:solidFill>
                      <a:srgbClr val="0000FF"/>
                    </a:solidFill>
                    <a:latin typeface="Helvetica Light" panose="020B0403020202020204"/>
                  </a:rPr>
                  <a:t>and</a:t>
                </a:r>
                <a:r>
                  <a:rPr lang="en-US" sz="1200" dirty="0">
                    <a:solidFill>
                      <a:schemeClr val="tx1"/>
                    </a:solidFill>
                    <a:latin typeface="Helvetica Light" panose="020B0403020202020204"/>
                  </a:rPr>
                  <a:t> </a:t>
                </a:r>
                <a14:m>
                  <m:oMath xmlns:m="http://schemas.openxmlformats.org/officeDocument/2006/math">
                    <m:r>
                      <a:rPr lang="en-US" sz="1200" b="0" i="1">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a:t>
                </a:r>
                <a14:m>
                  <m:oMath xmlns:m="http://schemas.openxmlformats.org/officeDocument/2006/math">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𝐴</m:t>
                    </m:r>
                    <m:r>
                      <m:rPr>
                        <m:nor/>
                      </m:rPr>
                      <a:rPr lang="en-US" sz="1200" b="0" i="0" smtClean="0">
                        <a:solidFill>
                          <a:srgbClr val="006600"/>
                        </a:solidFill>
                        <a:latin typeface="Cambria Math" panose="02040503050406030204" pitchFamily="18" charset="0"/>
                      </a:rPr>
                      <m:t> </m:t>
                    </m:r>
                    <m:r>
                      <m:rPr>
                        <m:nor/>
                      </m:rPr>
                      <a:rPr lang="en-US" sz="1200" b="0" i="0" dirty="0" smtClean="0">
                        <a:solidFill>
                          <a:srgbClr val="0000FF"/>
                        </a:solidFill>
                        <a:latin typeface="Helvetica Light" panose="020B0403020202020204"/>
                      </a:rPr>
                      <m:t>and</m:t>
                    </m:r>
                    <m:r>
                      <a:rPr lang="en-US" sz="1200" i="1" dirty="0">
                        <a:solidFill>
                          <a:srgbClr val="0000FF"/>
                        </a:solidFill>
                        <a:latin typeface="Cambria Math" panose="02040503050406030204" pitchFamily="18" charset="0"/>
                      </a:rPr>
                      <m:t> </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Disjoint events (mutually exclusive events)</a:t>
                </a:r>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14:m>
                  <m:oMath xmlns:m="http://schemas.openxmlformats.org/officeDocument/2006/math">
                    <m:r>
                      <m:rPr>
                        <m:sty m:val="p"/>
                      </m:rPr>
                      <a:rPr lang="en-US" sz="1200" b="0" i="1">
                        <a:solidFill>
                          <a:srgbClr val="006600"/>
                        </a:solidFill>
                        <a:latin typeface="Cambria Math" panose="02040503050406030204" pitchFamily="18" charset="0"/>
                      </a:rPr>
                      <m:t>A</m:t>
                    </m:r>
                    <m:r>
                      <a:rPr lang="en-US" sz="1200" b="0" i="1">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and </a:t>
                </a:r>
                <a14:m>
                  <m:oMath xmlns:m="http://schemas.openxmlformats.org/officeDocument/2006/math">
                    <m:r>
                      <m:rPr>
                        <m:sty m:val="p"/>
                      </m:rPr>
                      <a:rPr lang="en-US" sz="1200" b="0" i="1">
                        <a:solidFill>
                          <a:srgbClr val="006600"/>
                        </a:solidFill>
                        <a:latin typeface="Cambria Math" panose="02040503050406030204" pitchFamily="18" charset="0"/>
                      </a:rPr>
                      <m:t>B</m:t>
                    </m:r>
                  </m:oMath>
                </a14:m>
                <a:r>
                  <a:rPr lang="en-US" sz="1200" dirty="0">
                    <a:solidFill>
                      <a:schemeClr val="tx1"/>
                    </a:solidFill>
                    <a:latin typeface="Helvetica Light" panose="020B0403020202020204"/>
                  </a:rPr>
                  <a:t> have no intersections: </a:t>
                </a:r>
                <a14:m>
                  <m:oMath xmlns:m="http://schemas.openxmlformats.org/officeDocument/2006/math">
                    <m:r>
                      <a:rPr lang="en-US" sz="1200" b="0" i="1">
                        <a:solidFill>
                          <a:srgbClr val="006600"/>
                        </a:solidFill>
                        <a:latin typeface="Cambria Math" panose="02040503050406030204" pitchFamily="18" charset="0"/>
                      </a:rPr>
                      <m:t>𝐴</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ea typeface="Cambria Math" panose="02040503050406030204" pitchFamily="18" charset="0"/>
                      </a:rPr>
                      <m:t>∅</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Certain event</a:t>
                </a:r>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one of the outcomes in the event set will sure to occur: </a:t>
                </a:r>
                <a14:m>
                  <m:oMath xmlns:m="http://schemas.openxmlformats.org/officeDocument/2006/math">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b="0" i="1"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Ω</m:t>
                    </m:r>
                  </m:oMath>
                </a14:m>
                <a:endParaRPr lang="en-US" sz="1200" dirty="0">
                  <a:solidFill>
                    <a:schemeClr val="tx1"/>
                  </a:solidFill>
                  <a:latin typeface="Helvetica Light" panose="020B0403020202020204"/>
                </a:endParaRPr>
              </a:p>
              <a:p>
                <a:pPr marL="0" indent="0">
                  <a:lnSpc>
                    <a:spcPct val="150000"/>
                  </a:lnSpc>
                  <a:spcBef>
                    <a:spcPct val="50000"/>
                  </a:spcBef>
                  <a:buNone/>
                </a:pPr>
                <a:r>
                  <a:rPr lang="en-US" sz="1200" b="1" dirty="0">
                    <a:solidFill>
                      <a:srgbClr val="C00000"/>
                    </a:solidFill>
                    <a:latin typeface="Helvetica Light" panose="020B0403020202020204"/>
                  </a:rPr>
                  <a:t>Difference between events</a:t>
                </a:r>
                <a:r>
                  <a:rPr lang="en-US" sz="1200" dirty="0">
                    <a:solidFill>
                      <a:srgbClr val="C00000"/>
                    </a:solidFill>
                    <a:latin typeface="Helvetica Light" panose="020B0403020202020204"/>
                  </a:rPr>
                  <a:t> </a:t>
                </a:r>
                <a14:m>
                  <m:oMath xmlns:m="http://schemas.openxmlformats.org/officeDocument/2006/math">
                    <m:r>
                      <a:rPr lang="en-US" sz="120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oMath>
                </a14:m>
                <a:r>
                  <a:rPr lang="en-US" sz="1200" dirty="0">
                    <a:solidFill>
                      <a:srgbClr val="0D2234"/>
                    </a:solidFill>
                    <a:latin typeface="Helvetica Light" panose="020B0403020202020204"/>
                  </a:rPr>
                  <a:t>:</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set of outcomes that are in </a:t>
                </a:r>
                <a14:m>
                  <m:oMath xmlns:m="http://schemas.openxmlformats.org/officeDocument/2006/math">
                    <m:r>
                      <a:rPr lang="en-US" sz="1200" i="1">
                        <a:solidFill>
                          <a:srgbClr val="006600"/>
                        </a:solidFill>
                        <a:latin typeface="Cambria Math" panose="02040503050406030204" pitchFamily="18" charset="0"/>
                      </a:rPr>
                      <m:t>𝐴</m:t>
                    </m:r>
                  </m:oMath>
                </a14:m>
                <a:r>
                  <a:rPr lang="en-US" sz="1200" dirty="0">
                    <a:solidFill>
                      <a:schemeClr val="tx1"/>
                    </a:solidFill>
                    <a:latin typeface="Helvetica Light" panose="020B0403020202020204"/>
                  </a:rPr>
                  <a:t> but not in </a:t>
                </a:r>
                <a14:m>
                  <m:oMath xmlns:m="http://schemas.openxmlformats.org/officeDocument/2006/math">
                    <m:r>
                      <a:rPr lang="en-US" sz="1200" b="0" i="1" smtClean="0">
                        <a:solidFill>
                          <a:srgbClr val="006600"/>
                        </a:solidFill>
                        <a:latin typeface="Cambria Math" panose="02040503050406030204" pitchFamily="18" charset="0"/>
                      </a:rPr>
                      <m:t>𝐵</m:t>
                    </m:r>
                  </m:oMath>
                </a14:m>
                <a:r>
                  <a:rPr lang="en-US" sz="1200" dirty="0">
                    <a:solidFill>
                      <a:schemeClr val="tx1"/>
                    </a:solidFill>
                    <a:latin typeface="Helvetica Light" panose="020B0403020202020204"/>
                  </a:rPr>
                  <a:t>: </a:t>
                </a:r>
                <a14:m>
                  <m:oMath xmlns:m="http://schemas.openxmlformats.org/officeDocument/2006/math">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𝐴</m:t>
                    </m:r>
                    <m:r>
                      <a:rPr lang="en-US" sz="1200" i="1">
                        <a:solidFill>
                          <a:srgbClr val="006600"/>
                        </a:solidFill>
                        <a:latin typeface="Cambria Math" panose="02040503050406030204" pitchFamily="18" charset="0"/>
                      </a:rPr>
                      <m:t>, </m:t>
                    </m:r>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𝐵</m:t>
                    </m:r>
                    <m:r>
                      <a:rPr lang="en-US" sz="1200" i="1">
                        <a:solidFill>
                          <a:srgbClr val="006600"/>
                        </a:solidFill>
                        <a:latin typeface="Cambria Math" panose="02040503050406030204" pitchFamily="18" charset="0"/>
                      </a:rPr>
                      <m:t>}</m:t>
                    </m:r>
                  </m:oMath>
                </a14:m>
                <a:endParaRPr lang="en-US" sz="1200" dirty="0">
                  <a:solidFill>
                    <a:srgbClr val="006600"/>
                  </a:solidFill>
                </a:endParaRPr>
              </a:p>
            </p:txBody>
          </p:sp>
        </mc:Choice>
        <mc:Fallback>
          <p:sp>
            <p:nvSpPr>
              <p:cNvPr id="2" name="Content Placeholder 1">
                <a:extLst>
                  <a:ext uri="{FF2B5EF4-FFF2-40B4-BE49-F238E27FC236}">
                    <a16:creationId xmlns:a16="http://schemas.microsoft.com/office/drawing/2014/main" id="{F9494874-9255-425A-8194-C51587264AC2}"/>
                  </a:ext>
                </a:extLst>
              </p:cNvPr>
              <p:cNvSpPr>
                <a:spLocks noGrp="1" noRot="1" noChangeAspect="1" noMove="1" noResize="1" noEditPoints="1" noAdjustHandles="1" noChangeArrowheads="1" noChangeShapeType="1" noTextEdit="1"/>
              </p:cNvSpPr>
              <p:nvPr>
                <p:ph idx="1"/>
              </p:nvPr>
            </p:nvSpPr>
            <p:spPr>
              <a:xfrm>
                <a:off x="655091" y="1179096"/>
                <a:ext cx="8175010" cy="2743028"/>
              </a:xfrm>
              <a:blipFill>
                <a:blip r:embed="rId3"/>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1270560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Franklin Gothic Book" panose="020B0503020102020204" pitchFamily="34" charset="0"/>
              </a:rPr>
              <a:t>Solution</a:t>
            </a:r>
          </a:p>
        </p:txBody>
      </p:sp>
      <mc:AlternateContent xmlns:mc="http://schemas.openxmlformats.org/markup-compatibility/2006" xmlns:a14="http://schemas.microsoft.com/office/drawing/2010/main">
        <mc:Choice Requires="a14">
          <p:sp>
            <p:nvSpPr>
              <p:cNvPr id="38916" name="Rectangle 2"/>
              <p:cNvSpPr>
                <a:spLocks noGrp="1" noChangeArrowheads="1"/>
              </p:cNvSpPr>
              <p:nvPr>
                <p:ph idx="1"/>
              </p:nvPr>
            </p:nvSpPr>
            <p:spPr/>
            <p:txBody>
              <a:bodyPr>
                <a:noAutofit/>
              </a:bodyPr>
              <a:lstStyle/>
              <a:p>
                <a:pPr marL="0" indent="0">
                  <a:lnSpc>
                    <a:spcPct val="150000"/>
                  </a:lnSpc>
                  <a:spcBef>
                    <a:spcPct val="40000"/>
                  </a:spcBef>
                  <a:buNone/>
                </a:pPr>
                <a:r>
                  <a:rPr lang="en-US" sz="1200" dirty="0">
                    <a:solidFill>
                      <a:schemeClr val="tx1"/>
                    </a:solidFill>
                    <a:latin typeface="Helvetica Light" panose="020B0403020202020204"/>
                  </a:rPr>
                  <a:t>Consider the two events:</a:t>
                </a:r>
              </a:p>
              <a:p>
                <a:pPr eaLnBrk="1" hangingPunct="1">
                  <a:lnSpc>
                    <a:spcPct val="150000"/>
                  </a:lnSpc>
                  <a:spcBef>
                    <a:spcPct val="40000"/>
                  </a:spcBef>
                </a:pPr>
                <a14:m>
                  <m:oMath xmlns:m="http://schemas.openxmlformats.org/officeDocument/2006/math">
                    <m:r>
                      <m:rPr>
                        <m:sty m:val="p"/>
                      </m:rPr>
                      <a:rPr lang="en-US" sz="1200" b="0" i="1" dirty="0" smtClean="0">
                        <a:solidFill>
                          <a:srgbClr val="006600"/>
                        </a:solidFill>
                        <a:latin typeface="Cambria Math" panose="02040503050406030204" pitchFamily="18" charset="0"/>
                      </a:rPr>
                      <m:t>S</m:t>
                    </m:r>
                    <m:r>
                      <a:rPr lang="en-US" sz="1200" b="0" dirty="0" smtClean="0">
                        <a:solidFill>
                          <a:srgbClr val="006600"/>
                        </a:solidFill>
                        <a:latin typeface="Cambria Math" panose="02040503050406030204" pitchFamily="18" charset="0"/>
                      </a:rPr>
                      <m: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successful</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TV</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model</m:t>
                    </m:r>
                    <m:r>
                      <a:rPr lang="en-US" sz="1200" b="0" smtClean="0">
                        <a:solidFill>
                          <a:srgbClr val="006600"/>
                        </a:solidFill>
                        <a:latin typeface="Cambria Math" panose="02040503050406030204" pitchFamily="18" charset="0"/>
                      </a:rPr>
                      <m:t>}</m:t>
                    </m:r>
                  </m:oMath>
                </a14:m>
                <a:r>
                  <a:rPr lang="en-US" sz="1200" dirty="0">
                    <a:solidFill>
                      <a:srgbClr val="006600"/>
                    </a:solidFill>
                    <a:latin typeface="Helvetica Light" panose="020B0403020202020204"/>
                  </a:rPr>
                  <a:t> </a:t>
                </a:r>
              </a:p>
              <a:p>
                <a:pPr eaLnBrk="1" hangingPunct="1">
                  <a:lnSpc>
                    <a:spcPct val="150000"/>
                  </a:lnSpc>
                  <a:spcBef>
                    <a:spcPct val="40000"/>
                  </a:spcBef>
                </a:pPr>
                <a14:m>
                  <m:oMath xmlns:m="http://schemas.openxmlformats.org/officeDocument/2006/math">
                    <m:r>
                      <a:rPr lang="en-US" sz="1200" b="0" i="1" dirty="0" smtClean="0">
                        <a:solidFill>
                          <a:srgbClr val="006600"/>
                        </a:solidFill>
                        <a:latin typeface="Cambria Math" panose="02040503050406030204" pitchFamily="18" charset="0"/>
                      </a:rPr>
                      <m:t>𝑇</m:t>
                    </m:r>
                    <m:r>
                      <a:rPr lang="en-US" sz="1200" b="0" dirty="0" smtClean="0">
                        <a:solidFill>
                          <a:srgbClr val="006600"/>
                        </a:solidFill>
                        <a:latin typeface="Cambria Math" panose="02040503050406030204" pitchFamily="18" charset="0"/>
                      </a:rPr>
                      <m:t>=</m:t>
                    </m:r>
                    <m:d>
                      <m:dPr>
                        <m:begChr m:val="{"/>
                        <m:endChr m:val="}"/>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positive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market</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report</m:t>
                        </m:r>
                      </m:e>
                    </m:d>
                  </m:oMath>
                </a14:m>
                <a:endParaRPr lang="en-US" sz="1200" dirty="0">
                  <a:solidFill>
                    <a:schemeClr val="tx1"/>
                  </a:solidFill>
                  <a:latin typeface="Helvetica Light" panose="020B0403020202020204"/>
                </a:endParaRPr>
              </a:p>
              <a:p>
                <a:pPr marL="0" indent="0">
                  <a:lnSpc>
                    <a:spcPct val="150000"/>
                  </a:lnSpc>
                  <a:spcBef>
                    <a:spcPct val="40000"/>
                  </a:spcBef>
                  <a:buNone/>
                </a:pPr>
                <a:r>
                  <a:rPr lang="en-US" sz="1200" dirty="0">
                    <a:solidFill>
                      <a:schemeClr val="tx1"/>
                    </a:solidFill>
                    <a:latin typeface="Helvetica Light" panose="020B0403020202020204"/>
                  </a:rPr>
                  <a:t>Then:</a:t>
                </a:r>
              </a:p>
              <a:p>
                <a:pPr eaLnBrk="1" hangingPunct="1">
                  <a:lnSpc>
                    <a:spcPct val="150000"/>
                  </a:lnSpc>
                  <a:spcBef>
                    <a:spcPct val="40000"/>
                  </a:spcBef>
                </a:pPr>
                <a14:m>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4</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a:rPr lang="en-US" sz="1200" b="0" smtClean="0">
                                <a:solidFill>
                                  <a:srgbClr val="006600"/>
                                </a:solidFill>
                                <a:latin typeface="Cambria Math" panose="02040503050406030204" pitchFamily="18" charset="0"/>
                              </a:rPr>
                              <m:t>′</m:t>
                            </m:r>
                          </m:sup>
                        </m:sSup>
                      </m:e>
                    </m:d>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6  </m:t>
                    </m:r>
                  </m:oMath>
                </a14:m>
                <a:endParaRPr lang="en-US" sz="1200" dirty="0">
                  <a:solidFill>
                    <a:srgbClr val="006600"/>
                  </a:solidFill>
                  <a:latin typeface="Helvetica Light" panose="020B0403020202020204"/>
                </a:endParaRPr>
              </a:p>
              <a:p>
                <a:pPr eaLnBrk="1" hangingPunct="1">
                  <a:lnSpc>
                    <a:spcPct val="150000"/>
                  </a:lnSpc>
                  <a:spcBef>
                    <a:spcPct val="40000"/>
                  </a:spcBef>
                </a:pPr>
                <a14:m>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8</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r>
                          <a:rPr lang="en-US" sz="1200" b="0"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a:rPr lang="en-US" sz="1200" b="0" smtClean="0">
                                <a:solidFill>
                                  <a:srgbClr val="006600"/>
                                </a:solidFill>
                                <a:latin typeface="Cambria Math" panose="02040503050406030204" pitchFamily="18" charset="0"/>
                              </a:rPr>
                              <m:t>′</m:t>
                            </m:r>
                          </m:sup>
                        </m:sSup>
                      </m:e>
                    </m:d>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m:t>
                    </m:r>
                    <m:r>
                      <a:rPr lang="en-US" sz="1200" b="0"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3  </m:t>
                    </m:r>
                  </m:oMath>
                </a14:m>
                <a:endParaRPr lang="en-US" sz="1200" dirty="0">
                  <a:solidFill>
                    <a:srgbClr val="006600"/>
                  </a:solidFill>
                  <a:latin typeface="Helvetica Light" panose="020B0403020202020204"/>
                </a:endParaRPr>
              </a:p>
              <a:p>
                <a:pPr marL="0" indent="0">
                  <a:lnSpc>
                    <a:spcPct val="150000"/>
                  </a:lnSpc>
                  <a:spcBef>
                    <a:spcPct val="40000"/>
                  </a:spcBef>
                  <a:buNone/>
                </a:pPr>
                <a:endParaRPr lang="en-US" sz="1200" dirty="0">
                  <a:solidFill>
                    <a:schemeClr val="tx1"/>
                  </a:solidFill>
                  <a:latin typeface="Helvetica Light" panose="020B0403020202020204"/>
                </a:endParaRPr>
              </a:p>
              <a:p>
                <a:pPr marL="0" indent="0">
                  <a:lnSpc>
                    <a:spcPct val="150000"/>
                  </a:lnSpc>
                  <a:spcBef>
                    <a:spcPct val="40000"/>
                  </a:spcBef>
                  <a:buNone/>
                </a:pPr>
                <a:endParaRPr lang="en-US" sz="1200" dirty="0">
                  <a:solidFill>
                    <a:schemeClr val="tx1"/>
                  </a:solidFill>
                  <a:latin typeface="Helvetica Light" panose="020B0403020202020204"/>
                </a:endParaRPr>
              </a:p>
              <a:p>
                <a:pPr eaLnBrk="1" hangingPunct="1">
                  <a:lnSpc>
                    <a:spcPct val="150000"/>
                  </a:lnSpc>
                  <a:spcBef>
                    <a:spcPct val="40000"/>
                  </a:spcBef>
                </a:pPr>
                <a:r>
                  <a:rPr lang="en-US" sz="1200" dirty="0">
                    <a:solidFill>
                      <a:schemeClr val="tx1"/>
                    </a:solidFill>
                    <a:latin typeface="Helvetica Light" panose="020B0403020202020204"/>
                  </a:rPr>
                  <a:t>The updated belief about the chance of the success of the new model after getting the new information is </a:t>
                </a:r>
                <a14:m>
                  <m:oMath xmlns:m="http://schemas.openxmlformats.org/officeDocument/2006/math">
                    <m:r>
                      <a:rPr lang="en-US" sz="1200" b="0" i="1" smtClean="0">
                        <a:solidFill>
                          <a:srgbClr val="006600"/>
                        </a:solidFill>
                        <a:latin typeface="Cambria Math" panose="02040503050406030204" pitchFamily="18" charset="0"/>
                      </a:rPr>
                      <m:t>64</m:t>
                    </m:r>
                    <m:r>
                      <a:rPr lang="en-US" sz="1200" b="0" i="0" smtClean="0">
                        <a:solidFill>
                          <a:srgbClr val="006600"/>
                        </a:solidFill>
                        <a:latin typeface="Cambria Math" panose="02040503050406030204" pitchFamily="18" charset="0"/>
                      </a:rPr>
                      <m:t>%</m:t>
                    </m:r>
                  </m:oMath>
                </a14:m>
                <a:r>
                  <a:rPr lang="en-US" sz="1200" dirty="0">
                    <a:solidFill>
                      <a:schemeClr val="tx1"/>
                    </a:solidFill>
                    <a:latin typeface="Helvetica Light" panose="020B0403020202020204"/>
                  </a:rPr>
                  <a:t>.</a:t>
                </a:r>
              </a:p>
              <a:p>
                <a:pPr lvl="1" eaLnBrk="1" hangingPunct="1">
                  <a:spcBef>
                    <a:spcPct val="40000"/>
                  </a:spcBef>
                  <a:buFont typeface="Wingdings" pitchFamily="2" charset="2"/>
                  <a:buNone/>
                </a:pPr>
                <a:endParaRPr lang="en-US" dirty="0">
                  <a:solidFill>
                    <a:schemeClr val="tx1"/>
                  </a:solidFill>
                  <a:latin typeface="Helvetica Light" panose="020B0403020202020204"/>
                </a:endParaRPr>
              </a:p>
              <a:p>
                <a:pPr lvl="1" algn="ctr" eaLnBrk="1" hangingPunct="1">
                  <a:spcBef>
                    <a:spcPct val="40000"/>
                  </a:spcBef>
                  <a:buFont typeface="Wingdings" pitchFamily="2" charset="2"/>
                  <a:buNone/>
                </a:pPr>
                <a:r>
                  <a:rPr lang="en-US" dirty="0">
                    <a:solidFill>
                      <a:schemeClr val="tx1"/>
                    </a:solidFill>
                    <a:latin typeface="Helvetica Light" panose="020B0403020202020204"/>
                  </a:rPr>
                  <a:t>	</a:t>
                </a:r>
              </a:p>
            </p:txBody>
          </p:sp>
        </mc:Choice>
        <mc:Fallback xmlns="">
          <p:sp>
            <p:nvSpPr>
              <p:cNvPr id="38916" name="Rectangle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CE4C84C-1505-4A82-B88F-3920FE622A2B}"/>
                  </a:ext>
                </a:extLst>
              </p:cNvPr>
              <p:cNvSpPr/>
              <p:nvPr/>
            </p:nvSpPr>
            <p:spPr>
              <a:xfrm>
                <a:off x="1509114" y="3441209"/>
                <a:ext cx="5745740" cy="476797"/>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e>
                          <m:r>
                            <m:rPr>
                              <m:sty m:val="p"/>
                            </m:rPr>
                            <a:rPr lang="en-US" sz="1200" b="0" i="1" smtClean="0">
                              <a:solidFill>
                                <a:srgbClr val="006600"/>
                              </a:solidFill>
                              <a:latin typeface="Cambria Math" panose="02040503050406030204" pitchFamily="18" charset="0"/>
                            </a:rPr>
                            <m:t>T</m:t>
                          </m:r>
                        </m:e>
                      </m:d>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T</m:t>
                              </m:r>
                            </m:e>
                          </m:d>
                        </m:num>
                        <m:den>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d>
                        </m:den>
                      </m:f>
                      <m:r>
                        <a:rPr lang="en-US" sz="1200" b="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r>
                                <m:rPr>
                                  <m:sty m:val="p"/>
                                </m:rPr>
                                <a:rPr lang="en-US" sz="1200" b="0" i="1" smtClean="0">
                                  <a:solidFill>
                                    <a:srgbClr val="006600"/>
                                  </a:solidFill>
                                  <a:latin typeface="Cambria Math" panose="02040503050406030204" pitchFamily="18" charset="0"/>
                                </a:rPr>
                                <m:t>S</m:t>
                              </m:r>
                            </m:e>
                          </m:d>
                        </m:num>
                        <m:den>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r>
                                <m:rPr>
                                  <m:sty m:val="p"/>
                                </m:rPr>
                                <a:rPr lang="en-US" sz="1200" b="0" i="1" smtClean="0">
                                  <a:solidFill>
                                    <a:srgbClr val="006600"/>
                                  </a:solidFill>
                                  <a:latin typeface="Cambria Math" panose="02040503050406030204" pitchFamily="18" charset="0"/>
                                </a:rPr>
                                <m:t>S</m:t>
                              </m:r>
                            </m:e>
                          </m:d>
                          <m:r>
                            <a:rPr lang="en-US" sz="1200" b="0" i="1" smtClean="0">
                              <a:solidFill>
                                <a:srgbClr val="006600"/>
                              </a:solidFill>
                              <a:latin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a:rPr lang="en-US" sz="1200" b="0" smtClean="0">
                                      <a:solidFill>
                                        <a:srgbClr val="006600"/>
                                      </a:solidFill>
                                      <a:latin typeface="Cambria Math" panose="02040503050406030204" pitchFamily="18" charset="0"/>
                                    </a:rPr>
                                    <m:t>′</m:t>
                                  </m:r>
                                </m:sup>
                              </m:sSup>
                            </m:e>
                          </m:d>
                          <m:r>
                            <a:rPr lang="en-US" sz="1200" b="0" i="1" smtClean="0">
                              <a:solidFill>
                                <a:srgbClr val="006600"/>
                              </a:solidFill>
                              <a:latin typeface="Cambria Math" panose="02040503050406030204" pitchFamily="18" charset="0"/>
                              <a:ea typeface="Cambria Math" panose="02040503050406030204" pitchFamily="18" charset="0"/>
                            </a:rPr>
                            <m:t>×</m:t>
                          </m:r>
                          <m:r>
                            <m:rPr>
                              <m:sty m:val="p"/>
                            </m:rPr>
                            <a:rPr lang="en-US" sz="1200" b="0" i="1" smtClean="0">
                              <a:solidFill>
                                <a:srgbClr val="006600"/>
                              </a:solidFill>
                              <a:latin typeface="Cambria Math" panose="02040503050406030204" pitchFamily="18" charset="0"/>
                            </a:rPr>
                            <m:t>P</m:t>
                          </m:r>
                          <m:d>
                            <m:dPr>
                              <m:ctrlPr>
                                <a:rPr lang="en-US" sz="1200" i="1">
                                  <a:solidFill>
                                    <a:srgbClr val="006600"/>
                                  </a:solidFill>
                                  <a:latin typeface="Cambria Math" panose="02040503050406030204" pitchFamily="18" charset="0"/>
                                </a:rPr>
                              </m:ctrlPr>
                            </m:dPr>
                            <m:e>
                              <m:r>
                                <m:rPr>
                                  <m:sty m:val="p"/>
                                </m:rPr>
                                <a:rPr lang="en-US" sz="1200" b="0" i="1" smtClean="0">
                                  <a:solidFill>
                                    <a:srgbClr val="006600"/>
                                  </a:solidFill>
                                  <a:latin typeface="Cambria Math" panose="02040503050406030204" pitchFamily="18" charset="0"/>
                                </a:rPr>
                                <m:t>T</m:t>
                              </m:r>
                            </m:e>
                            <m:e>
                              <m:sSup>
                                <m:sSupPr>
                                  <m:ctrlPr>
                                    <a:rPr lang="en-US" sz="1200" i="1">
                                      <a:solidFill>
                                        <a:srgbClr val="006600"/>
                                      </a:solidFill>
                                      <a:latin typeface="Cambria Math" panose="02040503050406030204" pitchFamily="18" charset="0"/>
                                    </a:rPr>
                                  </m:ctrlPr>
                                </m:sSupPr>
                                <m:e>
                                  <m:r>
                                    <m:rPr>
                                      <m:sty m:val="p"/>
                                    </m:rPr>
                                    <a:rPr lang="en-US" sz="1200" b="0" i="1" smtClean="0">
                                      <a:solidFill>
                                        <a:srgbClr val="006600"/>
                                      </a:solidFill>
                                      <a:latin typeface="Cambria Math" panose="02040503050406030204" pitchFamily="18" charset="0"/>
                                    </a:rPr>
                                    <m:t>S</m:t>
                                  </m:r>
                                </m:e>
                                <m:sup>
                                  <m:r>
                                    <a:rPr lang="en-US" sz="1200" b="0" smtClean="0">
                                      <a:solidFill>
                                        <a:srgbClr val="006600"/>
                                      </a:solidFill>
                                      <a:latin typeface="Cambria Math" panose="02040503050406030204" pitchFamily="18" charset="0"/>
                                    </a:rPr>
                                    <m:t>′</m:t>
                                  </m:r>
                                </m:sup>
                              </m:sSup>
                            </m:e>
                          </m:d>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0.4</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0.8</m:t>
                          </m:r>
                        </m:num>
                        <m:den>
                          <m:r>
                            <a:rPr lang="en-US" sz="1200" b="0" i="1" smtClean="0">
                              <a:solidFill>
                                <a:srgbClr val="006600"/>
                              </a:solidFill>
                              <a:latin typeface="Cambria Math" panose="02040503050406030204" pitchFamily="18" charset="0"/>
                            </a:rPr>
                            <m:t>0.4</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0.8+0.6</m:t>
                          </m:r>
                          <m:r>
                            <a:rPr lang="en-US" sz="1200" b="0" i="1" smtClean="0">
                              <a:solidFill>
                                <a:srgbClr val="006600"/>
                              </a:solidFill>
                              <a:latin typeface="Cambria Math" panose="02040503050406030204" pitchFamily="18" charset="0"/>
                              <a:ea typeface="Cambria Math" panose="02040503050406030204" pitchFamily="18" charset="0"/>
                            </a:rPr>
                            <m:t>×</m:t>
                          </m:r>
                          <m:r>
                            <a:rPr lang="en-US" sz="1200" b="0" i="1" smtClean="0">
                              <a:solidFill>
                                <a:srgbClr val="006600"/>
                              </a:solidFill>
                              <a:latin typeface="Cambria Math" panose="02040503050406030204" pitchFamily="18" charset="0"/>
                            </a:rPr>
                            <m:t>0.3</m:t>
                          </m:r>
                        </m:den>
                      </m:f>
                      <m:r>
                        <a:rPr lang="en-US" sz="1200" b="0" i="1" smtClean="0">
                          <a:solidFill>
                            <a:srgbClr val="006600"/>
                          </a:solidFill>
                          <a:latin typeface="Cambria Math" panose="02040503050406030204" pitchFamily="18" charset="0"/>
                        </a:rPr>
                        <m:t>=0.64</m:t>
                      </m:r>
                    </m:oMath>
                  </m:oMathPara>
                </a14:m>
                <a:endParaRPr lang="en-US" sz="1200" dirty="0">
                  <a:solidFill>
                    <a:srgbClr val="006600"/>
                  </a:solidFill>
                </a:endParaRPr>
              </a:p>
            </p:txBody>
          </p:sp>
        </mc:Choice>
        <mc:Fallback xmlns="">
          <p:sp>
            <p:nvSpPr>
              <p:cNvPr id="12" name="Rectangle 11">
                <a:extLst>
                  <a:ext uri="{FF2B5EF4-FFF2-40B4-BE49-F238E27FC236}">
                    <a16:creationId xmlns:a16="http://schemas.microsoft.com/office/drawing/2014/main" id="{2CE4C84C-1505-4A82-B88F-3920FE622A2B}"/>
                  </a:ext>
                </a:extLst>
              </p:cNvPr>
              <p:cNvSpPr>
                <a:spLocks noRot="1" noChangeAspect="1" noMove="1" noResize="1" noEditPoints="1" noAdjustHandles="1" noChangeArrowheads="1" noChangeShapeType="1" noTextEdit="1"/>
              </p:cNvSpPr>
              <p:nvPr/>
            </p:nvSpPr>
            <p:spPr>
              <a:xfrm>
                <a:off x="1509114" y="3441209"/>
                <a:ext cx="5745740" cy="476797"/>
              </a:xfrm>
              <a:prstGeom prst="rect">
                <a:avLst/>
              </a:prstGeom>
              <a:blipFill>
                <a:blip r:embed="rId3"/>
                <a:stretch>
                  <a:fillRect/>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7FE827AF-1806-425D-94C5-E88DA8007F70}"/>
              </a:ext>
            </a:extLst>
          </p:cNvPr>
          <p:cNvGrpSpPr/>
          <p:nvPr/>
        </p:nvGrpSpPr>
        <p:grpSpPr>
          <a:xfrm>
            <a:off x="5556487" y="1114068"/>
            <a:ext cx="2525554" cy="1501821"/>
            <a:chOff x="6829062" y="3599726"/>
            <a:chExt cx="3367405" cy="2002428"/>
          </a:xfrm>
        </p:grpSpPr>
        <p:sp>
          <p:nvSpPr>
            <p:cNvPr id="25" name="Rectangle 24">
              <a:extLst>
                <a:ext uri="{FF2B5EF4-FFF2-40B4-BE49-F238E27FC236}">
                  <a16:creationId xmlns:a16="http://schemas.microsoft.com/office/drawing/2014/main" id="{AC9A56A2-7CB8-4218-9F0B-898DE684A0E3}"/>
                </a:ext>
              </a:extLst>
            </p:cNvPr>
            <p:cNvSpPr/>
            <p:nvPr/>
          </p:nvSpPr>
          <p:spPr bwMode="auto">
            <a:xfrm>
              <a:off x="6840638" y="3900667"/>
              <a:ext cx="1736203" cy="1701480"/>
            </a:xfrm>
            <a:prstGeom prst="rect">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ln w="38100">
              <a:solidFill>
                <a:srgbClr val="C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p:grpSp>
          <p:nvGrpSpPr>
            <p:cNvPr id="26" name="Group 47">
              <a:extLst>
                <a:ext uri="{FF2B5EF4-FFF2-40B4-BE49-F238E27FC236}">
                  <a16:creationId xmlns:a16="http://schemas.microsoft.com/office/drawing/2014/main" id="{CAFE2C64-6605-4D5B-9DEB-B1D78B6F6A4B}"/>
                </a:ext>
              </a:extLst>
            </p:cNvPr>
            <p:cNvGrpSpPr/>
            <p:nvPr/>
          </p:nvGrpSpPr>
          <p:grpSpPr>
            <a:xfrm>
              <a:off x="6829062" y="3599726"/>
              <a:ext cx="3367405" cy="2002428"/>
              <a:chOff x="2534876" y="3456839"/>
              <a:chExt cx="3958519" cy="2351640"/>
            </a:xfrm>
          </p:grpSpPr>
          <p:sp>
            <p:nvSpPr>
              <p:cNvPr id="46" name="Rectangle 45">
                <a:extLst>
                  <a:ext uri="{FF2B5EF4-FFF2-40B4-BE49-F238E27FC236}">
                    <a16:creationId xmlns:a16="http://schemas.microsoft.com/office/drawing/2014/main" id="{E6442F1D-C173-4DFE-9C72-B50DE8AD99F9}"/>
                  </a:ext>
                </a:extLst>
              </p:cNvPr>
              <p:cNvSpPr/>
              <p:nvPr/>
            </p:nvSpPr>
            <p:spPr bwMode="auto">
              <a:xfrm>
                <a:off x="4072412" y="3806058"/>
                <a:ext cx="2420983" cy="2002421"/>
              </a:xfrm>
              <a:prstGeom prst="rect">
                <a:avLst/>
              </a:prstGeom>
              <a:gradFill flip="none" rotWithShape="1">
                <a:gsLst>
                  <a:gs pos="0">
                    <a:srgbClr val="CC0066">
                      <a:tint val="66000"/>
                      <a:satMod val="160000"/>
                    </a:srgbClr>
                  </a:gs>
                  <a:gs pos="50000">
                    <a:srgbClr val="CC0066">
                      <a:tint val="44500"/>
                      <a:satMod val="160000"/>
                    </a:srgbClr>
                  </a:gs>
                  <a:gs pos="100000">
                    <a:srgbClr val="CC0066">
                      <a:tint val="23500"/>
                      <a:satMod val="160000"/>
                    </a:srgbClr>
                  </a:gs>
                </a:gsLst>
                <a:lin ang="10800000" scaled="1"/>
                <a:tileRect/>
              </a:gra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C6CDBC2-A3FF-42DB-932B-1BC01206EB0E}"/>
                      </a:ext>
                    </a:extLst>
                  </p:cNvPr>
                  <p:cNvSpPr txBox="1"/>
                  <p:nvPr/>
                </p:nvSpPr>
                <p:spPr>
                  <a:xfrm>
                    <a:off x="2604357" y="3897758"/>
                    <a:ext cx="477882"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S</m:t>
                          </m:r>
                        </m:oMath>
                      </m:oMathPara>
                    </a14:m>
                    <a:endParaRPr lang="en-US" sz="1200" dirty="0">
                      <a:solidFill>
                        <a:srgbClr val="006600"/>
                      </a:solidFill>
                      <a:latin typeface="Franklin Gothic Book" panose="020B0503020102020204" pitchFamily="34" charset="0"/>
                    </a:endParaRPr>
                  </a:p>
                </p:txBody>
              </p:sp>
            </mc:Choice>
            <mc:Fallback xmlns="">
              <p:sp>
                <p:nvSpPr>
                  <p:cNvPr id="47" name="TextBox 46">
                    <a:extLst>
                      <a:ext uri="{FF2B5EF4-FFF2-40B4-BE49-F238E27FC236}">
                        <a16:creationId xmlns:a16="http://schemas.microsoft.com/office/drawing/2014/main" id="{0C6CDBC2-A3FF-42DB-932B-1BC01206EB0E}"/>
                      </a:ext>
                    </a:extLst>
                  </p:cNvPr>
                  <p:cNvSpPr txBox="1">
                    <a:spLocks noRot="1" noChangeAspect="1" noMove="1" noResize="1" noEditPoints="1" noAdjustHandles="1" noChangeArrowheads="1" noChangeShapeType="1" noTextEdit="1"/>
                  </p:cNvSpPr>
                  <p:nvPr/>
                </p:nvSpPr>
                <p:spPr>
                  <a:xfrm>
                    <a:off x="2604357" y="3897758"/>
                    <a:ext cx="477882" cy="4337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9B5C246-1CD1-4BE3-B0EA-385F759D1CAA}"/>
                      </a:ext>
                    </a:extLst>
                  </p:cNvPr>
                  <p:cNvSpPr txBox="1"/>
                  <p:nvPr/>
                </p:nvSpPr>
                <p:spPr>
                  <a:xfrm>
                    <a:off x="2534876" y="3456839"/>
                    <a:ext cx="1754244"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1" smtClean="0">
                              <a:solidFill>
                                <a:srgbClr val="006600"/>
                              </a:solidFill>
                              <a:latin typeface="Cambria Math" panose="02040503050406030204" pitchFamily="18" charset="0"/>
                            </a:rPr>
                            <m:t>Sample</m:t>
                          </m:r>
                          <m:r>
                            <a:rPr lang="en-US" sz="1200" b="0" smtClean="0">
                              <a:solidFill>
                                <a:srgbClr val="006600"/>
                              </a:solidFill>
                              <a:latin typeface="Cambria Math" panose="02040503050406030204" pitchFamily="18" charset="0"/>
                            </a:rPr>
                            <m:t> </m:t>
                          </m:r>
                          <m:r>
                            <m:rPr>
                              <m:sty m:val="p"/>
                            </m:rPr>
                            <a:rPr lang="en-US" sz="1200" b="0" i="1" smtClean="0">
                              <a:solidFill>
                                <a:srgbClr val="006600"/>
                              </a:solidFill>
                              <a:latin typeface="Cambria Math" panose="02040503050406030204" pitchFamily="18" charset="0"/>
                            </a:rPr>
                            <m:t>Space</m:t>
                          </m:r>
                        </m:oMath>
                      </m:oMathPara>
                    </a14:m>
                    <a:endParaRPr lang="en-US" sz="1200" dirty="0">
                      <a:solidFill>
                        <a:srgbClr val="006600"/>
                      </a:solidFill>
                      <a:latin typeface="Franklin Gothic Book" panose="020B0503020102020204" pitchFamily="34" charset="0"/>
                    </a:endParaRPr>
                  </a:p>
                </p:txBody>
              </p:sp>
            </mc:Choice>
            <mc:Fallback xmlns="">
              <p:sp>
                <p:nvSpPr>
                  <p:cNvPr id="48" name="TextBox 47">
                    <a:extLst>
                      <a:ext uri="{FF2B5EF4-FFF2-40B4-BE49-F238E27FC236}">
                        <a16:creationId xmlns:a16="http://schemas.microsoft.com/office/drawing/2014/main" id="{49B5C246-1CD1-4BE3-B0EA-385F759D1CAA}"/>
                      </a:ext>
                    </a:extLst>
                  </p:cNvPr>
                  <p:cNvSpPr txBox="1">
                    <a:spLocks noRot="1" noChangeAspect="1" noMove="1" noResize="1" noEditPoints="1" noAdjustHandles="1" noChangeArrowheads="1" noChangeShapeType="1" noTextEdit="1"/>
                  </p:cNvSpPr>
                  <p:nvPr/>
                </p:nvSpPr>
                <p:spPr>
                  <a:xfrm>
                    <a:off x="2534876" y="3456839"/>
                    <a:ext cx="1754244" cy="433741"/>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6D98B57-B6D7-4E31-80EE-B88DDAAB6A6C}"/>
                      </a:ext>
                    </a:extLst>
                  </p:cNvPr>
                  <p:cNvSpPr txBox="1"/>
                  <p:nvPr/>
                </p:nvSpPr>
                <p:spPr>
                  <a:xfrm>
                    <a:off x="5843193" y="3867835"/>
                    <a:ext cx="540695" cy="433741"/>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S</m:t>
                          </m:r>
                          <m:r>
                            <a:rPr lang="en-US" sz="1200" b="0" i="0" smtClean="0">
                              <a:solidFill>
                                <a:srgbClr val="006600"/>
                              </a:solidFill>
                              <a:latin typeface="Cambria Math" panose="02040503050406030204" pitchFamily="18" charset="0"/>
                            </a:rPr>
                            <m:t>′</m:t>
                          </m:r>
                        </m:oMath>
                      </m:oMathPara>
                    </a14:m>
                    <a:endParaRPr lang="en-US" sz="1200" dirty="0">
                      <a:solidFill>
                        <a:srgbClr val="006600"/>
                      </a:solidFill>
                      <a:latin typeface="Franklin Gothic Book" panose="020B0503020102020204" pitchFamily="34" charset="0"/>
                    </a:endParaRPr>
                  </a:p>
                </p:txBody>
              </p:sp>
            </mc:Choice>
            <mc:Fallback xmlns="">
              <p:sp>
                <p:nvSpPr>
                  <p:cNvPr id="49" name="TextBox 48">
                    <a:extLst>
                      <a:ext uri="{FF2B5EF4-FFF2-40B4-BE49-F238E27FC236}">
                        <a16:creationId xmlns:a16="http://schemas.microsoft.com/office/drawing/2014/main" id="{36D98B57-B6D7-4E31-80EE-B88DDAAB6A6C}"/>
                      </a:ext>
                    </a:extLst>
                  </p:cNvPr>
                  <p:cNvSpPr txBox="1">
                    <a:spLocks noRot="1" noChangeAspect="1" noMove="1" noResize="1" noEditPoints="1" noAdjustHandles="1" noChangeArrowheads="1" noChangeShapeType="1" noTextEdit="1"/>
                  </p:cNvSpPr>
                  <p:nvPr/>
                </p:nvSpPr>
                <p:spPr>
                  <a:xfrm>
                    <a:off x="5843193" y="3867835"/>
                    <a:ext cx="540695" cy="433741"/>
                  </a:xfrm>
                  <a:prstGeom prst="rect">
                    <a:avLst/>
                  </a:prstGeom>
                  <a:blipFill>
                    <a:blip r:embed="rId6"/>
                    <a:stretch>
                      <a:fillRect/>
                    </a:stretch>
                  </a:blipFill>
                </p:spPr>
                <p:txBody>
                  <a:bodyPr/>
                  <a:lstStyle/>
                  <a:p>
                    <a:r>
                      <a:rPr lang="en-US">
                        <a:noFill/>
                      </a:rPr>
                      <a:t> </a:t>
                    </a:r>
                  </a:p>
                </p:txBody>
              </p:sp>
            </mc:Fallback>
          </mc:AlternateContent>
          <p:sp>
            <p:nvSpPr>
              <p:cNvPr id="50" name="Rectangle 49">
                <a:extLst>
                  <a:ext uri="{FF2B5EF4-FFF2-40B4-BE49-F238E27FC236}">
                    <a16:creationId xmlns:a16="http://schemas.microsoft.com/office/drawing/2014/main" id="{DE49933E-CB55-46D5-97C7-D25B53B5021E}"/>
                  </a:ext>
                </a:extLst>
              </p:cNvPr>
              <p:cNvSpPr/>
              <p:nvPr/>
            </p:nvSpPr>
            <p:spPr>
              <a:xfrm>
                <a:off x="2885019" y="4620427"/>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1" name="Rectangle 50">
                <a:extLst>
                  <a:ext uri="{FF2B5EF4-FFF2-40B4-BE49-F238E27FC236}">
                    <a16:creationId xmlns:a16="http://schemas.microsoft.com/office/drawing/2014/main" id="{92A29DFC-8B10-4E27-9F86-675348C8BC47}"/>
                  </a:ext>
                </a:extLst>
              </p:cNvPr>
              <p:cNvSpPr/>
              <p:nvPr/>
            </p:nvSpPr>
            <p:spPr>
              <a:xfrm>
                <a:off x="4810549" y="4654688"/>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2" name="Rectangle 51">
                <a:extLst>
                  <a:ext uri="{FF2B5EF4-FFF2-40B4-BE49-F238E27FC236}">
                    <a16:creationId xmlns:a16="http://schemas.microsoft.com/office/drawing/2014/main" id="{5D45B8D1-3AE7-471A-A806-3F6E849FAB4C}"/>
                  </a:ext>
                </a:extLst>
              </p:cNvPr>
              <p:cNvSpPr/>
              <p:nvPr/>
            </p:nvSpPr>
            <p:spPr>
              <a:xfrm>
                <a:off x="3852996" y="4645506"/>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53" name="Rectangle 52">
                <a:extLst>
                  <a:ext uri="{FF2B5EF4-FFF2-40B4-BE49-F238E27FC236}">
                    <a16:creationId xmlns:a16="http://schemas.microsoft.com/office/drawing/2014/main" id="{893E0F28-7DF3-4706-957F-9645840870AA}"/>
                  </a:ext>
                </a:extLst>
              </p:cNvPr>
              <p:cNvSpPr/>
              <p:nvPr/>
            </p:nvSpPr>
            <p:spPr>
              <a:xfrm>
                <a:off x="5690374" y="4691802"/>
                <a:ext cx="289545" cy="469886"/>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nvGrpSpPr>
              <p:cNvPr id="54" name="Group 53">
                <a:extLst>
                  <a:ext uri="{FF2B5EF4-FFF2-40B4-BE49-F238E27FC236}">
                    <a16:creationId xmlns:a16="http://schemas.microsoft.com/office/drawing/2014/main" id="{358BD1B8-B669-4695-A0B2-86E80D86E6C3}"/>
                  </a:ext>
                </a:extLst>
              </p:cNvPr>
              <p:cNvGrpSpPr/>
              <p:nvPr/>
            </p:nvGrpSpPr>
            <p:grpSpPr>
              <a:xfrm>
                <a:off x="3580066" y="3998004"/>
                <a:ext cx="1737361" cy="1683657"/>
                <a:chOff x="2677949" y="2785281"/>
                <a:chExt cx="1737361" cy="1683657"/>
              </a:xfrm>
            </p:grpSpPr>
            <p:sp>
              <p:nvSpPr>
                <p:cNvPr id="55" name="Oval 54">
                  <a:extLst>
                    <a:ext uri="{FF2B5EF4-FFF2-40B4-BE49-F238E27FC236}">
                      <a16:creationId xmlns:a16="http://schemas.microsoft.com/office/drawing/2014/main" id="{AA21BE8A-F584-465F-BA84-F8544A416240}"/>
                    </a:ext>
                  </a:extLst>
                </p:cNvPr>
                <p:cNvSpPr/>
                <p:nvPr/>
              </p:nvSpPr>
              <p:spPr bwMode="auto">
                <a:xfrm>
                  <a:off x="2677949" y="2785281"/>
                  <a:ext cx="1737361" cy="1683657"/>
                </a:xfrm>
                <a:prstGeom prst="ellipse">
                  <a:avLst/>
                </a:prstGeom>
                <a:solidFill>
                  <a:srgbClr val="FFFF00">
                    <a:alpha val="23922"/>
                  </a:srgbClr>
                </a:solidFill>
                <a:ln w="38100">
                  <a:solidFill>
                    <a:srgbClr val="C00000"/>
                  </a:solid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marL="557213" indent="-214313" defTabSz="685800" eaLnBrk="0" fontAlgn="base" hangingPunct="0">
                    <a:spcBef>
                      <a:spcPct val="20000"/>
                    </a:spcBef>
                    <a:spcAft>
                      <a:spcPct val="0"/>
                    </a:spcAft>
                    <a:buClr>
                      <a:schemeClr val="accent2"/>
                    </a:buClr>
                    <a:buFontTx/>
                    <a:buChar char="•"/>
                  </a:pPr>
                  <a:endParaRPr lang="en-US" sz="1500" dirty="0">
                    <a:solidFill>
                      <a:srgbClr val="006600"/>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9514D94-55CB-44FC-A63E-C2323E9947CB}"/>
                        </a:ext>
                      </a:extLst>
                    </p:cNvPr>
                    <p:cNvSpPr txBox="1"/>
                    <p:nvPr/>
                  </p:nvSpPr>
                  <p:spPr>
                    <a:xfrm>
                      <a:off x="3245996" y="2937702"/>
                      <a:ext cx="872072" cy="433741"/>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T</m:t>
                            </m:r>
                          </m:oMath>
                        </m:oMathPara>
                      </a14:m>
                      <a:endParaRPr lang="en-US" sz="1200" dirty="0">
                        <a:solidFill>
                          <a:srgbClr val="006600"/>
                        </a:solidFill>
                        <a:latin typeface="Franklin Gothic Book" panose="020B0503020102020204" pitchFamily="34" charset="0"/>
                      </a:endParaRPr>
                    </a:p>
                  </p:txBody>
                </p:sp>
              </mc:Choice>
              <mc:Fallback xmlns="">
                <p:sp>
                  <p:nvSpPr>
                    <p:cNvPr id="56" name="TextBox 55">
                      <a:extLst>
                        <a:ext uri="{FF2B5EF4-FFF2-40B4-BE49-F238E27FC236}">
                          <a16:creationId xmlns:a16="http://schemas.microsoft.com/office/drawing/2014/main" id="{99514D94-55CB-44FC-A63E-C2323E9947CB}"/>
                        </a:ext>
                      </a:extLst>
                    </p:cNvPr>
                    <p:cNvSpPr txBox="1">
                      <a:spLocks noRot="1" noChangeAspect="1" noMove="1" noResize="1" noEditPoints="1" noAdjustHandles="1" noChangeArrowheads="1" noChangeShapeType="1" noTextEdit="1"/>
                    </p:cNvSpPr>
                    <p:nvPr/>
                  </p:nvSpPr>
                  <p:spPr>
                    <a:xfrm>
                      <a:off x="3245996" y="2937702"/>
                      <a:ext cx="872072" cy="433741"/>
                    </a:xfrm>
                    <a:prstGeom prst="rect">
                      <a:avLst/>
                    </a:prstGeom>
                    <a:blipFill>
                      <a:blip r:embed="rId7"/>
                      <a:stretch>
                        <a:fillRect/>
                      </a:stretch>
                    </a:blipFill>
                  </p:spPr>
                  <p:txBody>
                    <a:bodyPr/>
                    <a:lstStyle/>
                    <a:p>
                      <a:r>
                        <a:rPr lang="en-US">
                          <a:noFill/>
                        </a:rPr>
                        <a:t> </a:t>
                      </a:r>
                    </a:p>
                  </p:txBody>
                </p:sp>
              </mc:Fallback>
            </mc:AlternateContent>
          </p:grpSp>
        </p:grpSp>
        <p:sp>
          <p:nvSpPr>
            <p:cNvPr id="27" name="Rectangle 26">
              <a:extLst>
                <a:ext uri="{FF2B5EF4-FFF2-40B4-BE49-F238E27FC236}">
                  <a16:creationId xmlns:a16="http://schemas.microsoft.com/office/drawing/2014/main" id="{F5711E9C-153A-43E7-8F89-502386BF0E3E}"/>
                </a:ext>
              </a:extLst>
            </p:cNvPr>
            <p:cNvSpPr/>
            <p:nvPr/>
          </p:nvSpPr>
          <p:spPr>
            <a:xfrm>
              <a:off x="9581115" y="45722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28" name="Rectangle 27">
              <a:extLst>
                <a:ext uri="{FF2B5EF4-FFF2-40B4-BE49-F238E27FC236}">
                  <a16:creationId xmlns:a16="http://schemas.microsoft.com/office/drawing/2014/main" id="{9E41DEB6-BA54-4FA5-980B-FEAB14AD1922}"/>
                </a:ext>
              </a:extLst>
            </p:cNvPr>
            <p:cNvSpPr/>
            <p:nvPr/>
          </p:nvSpPr>
          <p:spPr>
            <a:xfrm>
              <a:off x="7057834" y="4618509"/>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30" name="Rectangle 29">
              <a:extLst>
                <a:ext uri="{FF2B5EF4-FFF2-40B4-BE49-F238E27FC236}">
                  <a16:creationId xmlns:a16="http://schemas.microsoft.com/office/drawing/2014/main" id="{915603D2-E1A6-46AF-962D-100BCB15351C}"/>
                </a:ext>
              </a:extLst>
            </p:cNvPr>
            <p:cNvSpPr/>
            <p:nvPr/>
          </p:nvSpPr>
          <p:spPr>
            <a:xfrm>
              <a:off x="8111130" y="4606933"/>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sp>
          <p:nvSpPr>
            <p:cNvPr id="43" name="Rectangle 42">
              <a:extLst>
                <a:ext uri="{FF2B5EF4-FFF2-40B4-BE49-F238E27FC236}">
                  <a16:creationId xmlns:a16="http://schemas.microsoft.com/office/drawing/2014/main" id="{8E725F03-03FF-4D47-8AC6-E523A34D0352}"/>
                </a:ext>
              </a:extLst>
            </p:cNvPr>
            <p:cNvSpPr/>
            <p:nvPr/>
          </p:nvSpPr>
          <p:spPr>
            <a:xfrm>
              <a:off x="8758515" y="4641657"/>
              <a:ext cx="246308" cy="400109"/>
            </a:xfrm>
            <a:prstGeom prst="rect">
              <a:avLst/>
            </a:prstGeom>
          </p:spPr>
          <p:txBody>
            <a:bodyPr wrap="none">
              <a:spAutoFit/>
            </a:bodyPr>
            <a:lstStyle/>
            <a:p>
              <a:pPr>
                <a:buNone/>
              </a:pPr>
              <a:endParaRPr lang="en-US" sz="1350" dirty="0">
                <a:solidFill>
                  <a:srgbClr val="006600"/>
                </a:solidFill>
                <a:latin typeface="Franklin Gothic Book" panose="020B0503020102020204" pitchFamily="34" charset="0"/>
              </a:endParaRPr>
            </a:p>
          </p:txBody>
        </p:sp>
      </p:grpSp>
    </p:spTree>
    <p:extLst>
      <p:ext uri="{BB962C8B-B14F-4D97-AF65-F5344CB8AC3E}">
        <p14:creationId xmlns:p14="http://schemas.microsoft.com/office/powerpoint/2010/main" val="1522668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6"/>
          <p:cNvSpPr>
            <a:spLocks noGrp="1" noChangeArrowheads="1"/>
          </p:cNvSpPr>
          <p:nvPr>
            <p:ph type="title"/>
          </p:nvPr>
        </p:nvSpPr>
        <p:spPr/>
        <p:txBody>
          <a:bodyPr/>
          <a:lstStyle/>
          <a:p>
            <a:pPr eaLnBrk="1" hangingPunct="1"/>
            <a:r>
              <a:rPr lang="en-US" dirty="0"/>
              <a:t>Using Decision Trees</a:t>
            </a:r>
          </a:p>
        </p:txBody>
      </p:sp>
      <p:grpSp>
        <p:nvGrpSpPr>
          <p:cNvPr id="41" name="Group 40"/>
          <p:cNvGrpSpPr/>
          <p:nvPr/>
        </p:nvGrpSpPr>
        <p:grpSpPr>
          <a:xfrm>
            <a:off x="2246124" y="2061007"/>
            <a:ext cx="1388882" cy="657065"/>
            <a:chOff x="1284504" y="2549387"/>
            <a:chExt cx="3276600" cy="1648867"/>
          </a:xfrm>
        </p:grpSpPr>
        <p:sp>
          <p:nvSpPr>
            <p:cNvPr id="13325" name="Line 7"/>
            <p:cNvSpPr>
              <a:spLocks noChangeShapeType="1"/>
            </p:cNvSpPr>
            <p:nvPr/>
          </p:nvSpPr>
          <p:spPr bwMode="auto">
            <a:xfrm flipV="1">
              <a:off x="1284504" y="2750454"/>
              <a:ext cx="3276600" cy="14478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1" name="Text Box 13"/>
                <p:cNvSpPr txBox="1">
                  <a:spLocks noChangeArrowheads="1"/>
                </p:cNvSpPr>
                <p:nvPr/>
              </p:nvSpPr>
              <p:spPr bwMode="auto">
                <a:xfrm rot="20157478">
                  <a:off x="1759545" y="2549387"/>
                  <a:ext cx="2147094" cy="75303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latin typeface="Cambria Math" panose="02040503050406030204" pitchFamily="18" charset="0"/>
                        </a:rPr>
                        <m:t>S</m:t>
                      </m:r>
                    </m:oMath>
                  </a14:m>
                  <a:r>
                    <a:rPr lang="en-US" sz="1350" dirty="0">
                      <a:solidFill>
                        <a:srgbClr val="006600"/>
                      </a:solidFill>
                      <a:latin typeface="Arial" pitchFamily="34" charset="0"/>
                    </a:rPr>
                    <a:t> (</a:t>
                  </a:r>
                  <a:r>
                    <a:rPr lang="en-US" sz="1350" dirty="0">
                      <a:solidFill>
                        <a:srgbClr val="0000FF"/>
                      </a:solidFill>
                      <a:latin typeface="Arial" pitchFamily="34" charset="0"/>
                    </a:rPr>
                    <a:t>0.4</a:t>
                  </a:r>
                  <a:r>
                    <a:rPr lang="en-US" sz="1350" dirty="0">
                      <a:solidFill>
                        <a:srgbClr val="006600"/>
                      </a:solidFill>
                      <a:latin typeface="Arial" pitchFamily="34" charset="0"/>
                    </a:rPr>
                    <a:t>)</a:t>
                  </a:r>
                </a:p>
              </p:txBody>
            </p:sp>
          </mc:Choice>
          <mc:Fallback xmlns="">
            <p:sp>
              <p:nvSpPr>
                <p:cNvPr id="13331" name="Text Box 13"/>
                <p:cNvSpPr txBox="1">
                  <a:spLocks noRot="1" noChangeAspect="1" noMove="1" noResize="1" noEditPoints="1" noAdjustHandles="1" noChangeArrowheads="1" noChangeShapeType="1" noTextEdit="1"/>
                </p:cNvSpPr>
                <p:nvPr/>
              </p:nvSpPr>
              <p:spPr bwMode="auto">
                <a:xfrm rot="20157478">
                  <a:off x="1759545" y="2549387"/>
                  <a:ext cx="2147094" cy="753039"/>
                </a:xfrm>
                <a:prstGeom prst="rect">
                  <a:avLst/>
                </a:prstGeom>
                <a:blipFill>
                  <a:blip r:embed="rId2"/>
                  <a:stretch>
                    <a:fillRect/>
                  </a:stretch>
                </a:blipFill>
                <a:ln w="9525">
                  <a:noFill/>
                  <a:miter lim="800000"/>
                  <a:headEnd/>
                  <a:tailEnd/>
                </a:ln>
              </p:spPr>
              <p:txBody>
                <a:bodyPr/>
                <a:lstStyle/>
                <a:p>
                  <a:r>
                    <a:rPr lang="en-US">
                      <a:noFill/>
                    </a:rPr>
                    <a:t> </a:t>
                  </a:r>
                </a:p>
              </p:txBody>
            </p:sp>
          </mc:Fallback>
        </mc:AlternateContent>
      </p:grpSp>
      <p:grpSp>
        <p:nvGrpSpPr>
          <p:cNvPr id="42" name="Group 41"/>
          <p:cNvGrpSpPr/>
          <p:nvPr/>
        </p:nvGrpSpPr>
        <p:grpSpPr>
          <a:xfrm>
            <a:off x="2216494" y="2718071"/>
            <a:ext cx="1418513" cy="627197"/>
            <a:chOff x="1284504" y="4198254"/>
            <a:chExt cx="3276600" cy="1447800"/>
          </a:xfrm>
        </p:grpSpPr>
        <p:sp>
          <p:nvSpPr>
            <p:cNvPr id="13326" name="Line 8"/>
            <p:cNvSpPr>
              <a:spLocks noChangeShapeType="1"/>
            </p:cNvSpPr>
            <p:nvPr/>
          </p:nvSpPr>
          <p:spPr bwMode="auto">
            <a:xfrm>
              <a:off x="1284504" y="4198254"/>
              <a:ext cx="3276600" cy="14478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mc:Choice xmlns:a14="http://schemas.microsoft.com/office/drawing/2010/main" Requires="a14">
            <p:sp>
              <p:nvSpPr>
                <p:cNvPr id="13332" name="Text Box 14"/>
                <p:cNvSpPr txBox="1">
                  <a:spLocks noChangeArrowheads="1"/>
                </p:cNvSpPr>
                <p:nvPr/>
              </p:nvSpPr>
              <p:spPr bwMode="auto">
                <a:xfrm rot="1382586">
                  <a:off x="1560087" y="4784812"/>
                  <a:ext cx="2618205" cy="69269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0"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0.6</a:t>
                  </a:r>
                  <a:r>
                    <a:rPr lang="en-US" sz="1350" dirty="0">
                      <a:solidFill>
                        <a:srgbClr val="006600"/>
                      </a:solidFill>
                      <a:latin typeface="Arial" pitchFamily="34" charset="0"/>
                    </a:rPr>
                    <a:t>)</a:t>
                  </a:r>
                </a:p>
              </p:txBody>
            </p:sp>
          </mc:Choice>
          <mc:Fallback>
            <p:sp>
              <p:nvSpPr>
                <p:cNvPr id="13332" name="Text Box 14"/>
                <p:cNvSpPr txBox="1">
                  <a:spLocks noRot="1" noChangeAspect="1" noMove="1" noResize="1" noEditPoints="1" noAdjustHandles="1" noChangeArrowheads="1" noChangeShapeType="1" noTextEdit="1"/>
                </p:cNvSpPr>
                <p:nvPr/>
              </p:nvSpPr>
              <p:spPr bwMode="auto">
                <a:xfrm rot="1382586">
                  <a:off x="1560087" y="4784812"/>
                  <a:ext cx="2618205" cy="692699"/>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grpSp>
      <p:grpSp>
        <p:nvGrpSpPr>
          <p:cNvPr id="43" name="Group 42"/>
          <p:cNvGrpSpPr/>
          <p:nvPr/>
        </p:nvGrpSpPr>
        <p:grpSpPr>
          <a:xfrm>
            <a:off x="3631328" y="1460071"/>
            <a:ext cx="2019048" cy="676222"/>
            <a:chOff x="4561104" y="1848825"/>
            <a:chExt cx="2692064" cy="901629"/>
          </a:xfrm>
        </p:grpSpPr>
        <p:sp>
          <p:nvSpPr>
            <p:cNvPr id="13330" name="Line 12"/>
            <p:cNvSpPr>
              <a:spLocks noChangeShapeType="1"/>
            </p:cNvSpPr>
            <p:nvPr/>
          </p:nvSpPr>
          <p:spPr bwMode="auto">
            <a:xfrm flipV="1">
              <a:off x="4561104" y="2201179"/>
              <a:ext cx="1752600" cy="549275"/>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3" name="Text Box 15"/>
                <p:cNvSpPr txBox="1">
                  <a:spLocks noChangeArrowheads="1"/>
                </p:cNvSpPr>
                <p:nvPr/>
              </p:nvSpPr>
              <p:spPr bwMode="auto">
                <a:xfrm rot="20440819">
                  <a:off x="4893351" y="1848825"/>
                  <a:ext cx="2359817"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highlight>
                            <a:srgbClr val="FFFF00"/>
                          </a:highlight>
                          <a:latin typeface="Cambria Math" panose="02040503050406030204" pitchFamily="18" charset="0"/>
                        </a:rPr>
                        <m:t>T</m:t>
                      </m:r>
                    </m:oMath>
                  </a14:m>
                  <a:r>
                    <a:rPr lang="en-US" sz="1350" dirty="0">
                      <a:solidFill>
                        <a:srgbClr val="006600"/>
                      </a:solidFill>
                      <a:highlight>
                        <a:srgbClr val="FFFF00"/>
                      </a:highlight>
                      <a:latin typeface="Arial" pitchFamily="34" charset="0"/>
                    </a:rPr>
                    <a:t> (</a:t>
                  </a:r>
                  <a:r>
                    <a:rPr lang="en-US" sz="1350" dirty="0">
                      <a:solidFill>
                        <a:srgbClr val="0000FF"/>
                      </a:solidFill>
                      <a:highlight>
                        <a:srgbClr val="FFFF00"/>
                      </a:highlight>
                      <a:latin typeface="Arial" pitchFamily="34" charset="0"/>
                    </a:rPr>
                    <a:t>0.8</a:t>
                  </a:r>
                  <a:r>
                    <a:rPr lang="en-US" sz="1350" dirty="0">
                      <a:solidFill>
                        <a:srgbClr val="006600"/>
                      </a:solidFill>
                      <a:highlight>
                        <a:srgbClr val="FFFF00"/>
                      </a:highlight>
                      <a:latin typeface="Arial" pitchFamily="34" charset="0"/>
                    </a:rPr>
                    <a:t>)</a:t>
                  </a:r>
                </a:p>
              </p:txBody>
            </p:sp>
          </mc:Choice>
          <mc:Fallback xmlns="">
            <p:sp>
              <p:nvSpPr>
                <p:cNvPr id="13333" name="Text Box 15"/>
                <p:cNvSpPr txBox="1">
                  <a:spLocks noRot="1" noChangeAspect="1" noMove="1" noResize="1" noEditPoints="1" noAdjustHandles="1" noChangeArrowheads="1" noChangeShapeType="1" noTextEdit="1"/>
                </p:cNvSpPr>
                <p:nvPr/>
              </p:nvSpPr>
              <p:spPr bwMode="auto">
                <a:xfrm rot="20440819">
                  <a:off x="4893351" y="1848825"/>
                  <a:ext cx="2359817" cy="400109"/>
                </a:xfrm>
                <a:prstGeom prst="rect">
                  <a:avLst/>
                </a:prstGeom>
                <a:blipFill>
                  <a:blip r:embed="rId4"/>
                  <a:stretch>
                    <a:fillRect b="-2083"/>
                  </a:stretch>
                </a:blipFill>
                <a:ln w="9525">
                  <a:noFill/>
                  <a:miter lim="800000"/>
                  <a:headEnd/>
                  <a:tailEnd/>
                </a:ln>
              </p:spPr>
              <p:txBody>
                <a:bodyPr/>
                <a:lstStyle/>
                <a:p>
                  <a:r>
                    <a:rPr lang="en-US">
                      <a:noFill/>
                    </a:rPr>
                    <a:t> </a:t>
                  </a:r>
                </a:p>
              </p:txBody>
            </p:sp>
          </mc:Fallback>
        </mc:AlternateContent>
      </p:grpSp>
      <p:grpSp>
        <p:nvGrpSpPr>
          <p:cNvPr id="44" name="Group 43"/>
          <p:cNvGrpSpPr/>
          <p:nvPr/>
        </p:nvGrpSpPr>
        <p:grpSpPr>
          <a:xfrm>
            <a:off x="3631327" y="2136294"/>
            <a:ext cx="1714017" cy="576726"/>
            <a:chOff x="4561104" y="2750454"/>
            <a:chExt cx="2285357" cy="768967"/>
          </a:xfrm>
        </p:grpSpPr>
        <p:sp>
          <p:nvSpPr>
            <p:cNvPr id="13327" name="Line 9"/>
            <p:cNvSpPr>
              <a:spLocks noChangeShapeType="1"/>
            </p:cNvSpPr>
            <p:nvPr/>
          </p:nvSpPr>
          <p:spPr bwMode="auto">
            <a:xfrm>
              <a:off x="4561104" y="2750454"/>
              <a:ext cx="1752600" cy="517525"/>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mc:Choice xmlns:a14="http://schemas.microsoft.com/office/drawing/2010/main" Requires="a14">
            <p:sp>
              <p:nvSpPr>
                <p:cNvPr id="13334" name="Text Box 16"/>
                <p:cNvSpPr txBox="1">
                  <a:spLocks noChangeArrowheads="1"/>
                </p:cNvSpPr>
                <p:nvPr/>
              </p:nvSpPr>
              <p:spPr bwMode="auto">
                <a:xfrm rot="993021">
                  <a:off x="4995698" y="3119312"/>
                  <a:ext cx="1850763"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0"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T</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0.2</a:t>
                  </a:r>
                  <a:r>
                    <a:rPr lang="en-US" sz="1350" dirty="0">
                      <a:solidFill>
                        <a:srgbClr val="006600"/>
                      </a:solidFill>
                      <a:latin typeface="Arial" pitchFamily="34" charset="0"/>
                    </a:rPr>
                    <a:t>)</a:t>
                  </a:r>
                </a:p>
              </p:txBody>
            </p:sp>
          </mc:Choice>
          <mc:Fallback>
            <p:sp>
              <p:nvSpPr>
                <p:cNvPr id="13334" name="Text Box 16"/>
                <p:cNvSpPr txBox="1">
                  <a:spLocks noRot="1" noChangeAspect="1" noMove="1" noResize="1" noEditPoints="1" noAdjustHandles="1" noChangeArrowheads="1" noChangeShapeType="1" noTextEdit="1"/>
                </p:cNvSpPr>
                <p:nvPr/>
              </p:nvSpPr>
              <p:spPr bwMode="auto">
                <a:xfrm rot="993021">
                  <a:off x="4995698" y="3119312"/>
                  <a:ext cx="1850763" cy="400109"/>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grpSp>
      <p:grpSp>
        <p:nvGrpSpPr>
          <p:cNvPr id="45" name="Group 44"/>
          <p:cNvGrpSpPr/>
          <p:nvPr/>
        </p:nvGrpSpPr>
        <p:grpSpPr>
          <a:xfrm>
            <a:off x="3640446" y="2651100"/>
            <a:ext cx="2083859" cy="700073"/>
            <a:chOff x="4561104" y="4712624"/>
            <a:chExt cx="2778479" cy="933430"/>
          </a:xfrm>
        </p:grpSpPr>
        <p:sp>
          <p:nvSpPr>
            <p:cNvPr id="13329" name="Line 11"/>
            <p:cNvSpPr>
              <a:spLocks noChangeShapeType="1"/>
            </p:cNvSpPr>
            <p:nvPr/>
          </p:nvSpPr>
          <p:spPr bwMode="auto">
            <a:xfrm flipV="1">
              <a:off x="4561104" y="5112654"/>
              <a:ext cx="1752600" cy="5334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xmlns:a14="http://schemas.microsoft.com/office/drawing/2010/main">
          <mc:Choice Requires="a14">
            <p:sp>
              <p:nvSpPr>
                <p:cNvPr id="13335" name="Text Box 17"/>
                <p:cNvSpPr txBox="1">
                  <a:spLocks noChangeArrowheads="1"/>
                </p:cNvSpPr>
                <p:nvPr/>
              </p:nvSpPr>
              <p:spPr bwMode="auto">
                <a:xfrm rot="20598045">
                  <a:off x="5051287" y="4712624"/>
                  <a:ext cx="2288296"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r>
                        <m:rPr>
                          <m:sty m:val="p"/>
                        </m:rPr>
                        <a:rPr lang="en-US" sz="1350" b="0" i="1" smtClean="0">
                          <a:solidFill>
                            <a:srgbClr val="006600"/>
                          </a:solidFill>
                          <a:highlight>
                            <a:srgbClr val="FFFF00"/>
                          </a:highlight>
                          <a:latin typeface="Cambria Math" panose="02040503050406030204" pitchFamily="18" charset="0"/>
                        </a:rPr>
                        <m:t>T</m:t>
                      </m:r>
                    </m:oMath>
                  </a14:m>
                  <a:r>
                    <a:rPr lang="en-US" sz="1350" dirty="0">
                      <a:solidFill>
                        <a:srgbClr val="006600"/>
                      </a:solidFill>
                      <a:highlight>
                        <a:srgbClr val="FFFF00"/>
                      </a:highlight>
                      <a:latin typeface="Arial" pitchFamily="34" charset="0"/>
                    </a:rPr>
                    <a:t> (</a:t>
                  </a:r>
                  <a:r>
                    <a:rPr lang="en-US" sz="1350" dirty="0">
                      <a:solidFill>
                        <a:srgbClr val="0000FF"/>
                      </a:solidFill>
                      <a:highlight>
                        <a:srgbClr val="FFFF00"/>
                      </a:highlight>
                      <a:latin typeface="Arial" pitchFamily="34" charset="0"/>
                    </a:rPr>
                    <a:t>0.3</a:t>
                  </a:r>
                  <a:r>
                    <a:rPr lang="en-US" sz="1350" dirty="0">
                      <a:solidFill>
                        <a:srgbClr val="006600"/>
                      </a:solidFill>
                      <a:highlight>
                        <a:srgbClr val="FFFF00"/>
                      </a:highlight>
                      <a:latin typeface="Arial" pitchFamily="34" charset="0"/>
                    </a:rPr>
                    <a:t>)</a:t>
                  </a:r>
                </a:p>
              </p:txBody>
            </p:sp>
          </mc:Choice>
          <mc:Fallback xmlns="">
            <p:sp>
              <p:nvSpPr>
                <p:cNvPr id="13335" name="Text Box 17"/>
                <p:cNvSpPr txBox="1">
                  <a:spLocks noRot="1" noChangeAspect="1" noMove="1" noResize="1" noEditPoints="1" noAdjustHandles="1" noChangeArrowheads="1" noChangeShapeType="1" noTextEdit="1"/>
                </p:cNvSpPr>
                <p:nvPr/>
              </p:nvSpPr>
              <p:spPr bwMode="auto">
                <a:xfrm rot="20598045">
                  <a:off x="5051287" y="4712624"/>
                  <a:ext cx="2288296" cy="400109"/>
                </a:xfrm>
                <a:prstGeom prst="rect">
                  <a:avLst/>
                </a:prstGeom>
                <a:blipFill>
                  <a:blip r:embed="rId6"/>
                  <a:stretch>
                    <a:fillRect b="-3101"/>
                  </a:stretch>
                </a:blipFill>
                <a:ln w="9525">
                  <a:noFill/>
                  <a:miter lim="800000"/>
                  <a:headEnd/>
                  <a:tailEnd/>
                </a:ln>
              </p:spPr>
              <p:txBody>
                <a:bodyPr/>
                <a:lstStyle/>
                <a:p>
                  <a:r>
                    <a:rPr lang="en-US">
                      <a:noFill/>
                    </a:rPr>
                    <a:t> </a:t>
                  </a:r>
                </a:p>
              </p:txBody>
            </p:sp>
          </mc:Fallback>
        </mc:AlternateContent>
      </p:grpSp>
      <p:grpSp>
        <p:nvGrpSpPr>
          <p:cNvPr id="46" name="Group 45"/>
          <p:cNvGrpSpPr/>
          <p:nvPr/>
        </p:nvGrpSpPr>
        <p:grpSpPr>
          <a:xfrm>
            <a:off x="3640446" y="3351173"/>
            <a:ext cx="1823253" cy="649822"/>
            <a:chOff x="4561104" y="5646054"/>
            <a:chExt cx="2431003" cy="866428"/>
          </a:xfrm>
        </p:grpSpPr>
        <p:sp>
          <p:nvSpPr>
            <p:cNvPr id="13328" name="Line 10"/>
            <p:cNvSpPr>
              <a:spLocks noChangeShapeType="1"/>
            </p:cNvSpPr>
            <p:nvPr/>
          </p:nvSpPr>
          <p:spPr bwMode="auto">
            <a:xfrm>
              <a:off x="4561104" y="5646054"/>
              <a:ext cx="1752600" cy="533400"/>
            </a:xfrm>
            <a:prstGeom prst="line">
              <a:avLst/>
            </a:prstGeom>
            <a:noFill/>
            <a:ln w="9525">
              <a:solidFill>
                <a:schemeClr val="tx1"/>
              </a:solidFill>
              <a:miter lim="800000"/>
              <a:headEnd/>
              <a:tailEnd/>
            </a:ln>
          </p:spPr>
          <p:txBody>
            <a:bodyPr wrap="none"/>
            <a:lstStyle/>
            <a:p>
              <a:pPr eaLnBrk="1" hangingPunct="1">
                <a:spcBef>
                  <a:spcPct val="0"/>
                </a:spcBef>
                <a:buClrTx/>
                <a:buFontTx/>
                <a:buNone/>
              </a:pPr>
              <a:endParaRPr lang="en-US">
                <a:solidFill>
                  <a:srgbClr val="006600"/>
                </a:solidFill>
                <a:latin typeface="Arial" pitchFamily="34" charset="0"/>
              </a:endParaRPr>
            </a:p>
          </p:txBody>
        </p:sp>
        <mc:AlternateContent xmlns:mc="http://schemas.openxmlformats.org/markup-compatibility/2006">
          <mc:Choice xmlns:a14="http://schemas.microsoft.com/office/drawing/2010/main" Requires="a14">
            <p:sp>
              <p:nvSpPr>
                <p:cNvPr id="13336" name="Text Box 18"/>
                <p:cNvSpPr txBox="1">
                  <a:spLocks noChangeArrowheads="1"/>
                </p:cNvSpPr>
                <p:nvPr/>
              </p:nvSpPr>
              <p:spPr bwMode="auto">
                <a:xfrm rot="993021">
                  <a:off x="5063893" y="6112373"/>
                  <a:ext cx="1928214" cy="400109"/>
                </a:xfrm>
                <a:prstGeom prst="rect">
                  <a:avLst/>
                </a:prstGeom>
                <a:noFill/>
                <a:ln w="9525">
                  <a:noFill/>
                  <a:miter lim="800000"/>
                  <a:headEnd/>
                  <a:tailEnd/>
                </a:ln>
              </p:spPr>
              <p:txBody>
                <a:bodyPr wrap="square">
                  <a:spAutoFit/>
                </a:bodyPr>
                <a:lstStyle/>
                <a:p>
                  <a:pPr eaLnBrk="1" hangingPunct="1">
                    <a:spcBef>
                      <a:spcPct val="50000"/>
                    </a:spcBef>
                    <a:buClrTx/>
                    <a:buFontTx/>
                    <a:buNone/>
                  </a:pPr>
                  <a14:m>
                    <m:oMath xmlns:m="http://schemas.openxmlformats.org/officeDocument/2006/math">
                      <m:sSup>
                        <m:sSupPr>
                          <m:ctrlPr>
                            <a:rPr lang="en-US" sz="1350" b="0" i="0" smtClean="0">
                              <a:solidFill>
                                <a:srgbClr val="006600"/>
                              </a:solidFill>
                              <a:latin typeface="Cambria Math" panose="02040503050406030204" pitchFamily="18" charset="0"/>
                            </a:rPr>
                          </m:ctrlPr>
                        </m:sSupPr>
                        <m:e>
                          <m:r>
                            <m:rPr>
                              <m:sty m:val="p"/>
                            </m:rPr>
                            <a:rPr lang="en-US" sz="1350" b="0" i="1" smtClean="0">
                              <a:solidFill>
                                <a:srgbClr val="006600"/>
                              </a:solidFill>
                              <a:latin typeface="Cambria Math" panose="02040503050406030204" pitchFamily="18" charset="0"/>
                            </a:rPr>
                            <m:t>T</m:t>
                          </m:r>
                        </m:e>
                        <m:sup>
                          <m:r>
                            <a:rPr lang="en-US" sz="1350" b="0" i="1" smtClean="0">
                              <a:solidFill>
                                <a:srgbClr val="006600"/>
                              </a:solidFill>
                              <a:latin typeface="Cambria Math" panose="02040503050406030204" pitchFamily="18" charset="0"/>
                            </a:rPr>
                            <m:t>𝑐</m:t>
                          </m:r>
                        </m:sup>
                      </m:sSup>
                    </m:oMath>
                  </a14:m>
                  <a:r>
                    <a:rPr lang="en-US" sz="1350" dirty="0">
                      <a:solidFill>
                        <a:srgbClr val="006600"/>
                      </a:solidFill>
                      <a:latin typeface="Arial" pitchFamily="34" charset="0"/>
                    </a:rPr>
                    <a:t> (</a:t>
                  </a:r>
                  <a:r>
                    <a:rPr lang="en-US" sz="1350" dirty="0">
                      <a:solidFill>
                        <a:srgbClr val="0000FF"/>
                      </a:solidFill>
                      <a:latin typeface="Arial" pitchFamily="34" charset="0"/>
                    </a:rPr>
                    <a:t>0.7</a:t>
                  </a:r>
                  <a:r>
                    <a:rPr lang="en-US" sz="1350" dirty="0">
                      <a:solidFill>
                        <a:srgbClr val="006600"/>
                      </a:solidFill>
                      <a:latin typeface="Arial" pitchFamily="34" charset="0"/>
                    </a:rPr>
                    <a:t>)</a:t>
                  </a:r>
                </a:p>
              </p:txBody>
            </p:sp>
          </mc:Choice>
          <mc:Fallback>
            <p:sp>
              <p:nvSpPr>
                <p:cNvPr id="13336" name="Text Box 18"/>
                <p:cNvSpPr txBox="1">
                  <a:spLocks noRot="1" noChangeAspect="1" noMove="1" noResize="1" noEditPoints="1" noAdjustHandles="1" noChangeArrowheads="1" noChangeShapeType="1" noTextEdit="1"/>
                </p:cNvSpPr>
                <p:nvPr/>
              </p:nvSpPr>
              <p:spPr bwMode="auto">
                <a:xfrm rot="993021">
                  <a:off x="5063893" y="6112373"/>
                  <a:ext cx="1928214" cy="400109"/>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grpSp>
      <p:sp>
        <p:nvSpPr>
          <p:cNvPr id="13343" name="Text Box 28"/>
          <p:cNvSpPr txBox="1">
            <a:spLocks noChangeArrowheads="1"/>
          </p:cNvSpPr>
          <p:nvPr/>
        </p:nvSpPr>
        <p:spPr bwMode="auto">
          <a:xfrm>
            <a:off x="1363130" y="2471676"/>
            <a:ext cx="908564" cy="507831"/>
          </a:xfrm>
          <a:prstGeom prst="rect">
            <a:avLst/>
          </a:prstGeom>
          <a:noFill/>
          <a:ln w="9525">
            <a:noFill/>
            <a:miter lim="800000"/>
            <a:headEnd/>
            <a:tailEnd/>
          </a:ln>
        </p:spPr>
        <p:txBody>
          <a:bodyPr wrap="square">
            <a:spAutoFit/>
          </a:bodyPr>
          <a:lstStyle/>
          <a:p>
            <a:pPr algn="ctr" eaLnBrk="1" hangingPunct="1">
              <a:buClrTx/>
              <a:buFontTx/>
              <a:buNone/>
            </a:pPr>
            <a:r>
              <a:rPr lang="en-US" sz="1350" dirty="0">
                <a:solidFill>
                  <a:srgbClr val="000000"/>
                </a:solidFill>
                <a:latin typeface="Helvetica Light" panose="020B0403020202020204"/>
              </a:rPr>
              <a:t>New  TV Model</a:t>
            </a:r>
          </a:p>
        </p:txBody>
      </p:sp>
      <p:sp>
        <p:nvSpPr>
          <p:cNvPr id="75" name="Slide Number Placeholder 5"/>
          <p:cNvSpPr txBox="1">
            <a:spLocks/>
          </p:cNvSpPr>
          <p:nvPr/>
        </p:nvSpPr>
        <p:spPr bwMode="auto">
          <a:xfrm>
            <a:off x="7768134" y="4916604"/>
            <a:ext cx="285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defRPr/>
            </a:pPr>
            <a:fld id="{ACE9F713-D8D5-4EB1-B40E-8F88D16EBCD3}" type="slidenum">
              <a:rPr lang="en-US" sz="1050">
                <a:solidFill>
                  <a:schemeClr val="accent2"/>
                </a:solidFill>
                <a:latin typeface="Times New Roman" pitchFamily="18" charset="0"/>
              </a:rPr>
              <a:pPr defTabSz="685800" eaLnBrk="0" fontAlgn="base" hangingPunct="0">
                <a:spcBef>
                  <a:spcPct val="0"/>
                </a:spcBef>
                <a:spcAft>
                  <a:spcPct val="0"/>
                </a:spcAft>
                <a:defRPr/>
              </a:pPr>
              <a:t>41</a:t>
            </a:fld>
            <a:endParaRPr lang="en-US" sz="1050" dirty="0">
              <a:solidFill>
                <a:schemeClr val="accent2"/>
              </a:solidFill>
              <a:latin typeface="Times New Roman"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8DF4B7A-969C-4783-A8E4-F1FF46B64211}"/>
                  </a:ext>
                </a:extLst>
              </p:cNvPr>
              <p:cNvSpPr/>
              <p:nvPr/>
            </p:nvSpPr>
            <p:spPr>
              <a:xfrm>
                <a:off x="4919626" y="1519209"/>
                <a:ext cx="2280881" cy="300082"/>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=0.4</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0.8=0.32</m:t>
                      </m:r>
                    </m:oMath>
                  </m:oMathPara>
                </a14:m>
                <a:endParaRPr lang="en-US" sz="1350" dirty="0">
                  <a:solidFill>
                    <a:srgbClr val="006600"/>
                  </a:solidFill>
                </a:endParaRPr>
              </a:p>
            </p:txBody>
          </p:sp>
        </mc:Choice>
        <mc:Fallback xmlns="">
          <p:sp>
            <p:nvSpPr>
              <p:cNvPr id="2" name="Rectangle 1">
                <a:extLst>
                  <a:ext uri="{FF2B5EF4-FFF2-40B4-BE49-F238E27FC236}">
                    <a16:creationId xmlns:a16="http://schemas.microsoft.com/office/drawing/2014/main" id="{88DF4B7A-969C-4783-A8E4-F1FF46B64211}"/>
                  </a:ext>
                </a:extLst>
              </p:cNvPr>
              <p:cNvSpPr>
                <a:spLocks noRot="1" noChangeAspect="1" noMove="1" noResize="1" noEditPoints="1" noAdjustHandles="1" noChangeArrowheads="1" noChangeShapeType="1" noTextEdit="1"/>
              </p:cNvSpPr>
              <p:nvPr/>
            </p:nvSpPr>
            <p:spPr>
              <a:xfrm>
                <a:off x="4919626" y="1519209"/>
                <a:ext cx="2280881" cy="30008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Rectangle 57">
                <a:extLst>
                  <a:ext uri="{FF2B5EF4-FFF2-40B4-BE49-F238E27FC236}">
                    <a16:creationId xmlns:a16="http://schemas.microsoft.com/office/drawing/2014/main" id="{D54DA3A9-BA2A-4629-9CAE-693EFF3F3E5E}"/>
                  </a:ext>
                </a:extLst>
              </p:cNvPr>
              <p:cNvSpPr/>
              <p:nvPr/>
            </p:nvSpPr>
            <p:spPr>
              <a:xfrm>
                <a:off x="4960336" y="2784165"/>
                <a:ext cx="2361737" cy="300082"/>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sSup>
                            <m:sSupPr>
                              <m:ctrlPr>
                                <a:rPr lang="en-US" sz="1350" b="0" i="0" smtClean="0">
                                  <a:solidFill>
                                    <a:srgbClr val="006600"/>
                                  </a:solidFill>
                                  <a:latin typeface="Cambria Math" panose="02040503050406030204" pitchFamily="18" charset="0"/>
                                </a:rPr>
                              </m:ctrlPr>
                            </m:sSupPr>
                            <m:e>
                              <m:r>
                                <m:rPr>
                                  <m:sty m:val="p"/>
                                </m:rPr>
                                <a:rPr lang="en-US" sz="1350" b="0" i="1">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=0.6</m:t>
                      </m:r>
                      <m:r>
                        <a:rPr lang="en-US" sz="1350" b="0" i="1">
                          <a:solidFill>
                            <a:srgbClr val="006600"/>
                          </a:solidFill>
                          <a:latin typeface="Cambria Math" panose="02040503050406030204" pitchFamily="18" charset="0"/>
                          <a:ea typeface="Cambria Math" panose="02040503050406030204" pitchFamily="18" charset="0"/>
                        </a:rPr>
                        <m:t>×</m:t>
                      </m:r>
                      <m:r>
                        <a:rPr lang="en-US" sz="1350" b="0" i="1">
                          <a:solidFill>
                            <a:srgbClr val="006600"/>
                          </a:solidFill>
                          <a:latin typeface="Cambria Math" panose="02040503050406030204" pitchFamily="18" charset="0"/>
                        </a:rPr>
                        <m:t>0.3=0.18</m:t>
                      </m:r>
                    </m:oMath>
                  </m:oMathPara>
                </a14:m>
                <a:endParaRPr lang="en-US" sz="1350" dirty="0">
                  <a:solidFill>
                    <a:srgbClr val="006600"/>
                  </a:solidFill>
                </a:endParaRPr>
              </a:p>
            </p:txBody>
          </p:sp>
        </mc:Choice>
        <mc:Fallback>
          <p:sp>
            <p:nvSpPr>
              <p:cNvPr id="58" name="Rectangle 57">
                <a:extLst>
                  <a:ext uri="{FF2B5EF4-FFF2-40B4-BE49-F238E27FC236}">
                    <a16:creationId xmlns:a16="http://schemas.microsoft.com/office/drawing/2014/main" id="{D54DA3A9-BA2A-4629-9CAE-693EFF3F3E5E}"/>
                  </a:ext>
                </a:extLst>
              </p:cNvPr>
              <p:cNvSpPr>
                <a:spLocks noRot="1" noChangeAspect="1" noMove="1" noResize="1" noEditPoints="1" noAdjustHandles="1" noChangeArrowheads="1" noChangeShapeType="1" noTextEdit="1"/>
              </p:cNvSpPr>
              <p:nvPr/>
            </p:nvSpPr>
            <p:spPr>
              <a:xfrm>
                <a:off x="4960336" y="2784165"/>
                <a:ext cx="2361737" cy="30008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2EB2DC6B-79E8-4B1A-B518-83A6348DD4D5}"/>
                  </a:ext>
                </a:extLst>
              </p:cNvPr>
              <p:cNvSpPr/>
              <p:nvPr/>
            </p:nvSpPr>
            <p:spPr>
              <a:xfrm>
                <a:off x="1476375" y="4446991"/>
                <a:ext cx="5906608" cy="524887"/>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m:rPr>
                          <m:sty m:val="p"/>
                        </m:rPr>
                        <a:rPr lang="en-US" sz="1350" b="0" i="1" smtClean="0">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e>
                        <m:e>
                          <m:r>
                            <m:rPr>
                              <m:sty m:val="p"/>
                            </m:rPr>
                            <a:rPr lang="en-US" sz="1350" b="0" i="1">
                              <a:solidFill>
                                <a:srgbClr val="006600"/>
                              </a:solidFill>
                              <a:latin typeface="Cambria Math" panose="02040503050406030204" pitchFamily="18" charset="0"/>
                            </a:rPr>
                            <m:t>T</m:t>
                          </m:r>
                        </m:e>
                      </m:d>
                      <m:r>
                        <a:rPr lang="en-US" sz="1350" b="0">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num>
                        <m:den>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T</m:t>
                              </m:r>
                            </m:e>
                          </m:d>
                        </m:den>
                      </m:f>
                      <m:r>
                        <a:rPr lang="en-US" sz="1350" b="0">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num>
                        <m:den>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r>
                                <m:rPr>
                                  <m:sty m:val="p"/>
                                </m:rPr>
                                <a:rPr lang="en-US" sz="1350" b="0" i="1">
                                  <a:solidFill>
                                    <a:srgbClr val="006600"/>
                                  </a:solidFill>
                                  <a:latin typeface="Cambria Math" panose="02040503050406030204" pitchFamily="18" charset="0"/>
                                </a:rPr>
                                <m:t>S</m:t>
                              </m:r>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r>
                            <a:rPr lang="en-US" sz="1350" b="0" i="1">
                              <a:solidFill>
                                <a:srgbClr val="006600"/>
                              </a:solidFill>
                              <a:latin typeface="Cambria Math" panose="02040503050406030204" pitchFamily="18" charset="0"/>
                            </a:rPr>
                            <m:t>+</m:t>
                          </m:r>
                          <m:r>
                            <m:rPr>
                              <m:sty m:val="p"/>
                            </m:rPr>
                            <a:rPr lang="en-US" sz="1350" b="0" i="1">
                              <a:solidFill>
                                <a:srgbClr val="006600"/>
                              </a:solidFill>
                              <a:latin typeface="Cambria Math" panose="02040503050406030204" pitchFamily="18" charset="0"/>
                            </a:rPr>
                            <m:t>P</m:t>
                          </m:r>
                          <m:d>
                            <m:dPr>
                              <m:ctrlPr>
                                <a:rPr lang="en-US" sz="1350" i="1">
                                  <a:solidFill>
                                    <a:srgbClr val="006600"/>
                                  </a:solidFill>
                                  <a:latin typeface="Cambria Math" panose="02040503050406030204" pitchFamily="18" charset="0"/>
                                </a:rPr>
                              </m:ctrlPr>
                            </m:dPr>
                            <m:e>
                              <m:sSup>
                                <m:sSupPr>
                                  <m:ctrlPr>
                                    <a:rPr lang="en-US" sz="1350" b="0" i="0" smtClean="0">
                                      <a:solidFill>
                                        <a:srgbClr val="006600"/>
                                      </a:solidFill>
                                      <a:latin typeface="Cambria Math" panose="02040503050406030204" pitchFamily="18" charset="0"/>
                                    </a:rPr>
                                  </m:ctrlPr>
                                </m:sSupPr>
                                <m:e>
                                  <m:r>
                                    <m:rPr>
                                      <m:sty m:val="p"/>
                                    </m:rPr>
                                    <a:rPr lang="en-US" sz="1350" b="0" i="1">
                                      <a:solidFill>
                                        <a:srgbClr val="006600"/>
                                      </a:solidFill>
                                      <a:latin typeface="Cambria Math" panose="02040503050406030204" pitchFamily="18" charset="0"/>
                                    </a:rPr>
                                    <m:t>S</m:t>
                                  </m:r>
                                </m:e>
                                <m:sup>
                                  <m:r>
                                    <a:rPr lang="en-US" sz="1350" b="0" i="1" smtClean="0">
                                      <a:solidFill>
                                        <a:srgbClr val="006600"/>
                                      </a:solidFill>
                                      <a:latin typeface="Cambria Math" panose="02040503050406030204" pitchFamily="18" charset="0"/>
                                    </a:rPr>
                                    <m:t>𝑐</m:t>
                                  </m:r>
                                </m:sup>
                              </m:sSup>
                              <m:r>
                                <a:rPr lang="en-US" sz="1350" b="0" i="1">
                                  <a:solidFill>
                                    <a:srgbClr val="006600"/>
                                  </a:solidFill>
                                  <a:latin typeface="Cambria Math" panose="02040503050406030204" pitchFamily="18" charset="0"/>
                                  <a:ea typeface="Cambria Math" panose="02040503050406030204" pitchFamily="18" charset="0"/>
                                </a:rPr>
                                <m:t>∩</m:t>
                              </m:r>
                              <m:r>
                                <m:rPr>
                                  <m:sty m:val="p"/>
                                </m:rPr>
                                <a:rPr lang="en-US" sz="1350" b="0" i="1">
                                  <a:solidFill>
                                    <a:srgbClr val="006600"/>
                                  </a:solidFill>
                                  <a:latin typeface="Cambria Math" panose="02040503050406030204" pitchFamily="18" charset="0"/>
                                </a:rPr>
                                <m:t>T</m:t>
                              </m:r>
                            </m:e>
                          </m:d>
                        </m:den>
                      </m:f>
                      <m:r>
                        <a:rPr lang="en-US" sz="1350" b="0" i="1">
                          <a:solidFill>
                            <a:srgbClr val="006600"/>
                          </a:solidFill>
                          <a:latin typeface="Cambria Math" panose="02040503050406030204" pitchFamily="18" charset="0"/>
                        </a:rPr>
                        <m:t>=</m:t>
                      </m:r>
                      <m:f>
                        <m:fPr>
                          <m:ctrlPr>
                            <a:rPr lang="en-US" sz="1350" i="1">
                              <a:solidFill>
                                <a:srgbClr val="006600"/>
                              </a:solidFill>
                              <a:latin typeface="Cambria Math" panose="02040503050406030204" pitchFamily="18" charset="0"/>
                            </a:rPr>
                          </m:ctrlPr>
                        </m:fPr>
                        <m:num>
                          <m:r>
                            <a:rPr lang="en-US" sz="1350" b="0" i="1">
                              <a:solidFill>
                                <a:srgbClr val="006600"/>
                              </a:solidFill>
                              <a:latin typeface="Cambria Math" panose="02040503050406030204" pitchFamily="18" charset="0"/>
                            </a:rPr>
                            <m:t>0.32</m:t>
                          </m:r>
                        </m:num>
                        <m:den>
                          <m:r>
                            <a:rPr lang="en-US" sz="1350" b="0" i="1">
                              <a:solidFill>
                                <a:srgbClr val="006600"/>
                              </a:solidFill>
                              <a:latin typeface="Cambria Math" panose="02040503050406030204" pitchFamily="18" charset="0"/>
                            </a:rPr>
                            <m:t>0.32+0.18</m:t>
                          </m:r>
                        </m:den>
                      </m:f>
                      <m:r>
                        <a:rPr lang="en-US" sz="1350" b="0" i="1">
                          <a:solidFill>
                            <a:srgbClr val="006600"/>
                          </a:solidFill>
                          <a:latin typeface="Cambria Math" panose="02040503050406030204" pitchFamily="18" charset="0"/>
                        </a:rPr>
                        <m:t>=0.64</m:t>
                      </m:r>
                    </m:oMath>
                  </m:oMathPara>
                </a14:m>
                <a:endParaRPr lang="en-US" sz="1350" dirty="0">
                  <a:solidFill>
                    <a:srgbClr val="006600"/>
                  </a:solidFill>
                </a:endParaRPr>
              </a:p>
            </p:txBody>
          </p:sp>
        </mc:Choice>
        <mc:Fallback>
          <p:sp>
            <p:nvSpPr>
              <p:cNvPr id="3" name="Rectangle 2">
                <a:extLst>
                  <a:ext uri="{FF2B5EF4-FFF2-40B4-BE49-F238E27FC236}">
                    <a16:creationId xmlns:a16="http://schemas.microsoft.com/office/drawing/2014/main" id="{2EB2DC6B-79E8-4B1A-B518-83A6348DD4D5}"/>
                  </a:ext>
                </a:extLst>
              </p:cNvPr>
              <p:cNvSpPr>
                <a:spLocks noRot="1" noChangeAspect="1" noMove="1" noResize="1" noEditPoints="1" noAdjustHandles="1" noChangeArrowheads="1" noChangeShapeType="1" noTextEdit="1"/>
              </p:cNvSpPr>
              <p:nvPr/>
            </p:nvSpPr>
            <p:spPr>
              <a:xfrm>
                <a:off x="1476375" y="4446991"/>
                <a:ext cx="5906608" cy="524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5E37BEFC-DB7E-E0AD-A27B-0090C7E0489B}"/>
                  </a:ext>
                </a:extLst>
              </p14:cNvPr>
              <p14:cNvContentPartPr/>
              <p14:nvPr/>
            </p14:nvContentPartPr>
            <p14:xfrm>
              <a:off x="4116477" y="2528953"/>
              <a:ext cx="360" cy="360"/>
            </p14:xfrm>
          </p:contentPart>
        </mc:Choice>
        <mc:Fallback xmlns="">
          <p:pic>
            <p:nvPicPr>
              <p:cNvPr id="14" name="Ink 13">
                <a:extLst>
                  <a:ext uri="{FF2B5EF4-FFF2-40B4-BE49-F238E27FC236}">
                    <a16:creationId xmlns:a16="http://schemas.microsoft.com/office/drawing/2014/main" id="{5E37BEFC-DB7E-E0AD-A27B-0090C7E0489B}"/>
                  </a:ext>
                </a:extLst>
              </p:cNvPr>
              <p:cNvPicPr/>
              <p:nvPr/>
            </p:nvPicPr>
            <p:blipFill>
              <a:blip r:embed="rId12"/>
              <a:stretch>
                <a:fillRect/>
              </a:stretch>
            </p:blipFill>
            <p:spPr>
              <a:xfrm>
                <a:off x="4107477" y="2519953"/>
                <a:ext cx="18000" cy="18000"/>
              </a:xfrm>
              <a:prstGeom prst="rect">
                <a:avLst/>
              </a:prstGeom>
            </p:spPr>
          </p:pic>
        </mc:Fallback>
      </mc:AlternateContent>
    </p:spTree>
    <p:extLst>
      <p:ext uri="{BB962C8B-B14F-4D97-AF65-F5344CB8AC3E}">
        <p14:creationId xmlns:p14="http://schemas.microsoft.com/office/powerpoint/2010/main" val="252465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9494874-9255-425A-8194-C51587264AC2}"/>
                  </a:ext>
                </a:extLst>
              </p:cNvPr>
              <p:cNvSpPr>
                <a:spLocks noGrp="1"/>
              </p:cNvSpPr>
              <p:nvPr>
                <p:ph idx="1"/>
              </p:nvPr>
            </p:nvSpPr>
            <p:spPr>
              <a:xfrm>
                <a:off x="681217" y="2681324"/>
                <a:ext cx="8175010" cy="2253170"/>
              </a:xfrm>
            </p:spPr>
            <p:txBody>
              <a:bodyPr>
                <a:normAutofit/>
              </a:bodyPr>
              <a:lstStyle/>
              <a:p>
                <a:pPr marL="0" indent="0" eaLnBrk="0" fontAlgn="base" hangingPunct="0">
                  <a:lnSpc>
                    <a:spcPct val="150000"/>
                  </a:lnSpc>
                  <a:spcBef>
                    <a:spcPct val="50000"/>
                  </a:spcBef>
                  <a:spcAft>
                    <a:spcPct val="0"/>
                  </a:spcAft>
                  <a:buNone/>
                  <a:defRPr/>
                </a:pPr>
                <a:r>
                  <a:rPr lang="en-US" sz="1200" dirty="0">
                    <a:solidFill>
                      <a:srgbClr val="0000FF"/>
                    </a:solidFill>
                    <a:latin typeface="Helvetica Light" panose="020B0403020202020204"/>
                  </a:rPr>
                  <a:t>Intuitively: </a:t>
                </a:r>
                <a14:m>
                  <m:oMath xmlns:m="http://schemas.openxmlformats.org/officeDocument/2006/math">
                    <m:r>
                      <a:rPr lang="en-US" sz="1200" b="0" i="1" smtClean="0">
                        <a:solidFill>
                          <a:srgbClr val="006600"/>
                        </a:solidFill>
                        <a:latin typeface="Cambria Math" panose="02040503050406030204" pitchFamily="18" charset="0"/>
                      </a:rPr>
                      <m:t>𝐹</m:t>
                    </m:r>
                  </m:oMath>
                </a14:m>
                <a:r>
                  <a:rPr lang="en-US" sz="1200" dirty="0">
                    <a:solidFill>
                      <a:schemeClr val="tx1"/>
                    </a:solidFill>
                    <a:latin typeface="Helvetica Light" panose="020B0403020202020204"/>
                  </a:rPr>
                  <a:t> contains </a:t>
                </a:r>
                <a:r>
                  <a:rPr lang="en-US" sz="1200" dirty="0">
                    <a:solidFill>
                      <a:srgbClr val="0000FF"/>
                    </a:solidFill>
                    <a:latin typeface="Helvetica Light" panose="020B0403020202020204"/>
                  </a:rPr>
                  <a:t>all possible information </a:t>
                </a:r>
                <a:r>
                  <a:rPr lang="en-US" sz="1200" dirty="0">
                    <a:solidFill>
                      <a:schemeClr val="tx1"/>
                    </a:solidFill>
                    <a:latin typeface="Helvetica Light" panose="020B0403020202020204"/>
                  </a:rPr>
                  <a:t>(i.e., events) that could materialize after conducting the experiment:</a:t>
                </a:r>
              </a:p>
              <a:p>
                <a:pPr marL="0" indent="0" eaLnBrk="0" fontAlgn="base" hangingPunct="0">
                  <a:lnSpc>
                    <a:spcPct val="150000"/>
                  </a:lnSpc>
                  <a:spcBef>
                    <a:spcPct val="50000"/>
                  </a:spcBef>
                  <a:spcAft>
                    <a:spcPct val="0"/>
                  </a:spcAft>
                  <a:buNone/>
                  <a:defRPr/>
                </a:pPr>
                <a:r>
                  <a:rPr lang="en-US" sz="1200" dirty="0">
                    <a:solidFill>
                      <a:schemeClr val="tx1"/>
                    </a:solidFill>
                    <a:latin typeface="Helvetica Light" panose="020B0403020202020204"/>
                  </a:rPr>
                  <a:t>Example</a:t>
                </a:r>
                <a:r>
                  <a:rPr lang="en-US" sz="1200" dirty="0">
                    <a:solidFill>
                      <a:srgbClr val="0D2234"/>
                    </a:solidFill>
                    <a:latin typeface="Helvetica Light" panose="020B0403020202020204"/>
                  </a:rPr>
                  <a:t>:</a:t>
                </a:r>
                <a:r>
                  <a:rPr lang="en-US" sz="1200" dirty="0">
                    <a:solidFill>
                      <a:schemeClr val="tx1"/>
                    </a:solidFill>
                    <a:latin typeface="Helvetica Light" panose="020B0403020202020204"/>
                  </a:rPr>
                  <a:t> Toss a coin once: </a:t>
                </a:r>
                <a:endParaRPr lang="en-US" sz="1200" i="1" dirty="0">
                  <a:solidFill>
                    <a:srgbClr val="006600"/>
                  </a:solidFill>
                  <a:latin typeface="Cambria Math" panose="02040503050406030204" pitchFamily="18" charset="0"/>
                </a:endParaRPr>
              </a:p>
              <a:p>
                <a:pPr marL="0" indent="0" eaLnBrk="0" fontAlgn="base" hangingPunct="0">
                  <a:lnSpc>
                    <a:spcPct val="150000"/>
                  </a:lnSpc>
                  <a:spcBef>
                    <a:spcPct val="50000"/>
                  </a:spcBef>
                  <a:spcAft>
                    <a:spcPct val="0"/>
                  </a:spcAft>
                  <a:buNone/>
                  <a:defRPr/>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𝑇</m:t>
                          </m:r>
                        </m:e>
                      </m:d>
                      <m:r>
                        <a:rPr lang="en-US" sz="1200" b="0" i="1"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m:t>
                          </m:r>
                        </m:e>
                      </m:d>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𝑇</m:t>
                          </m:r>
                        </m:e>
                      </m:d>
                      <m:r>
                        <a:rPr lang="en-US" sz="1200" b="0" i="1" smtClean="0">
                          <a:solidFill>
                            <a:srgbClr val="006600"/>
                          </a:solidFill>
                          <a:latin typeface="Cambria Math" panose="02040503050406030204" pitchFamily="18" charset="0"/>
                        </a:rPr>
                        <m:t>,</m:t>
                      </m:r>
                      <m:r>
                        <m:rPr>
                          <m:sty m:val="p"/>
                        </m:rPr>
                        <a:rPr lang="en-US" sz="1200" b="0" i="1">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oMath>
                  </m:oMathPara>
                </a14:m>
                <a:endParaRPr lang="en-US" sz="1200" dirty="0">
                  <a:solidFill>
                    <a:srgbClr val="0000FF"/>
                  </a:solidFill>
                  <a:latin typeface="Helvetica Light" panose="020B0403020202020204"/>
                </a:endParaRPr>
              </a:p>
              <a:p>
                <a:pPr marL="0" indent="0" eaLnBrk="0" fontAlgn="base" hangingPunct="0">
                  <a:lnSpc>
                    <a:spcPct val="150000"/>
                  </a:lnSpc>
                  <a:spcBef>
                    <a:spcPct val="50000"/>
                  </a:spcBef>
                  <a:spcAft>
                    <a:spcPct val="0"/>
                  </a:spcAft>
                  <a:buNone/>
                  <a:defRPr/>
                </a:pPr>
                <a:r>
                  <a:rPr lang="en-US" sz="1200" dirty="0">
                    <a:solidFill>
                      <a:schemeClr val="tx1"/>
                    </a:solidFill>
                    <a:latin typeface="Helvetica Light" panose="020B0403020202020204"/>
                  </a:rPr>
                  <a:t>Example: Toss a coin twice: </a:t>
                </a:r>
                <a:endParaRPr lang="en-US" sz="1200" i="1" dirty="0">
                  <a:solidFill>
                    <a:srgbClr val="006600"/>
                  </a:solidFill>
                  <a:latin typeface="Cambria Math" panose="02040503050406030204" pitchFamily="18" charset="0"/>
                </a:endParaRPr>
              </a:p>
              <a:p>
                <a:pPr marL="0" indent="0" eaLnBrk="0" fontAlgn="base" hangingPunct="0">
                  <a:lnSpc>
                    <a:spcPct val="150000"/>
                  </a:lnSpc>
                  <a:spcBef>
                    <a:spcPct val="50000"/>
                  </a:spcBef>
                  <a:spcAft>
                    <a:spcPct val="0"/>
                  </a:spcAft>
                  <a:buNone/>
                  <a:defRPr/>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𝐻𝐻</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𝐻𝑇</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𝑇𝐻</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𝑇𝑇</m:t>
                      </m:r>
                      <m:r>
                        <a:rPr lang="en-US" sz="1200" b="0" i="1" smtClean="0">
                          <a:solidFill>
                            <a:srgbClr val="006600"/>
                          </a:solidFill>
                          <a:latin typeface="Cambria Math" panose="02040503050406030204" pitchFamily="18" charset="0"/>
                        </a:rPr>
                        <m:t>}</m:t>
                      </m:r>
                    </m:oMath>
                  </m:oMathPara>
                </a14:m>
                <a:endParaRPr lang="en-US" sz="1200" dirty="0">
                  <a:solidFill>
                    <a:srgbClr val="000000"/>
                  </a:solidFill>
                  <a:latin typeface="Helvetica Light" panose="020B0403020202020204"/>
                </a:endParaRPr>
              </a:p>
              <a:p>
                <a:pPr marL="0" indent="0" eaLnBrk="0" fontAlgn="base" hangingPunct="0">
                  <a:lnSpc>
                    <a:spcPct val="150000"/>
                  </a:lnSpc>
                  <a:spcBef>
                    <a:spcPct val="50000"/>
                  </a:spcBef>
                  <a:spcAft>
                    <a:spcPct val="0"/>
                  </a:spcAft>
                  <a:buNone/>
                  <a:defRPr/>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𝐻𝐻</m:t>
                          </m:r>
                        </m:e>
                      </m:d>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𝐻𝑇</m:t>
                          </m:r>
                        </m:e>
                      </m:d>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𝑇𝐻</m:t>
                          </m:r>
                        </m:e>
                      </m:d>
                      <m:r>
                        <a:rPr lang="en-US" sz="1200" b="0" i="1" smtClean="0">
                          <a:solidFill>
                            <a:srgbClr val="006600"/>
                          </a:solidFill>
                          <a:latin typeface="Cambria Math" panose="02040503050406030204" pitchFamily="18" charset="0"/>
                        </a:rPr>
                        <m:t>,</m:t>
                      </m:r>
                      <m:d>
                        <m:dPr>
                          <m:begChr m:val="{"/>
                          <m:endChr m:val="}"/>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𝑇𝑇</m:t>
                          </m:r>
                        </m:e>
                      </m:d>
                      <m:r>
                        <a:rPr lang="en-US" sz="1200" b="0" i="1" smtClean="0">
                          <a:solidFill>
                            <a:srgbClr val="006600"/>
                          </a:solidFill>
                          <a:latin typeface="Cambria Math" panose="02040503050406030204" pitchFamily="18" charset="0"/>
                        </a:rPr>
                        <m:t>, </m:t>
                      </m:r>
                      <m:d>
                        <m:dPr>
                          <m:begChr m:val="{"/>
                          <m:endChr m:val="}"/>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𝐻𝐻</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𝐻𝑇</m:t>
                          </m:r>
                        </m:e>
                      </m:d>
                      <m:r>
                        <a:rPr lang="en-US" sz="1200" b="0" i="1" smtClean="0">
                          <a:solidFill>
                            <a:srgbClr val="006600"/>
                          </a:solidFill>
                          <a:latin typeface="Cambria Math" panose="02040503050406030204" pitchFamily="18" charset="0"/>
                        </a:rPr>
                        <m:t>,</m:t>
                      </m:r>
                      <m:d>
                        <m:dPr>
                          <m:begChr m:val="{"/>
                          <m:endChr m:val="}"/>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𝐻𝐻</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𝑇𝐻</m:t>
                          </m:r>
                        </m:e>
                      </m:d>
                      <m:r>
                        <a:rPr lang="en-US" sz="1200" b="0" i="1"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oMath>
                  </m:oMathPara>
                </a14:m>
                <a:endParaRPr lang="en-US" sz="1200" dirty="0">
                  <a:solidFill>
                    <a:srgbClr val="000000"/>
                  </a:solidFill>
                  <a:latin typeface="Helvetica Light" panose="020B0403020202020204"/>
                </a:endParaRPr>
              </a:p>
              <a:p>
                <a:pPr marL="0" indent="0" eaLnBrk="0" fontAlgn="base" hangingPunct="0">
                  <a:lnSpc>
                    <a:spcPct val="150000"/>
                  </a:lnSpc>
                  <a:spcBef>
                    <a:spcPct val="50000"/>
                  </a:spcBef>
                  <a:spcAft>
                    <a:spcPct val="0"/>
                  </a:spcAft>
                  <a:buNone/>
                  <a:defRPr/>
                </a:pPr>
                <a:endParaRPr lang="en-US" sz="1200" dirty="0">
                  <a:solidFill>
                    <a:srgbClr val="000000"/>
                  </a:solidFill>
                  <a:latin typeface="Helvetica Light" panose="020B0403020202020204"/>
                </a:endParaRPr>
              </a:p>
            </p:txBody>
          </p:sp>
        </mc:Choice>
        <mc:Fallback>
          <p:sp>
            <p:nvSpPr>
              <p:cNvPr id="2" name="Content Placeholder 1">
                <a:extLst>
                  <a:ext uri="{FF2B5EF4-FFF2-40B4-BE49-F238E27FC236}">
                    <a16:creationId xmlns:a16="http://schemas.microsoft.com/office/drawing/2014/main" id="{F9494874-9255-425A-8194-C51587264AC2}"/>
                  </a:ext>
                </a:extLst>
              </p:cNvPr>
              <p:cNvSpPr>
                <a:spLocks noGrp="1" noRot="1" noChangeAspect="1" noMove="1" noResize="1" noEditPoints="1" noAdjustHandles="1" noChangeArrowheads="1" noChangeShapeType="1" noTextEdit="1"/>
              </p:cNvSpPr>
              <p:nvPr>
                <p:ph idx="1"/>
              </p:nvPr>
            </p:nvSpPr>
            <p:spPr>
              <a:xfrm>
                <a:off x="681217" y="2681324"/>
                <a:ext cx="8175010" cy="2253170"/>
              </a:xfrm>
              <a:blipFill>
                <a:blip r:embed="rId3"/>
                <a:stretch>
                  <a:fillRect l="-75"/>
                </a:stretch>
              </a:blipFill>
            </p:spPr>
            <p:txBody>
              <a:bodyPr/>
              <a:lstStyle/>
              <a:p>
                <a:r>
                  <a:rPr lang="en-US">
                    <a:noFill/>
                  </a:rPr>
                  <a:t> </a:t>
                </a:r>
              </a:p>
            </p:txBody>
          </p:sp>
        </mc:Fallback>
      </mc:AlternateContent>
      <p:sp>
        <p:nvSpPr>
          <p:cNvPr id="16" name="Title 15">
            <a:extLst>
              <a:ext uri="{FF2B5EF4-FFF2-40B4-BE49-F238E27FC236}">
                <a16:creationId xmlns:a16="http://schemas.microsoft.com/office/drawing/2014/main" id="{2BBC822F-78C0-7126-3D6E-24F054D2BB3A}"/>
              </a:ext>
            </a:extLst>
          </p:cNvPr>
          <p:cNvSpPr>
            <a:spLocks noGrp="1"/>
          </p:cNvSpPr>
          <p:nvPr>
            <p:ph type="title"/>
          </p:nvPr>
        </p:nvSpPr>
        <p:spPr/>
        <p:txBody>
          <a:bodyPr>
            <a:normAutofit/>
          </a:bodyPr>
          <a:lstStyle/>
          <a:p>
            <a:r>
              <a:rPr lang="en-US" b="1" dirty="0">
                <a:solidFill>
                  <a:srgbClr val="0D2234"/>
                </a:solidFill>
                <a:latin typeface="Franklin Gothic Book" panose="020B0503020102020204" pitchFamily="34" charset="0"/>
              </a:rPr>
              <a:t>Sigma Algebra </a:t>
            </a:r>
            <a:r>
              <a:rPr lang="el-GR" b="1" dirty="0">
                <a:solidFill>
                  <a:srgbClr val="0D2234"/>
                </a:solidFill>
                <a:latin typeface="Franklin Gothic Book" panose="020B0503020102020204" pitchFamily="34" charset="0"/>
              </a:rPr>
              <a:t>(σ-</a:t>
            </a:r>
            <a:r>
              <a:rPr lang="en-US" b="1" dirty="0">
                <a:solidFill>
                  <a:srgbClr val="0D2234"/>
                </a:solidFill>
                <a:latin typeface="Franklin Gothic Book" panose="020B0503020102020204" pitchFamily="34" charset="0"/>
              </a:rPr>
              <a:t>algebra)</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63E12F94-FFEA-DBE6-1D6E-A9E8C435ADEE}"/>
                  </a:ext>
                </a:extLst>
              </p14:cNvPr>
              <p14:cNvContentPartPr/>
              <p14:nvPr/>
            </p14:nvContentPartPr>
            <p14:xfrm>
              <a:off x="3956637" y="1885993"/>
              <a:ext cx="3960" cy="16920"/>
            </p14:xfrm>
          </p:contentPart>
        </mc:Choice>
        <mc:Fallback xmlns="">
          <p:pic>
            <p:nvPicPr>
              <p:cNvPr id="23" name="Ink 22">
                <a:extLst>
                  <a:ext uri="{FF2B5EF4-FFF2-40B4-BE49-F238E27FC236}">
                    <a16:creationId xmlns:a16="http://schemas.microsoft.com/office/drawing/2014/main" id="{63E12F94-FFEA-DBE6-1D6E-A9E8C435ADEE}"/>
                  </a:ext>
                </a:extLst>
              </p:cNvPr>
              <p:cNvPicPr/>
              <p:nvPr/>
            </p:nvPicPr>
            <p:blipFill>
              <a:blip r:embed="rId20"/>
              <a:stretch>
                <a:fillRect/>
              </a:stretch>
            </p:blipFill>
            <p:spPr>
              <a:xfrm>
                <a:off x="3947997" y="1877353"/>
                <a:ext cx="21600" cy="34560"/>
              </a:xfrm>
              <a:prstGeom prst="rect">
                <a:avLst/>
              </a:prstGeom>
            </p:spPr>
          </p:pic>
        </mc:Fallback>
      </mc:AlternateContent>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E520C873-2146-CC3E-6354-124314A319C4}"/>
                  </a:ext>
                </a:extLst>
              </p:cNvPr>
              <p:cNvSpPr txBox="1">
                <a:spLocks/>
              </p:cNvSpPr>
              <p:nvPr/>
            </p:nvSpPr>
            <p:spPr>
              <a:xfrm>
                <a:off x="693190" y="1076770"/>
                <a:ext cx="8175010" cy="1467222"/>
              </a:xfrm>
              <a:prstGeom prst="rect">
                <a:avLst/>
              </a:prstGeom>
              <a:solidFill>
                <a:srgbClr val="E5F5FF"/>
              </a:solidFill>
              <a:ln>
                <a:solidFill>
                  <a:schemeClr val="tx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0" fontAlgn="base" hangingPunct="0">
                  <a:lnSpc>
                    <a:spcPct val="150000"/>
                  </a:lnSpc>
                  <a:spcBef>
                    <a:spcPct val="50000"/>
                  </a:spcBef>
                  <a:spcAft>
                    <a:spcPct val="0"/>
                  </a:spcAft>
                  <a:buFont typeface="Arial" panose="020B0604020202020204" pitchFamily="34" charset="0"/>
                  <a:buNone/>
                  <a:defRPr/>
                </a:pPr>
                <a:r>
                  <a:rPr lang="en-US" sz="1200" b="1" dirty="0">
                    <a:solidFill>
                      <a:srgbClr val="C00000"/>
                    </a:solidFill>
                    <a:latin typeface="Symbol" panose="05050102010706020507" pitchFamily="18" charset="2"/>
                  </a:rPr>
                  <a:t>s</a:t>
                </a:r>
                <a:r>
                  <a:rPr lang="en-US" sz="1200" b="1" dirty="0">
                    <a:solidFill>
                      <a:srgbClr val="C00000"/>
                    </a:solidFill>
                    <a:latin typeface="Helvetica Light" panose="020B0403020202020204"/>
                  </a:rPr>
                  <a:t>-algebra:</a:t>
                </a:r>
                <a:r>
                  <a:rPr lang="en-US" sz="1200" dirty="0">
                    <a:solidFill>
                      <a:srgbClr val="C00000"/>
                    </a:solidFill>
                    <a:latin typeface="Helvetica Light" panose="020B0403020202020204"/>
                  </a:rPr>
                  <a:t> </a:t>
                </a:r>
                <a:r>
                  <a:rPr lang="en-US" sz="1200" dirty="0">
                    <a:solidFill>
                      <a:schemeClr val="tx1"/>
                    </a:solidFill>
                    <a:latin typeface="Helvetica Light" panose="020B0403020202020204"/>
                  </a:rPr>
                  <a:t>a collection </a:t>
                </a:r>
                <a14:m>
                  <m:oMath xmlns:m="http://schemas.openxmlformats.org/officeDocument/2006/math">
                    <m:r>
                      <a:rPr lang="en-US" sz="1200" i="1" smtClean="0">
                        <a:solidFill>
                          <a:srgbClr val="006600"/>
                        </a:solidFill>
                        <a:latin typeface="Cambria Math" panose="02040503050406030204" pitchFamily="18" charset="0"/>
                        <a:ea typeface="Cambria Math" panose="02040503050406030204" pitchFamily="18" charset="0"/>
                      </a:rPr>
                      <m:t>𝐹</m:t>
                    </m:r>
                  </m:oMath>
                </a14:m>
                <a:r>
                  <a:rPr lang="en-US" sz="1200" dirty="0">
                    <a:solidFill>
                      <a:schemeClr val="tx1"/>
                    </a:solidFill>
                    <a:latin typeface="Helvetica Light" panose="020B0403020202020204"/>
                  </a:rPr>
                  <a:t> of subsets of </a:t>
                </a:r>
                <a14:m>
                  <m:oMath xmlns:m="http://schemas.openxmlformats.org/officeDocument/2006/math">
                    <m:r>
                      <m:rPr>
                        <m:sty m:val="p"/>
                      </m:rPr>
                      <a:rPr lang="en-US" sz="1200">
                        <a:solidFill>
                          <a:srgbClr val="006600"/>
                        </a:solidFill>
                        <a:latin typeface="Cambria Math" panose="02040503050406030204" pitchFamily="18" charset="0"/>
                      </a:rPr>
                      <m:t>Ω</m:t>
                    </m:r>
                  </m:oMath>
                </a14:m>
                <a:r>
                  <a:rPr lang="en-US" sz="1200" dirty="0">
                    <a:solidFill>
                      <a:schemeClr val="tx1"/>
                    </a:solidFill>
                    <a:latin typeface="Helvetica Light" panose="020B0403020202020204"/>
                  </a:rPr>
                  <a:t> is called a </a:t>
                </a:r>
                <a:r>
                  <a:rPr lang="en-US" sz="1200" dirty="0">
                    <a:solidFill>
                      <a:srgbClr val="0000FF"/>
                    </a:solidFill>
                    <a:latin typeface="Symbol" panose="05050102010706020507" pitchFamily="18" charset="2"/>
                  </a:rPr>
                  <a:t>s</a:t>
                </a:r>
                <a:r>
                  <a:rPr lang="en-US" sz="1200" dirty="0">
                    <a:solidFill>
                      <a:srgbClr val="0000FF"/>
                    </a:solidFill>
                    <a:latin typeface="Helvetica Light" panose="020B0403020202020204"/>
                  </a:rPr>
                  <a:t>-algebra</a:t>
                </a:r>
                <a:r>
                  <a:rPr lang="en-US" sz="1200" dirty="0">
                    <a:solidFill>
                      <a:schemeClr val="tx1"/>
                    </a:solidFill>
                    <a:latin typeface="Helvetica Light" panose="020B0403020202020204"/>
                  </a:rPr>
                  <a:t> if it satisfies the following:</a:t>
                </a:r>
              </a:p>
              <a:p>
                <a:pPr lvl="1" eaLnBrk="0" fontAlgn="base" hangingPunct="0">
                  <a:lnSpc>
                    <a:spcPct val="150000"/>
                  </a:lnSpc>
                  <a:spcBef>
                    <a:spcPct val="50000"/>
                  </a:spcBef>
                  <a:spcAft>
                    <a:spcPct val="0"/>
                  </a:spcAft>
                  <a:defRPr/>
                </a:pPr>
                <a14:m>
                  <m:oMath xmlns:m="http://schemas.openxmlformats.org/officeDocument/2006/math">
                    <m:r>
                      <a:rPr lang="en-US" sz="1200" i="1">
                        <a:solidFill>
                          <a:srgbClr val="006600"/>
                        </a:solidFill>
                        <a:latin typeface="Cambria Math" panose="02040503050406030204" pitchFamily="18" charset="0"/>
                        <a:ea typeface="Cambria Math" panose="02040503050406030204" pitchFamily="18" charset="0"/>
                      </a:rPr>
                      <m:t>∅</m:t>
                    </m:r>
                    <m:r>
                      <a:rPr lang="en-US" sz="1200" i="1">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𝐹</m:t>
                    </m:r>
                  </m:oMath>
                </a14:m>
                <a:endParaRPr lang="en-US" sz="1200" dirty="0">
                  <a:solidFill>
                    <a:schemeClr val="tx1"/>
                  </a:solidFill>
                  <a:latin typeface="Helvetica Light" panose="020B0403020202020204"/>
                </a:endParaRPr>
              </a:p>
              <a:p>
                <a:pPr lvl="1" eaLnBrk="0" fontAlgn="base" hangingPunct="0">
                  <a:lnSpc>
                    <a:spcPct val="150000"/>
                  </a:lnSpc>
                  <a:spcBef>
                    <a:spcPct val="50000"/>
                  </a:spcBef>
                  <a:spcAft>
                    <a:spcPct val="0"/>
                  </a:spcAft>
                  <a:defRPr/>
                </a:pPr>
                <a:r>
                  <a:rPr lang="en-US" sz="1200" dirty="0">
                    <a:solidFill>
                      <a:schemeClr val="tx1"/>
                    </a:solidFill>
                    <a:latin typeface="Helvetica Light" panose="020B0403020202020204"/>
                  </a:rPr>
                  <a:t>If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i="1" smtClean="0">
                            <a:solidFill>
                              <a:srgbClr val="006600"/>
                            </a:solidFill>
                            <a:latin typeface="Cambria Math" panose="02040503050406030204" pitchFamily="18" charset="0"/>
                          </a:rPr>
                          <m:t>𝐴</m:t>
                        </m:r>
                      </m:e>
                      <m:sub>
                        <m:r>
                          <a:rPr lang="en-US" sz="1200" i="1" smtClean="0">
                            <a:solidFill>
                              <a:srgbClr val="006600"/>
                            </a:solidFill>
                            <a:latin typeface="Cambria Math" panose="02040503050406030204" pitchFamily="18" charset="0"/>
                          </a:rPr>
                          <m:t>1</m:t>
                        </m:r>
                      </m:sub>
                    </m:sSub>
                    <m:r>
                      <a:rPr lang="en-US" sz="120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i="1" smtClean="0">
                            <a:solidFill>
                              <a:srgbClr val="006600"/>
                            </a:solidFill>
                            <a:latin typeface="Cambria Math" panose="02040503050406030204" pitchFamily="18" charset="0"/>
                          </a:rPr>
                          <m:t>𝐴</m:t>
                        </m:r>
                      </m:e>
                      <m:sub>
                        <m:r>
                          <a:rPr lang="en-US" sz="1200" i="1" smtClean="0">
                            <a:solidFill>
                              <a:srgbClr val="006600"/>
                            </a:solidFill>
                            <a:latin typeface="Cambria Math" panose="02040503050406030204" pitchFamily="18" charset="0"/>
                          </a:rPr>
                          <m:t>2</m:t>
                        </m:r>
                      </m:sub>
                    </m:sSub>
                    <m:r>
                      <a:rPr lang="en-US" sz="1200" i="1" smtClean="0">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𝐹</m:t>
                    </m:r>
                  </m:oMath>
                </a14:m>
                <a:r>
                  <a:rPr lang="en-US" sz="1200" dirty="0">
                    <a:solidFill>
                      <a:schemeClr val="tx1"/>
                    </a:solidFill>
                    <a:latin typeface="Helvetica Light" panose="020B0403020202020204"/>
                  </a:rPr>
                  <a:t> then </a:t>
                </a:r>
                <a14:m>
                  <m:oMath xmlns:m="http://schemas.openxmlformats.org/officeDocument/2006/math">
                    <m:sSub>
                      <m:sSubPr>
                        <m:ctrlPr>
                          <a:rPr lang="en-US" sz="1200" i="1">
                            <a:solidFill>
                              <a:srgbClr val="006600"/>
                            </a:solidFill>
                            <a:latin typeface="Cambria Math" panose="02040503050406030204" pitchFamily="18" charset="0"/>
                          </a:rPr>
                        </m:ctrlPr>
                      </m:sSubPr>
                      <m:e>
                        <m:sSubSup>
                          <m:sSubSupPr>
                            <m:ctrlPr>
                              <a:rPr lang="en-US" sz="1200" i="1" smtClean="0">
                                <a:solidFill>
                                  <a:srgbClr val="006600"/>
                                </a:solidFill>
                                <a:latin typeface="Cambria Math" panose="02040503050406030204" pitchFamily="18" charset="0"/>
                              </a:rPr>
                            </m:ctrlPr>
                          </m:sSubSupPr>
                          <m:e>
                            <m:r>
                              <a:rPr lang="en-US" sz="1200" i="1" smtClean="0">
                                <a:solidFill>
                                  <a:srgbClr val="006600"/>
                                </a:solidFill>
                                <a:latin typeface="Cambria Math" panose="02040503050406030204" pitchFamily="18" charset="0"/>
                              </a:rPr>
                              <m:t>∪</m:t>
                            </m:r>
                          </m:e>
                          <m:sub>
                            <m:r>
                              <a:rPr lang="en-US" sz="1200" i="1" smtClean="0">
                                <a:solidFill>
                                  <a:srgbClr val="006600"/>
                                </a:solidFill>
                                <a:latin typeface="Cambria Math" panose="02040503050406030204" pitchFamily="18" charset="0"/>
                              </a:rPr>
                              <m:t>𝑖</m:t>
                            </m:r>
                            <m:r>
                              <a:rPr lang="en-US" sz="1200" i="1" smtClean="0">
                                <a:solidFill>
                                  <a:srgbClr val="006600"/>
                                </a:solidFill>
                                <a:latin typeface="Cambria Math" panose="02040503050406030204" pitchFamily="18" charset="0"/>
                              </a:rPr>
                              <m:t>=1</m:t>
                            </m:r>
                          </m:sub>
                          <m:sup>
                            <m:r>
                              <a:rPr lang="en-US" sz="1200" i="1" smtClean="0">
                                <a:solidFill>
                                  <a:srgbClr val="006600"/>
                                </a:solidFill>
                                <a:latin typeface="Cambria Math" panose="02040503050406030204" pitchFamily="18" charset="0"/>
                              </a:rPr>
                              <m:t>∞</m:t>
                            </m:r>
                          </m:sup>
                        </m:sSubSup>
                        <m:r>
                          <a:rPr lang="en-US" sz="1200" i="1">
                            <a:solidFill>
                              <a:srgbClr val="006600"/>
                            </a:solidFill>
                            <a:latin typeface="Cambria Math" panose="02040503050406030204" pitchFamily="18" charset="0"/>
                          </a:rPr>
                          <m:t>𝐴</m:t>
                        </m:r>
                      </m:e>
                      <m:sub>
                        <m:r>
                          <a:rPr lang="en-US" sz="1200" i="1" smtClean="0">
                            <a:solidFill>
                              <a:srgbClr val="006600"/>
                            </a:solidFill>
                            <a:latin typeface="Cambria Math" panose="02040503050406030204" pitchFamily="18" charset="0"/>
                          </a:rPr>
                          <m:t>𝑖</m:t>
                        </m:r>
                      </m:sub>
                    </m:sSub>
                    <m:r>
                      <a:rPr lang="en-US" sz="1200" i="1" smtClean="0">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𝐹</m:t>
                    </m:r>
                  </m:oMath>
                </a14:m>
                <a:endParaRPr lang="en-US" sz="1200" dirty="0">
                  <a:solidFill>
                    <a:schemeClr val="tx1"/>
                  </a:solidFill>
                  <a:latin typeface="Helvetica Light" panose="020B0403020202020204"/>
                </a:endParaRPr>
              </a:p>
              <a:p>
                <a:pPr lvl="1" eaLnBrk="0" fontAlgn="base" hangingPunct="0">
                  <a:lnSpc>
                    <a:spcPct val="150000"/>
                  </a:lnSpc>
                  <a:spcBef>
                    <a:spcPct val="50000"/>
                  </a:spcBef>
                  <a:spcAft>
                    <a:spcPct val="0"/>
                  </a:spcAft>
                  <a:defRPr/>
                </a:pPr>
                <a:r>
                  <a:rPr lang="en-US" sz="1200" dirty="0">
                    <a:solidFill>
                      <a:schemeClr val="tx1"/>
                    </a:solidFill>
                    <a:latin typeface="Helvetica Light" panose="020B0403020202020204"/>
                  </a:rPr>
                  <a:t>If </a:t>
                </a:r>
                <a14:m>
                  <m:oMath xmlns:m="http://schemas.openxmlformats.org/officeDocument/2006/math">
                    <m:r>
                      <a:rPr lang="en-US" sz="1200" i="1" smtClean="0">
                        <a:solidFill>
                          <a:srgbClr val="006600"/>
                        </a:solidFill>
                        <a:latin typeface="Cambria Math" panose="02040503050406030204" pitchFamily="18" charset="0"/>
                      </a:rPr>
                      <m:t>𝐴</m:t>
                    </m:r>
                    <m:r>
                      <a:rPr lang="en-US" sz="1200" i="1" smtClean="0">
                        <a:solidFill>
                          <a:srgbClr val="006600"/>
                        </a:solidFill>
                        <a:latin typeface="Cambria Math" panose="02040503050406030204" pitchFamily="18" charset="0"/>
                      </a:rPr>
                      <m:t>∈</m:t>
                    </m:r>
                    <m:r>
                      <a:rPr lang="en-US" sz="1200" i="1" smtClean="0">
                        <a:solidFill>
                          <a:srgbClr val="006600"/>
                        </a:solidFill>
                        <a:latin typeface="Cambria Math" panose="02040503050406030204" pitchFamily="18" charset="0"/>
                      </a:rPr>
                      <m:t>𝐹</m:t>
                    </m:r>
                  </m:oMath>
                </a14:m>
                <a:r>
                  <a:rPr lang="en-US" sz="1200" dirty="0">
                    <a:solidFill>
                      <a:schemeClr val="tx1"/>
                    </a:solidFill>
                    <a:latin typeface="Helvetica Light" panose="020B0403020202020204"/>
                  </a:rPr>
                  <a:t> then </a:t>
                </a:r>
                <a14:m>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𝐴</m:t>
                        </m:r>
                      </m:e>
                      <m:sup>
                        <m:r>
                          <a:rPr lang="en-US" sz="1200" i="1" smtClean="0">
                            <a:solidFill>
                              <a:srgbClr val="006600"/>
                            </a:solidFill>
                            <a:latin typeface="Cambria Math" panose="02040503050406030204" pitchFamily="18" charset="0"/>
                          </a:rPr>
                          <m:t>𝑐</m:t>
                        </m:r>
                      </m:sup>
                    </m:sSup>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𝐹</m:t>
                    </m:r>
                  </m:oMath>
                </a14:m>
                <a:endParaRPr lang="en-US" sz="1200" dirty="0">
                  <a:solidFill>
                    <a:schemeClr val="tx1"/>
                  </a:solidFill>
                  <a:latin typeface="Helvetica Light" panose="020B0403020202020204"/>
                </a:endParaRPr>
              </a:p>
            </p:txBody>
          </p:sp>
        </mc:Choice>
        <mc:Fallback>
          <p:sp>
            <p:nvSpPr>
              <p:cNvPr id="4" name="Content Placeholder 1">
                <a:extLst>
                  <a:ext uri="{FF2B5EF4-FFF2-40B4-BE49-F238E27FC236}">
                    <a16:creationId xmlns:a16="http://schemas.microsoft.com/office/drawing/2014/main" id="{E520C873-2146-CC3E-6354-124314A319C4}"/>
                  </a:ext>
                </a:extLst>
              </p:cNvPr>
              <p:cNvSpPr txBox="1">
                <a:spLocks noRot="1" noChangeAspect="1" noMove="1" noResize="1" noEditPoints="1" noAdjustHandles="1" noChangeArrowheads="1" noChangeShapeType="1" noTextEdit="1"/>
              </p:cNvSpPr>
              <p:nvPr/>
            </p:nvSpPr>
            <p:spPr>
              <a:xfrm>
                <a:off x="693190" y="1076770"/>
                <a:ext cx="8175010" cy="1467222"/>
              </a:xfrm>
              <a:prstGeom prst="rect">
                <a:avLst/>
              </a:prstGeom>
              <a:blipFill>
                <a:blip r:embed="rId21"/>
                <a:stretch>
                  <a:fillRect b="-82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8074038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Probability Function</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idx="1"/>
              </p:nvPr>
            </p:nvSpPr>
            <p:spPr>
              <a:xfrm>
                <a:off x="784746" y="1172185"/>
                <a:ext cx="8093123" cy="1838804"/>
              </a:xfrm>
              <a:solidFill>
                <a:srgbClr val="E5F5FF"/>
              </a:solidFill>
              <a:ln>
                <a:solidFill>
                  <a:schemeClr val="tx1"/>
                </a:solidFill>
              </a:ln>
            </p:spPr>
            <p:txBody>
              <a:bodyPr>
                <a:noAutofit/>
              </a:bodyPr>
              <a:lstStyle/>
              <a:p>
                <a:pPr marL="0" indent="0">
                  <a:lnSpc>
                    <a:spcPct val="150000"/>
                  </a:lnSpc>
                  <a:buNone/>
                </a:pPr>
                <a:r>
                  <a:rPr lang="en-US" sz="1200" b="1" dirty="0">
                    <a:solidFill>
                      <a:srgbClr val="C00000"/>
                    </a:solidFill>
                    <a:latin typeface="Helvetica Light" panose="020B0403020202020204"/>
                  </a:rPr>
                  <a:t>Definition:</a:t>
                </a:r>
                <a:r>
                  <a:rPr lang="en-US" sz="1200" dirty="0">
                    <a:solidFill>
                      <a:schemeClr val="tx1"/>
                    </a:solidFill>
                    <a:latin typeface="Helvetica Light" panose="020B0403020202020204"/>
                  </a:rPr>
                  <a:t> a probability function </a:t>
                </a:r>
                <a14:m>
                  <m:oMath xmlns:m="http://schemas.openxmlformats.org/officeDocument/2006/math">
                    <m:r>
                      <a:rPr lang="en-US" sz="1200" b="0" i="1" smtClean="0">
                        <a:solidFill>
                          <a:srgbClr val="006600"/>
                        </a:solidFill>
                        <a:latin typeface="Cambria Math" panose="02040503050406030204" pitchFamily="18" charset="0"/>
                      </a:rPr>
                      <m:t>𝑃</m:t>
                    </m:r>
                  </m:oMath>
                </a14:m>
                <a:r>
                  <a:rPr lang="en-US" sz="1200" dirty="0">
                    <a:solidFill>
                      <a:schemeClr val="tx1"/>
                    </a:solidFill>
                    <a:latin typeface="Helvetica Light" panose="020B0403020202020204"/>
                  </a:rPr>
                  <a:t> on </a:t>
                </a:r>
                <a14:m>
                  <m:oMath xmlns:m="http://schemas.openxmlformats.org/officeDocument/2006/math">
                    <m:r>
                      <a:rPr lang="en-US" sz="1200" b="0" i="1" smtClean="0">
                        <a:solidFill>
                          <a:srgbClr val="006600"/>
                        </a:solidFill>
                        <a:latin typeface="Cambria Math" panose="02040503050406030204" pitchFamily="18" charset="0"/>
                      </a:rPr>
                      <m:t>(</m:t>
                    </m:r>
                    <m:r>
                      <m:rPr>
                        <m:sty m:val="p"/>
                      </m:rPr>
                      <a:rPr lang="en-US" sz="1200" b="0" i="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 </m:t>
                    </m:r>
                  </m:oMath>
                </a14:m>
                <a:r>
                  <a:rPr lang="en-US" sz="1200" dirty="0">
                    <a:solidFill>
                      <a:schemeClr val="tx1"/>
                    </a:solidFill>
                    <a:latin typeface="Helvetica Light" panose="020B0403020202020204"/>
                  </a:rPr>
                  <a:t>is a </a:t>
                </a:r>
                <a:r>
                  <a:rPr lang="en-US" sz="1200" dirty="0">
                    <a:solidFill>
                      <a:srgbClr val="0000FF"/>
                    </a:solidFill>
                    <a:latin typeface="Helvetica Light" panose="020B0403020202020204"/>
                  </a:rPr>
                  <a:t>function</a:t>
                </a:r>
                <a:r>
                  <a:rPr lang="en-US" sz="1200" dirty="0">
                    <a:latin typeface="Helvetica Light" panose="020B0403020202020204"/>
                  </a:rPr>
                  <a:t> </a:t>
                </a:r>
                <a14:m>
                  <m:oMath xmlns:m="http://schemas.openxmlformats.org/officeDocument/2006/math">
                    <m:r>
                      <a:rPr lang="en-US" sz="1200" b="0" i="1">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→[0,1]</m:t>
                    </m:r>
                  </m:oMath>
                </a14:m>
                <a:r>
                  <a:rPr lang="en-US" sz="1200" i="1" dirty="0">
                    <a:solidFill>
                      <a:schemeClr val="tx1"/>
                    </a:solidFill>
                    <a:latin typeface="Helvetica Light" panose="020B0403020202020204"/>
                  </a:rPr>
                  <a:t> </a:t>
                </a:r>
                <a:r>
                  <a:rPr lang="en-US" sz="1200" dirty="0">
                    <a:solidFill>
                      <a:schemeClr val="tx1"/>
                    </a:solidFill>
                    <a:latin typeface="Helvetica Light" panose="020B0403020202020204"/>
                  </a:rPr>
                  <a:t>satisfying:</a:t>
                </a:r>
              </a:p>
              <a:p>
                <a:pPr lvl="1">
                  <a:lnSpc>
                    <a:spcPct val="150000"/>
                  </a:lnSpc>
                </a:pPr>
                <a14:m>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ea typeface="Cambria Math" panose="02040503050406030204" pitchFamily="18" charset="0"/>
                          </a:rPr>
                          <m:t>∅</m:t>
                        </m:r>
                      </m:e>
                    </m:d>
                    <m:r>
                      <a:rPr lang="en-US" sz="1200" b="0" i="1" smtClean="0">
                        <a:solidFill>
                          <a:srgbClr val="006600"/>
                        </a:solidFill>
                        <a:latin typeface="Cambria Math" panose="02040503050406030204" pitchFamily="18" charset="0"/>
                      </a:rPr>
                      <m:t>=0 ,  </m:t>
                    </m:r>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m:rPr>
                            <m:sty m:val="p"/>
                          </m:rPr>
                          <a:rPr lang="en-US" sz="1200" b="0" i="0" smtClean="0">
                            <a:solidFill>
                              <a:srgbClr val="006600"/>
                            </a:solidFill>
                            <a:latin typeface="Cambria Math" panose="02040503050406030204" pitchFamily="18" charset="0"/>
                          </a:rPr>
                          <m:t>Ω</m:t>
                        </m:r>
                      </m:e>
                    </m:d>
                    <m:r>
                      <a:rPr lang="en-US" sz="1200" b="0" i="1" smtClean="0">
                        <a:solidFill>
                          <a:srgbClr val="006600"/>
                        </a:solidFill>
                        <a:latin typeface="Cambria Math" panose="02040503050406030204" pitchFamily="18" charset="0"/>
                      </a:rPr>
                      <m:t>=1</m:t>
                    </m:r>
                  </m:oMath>
                </a14:m>
                <a:endParaRPr lang="en-US" sz="1200" i="1" dirty="0">
                  <a:solidFill>
                    <a:schemeClr val="tx1"/>
                  </a:solidFill>
                  <a:latin typeface="Helvetica Light" panose="020B0403020202020204"/>
                </a:endParaRPr>
              </a:p>
              <a:p>
                <a:pPr lvl="1">
                  <a:lnSpc>
                    <a:spcPct val="150000"/>
                  </a:lnSpc>
                </a:pPr>
                <a:r>
                  <a:rPr lang="en-US" sz="1200" dirty="0">
                    <a:solidFill>
                      <a:schemeClr val="tx1"/>
                    </a:solidFill>
                    <a:latin typeface="Helvetica Light" panose="020B0403020202020204"/>
                  </a:rPr>
                  <a:t>If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r>
                      <a:rPr lang="en-US" sz="1200" b="0" i="1"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3</m:t>
                        </m:r>
                      </m:sub>
                    </m:sSub>
                    <m:r>
                      <a:rPr lang="en-US" sz="1200" b="0" i="1" smtClean="0">
                        <a:solidFill>
                          <a:srgbClr val="006600"/>
                        </a:solidFill>
                        <a:latin typeface="Cambria Math" panose="02040503050406030204" pitchFamily="18" charset="0"/>
                      </a:rPr>
                      <m:t>,…</m:t>
                    </m:r>
                  </m:oMath>
                </a14:m>
                <a:r>
                  <a:rPr lang="en-US" sz="1200" dirty="0">
                    <a:solidFill>
                      <a:schemeClr val="tx1"/>
                    </a:solidFill>
                    <a:latin typeface="Helvetica Light" panose="020B0403020202020204"/>
                  </a:rPr>
                  <a:t> are disjoints events in </a:t>
                </a:r>
                <a14:m>
                  <m:oMath xmlns:m="http://schemas.openxmlformats.org/officeDocument/2006/math">
                    <m:r>
                      <m:rPr>
                        <m:sty m:val="p"/>
                      </m:rPr>
                      <a:rPr lang="en-US" sz="1200" b="0" i="0">
                        <a:solidFill>
                          <a:srgbClr val="006600"/>
                        </a:solidFill>
                        <a:latin typeface="Cambria Math" panose="02040503050406030204" pitchFamily="18" charset="0"/>
                      </a:rPr>
                      <m:t>F</m:t>
                    </m:r>
                  </m:oMath>
                </a14:m>
                <a:r>
                  <a:rPr lang="en-US" sz="1200" dirty="0">
                    <a:solidFill>
                      <a:schemeClr val="tx1"/>
                    </a:solidFill>
                    <a:latin typeface="Helvetica Light" panose="020B0403020202020204"/>
                  </a:rPr>
                  <a:t>, i.e., </a:t>
                </a:r>
                <a14:m>
                  <m:oMath xmlns:m="http://schemas.openxmlformats.org/officeDocument/2006/math">
                    <m:sSub>
                      <m:sSubPr>
                        <m:ctrlPr>
                          <a:rPr lang="en-US" sz="1200" i="1" smtClean="0">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𝑖</m:t>
                        </m:r>
                      </m:sub>
                    </m:sSub>
                    <m:r>
                      <a:rPr lang="en-US" sz="1200" b="0" i="1">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𝑗</m:t>
                        </m:r>
                      </m:sub>
                    </m:sSub>
                    <m:r>
                      <a:rPr lang="en-US" sz="1200" b="0" i="0">
                        <a:solidFill>
                          <a:srgbClr val="006600"/>
                        </a:solidFill>
                        <a:latin typeface="Cambria Math" panose="02040503050406030204" pitchFamily="18" charset="0"/>
                      </a:rPr>
                      <m:t>=</m:t>
                    </m:r>
                    <m:r>
                      <a:rPr lang="en-US" sz="1200" b="0" i="0">
                        <a:solidFill>
                          <a:srgbClr val="006600"/>
                        </a:solidFill>
                        <a:latin typeface="Cambria Math" panose="02040503050406030204" pitchFamily="18" charset="0"/>
                        <a:ea typeface="Cambria Math" panose="02040503050406030204" pitchFamily="18" charset="0"/>
                      </a:rPr>
                      <m:t>∅</m:t>
                    </m:r>
                  </m:oMath>
                </a14:m>
                <a:r>
                  <a:rPr lang="en-US" sz="1200" dirty="0">
                    <a:solidFill>
                      <a:schemeClr val="tx1"/>
                    </a:solidFill>
                    <a:latin typeface="Helvetica Light" panose="020B0403020202020204"/>
                  </a:rPr>
                  <a:t> for all </a:t>
                </a:r>
                <a14:m>
                  <m:oMath xmlns:m="http://schemas.openxmlformats.org/officeDocument/2006/math">
                    <m:r>
                      <a:rPr lang="en-US" sz="1200" b="0" i="1" smtClean="0">
                        <a:solidFill>
                          <a:srgbClr val="006600"/>
                        </a:solidFill>
                        <a:latin typeface="Cambria Math" panose="02040503050406030204" pitchFamily="18" charset="0"/>
                      </a:rPr>
                      <m:t>𝑖</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𝑗</m:t>
                    </m:r>
                  </m:oMath>
                </a14:m>
                <a:r>
                  <a:rPr lang="en-US" sz="1200" dirty="0">
                    <a:solidFill>
                      <a:schemeClr val="tx1"/>
                    </a:solidFill>
                    <a:latin typeface="Helvetica Light" panose="020B0403020202020204"/>
                  </a:rPr>
                  <a:t>, then: </a:t>
                </a:r>
              </a:p>
              <a:p>
                <a:pPr marL="342900" lvl="1" indent="0">
                  <a:lnSpc>
                    <a:spcPct val="200000"/>
                  </a:lnSpc>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i="1">
                                  <a:solidFill>
                                    <a:srgbClr val="006600"/>
                                  </a:solidFill>
                                  <a:latin typeface="Cambria Math" panose="02040503050406030204" pitchFamily="18" charset="0"/>
                                </a:rPr>
                                <m:t>2</m:t>
                              </m:r>
                            </m:sub>
                          </m:sSub>
                          <m:r>
                            <a:rPr lang="en-US" sz="1200" i="1">
                              <a:solidFill>
                                <a:srgbClr val="006600"/>
                              </a:solidFill>
                              <a:latin typeface="Cambria Math" panose="02040503050406030204" pitchFamily="18" charset="0"/>
                            </a:rPr>
                            <m:t>∪</m:t>
                          </m:r>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3</m:t>
                              </m:r>
                            </m:sub>
                          </m:sSub>
                          <m:r>
                            <a:rPr lang="en-US" sz="120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m:t>
                          </m:r>
                        </m:e>
                      </m:d>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1</m:t>
                              </m:r>
                            </m:sub>
                          </m:sSub>
                        </m:e>
                      </m:d>
                      <m:r>
                        <a:rPr lang="en-US" sz="1200" b="0" i="1" smtClean="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2</m:t>
                              </m:r>
                            </m:sub>
                          </m:sSub>
                        </m:e>
                      </m:d>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sSub>
                            <m:sSubPr>
                              <m:ctrlPr>
                                <a:rPr lang="en-US" sz="1200" i="1">
                                  <a:solidFill>
                                    <a:srgbClr val="006600"/>
                                  </a:solidFill>
                                  <a:latin typeface="Cambria Math" panose="02040503050406030204" pitchFamily="18" charset="0"/>
                                </a:rPr>
                              </m:ctrlPr>
                            </m:sSubPr>
                            <m:e>
                              <m:r>
                                <a:rPr lang="en-US" sz="1200" i="1">
                                  <a:solidFill>
                                    <a:srgbClr val="006600"/>
                                  </a:solidFill>
                                  <a:latin typeface="Cambria Math" panose="02040503050406030204" pitchFamily="18" charset="0"/>
                                </a:rPr>
                                <m:t>𝐴</m:t>
                              </m:r>
                            </m:e>
                            <m:sub>
                              <m:r>
                                <a:rPr lang="en-US" sz="1200" b="0" i="1" smtClean="0">
                                  <a:solidFill>
                                    <a:srgbClr val="006600"/>
                                  </a:solidFill>
                                  <a:latin typeface="Cambria Math" panose="02040503050406030204" pitchFamily="18" charset="0"/>
                                </a:rPr>
                                <m:t>3</m:t>
                              </m:r>
                            </m:sub>
                          </m:sSub>
                        </m:e>
                      </m:d>
                      <m:r>
                        <a:rPr lang="en-US" sz="1200" b="0" i="1" smtClean="0">
                          <a:solidFill>
                            <a:srgbClr val="006600"/>
                          </a:solidFill>
                          <a:latin typeface="Cambria Math" panose="02040503050406030204" pitchFamily="18" charset="0"/>
                        </a:rPr>
                        <m:t>+…</m:t>
                      </m:r>
                    </m:oMath>
                  </m:oMathPara>
                </a14:m>
                <a:endParaRPr lang="en-US" sz="1200" i="1" dirty="0">
                  <a:solidFill>
                    <a:schemeClr val="tx1"/>
                  </a:solidFill>
                  <a:latin typeface="Helvetica Light" panose="020B0403020202020204"/>
                </a:endParaRPr>
              </a:p>
              <a:p>
                <a:pPr marL="0" lvl="1" indent="0">
                  <a:lnSpc>
                    <a:spcPct val="200000"/>
                  </a:lnSpc>
                  <a:buNone/>
                </a:pPr>
                <a:r>
                  <a:rPr lang="en-US" sz="1200" dirty="0">
                    <a:solidFill>
                      <a:schemeClr val="tx1"/>
                    </a:solidFill>
                    <a:latin typeface="Helvetica Light" panose="020B0403020202020204"/>
                  </a:rPr>
                  <a:t>The triple</a:t>
                </a:r>
                <a:r>
                  <a:rPr lang="en-US" sz="1200" i="1" dirty="0">
                    <a:solidFill>
                      <a:schemeClr val="tx1"/>
                    </a:solidFill>
                    <a:latin typeface="Helvetica Light" panose="020B0403020202020204"/>
                  </a:rPr>
                  <a:t> </a:t>
                </a:r>
                <a14:m>
                  <m:oMath xmlns:m="http://schemas.openxmlformats.org/officeDocument/2006/math">
                    <m:r>
                      <a:rPr lang="en-US" sz="1200" b="0" i="1" smtClean="0">
                        <a:solidFill>
                          <a:srgbClr val="006600"/>
                        </a:solidFill>
                        <a:latin typeface="Cambria Math" panose="02040503050406030204" pitchFamily="18" charset="0"/>
                      </a:rPr>
                      <m:t>(</m:t>
                    </m:r>
                    <m:r>
                      <m:rPr>
                        <m:sty m:val="p"/>
                      </m:rPr>
                      <a:rPr lang="en-US" sz="1200" b="0" i="0" smtClean="0">
                        <a:solidFill>
                          <a:srgbClr val="006600"/>
                        </a:solidFill>
                        <a:latin typeface="Cambria Math" panose="02040503050406030204" pitchFamily="18" charset="0"/>
                      </a:rPr>
                      <m:t>Ω</m:t>
                    </m:r>
                    <m:r>
                      <a:rPr lang="en-US" sz="1200" b="0" i="1" smtClean="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𝐹</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𝑃</m:t>
                    </m:r>
                    <m:r>
                      <a:rPr lang="en-US" sz="1200" b="0" i="1" smtClean="0">
                        <a:solidFill>
                          <a:srgbClr val="006600"/>
                        </a:solidFill>
                        <a:latin typeface="Cambria Math" panose="02040503050406030204" pitchFamily="18" charset="0"/>
                      </a:rPr>
                      <m:t>)</m:t>
                    </m:r>
                  </m:oMath>
                </a14:m>
                <a:r>
                  <a:rPr lang="en-US" sz="1200" i="1" dirty="0">
                    <a:solidFill>
                      <a:schemeClr val="tx1"/>
                    </a:solidFill>
                    <a:latin typeface="Helvetica Light" panose="020B0403020202020204"/>
                  </a:rPr>
                  <a:t> </a:t>
                </a:r>
                <a:r>
                  <a:rPr lang="en-US" sz="1200" dirty="0">
                    <a:solidFill>
                      <a:schemeClr val="tx1"/>
                    </a:solidFill>
                    <a:latin typeface="Helvetica Light" panose="020B0403020202020204"/>
                  </a:rPr>
                  <a:t>is called a </a:t>
                </a:r>
                <a:r>
                  <a:rPr lang="en-US" sz="1200" dirty="0">
                    <a:solidFill>
                      <a:srgbClr val="0000FF"/>
                    </a:solidFill>
                    <a:latin typeface="Helvetica Light" panose="020B0403020202020204"/>
                  </a:rPr>
                  <a:t>probability space</a:t>
                </a:r>
                <a:r>
                  <a:rPr lang="en-US" sz="1200" dirty="0">
                    <a:solidFill>
                      <a:schemeClr val="tx1"/>
                    </a:solidFill>
                    <a:latin typeface="Helvetica Light" panose="020B0403020202020204"/>
                  </a:rPr>
                  <a:t>.</a:t>
                </a:r>
              </a:p>
            </p:txBody>
          </p:sp>
        </mc:Choice>
        <mc:Fallback>
          <p:sp>
            <p:nvSpPr>
              <p:cNvPr id="25605" name="Rectangle 3"/>
              <p:cNvSpPr>
                <a:spLocks noGrp="1" noRot="1" noChangeAspect="1" noMove="1" noResize="1" noEditPoints="1" noAdjustHandles="1" noChangeArrowheads="1" noChangeShapeType="1" noTextEdit="1"/>
              </p:cNvSpPr>
              <p:nvPr>
                <p:ph idx="1"/>
              </p:nvPr>
            </p:nvSpPr>
            <p:spPr>
              <a:xfrm>
                <a:off x="784746" y="1172185"/>
                <a:ext cx="8093123" cy="1838804"/>
              </a:xfr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bject 4"/>
              <p:cNvSpPr txBox="1"/>
              <p:nvPr/>
            </p:nvSpPr>
            <p:spPr bwMode="auto">
              <a:xfrm>
                <a:off x="2018211" y="3995439"/>
                <a:ext cx="5270863" cy="503635"/>
              </a:xfrm>
              <a:prstGeom prst="rect">
                <a:avLst/>
              </a:prstGeom>
              <a:solidFill>
                <a:srgbClr val="E5F5FF"/>
              </a:solidFill>
              <a:ln>
                <a:solidFill>
                  <a:schemeClr val="tx1"/>
                </a:solidFill>
              </a:ln>
            </p:spPr>
            <p:txBody>
              <a:bodyPr>
                <a:noAutofit/>
              </a:bodyPr>
              <a:lstStyle/>
              <a:p>
                <a:pPr lvl="0">
                  <a:buClr>
                    <a:srgbClr val="3333CC"/>
                  </a:buCl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𝐴</m:t>
                          </m:r>
                        </m:e>
                      </m:d>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𝐴</m:t>
                              </m:r>
                            </m:e>
                          </m:d>
                        </m:num>
                        <m:den>
                          <m:r>
                            <a:rPr lang="en-US" sz="1200" b="0" i="1">
                              <a:solidFill>
                                <a:srgbClr val="006600"/>
                              </a:solidFill>
                              <a:latin typeface="Cambria Math" panose="02040503050406030204" pitchFamily="18" charset="0"/>
                            </a:rPr>
                            <m:t>𝑛</m:t>
                          </m:r>
                          <m:d>
                            <m:dPr>
                              <m:ctrlPr>
                                <a:rPr lang="en-US" sz="1200" i="1">
                                  <a:solidFill>
                                    <a:srgbClr val="006600"/>
                                  </a:solidFill>
                                  <a:latin typeface="Cambria Math" panose="02040503050406030204" pitchFamily="18" charset="0"/>
                                </a:rPr>
                              </m:ctrlPr>
                            </m:dPr>
                            <m:e>
                              <m:r>
                                <m:rPr>
                                  <m:sty m:val="p"/>
                                </m:rPr>
                                <a:rPr lang="en-US" sz="1200" b="0" i="0" smtClean="0">
                                  <a:solidFill>
                                    <a:srgbClr val="006600"/>
                                  </a:solidFill>
                                  <a:latin typeface="Cambria Math" panose="02040503050406030204" pitchFamily="18" charset="0"/>
                                </a:rPr>
                                <m:t>Ω</m:t>
                              </m:r>
                            </m:e>
                          </m:d>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nor/>
                            </m:rPr>
                            <a:rPr lang="en-US" sz="1200" b="0" i="0" dirty="0" smtClean="0">
                              <a:solidFill>
                                <a:srgbClr val="0D2234"/>
                              </a:solidFill>
                              <a:latin typeface="Helvetica Light" panose="020B0403020202020204"/>
                            </a:rPr>
                            <m:t>Number</m:t>
                          </m:r>
                          <m:r>
                            <m:rPr>
                              <m:nor/>
                            </m:rPr>
                            <a:rPr lang="en-US" sz="1200" b="0" i="0" dirty="0" smtClean="0">
                              <a:solidFill>
                                <a:srgbClr val="0D2234"/>
                              </a:solidFill>
                              <a:latin typeface="Helvetica Light" panose="020B0403020202020204"/>
                            </a:rPr>
                            <m:t> </m:t>
                          </m:r>
                          <m:r>
                            <m:rPr>
                              <m:nor/>
                            </m:rPr>
                            <a:rPr lang="en-US" sz="1200" b="0" i="0" dirty="0" smtClean="0">
                              <a:solidFill>
                                <a:srgbClr val="0D2234"/>
                              </a:solidFill>
                              <a:latin typeface="Helvetica Light" panose="020B0403020202020204"/>
                            </a:rPr>
                            <m:t>of</m:t>
                          </m:r>
                          <m:r>
                            <m:rPr>
                              <m:nor/>
                            </m:rPr>
                            <a:rPr lang="en-US" sz="1200" b="0" i="0" dirty="0" smtClean="0">
                              <a:solidFill>
                                <a:srgbClr val="0D2234"/>
                              </a:solidFill>
                              <a:latin typeface="Helvetica Light" panose="020B0403020202020204"/>
                            </a:rPr>
                            <m:t> </m:t>
                          </m:r>
                          <m:r>
                            <m:rPr>
                              <m:nor/>
                            </m:rPr>
                            <a:rPr lang="en-US" sz="1200" b="0" i="0" dirty="0" smtClean="0">
                              <a:solidFill>
                                <a:srgbClr val="0D2234"/>
                              </a:solidFill>
                              <a:latin typeface="Helvetica Light" panose="020B0403020202020204"/>
                            </a:rPr>
                            <m:t>outcomes</m:t>
                          </m:r>
                          <m:r>
                            <m:rPr>
                              <m:nor/>
                            </m:rPr>
                            <a:rPr lang="en-US" sz="1200" b="0" i="0" dirty="0" smtClean="0">
                              <a:solidFill>
                                <a:srgbClr val="0D2234"/>
                              </a:solidFill>
                              <a:latin typeface="Helvetica Light" panose="020B0403020202020204"/>
                            </a:rPr>
                            <m:t> </m:t>
                          </m:r>
                          <m:r>
                            <m:rPr>
                              <m:nor/>
                            </m:rPr>
                            <a:rPr lang="en-US" sz="1200" b="0" i="0" dirty="0" smtClean="0">
                              <a:solidFill>
                                <a:srgbClr val="0D2234"/>
                              </a:solidFill>
                              <a:latin typeface="Helvetica Light" panose="020B0403020202020204"/>
                            </a:rPr>
                            <m:t>in</m:t>
                          </m:r>
                          <m:r>
                            <m:rPr>
                              <m:nor/>
                            </m:rPr>
                            <a:rPr lang="en-US" sz="1200" b="0" i="0" dirty="0" smtClean="0">
                              <a:solidFill>
                                <a:srgbClr val="0D2234"/>
                              </a:solidFill>
                              <a:latin typeface="Helvetica Light" panose="020B0403020202020204"/>
                            </a:rPr>
                            <m:t> </m:t>
                          </m:r>
                          <m:r>
                            <a:rPr lang="en-US" sz="1200" i="1">
                              <a:solidFill>
                                <a:srgbClr val="006600"/>
                              </a:solidFill>
                              <a:latin typeface="Cambria Math" panose="02040503050406030204" pitchFamily="18" charset="0"/>
                            </a:rPr>
                            <m:t>𝐴</m:t>
                          </m:r>
                          <m:r>
                            <a:rPr lang="en-US" sz="1200" b="0" i="1" smtClean="0">
                              <a:solidFill>
                                <a:srgbClr val="006600"/>
                              </a:solidFill>
                              <a:latin typeface="Cambria Math" panose="02040503050406030204" pitchFamily="18" charset="0"/>
                            </a:rPr>
                            <m:t> </m:t>
                          </m:r>
                        </m:num>
                        <m:den>
                          <m:r>
                            <m:rPr>
                              <m:nor/>
                            </m:rPr>
                            <a:rPr lang="en-US" sz="1200" dirty="0">
                              <a:solidFill>
                                <a:srgbClr val="0D2234"/>
                              </a:solidFill>
                              <a:latin typeface="Helvetica Light" panose="020B0403020202020204"/>
                            </a:rPr>
                            <m:t>Number</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of</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outcomes</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in</m:t>
                          </m:r>
                          <m:r>
                            <m:rPr>
                              <m:nor/>
                            </m:rPr>
                            <a:rPr lang="en-US" sz="1200" dirty="0">
                              <a:solidFill>
                                <a:srgbClr val="0D2234"/>
                              </a:solidFill>
                              <a:latin typeface="Helvetica Light" panose="020B0403020202020204"/>
                            </a:rPr>
                            <m:t> </m:t>
                          </m:r>
                          <m:r>
                            <m:rPr>
                              <m:sty m:val="p"/>
                            </m:rPr>
                            <a:rPr lang="en-US" sz="1200" b="0" i="0">
                              <a:solidFill>
                                <a:srgbClr val="006600"/>
                              </a:solidFill>
                              <a:latin typeface="Cambria Math" panose="02040503050406030204" pitchFamily="18" charset="0"/>
                            </a:rPr>
                            <m:t>Ω</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nor/>
                            </m:rPr>
                            <a:rPr lang="en-US" sz="1200" dirty="0">
                              <a:solidFill>
                                <a:srgbClr val="0D2234"/>
                              </a:solidFill>
                              <a:latin typeface="Helvetica Light" panose="020B0403020202020204"/>
                            </a:rPr>
                            <m:t>Number</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of</m:t>
                          </m:r>
                          <m:r>
                            <m:rPr>
                              <m:nor/>
                            </m:rPr>
                            <a:rPr lang="en-US" sz="1200" dirty="0">
                              <a:solidFill>
                                <a:srgbClr val="0D2234"/>
                              </a:solidFill>
                              <a:latin typeface="Helvetica Light" panose="020B0403020202020204"/>
                            </a:rPr>
                            <m:t> </m:t>
                          </m:r>
                          <m:r>
                            <m:rPr>
                              <m:nor/>
                            </m:rPr>
                            <a:rPr lang="en-US" sz="1200" b="0" i="0" dirty="0" smtClean="0">
                              <a:solidFill>
                                <a:srgbClr val="0000FF"/>
                              </a:solidFill>
                              <a:latin typeface="Helvetica Light" panose="020B0403020202020204"/>
                            </a:rPr>
                            <m:t>desired</m:t>
                          </m:r>
                          <m:r>
                            <m:rPr>
                              <m:nor/>
                            </m:rPr>
                            <a:rPr lang="en-US" sz="1200" b="0" i="0" dirty="0" smtClean="0">
                              <a:solidFill>
                                <a:srgbClr val="0D2234"/>
                              </a:solidFill>
                              <a:latin typeface="Helvetica Light" panose="020B0403020202020204"/>
                            </a:rPr>
                            <m:t> </m:t>
                          </m:r>
                          <m:r>
                            <m:rPr>
                              <m:nor/>
                            </m:rPr>
                            <a:rPr lang="en-US" sz="1200" dirty="0">
                              <a:solidFill>
                                <a:srgbClr val="0D2234"/>
                              </a:solidFill>
                              <a:latin typeface="Helvetica Light" panose="020B0403020202020204"/>
                            </a:rPr>
                            <m:t>outcomes</m:t>
                          </m:r>
                          <m:r>
                            <m:rPr>
                              <m:nor/>
                            </m:rPr>
                            <a:rPr lang="en-US" sz="1200" dirty="0">
                              <a:solidFill>
                                <a:srgbClr val="0D2234"/>
                              </a:solidFill>
                              <a:latin typeface="Helvetica Light" panose="020B0403020202020204"/>
                            </a:rPr>
                            <m:t> </m:t>
                          </m:r>
                        </m:num>
                        <m:den>
                          <m:r>
                            <m:rPr>
                              <m:nor/>
                            </m:rPr>
                            <a:rPr lang="en-US" sz="1200" b="0" i="0" dirty="0" smtClean="0">
                              <a:solidFill>
                                <a:srgbClr val="0000FF"/>
                              </a:solidFill>
                              <a:latin typeface="Helvetica Light" panose="020B0403020202020204"/>
                            </a:rPr>
                            <m:t>Total</m:t>
                          </m:r>
                          <m:r>
                            <m:rPr>
                              <m:nor/>
                            </m:rPr>
                            <a:rPr lang="en-US" sz="1200" b="0" i="0" dirty="0" smtClean="0">
                              <a:solidFill>
                                <a:srgbClr val="0D2234"/>
                              </a:solidFill>
                              <a:latin typeface="Helvetica Light" panose="020B0403020202020204"/>
                            </a:rPr>
                            <m:t> </m:t>
                          </m:r>
                          <m:r>
                            <m:rPr>
                              <m:nor/>
                            </m:rPr>
                            <a:rPr lang="en-US" sz="1200" b="0" i="0" dirty="0" smtClean="0">
                              <a:solidFill>
                                <a:srgbClr val="0D2234"/>
                              </a:solidFill>
                              <a:latin typeface="Helvetica Light" panose="020B0403020202020204"/>
                            </a:rPr>
                            <m:t>num</m:t>
                          </m:r>
                          <m:r>
                            <m:rPr>
                              <m:nor/>
                            </m:rPr>
                            <a:rPr lang="en-US" sz="1200" dirty="0">
                              <a:solidFill>
                                <a:srgbClr val="0D2234"/>
                              </a:solidFill>
                              <a:latin typeface="Helvetica Light" panose="020B0403020202020204"/>
                            </a:rPr>
                            <m:t>ber</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of</m:t>
                          </m:r>
                          <m:r>
                            <m:rPr>
                              <m:nor/>
                            </m:rPr>
                            <a:rPr lang="en-US" sz="1200" dirty="0">
                              <a:solidFill>
                                <a:srgbClr val="0D2234"/>
                              </a:solidFill>
                              <a:latin typeface="Helvetica Light" panose="020B0403020202020204"/>
                            </a:rPr>
                            <m:t> </m:t>
                          </m:r>
                          <m:r>
                            <m:rPr>
                              <m:nor/>
                            </m:rPr>
                            <a:rPr lang="en-US" sz="1200" dirty="0">
                              <a:solidFill>
                                <a:srgbClr val="0D2234"/>
                              </a:solidFill>
                              <a:latin typeface="Helvetica Light" panose="020B0403020202020204"/>
                            </a:rPr>
                            <m:t>outcomes</m:t>
                          </m:r>
                        </m:den>
                      </m:f>
                    </m:oMath>
                  </m:oMathPara>
                </a14:m>
                <a:endParaRPr lang="en-US" sz="1200" i="1" dirty="0">
                  <a:solidFill>
                    <a:srgbClr val="006600"/>
                  </a:solidFill>
                </a:endParaRPr>
              </a:p>
            </p:txBody>
          </p:sp>
        </mc:Choice>
        <mc:Fallback>
          <p:sp>
            <p:nvSpPr>
              <p:cNvPr id="5" name="Object 4"/>
              <p:cNvSpPr txBox="1">
                <a:spLocks noRot="1" noChangeAspect="1" noMove="1" noResize="1" noEditPoints="1" noAdjustHandles="1" noChangeArrowheads="1" noChangeShapeType="1" noTextEdit="1"/>
              </p:cNvSpPr>
              <p:nvPr/>
            </p:nvSpPr>
            <p:spPr bwMode="auto">
              <a:xfrm>
                <a:off x="2018211" y="3995439"/>
                <a:ext cx="5270863" cy="50363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3">
                <a:extLst>
                  <a:ext uri="{FF2B5EF4-FFF2-40B4-BE49-F238E27FC236}">
                    <a16:creationId xmlns:a16="http://schemas.microsoft.com/office/drawing/2014/main" id="{42360246-C9CF-B6EE-445F-78577BB716B3}"/>
                  </a:ext>
                </a:extLst>
              </p:cNvPr>
              <p:cNvSpPr txBox="1">
                <a:spLocks noChangeArrowheads="1"/>
              </p:cNvSpPr>
              <p:nvPr/>
            </p:nvSpPr>
            <p:spPr>
              <a:xfrm>
                <a:off x="784746" y="3142428"/>
                <a:ext cx="8093123" cy="97338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50000"/>
                  </a:lnSpc>
                  <a:buFont typeface="Courier New" panose="02070309020205020404" pitchFamily="49" charset="0"/>
                  <a:buNone/>
                </a:pPr>
                <a:r>
                  <a:rPr lang="en-US" sz="1200" dirty="0">
                    <a:solidFill>
                      <a:srgbClr val="0000FF"/>
                    </a:solidFill>
                    <a:latin typeface="Helvetica Light" panose="020B0403020202020204"/>
                  </a:rPr>
                  <a:t>Remark</a:t>
                </a:r>
                <a:r>
                  <a:rPr lang="en-US" sz="1200" b="1" dirty="0">
                    <a:solidFill>
                      <a:srgbClr val="0000FF"/>
                    </a:solidFill>
                    <a:latin typeface="Helvetica Light" panose="020B0403020202020204"/>
                  </a:rPr>
                  <a:t>:</a:t>
                </a:r>
                <a:r>
                  <a:rPr lang="en-US" sz="1200" dirty="0">
                    <a:solidFill>
                      <a:schemeClr val="tx1"/>
                    </a:solidFill>
                    <a:latin typeface="Helvetica Light" panose="020B0403020202020204"/>
                  </a:rPr>
                  <a:t> </a:t>
                </a:r>
                <a:r>
                  <a:rPr lang="en-US" sz="1200" dirty="0">
                    <a:solidFill>
                      <a:srgbClr val="0D2234"/>
                    </a:solidFill>
                    <a:latin typeface="Helvetica Light" panose="020B0403020202020204"/>
                  </a:rPr>
                  <a:t>In many cases especially in games of chance it is natural to assume that all outcomes are </a:t>
                </a:r>
                <a:r>
                  <a:rPr lang="en-US" sz="1200" dirty="0">
                    <a:solidFill>
                      <a:srgbClr val="0000FF"/>
                    </a:solidFill>
                    <a:latin typeface="Helvetica Light" panose="020B0403020202020204"/>
                  </a:rPr>
                  <a:t>equally likely</a:t>
                </a:r>
                <a:r>
                  <a:rPr lang="en-US" sz="1200" dirty="0">
                    <a:solidFill>
                      <a:srgbClr val="0D2234"/>
                    </a:solidFill>
                    <a:latin typeface="Helvetica Light" panose="020B0403020202020204"/>
                  </a:rPr>
                  <a:t>. In such a case the probability of an event </a:t>
                </a:r>
                <a14:m>
                  <m:oMath xmlns:m="http://schemas.openxmlformats.org/officeDocument/2006/math">
                    <m:r>
                      <a:rPr lang="en-US" sz="1200" i="1" smtClean="0">
                        <a:solidFill>
                          <a:srgbClr val="006600"/>
                        </a:solidFill>
                        <a:latin typeface="Cambria Math" panose="02040503050406030204" pitchFamily="18" charset="0"/>
                      </a:rPr>
                      <m:t>𝐴</m:t>
                    </m:r>
                    <m:r>
                      <a:rPr lang="en-US" sz="1200" smtClean="0">
                        <a:solidFill>
                          <a:srgbClr val="006600"/>
                        </a:solidFill>
                        <a:latin typeface="Cambria Math" panose="02040503050406030204" pitchFamily="18" charset="0"/>
                      </a:rPr>
                      <m:t> </m:t>
                    </m:r>
                  </m:oMath>
                </a14:m>
                <a:r>
                  <a:rPr lang="en-US" sz="1200" dirty="0">
                    <a:solidFill>
                      <a:srgbClr val="0D2234"/>
                    </a:solidFill>
                    <a:latin typeface="Helvetica Light" panose="020B0403020202020204"/>
                  </a:rPr>
                  <a:t>is</a:t>
                </a:r>
              </a:p>
              <a:p>
                <a:pPr lvl="1">
                  <a:lnSpc>
                    <a:spcPct val="150000"/>
                  </a:lnSpc>
                </a:pPr>
                <a:endParaRPr lang="en-US" sz="1200" dirty="0">
                  <a:solidFill>
                    <a:schemeClr val="tx1"/>
                  </a:solidFill>
                  <a:latin typeface="Helvetica Light" panose="020B0403020202020204"/>
                </a:endParaRPr>
              </a:p>
            </p:txBody>
          </p:sp>
        </mc:Choice>
        <mc:Fallback>
          <p:sp>
            <p:nvSpPr>
              <p:cNvPr id="2" name="Rectangle 3">
                <a:extLst>
                  <a:ext uri="{FF2B5EF4-FFF2-40B4-BE49-F238E27FC236}">
                    <a16:creationId xmlns:a16="http://schemas.microsoft.com/office/drawing/2014/main" id="{42360246-C9CF-B6EE-445F-78577BB716B3}"/>
                  </a:ext>
                </a:extLst>
              </p:cNvPr>
              <p:cNvSpPr txBox="1">
                <a:spLocks noRot="1" noChangeAspect="1" noMove="1" noResize="1" noEditPoints="1" noAdjustHandles="1" noChangeArrowheads="1" noChangeShapeType="1" noTextEdit="1"/>
              </p:cNvSpPr>
              <p:nvPr/>
            </p:nvSpPr>
            <p:spPr>
              <a:xfrm>
                <a:off x="784746" y="3142428"/>
                <a:ext cx="8093123" cy="973389"/>
              </a:xfrm>
              <a:prstGeom prst="rect">
                <a:avLst/>
              </a:prstGeom>
              <a:blipFill>
                <a:blip r:embed="rId5"/>
                <a:stretch>
                  <a:fillRect l="-75" r="-301"/>
                </a:stretch>
              </a:blipFill>
            </p:spPr>
            <p:txBody>
              <a:bodyPr/>
              <a:lstStyle/>
              <a:p>
                <a:r>
                  <a:rPr 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pPr eaLnBrk="1" hangingPunct="1"/>
            <a:r>
              <a:rPr lang="en-US" dirty="0"/>
              <a:t>Example </a:t>
            </a:r>
            <a:endParaRPr lang="en-US" sz="2700" dirty="0"/>
          </a:p>
        </p:txBody>
      </p:sp>
      <p:sp>
        <p:nvSpPr>
          <p:cNvPr id="2050" name="Object 4"/>
          <p:cNvSpPr txBox="1">
            <a:spLocks noGrp="1"/>
          </p:cNvSpPr>
          <p:nvPr>
            <p:ph idx="1"/>
          </p:nvPr>
        </p:nvSpPr>
        <p:spPr bwMode="auto">
          <a:prstGeom prst="rect">
            <a:avLst/>
          </a:prstGeom>
          <a:noFill/>
        </p:spPr>
        <p:txBody>
          <a:bodyPr>
            <a:noAutofit/>
          </a:bodyPr>
          <a:lstStyle/>
          <a:p>
            <a:pPr>
              <a:buNone/>
            </a:pPr>
            <a:r>
              <a:rPr lang="en-US" sz="1200" dirty="0">
                <a:solidFill>
                  <a:schemeClr val="tx1"/>
                </a:solidFill>
                <a:latin typeface="Helvetica Light"/>
                <a:cs typeface="Hadassah Friedlaender" panose="02020603050405020304" pitchFamily="18" charset="-79"/>
              </a:rPr>
              <a:t>Find the probability of selecting a face card (Jack, Queen, or King) from a standard deck of 52 cards.</a:t>
            </a:r>
          </a:p>
          <a:p>
            <a:pPr>
              <a:buNone/>
            </a:pPr>
            <a:endParaRPr lang="en-US" sz="1200" dirty="0">
              <a:solidFill>
                <a:schemeClr val="tx1"/>
              </a:solidFill>
              <a:latin typeface="Helvetica Light"/>
              <a:cs typeface="Hadassah Friedlaender" panose="02020603050405020304" pitchFamily="18" charset="-79"/>
            </a:endParaRPr>
          </a:p>
          <a:p>
            <a:pPr>
              <a:buNone/>
            </a:pPr>
            <a:endParaRPr lang="en-US" sz="1200" dirty="0">
              <a:solidFill>
                <a:srgbClr val="006600"/>
              </a:solidFill>
              <a:latin typeface="Helvetica Light"/>
              <a:cs typeface="Hadassah Friedlaender" panose="02020603050405020304" pitchFamily="18" charset="-79"/>
            </a:endParaRPr>
          </a:p>
        </p:txBody>
      </p:sp>
      <mc:AlternateContent xmlns:mc="http://schemas.openxmlformats.org/markup-compatibility/2006" xmlns:a14="http://schemas.microsoft.com/office/drawing/2010/main">
        <mc:Choice Requires="a14">
          <p:sp>
            <p:nvSpPr>
              <p:cNvPr id="7" name="Rectangle 6"/>
              <p:cNvSpPr/>
              <p:nvPr/>
            </p:nvSpPr>
            <p:spPr>
              <a:xfrm>
                <a:off x="779003" y="1937816"/>
                <a:ext cx="2964594" cy="498598"/>
              </a:xfrm>
              <a:prstGeom prst="rect">
                <a:avLst/>
              </a:prstGeom>
            </p:spPr>
            <p:txBody>
              <a:bodyPr wrap="none">
                <a:spAutoFit/>
              </a:bodyPr>
              <a:lstStyle/>
              <a:p>
                <a:pPr defTabSz="685800" eaLnBrk="0" fontAlgn="base" hangingPunct="0">
                  <a:spcBef>
                    <a:spcPct val="20000"/>
                  </a:spcBef>
                  <a:spcAft>
                    <a:spcPct val="0"/>
                  </a:spcAft>
                  <a:buClr>
                    <a:srgbClr val="3333CC"/>
                  </a:buClr>
                  <a:defRPr/>
                </a:pPr>
                <a14:m>
                  <m:oMath xmlns:m="http://schemas.openxmlformats.org/officeDocument/2006/math">
                    <m:r>
                      <a:rPr lang="en-US" sz="1200" b="0" i="1" smtClean="0">
                        <a:solidFill>
                          <a:srgbClr val="006600"/>
                        </a:solidFill>
                        <a:latin typeface="Cambria Math" panose="02040503050406030204" pitchFamily="18" charset="0"/>
                      </a:rPr>
                      <m:t>𝐹𝐶</m:t>
                    </m:r>
                    <m:r>
                      <a:rPr lang="en-US" sz="1200" b="0" i="1">
                        <a:solidFill>
                          <a:srgbClr val="006600"/>
                        </a:solidFill>
                        <a:latin typeface="Cambria Math" panose="02040503050406030204" pitchFamily="18" charset="0"/>
                      </a:rPr>
                      <m:t> </m:t>
                    </m:r>
                  </m:oMath>
                </a14:m>
                <a:r>
                  <a:rPr lang="en-US" sz="1200" kern="0" dirty="0">
                    <a:solidFill>
                      <a:srgbClr val="000000"/>
                    </a:solidFill>
                    <a:latin typeface="Helvetica Light"/>
                  </a:rPr>
                  <a:t>: The event that a face card is selected</a:t>
                </a:r>
              </a:p>
              <a:p>
                <a:pPr defTabSz="685800" eaLnBrk="0" fontAlgn="base" hangingPunct="0">
                  <a:spcBef>
                    <a:spcPct val="20000"/>
                  </a:spcBef>
                  <a:spcAft>
                    <a:spcPct val="0"/>
                  </a:spcAft>
                  <a:buClr>
                    <a:srgbClr val="3333CC"/>
                  </a:buClr>
                  <a:defRPr/>
                </a:pPr>
                <a14:m>
                  <m:oMath xmlns:m="http://schemas.openxmlformats.org/officeDocument/2006/math">
                    <m:r>
                      <m:rPr>
                        <m:sty m:val="p"/>
                      </m:rPr>
                      <a:rPr lang="en-US" sz="1200" i="1">
                        <a:solidFill>
                          <a:srgbClr val="006600"/>
                        </a:solidFill>
                        <a:latin typeface="Cambria Math" panose="02040503050406030204" pitchFamily="18" charset="0"/>
                      </a:rPr>
                      <m:t>Ω</m:t>
                    </m:r>
                  </m:oMath>
                </a14:m>
                <a:r>
                  <a:rPr lang="en-US" sz="1200" kern="0" dirty="0">
                    <a:solidFill>
                      <a:srgbClr val="000000"/>
                    </a:solidFill>
                    <a:latin typeface="Helvetica Light"/>
                  </a:rPr>
                  <a:t>: The event that any card is selected</a:t>
                </a:r>
                <a:endParaRPr lang="en-US" sz="1200" dirty="0">
                  <a:solidFill>
                    <a:srgbClr val="000000"/>
                  </a:solidFill>
                  <a:latin typeface="Helvetica Light"/>
                </a:endParaRPr>
              </a:p>
            </p:txBody>
          </p:sp>
        </mc:Choice>
        <mc:Fallback xmlns="">
          <p:sp>
            <p:nvSpPr>
              <p:cNvPr id="7" name="Rectangle 6"/>
              <p:cNvSpPr>
                <a:spLocks noRot="1" noChangeAspect="1" noMove="1" noResize="1" noEditPoints="1" noAdjustHandles="1" noChangeArrowheads="1" noChangeShapeType="1" noTextEdit="1"/>
              </p:cNvSpPr>
              <p:nvPr/>
            </p:nvSpPr>
            <p:spPr>
              <a:xfrm>
                <a:off x="779003" y="1937816"/>
                <a:ext cx="2964594" cy="498598"/>
              </a:xfrm>
              <a:prstGeom prst="rect">
                <a:avLst/>
              </a:prstGeom>
              <a:blipFill>
                <a:blip r:embed="rId3"/>
                <a:stretch>
                  <a:fillRect t="-1220" b="-8537"/>
                </a:stretch>
              </a:blipFill>
            </p:spPr>
            <p:txBody>
              <a:bodyPr/>
              <a:lstStyle/>
              <a:p>
                <a:r>
                  <a:rPr lang="en-US">
                    <a:noFill/>
                  </a:rPr>
                  <a:t> </a:t>
                </a:r>
              </a:p>
            </p:txBody>
          </p:sp>
        </mc:Fallback>
      </mc:AlternateContent>
      <p:sp>
        <p:nvSpPr>
          <p:cNvPr id="8" name="Rectangle 7"/>
          <p:cNvSpPr/>
          <p:nvPr/>
        </p:nvSpPr>
        <p:spPr>
          <a:xfrm>
            <a:off x="702129" y="3862536"/>
            <a:ext cx="7638505" cy="888833"/>
          </a:xfrm>
          <a:prstGeom prst="rect">
            <a:avLst/>
          </a:prstGeom>
        </p:spPr>
        <p:txBody>
          <a:bodyPr wrap="square">
            <a:spAutoFit/>
          </a:bodyPr>
          <a:lstStyle/>
          <a:p>
            <a:pPr defTabSz="685800" eaLnBrk="0" fontAlgn="base" hangingPunct="0">
              <a:lnSpc>
                <a:spcPct val="150000"/>
              </a:lnSpc>
              <a:spcBef>
                <a:spcPct val="20000"/>
              </a:spcBef>
              <a:spcAft>
                <a:spcPct val="0"/>
              </a:spcAft>
              <a:buClr>
                <a:srgbClr val="3333CC"/>
              </a:buClr>
              <a:defRPr/>
            </a:pPr>
            <a:r>
              <a:rPr lang="en-US" sz="1200" kern="0" dirty="0">
                <a:solidFill>
                  <a:srgbClr val="000000"/>
                </a:solidFill>
                <a:latin typeface="Helvetica Light" panose="020B0403020202020204"/>
              </a:rPr>
              <a:t>This is an example of </a:t>
            </a:r>
            <a:r>
              <a:rPr lang="en-US" sz="1200" kern="0" dirty="0">
                <a:solidFill>
                  <a:srgbClr val="0000FF"/>
                </a:solidFill>
                <a:latin typeface="Helvetica Light" panose="020B0403020202020204"/>
              </a:rPr>
              <a:t>a priori probability</a:t>
            </a:r>
            <a:r>
              <a:rPr lang="en-US" sz="1200" kern="0" dirty="0">
                <a:solidFill>
                  <a:srgbClr val="000000"/>
                </a:solidFill>
                <a:latin typeface="Helvetica Light" panose="020B0403020202020204"/>
              </a:rPr>
              <a:t>, which means it’s calculated purely based on logical deduction and the known structure of the deck, without relying on past data. A priori probabilities are useful when you know the possible outcomes and their counts without needing historical data.</a:t>
            </a:r>
            <a:endParaRPr lang="en-US" sz="1200" kern="0" dirty="0">
              <a:latin typeface="Helvetica Light" panose="020B0403020202020204"/>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03D0733-9923-4C06-8B29-AAD65C17AE72}"/>
                  </a:ext>
                </a:extLst>
              </p:cNvPr>
              <p:cNvSpPr txBox="1"/>
              <p:nvPr/>
            </p:nvSpPr>
            <p:spPr>
              <a:xfrm>
                <a:off x="2185295" y="2859210"/>
                <a:ext cx="4572000" cy="4767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rgbClr val="006600"/>
                          </a:solidFill>
                          <a:latin typeface="Cambria Math" panose="02040503050406030204" pitchFamily="18" charset="0"/>
                        </a:rPr>
                        <m:t>P</m:t>
                      </m:r>
                      <m:r>
                        <a:rPr lang="en-US" sz="1200" b="0" i="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𝐴</m:t>
                      </m:r>
                      <m:r>
                        <a:rPr lang="en-US" sz="1200" b="0" i="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m:rPr>
                              <m:sty m:val="p"/>
                            </m:rPr>
                            <a:rPr lang="en-US" sz="1200" b="0" i="0" smtClean="0">
                              <a:solidFill>
                                <a:srgbClr val="006600"/>
                              </a:solidFill>
                              <a:latin typeface="Cambria Math" panose="02040503050406030204" pitchFamily="18" charset="0"/>
                            </a:rPr>
                            <m:t>n</m:t>
                          </m:r>
                          <m:r>
                            <a:rPr lang="en-US" sz="1200" b="0" i="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𝐹𝐶</m:t>
                          </m:r>
                          <m:r>
                            <a:rPr lang="en-US" sz="1200" b="0" i="0">
                              <a:solidFill>
                                <a:srgbClr val="006600"/>
                              </a:solidFill>
                              <a:latin typeface="Cambria Math" panose="02040503050406030204" pitchFamily="18" charset="0"/>
                            </a:rPr>
                            <m:t>)</m:t>
                          </m:r>
                        </m:num>
                        <m:den>
                          <m:r>
                            <m:rPr>
                              <m:sty m:val="p"/>
                            </m:rPr>
                            <a:rPr lang="en-US" sz="1200" b="0" i="0">
                              <a:solidFill>
                                <a:srgbClr val="006600"/>
                              </a:solidFill>
                              <a:latin typeface="Cambria Math" panose="02040503050406030204" pitchFamily="18" charset="0"/>
                            </a:rPr>
                            <m:t>n</m:t>
                          </m:r>
                          <m:r>
                            <a:rPr lang="en-US" sz="1200" b="0" i="0">
                              <a:solidFill>
                                <a:srgbClr val="006600"/>
                              </a:solidFill>
                              <a:latin typeface="Cambria Math" panose="02040503050406030204" pitchFamily="18" charset="0"/>
                            </a:rPr>
                            <m:t>(</m:t>
                          </m:r>
                          <m:r>
                            <m:rPr>
                              <m:sty m:val="p"/>
                            </m:rPr>
                            <a:rPr lang="en-US" sz="1200" i="1">
                              <a:solidFill>
                                <a:srgbClr val="006600"/>
                              </a:solidFill>
                              <a:latin typeface="Cambria Math" panose="02040503050406030204" pitchFamily="18" charset="0"/>
                            </a:rPr>
                            <m:t>Ω</m:t>
                          </m:r>
                          <m:r>
                            <a:rPr lang="en-US" sz="1200" b="0" i="0">
                              <a:solidFill>
                                <a:srgbClr val="006600"/>
                              </a:solidFill>
                              <a:latin typeface="Cambria Math" panose="02040503050406030204" pitchFamily="18" charset="0"/>
                            </a:rPr>
                            <m:t>)</m:t>
                          </m:r>
                        </m:den>
                      </m:f>
                      <m:r>
                        <a:rPr lang="en-US" sz="1200" b="0" i="0">
                          <a:solidFill>
                            <a:srgbClr val="006600"/>
                          </a:solidFill>
                          <a:latin typeface="Cambria Math" panose="02040503050406030204" pitchFamily="18" charset="0"/>
                        </a:rPr>
                        <m:t> =</m:t>
                      </m:r>
                      <m:r>
                        <m:rPr>
                          <m:nor/>
                        </m:rPr>
                        <a:rPr lang="en-US" sz="1200">
                          <a:solidFill>
                            <a:srgbClr val="006600"/>
                          </a:solidFill>
                          <a:latin typeface="Cambria Math" panose="02040503050406030204" pitchFamily="18" charset="0"/>
                        </a:rPr>
                        <m:t>  </m:t>
                      </m:r>
                      <m:f>
                        <m:fPr>
                          <m:ctrlPr>
                            <a:rPr lang="en-US" sz="1200" i="1">
                              <a:solidFill>
                                <a:srgbClr val="006600"/>
                              </a:solidFill>
                              <a:latin typeface="Cambria Math" panose="02040503050406030204" pitchFamily="18" charset="0"/>
                            </a:rPr>
                          </m:ctrlPr>
                        </m:fPr>
                        <m:num>
                          <m:r>
                            <a:rPr lang="en-US" sz="1200" b="0" i="0">
                              <a:solidFill>
                                <a:srgbClr val="006600"/>
                              </a:solidFill>
                              <a:latin typeface="Cambria Math" panose="02040503050406030204" pitchFamily="18" charset="0"/>
                            </a:rPr>
                            <m:t>12</m:t>
                          </m:r>
                        </m:num>
                        <m:den>
                          <m:r>
                            <a:rPr lang="en-US" sz="1200" b="0" i="0">
                              <a:solidFill>
                                <a:srgbClr val="006600"/>
                              </a:solidFill>
                              <a:latin typeface="Cambria Math" panose="02040503050406030204" pitchFamily="18" charset="0"/>
                            </a:rPr>
                            <m:t>52</m:t>
                          </m:r>
                        </m:den>
                      </m:f>
                      <m:r>
                        <a:rPr lang="en-US" sz="1200" b="0" i="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0">
                              <a:solidFill>
                                <a:srgbClr val="006600"/>
                              </a:solidFill>
                              <a:latin typeface="Cambria Math" panose="02040503050406030204" pitchFamily="18" charset="0"/>
                            </a:rPr>
                            <m:t>3</m:t>
                          </m:r>
                        </m:num>
                        <m:den>
                          <m:r>
                            <a:rPr lang="en-US" sz="1200" b="0" i="0">
                              <a:solidFill>
                                <a:srgbClr val="006600"/>
                              </a:solidFill>
                              <a:latin typeface="Cambria Math" panose="02040503050406030204" pitchFamily="18" charset="0"/>
                            </a:rPr>
                            <m:t>13</m:t>
                          </m:r>
                        </m:den>
                      </m:f>
                    </m:oMath>
                  </m:oMathPara>
                </a14:m>
                <a:endParaRPr lang="en-US" sz="1600" dirty="0"/>
              </a:p>
            </p:txBody>
          </p:sp>
        </mc:Choice>
        <mc:Fallback xmlns="">
          <p:sp>
            <p:nvSpPr>
              <p:cNvPr id="9" name="TextBox 8">
                <a:extLst>
                  <a:ext uri="{FF2B5EF4-FFF2-40B4-BE49-F238E27FC236}">
                    <a16:creationId xmlns:a16="http://schemas.microsoft.com/office/drawing/2014/main" id="{D03D0733-9923-4C06-8B29-AAD65C17AE72}"/>
                  </a:ext>
                </a:extLst>
              </p:cNvPr>
              <p:cNvSpPr txBox="1">
                <a:spLocks noRot="1" noChangeAspect="1" noMove="1" noResize="1" noEditPoints="1" noAdjustHandles="1" noChangeArrowheads="1" noChangeShapeType="1" noTextEdit="1"/>
              </p:cNvSpPr>
              <p:nvPr/>
            </p:nvSpPr>
            <p:spPr>
              <a:xfrm>
                <a:off x="2185295" y="2859210"/>
                <a:ext cx="4572000" cy="476797"/>
              </a:xfrm>
              <a:prstGeom prst="rect">
                <a:avLst/>
              </a:prstGeom>
              <a:blipFill>
                <a:blip r:embed="rId4"/>
                <a:stretch>
                  <a:fillRect b="-6410"/>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dirty="0"/>
              <a:t>Example</a:t>
            </a:r>
            <a:endParaRPr lang="en-US" sz="2700" dirty="0"/>
          </a:p>
        </p:txBody>
      </p:sp>
      <p:graphicFrame>
        <p:nvGraphicFramePr>
          <p:cNvPr id="271392" name="Group 32"/>
          <p:cNvGraphicFramePr>
            <a:graphicFrameLocks noGrp="1"/>
          </p:cNvGraphicFramePr>
          <p:nvPr>
            <p:ph idx="1"/>
            <p:extLst>
              <p:ext uri="{D42A27DB-BD31-4B8C-83A1-F6EECF244321}">
                <p14:modId xmlns:p14="http://schemas.microsoft.com/office/powerpoint/2010/main" val="3348293106"/>
              </p:ext>
            </p:extLst>
          </p:nvPr>
        </p:nvGraphicFramePr>
        <p:xfrm>
          <a:off x="1580293" y="1897932"/>
          <a:ext cx="5829300" cy="1215391"/>
        </p:xfrm>
        <a:graphic>
          <a:graphicData uri="http://schemas.openxmlformats.org/drawingml/2006/table">
            <a:tbl>
              <a:tblPr/>
              <a:tblGrid>
                <a:gridCol w="1457325">
                  <a:extLst>
                    <a:ext uri="{9D8B030D-6E8A-4147-A177-3AD203B41FA5}">
                      <a16:colId xmlns:a16="http://schemas.microsoft.com/office/drawing/2014/main" val="20000"/>
                    </a:ext>
                  </a:extLst>
                </a:gridCol>
                <a:gridCol w="1457325">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457325">
                  <a:extLst>
                    <a:ext uri="{9D8B030D-6E8A-4147-A177-3AD203B41FA5}">
                      <a16:colId xmlns:a16="http://schemas.microsoft.com/office/drawing/2014/main" val="20003"/>
                    </a:ext>
                  </a:extLst>
                </a:gridCol>
              </a:tblGrid>
              <a:tr h="3798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dirty="0">
                        <a:ln>
                          <a:noFill/>
                        </a:ln>
                        <a:solidFill>
                          <a:schemeClr val="tx1"/>
                        </a:solidFill>
                        <a:effectLst/>
                        <a:latin typeface="Helvetica Light" panose="020B0403020202020204"/>
                      </a:endParaRPr>
                    </a:p>
                  </a:txBody>
                  <a:tcPr marL="87989" marR="8798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Taking Stats</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Helvetica Light" panose="020B0403020202020204"/>
                        </a:rPr>
                        <a:t>Not Taking Stats</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Total</a:t>
                      </a:r>
                    </a:p>
                  </a:txBody>
                  <a:tcPr marL="87989" marR="8798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Male</a:t>
                      </a:r>
                    </a:p>
                  </a:txBody>
                  <a:tcPr marL="87989" marR="8798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  </a:t>
                      </a:r>
                      <a:r>
                        <a:rPr kumimoji="0" lang="en-US" sz="1200" b="1" i="0" u="none" strike="noStrike" cap="none" normalizeH="0" baseline="0" dirty="0">
                          <a:ln>
                            <a:noFill/>
                          </a:ln>
                          <a:solidFill>
                            <a:srgbClr val="0000FF"/>
                          </a:solidFill>
                          <a:effectLst/>
                          <a:latin typeface="Helvetica Light" panose="020B0403020202020204"/>
                        </a:rPr>
                        <a:t>84</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145</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Helvetica Light" panose="020B0403020202020204"/>
                        </a:rPr>
                        <a:t>229</a:t>
                      </a:r>
                    </a:p>
                  </a:txBody>
                  <a:tcPr marL="87989" marR="8798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43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Female</a:t>
                      </a:r>
                    </a:p>
                  </a:txBody>
                  <a:tcPr marL="87989" marR="8798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  76</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134</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Helvetica Light" panose="020B0403020202020204"/>
                        </a:rPr>
                        <a:t>210</a:t>
                      </a:r>
                    </a:p>
                  </a:txBody>
                  <a:tcPr marL="87989" marR="8798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69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a:ln>
                            <a:noFill/>
                          </a:ln>
                          <a:solidFill>
                            <a:schemeClr val="tx1"/>
                          </a:solidFill>
                          <a:effectLst/>
                          <a:latin typeface="Helvetica Light" panose="020B0403020202020204"/>
                        </a:rPr>
                        <a:t>Total</a:t>
                      </a:r>
                    </a:p>
                  </a:txBody>
                  <a:tcPr marL="87989" marR="87989"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160</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a:ln>
                            <a:noFill/>
                          </a:ln>
                          <a:solidFill>
                            <a:schemeClr val="tx1"/>
                          </a:solidFill>
                          <a:effectLst/>
                          <a:latin typeface="Helvetica Light" panose="020B0403020202020204"/>
                        </a:rPr>
                        <a:t>279</a:t>
                      </a:r>
                    </a:p>
                  </a:txBody>
                  <a:tcPr marL="87989" marR="87989"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rgbClr val="0000FF"/>
                          </a:solidFill>
                          <a:effectLst/>
                          <a:latin typeface="Helvetica Light" panose="020B0403020202020204"/>
                        </a:rPr>
                        <a:t>439</a:t>
                      </a:r>
                    </a:p>
                  </a:txBody>
                  <a:tcPr marL="87989" marR="87989"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3074" name="Object 31"/>
              <p:cNvSpPr txBox="1">
                <a:spLocks noGrp="1"/>
              </p:cNvSpPr>
              <p:nvPr>
                <p:ph sz="half" idx="4294967295"/>
              </p:nvPr>
            </p:nvSpPr>
            <p:spPr bwMode="auto">
              <a:xfrm>
                <a:off x="2935431" y="3496563"/>
                <a:ext cx="3338553" cy="514023"/>
              </a:xfrm>
              <a:prstGeom prst="rect">
                <a:avLst/>
              </a:prstGeom>
              <a:noFill/>
            </p:spPr>
            <p:txBody>
              <a:bodyPr>
                <a:noAutofit/>
              </a:bodyPr>
              <a:lstStyle/>
              <a:p>
                <a:pPr>
                  <a:buNone/>
                </a:pPr>
                <a14:m>
                  <m:oMathPara xmlns:m="http://schemas.openxmlformats.org/officeDocument/2006/math">
                    <m:oMathParaPr>
                      <m:jc m:val="centerGroup"/>
                    </m:oMathParaPr>
                    <m:oMath xmlns:m="http://schemas.openxmlformats.org/officeDocument/2006/math">
                      <m:r>
                        <a:rPr lang="en-US" sz="1200" b="0" i="1" smtClean="0">
                          <a:solidFill>
                            <a:srgbClr val="006600"/>
                          </a:solidFill>
                          <a:latin typeface="Cambria Math" panose="02040503050406030204" pitchFamily="18" charset="0"/>
                        </a:rPr>
                        <m:t>𝑃</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𝑀</m:t>
                          </m:r>
                        </m:e>
                      </m:d>
                      <m:r>
                        <m:rPr>
                          <m:nor/>
                        </m:rPr>
                        <a:rPr lang="en-US" sz="1200" b="0" i="0"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𝑀</m:t>
                              </m:r>
                            </m:e>
                          </m:d>
                        </m:num>
                        <m:den>
                          <m:r>
                            <a:rPr lang="en-US" sz="1200" b="0" i="1">
                              <a:solidFill>
                                <a:srgbClr val="006600"/>
                              </a:solidFill>
                              <a:latin typeface="Cambria Math" panose="02040503050406030204" pitchFamily="18" charset="0"/>
                            </a:rPr>
                            <m:t>𝑛</m:t>
                          </m:r>
                          <m:d>
                            <m:dPr>
                              <m:ctrlPr>
                                <a:rPr lang="en-US" sz="1200" i="1">
                                  <a:solidFill>
                                    <a:srgbClr val="006600"/>
                                  </a:solidFill>
                                  <a:latin typeface="Cambria Math" panose="02040503050406030204" pitchFamily="18" charset="0"/>
                                </a:rPr>
                              </m:ctrlPr>
                            </m:dPr>
                            <m:e>
                              <m:r>
                                <m:rPr>
                                  <m:sty m:val="p"/>
                                </m:rPr>
                                <a:rPr lang="en-US" sz="1200" i="1">
                                  <a:solidFill>
                                    <a:srgbClr val="006600"/>
                                  </a:solidFill>
                                  <a:latin typeface="Cambria Math" panose="02040503050406030204" pitchFamily="18" charset="0"/>
                                </a:rPr>
                                <m:t>Ω</m:t>
                              </m:r>
                            </m:e>
                          </m:d>
                        </m:den>
                      </m:f>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84</m:t>
                          </m:r>
                        </m:num>
                        <m:den>
                          <m:r>
                            <a:rPr lang="en-US" sz="1200" b="0" i="1">
                              <a:solidFill>
                                <a:srgbClr val="006600"/>
                              </a:solidFill>
                              <a:latin typeface="Cambria Math" panose="02040503050406030204" pitchFamily="18" charset="0"/>
                            </a:rPr>
                            <m:t>439</m:t>
                          </m:r>
                        </m:den>
                      </m:f>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0.191</m:t>
                      </m:r>
                    </m:oMath>
                  </m:oMathPara>
                </a14:m>
                <a:endParaRPr lang="en-US" sz="1400" i="1" dirty="0">
                  <a:solidFill>
                    <a:srgbClr val="006600"/>
                  </a:solidFill>
                </a:endParaRPr>
              </a:p>
            </p:txBody>
          </p:sp>
        </mc:Choice>
        <mc:Fallback>
          <p:sp>
            <p:nvSpPr>
              <p:cNvPr id="3074" name="Object 31"/>
              <p:cNvSpPr txBox="1">
                <a:spLocks noGrp="1" noRot="1" noChangeAspect="1" noMove="1" noResize="1" noEditPoints="1" noAdjustHandles="1" noChangeArrowheads="1" noChangeShapeType="1" noTextEdit="1"/>
              </p:cNvSpPr>
              <p:nvPr>
                <p:ph sz="half" idx="4294967295"/>
              </p:nvPr>
            </p:nvSpPr>
            <p:spPr bwMode="auto">
              <a:xfrm>
                <a:off x="2935431" y="3496563"/>
                <a:ext cx="3338553" cy="514023"/>
              </a:xfrm>
              <a:prstGeom prst="rect">
                <a:avLst/>
              </a:prstGeom>
              <a:blipFill>
                <a:blip r:embed="rId2"/>
                <a:stretch>
                  <a:fillRect/>
                </a:stretch>
              </a:blipFill>
            </p:spPr>
            <p:txBody>
              <a:bodyPr/>
              <a:lstStyle/>
              <a:p>
                <a:r>
                  <a:rPr lang="en-US">
                    <a:noFill/>
                  </a:rPr>
                  <a:t> </a:t>
                </a:r>
              </a:p>
            </p:txBody>
          </p:sp>
        </mc:Fallback>
      </mc:AlternateContent>
      <p:sp>
        <p:nvSpPr>
          <p:cNvPr id="3105" name="Text Box 30"/>
          <p:cNvSpPr txBox="1">
            <a:spLocks noChangeArrowheads="1"/>
          </p:cNvSpPr>
          <p:nvPr/>
        </p:nvSpPr>
        <p:spPr bwMode="auto">
          <a:xfrm>
            <a:off x="709199" y="1179857"/>
            <a:ext cx="8257379" cy="334835"/>
          </a:xfrm>
          <a:prstGeom prst="rect">
            <a:avLst/>
          </a:prstGeom>
          <a:noFill/>
          <a:ln w="9525">
            <a:noFill/>
            <a:miter lim="800000"/>
            <a:headEnd/>
            <a:tailEnd/>
          </a:ln>
        </p:spPr>
        <p:txBody>
          <a:bodyPr wrap="square">
            <a:spAutoFit/>
          </a:bodyPr>
          <a:lstStyle/>
          <a:p>
            <a:pPr defTabSz="685800" eaLnBrk="0" fontAlgn="base" hangingPunct="0">
              <a:lnSpc>
                <a:spcPct val="150000"/>
              </a:lnSpc>
              <a:spcBef>
                <a:spcPct val="50000"/>
              </a:spcBef>
              <a:spcAft>
                <a:spcPct val="0"/>
              </a:spcAft>
              <a:defRPr/>
            </a:pPr>
            <a:r>
              <a:rPr lang="en-US" sz="1200" dirty="0">
                <a:latin typeface="Helvetica Light" panose="020B0403020202020204"/>
              </a:rPr>
              <a:t>Find the probability of selecting a male taking statistics from the population described in the below table:</a:t>
            </a:r>
          </a:p>
        </p:txBody>
      </p:sp>
      <p:sp>
        <p:nvSpPr>
          <p:cNvPr id="2" name="Rectangle 1">
            <a:extLst>
              <a:ext uri="{FF2B5EF4-FFF2-40B4-BE49-F238E27FC236}">
                <a16:creationId xmlns:a16="http://schemas.microsoft.com/office/drawing/2014/main" id="{E019A21D-1B20-390F-6737-435E7B27CE10}"/>
              </a:ext>
            </a:extLst>
          </p:cNvPr>
          <p:cNvSpPr/>
          <p:nvPr/>
        </p:nvSpPr>
        <p:spPr>
          <a:xfrm>
            <a:off x="675690" y="4163002"/>
            <a:ext cx="7638505" cy="611834"/>
          </a:xfrm>
          <a:prstGeom prst="rect">
            <a:avLst/>
          </a:prstGeom>
        </p:spPr>
        <p:txBody>
          <a:bodyPr wrap="square">
            <a:spAutoFit/>
          </a:bodyPr>
          <a:lstStyle/>
          <a:p>
            <a:pPr defTabSz="685800" eaLnBrk="0" fontAlgn="base" hangingPunct="0">
              <a:lnSpc>
                <a:spcPct val="150000"/>
              </a:lnSpc>
              <a:spcBef>
                <a:spcPct val="20000"/>
              </a:spcBef>
              <a:spcAft>
                <a:spcPct val="0"/>
              </a:spcAft>
              <a:buClr>
                <a:srgbClr val="3333CC"/>
              </a:buClr>
              <a:defRPr/>
            </a:pPr>
            <a:r>
              <a:rPr lang="en-US" sz="1200" kern="0" dirty="0">
                <a:solidFill>
                  <a:srgbClr val="000000"/>
                </a:solidFill>
                <a:latin typeface="Helvetica Light" panose="020B0403020202020204"/>
              </a:rPr>
              <a:t>This is an example of </a:t>
            </a:r>
            <a:r>
              <a:rPr lang="en-US" sz="1200" kern="0" dirty="0">
                <a:solidFill>
                  <a:srgbClr val="0000FF"/>
                </a:solidFill>
                <a:latin typeface="Helvetica Light" panose="020B0403020202020204"/>
              </a:rPr>
              <a:t>empirical probability</a:t>
            </a:r>
            <a:r>
              <a:rPr lang="en-US" sz="1200" kern="0" dirty="0">
                <a:solidFill>
                  <a:srgbClr val="000000"/>
                </a:solidFill>
                <a:latin typeface="Helvetica Light" panose="020B0403020202020204"/>
              </a:rPr>
              <a:t>, calculated from actual data rather than theoretical assumptions. Empirical probability is often used in business when making predictions based on historical data. </a:t>
            </a:r>
            <a:endParaRPr lang="en-US" sz="1200" kern="0" dirty="0">
              <a:latin typeface="Helvetica Light" panose="020B04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6"/>
          <p:cNvSpPr>
            <a:spLocks noGrp="1" noChangeArrowheads="1"/>
          </p:cNvSpPr>
          <p:nvPr>
            <p:ph type="title"/>
          </p:nvPr>
        </p:nvSpPr>
        <p:spPr/>
        <p:txBody>
          <a:bodyPr/>
          <a:lstStyle/>
          <a:p>
            <a:pPr eaLnBrk="1" hangingPunct="1">
              <a:lnSpc>
                <a:spcPct val="110000"/>
              </a:lnSpc>
            </a:pPr>
            <a:r>
              <a:rPr lang="en-US" dirty="0"/>
              <a:t>Visualizing Events</a:t>
            </a:r>
          </a:p>
        </p:txBody>
      </p:sp>
      <p:sp>
        <p:nvSpPr>
          <p:cNvPr id="27657" name="Rectangle 7"/>
          <p:cNvSpPr>
            <a:spLocks noGrp="1" noChangeArrowheads="1"/>
          </p:cNvSpPr>
          <p:nvPr>
            <p:ph idx="1"/>
          </p:nvPr>
        </p:nvSpPr>
        <p:spPr>
          <a:xfrm>
            <a:off x="784745" y="1031972"/>
            <a:ext cx="7998495" cy="1123399"/>
          </a:xfrm>
          <a:solidFill>
            <a:srgbClr val="E5F5FF"/>
          </a:solidFill>
          <a:ln>
            <a:solidFill>
              <a:schemeClr val="tx1"/>
            </a:solidFill>
          </a:ln>
        </p:spPr>
        <p:txBody>
          <a:bodyPr>
            <a:normAutofit/>
          </a:bodyPr>
          <a:lstStyle/>
          <a:p>
            <a:pPr marL="0" indent="0" eaLnBrk="1" hangingPunct="1">
              <a:lnSpc>
                <a:spcPct val="170000"/>
              </a:lnSpc>
              <a:buNone/>
            </a:pPr>
            <a:r>
              <a:rPr lang="en-US" sz="1200" b="1" dirty="0">
                <a:solidFill>
                  <a:srgbClr val="C00000"/>
                </a:solidFill>
                <a:latin typeface="Helvetica Light"/>
              </a:rPr>
              <a:t>Contingency Table: </a:t>
            </a:r>
            <a:r>
              <a:rPr lang="en-US" sz="1200" dirty="0">
                <a:solidFill>
                  <a:schemeClr val="tx1"/>
                </a:solidFill>
                <a:latin typeface="Helvetica Light"/>
              </a:rPr>
              <a:t>A contingency table (also known as a cross-tabulation or crosstab) is a matrix that displays the frequency distribution of two or more variables simultaneously. Each cell in the table shows the frequency (or the probability) of a particular combination of outcomes for the two variables (joint event)</a:t>
            </a:r>
            <a:endParaRPr lang="en-US" sz="1400" dirty="0">
              <a:latin typeface="Helvetica Light"/>
            </a:endParaRPr>
          </a:p>
          <a:p>
            <a:pPr eaLnBrk="1" hangingPunct="1">
              <a:lnSpc>
                <a:spcPct val="110000"/>
              </a:lnSpc>
            </a:pPr>
            <a:endParaRPr lang="en-US" sz="1400" dirty="0">
              <a:latin typeface="Helvetica Light"/>
            </a:endParaRPr>
          </a:p>
          <a:p>
            <a:pPr marL="0" indent="0" eaLnBrk="1" hangingPunct="1">
              <a:lnSpc>
                <a:spcPct val="110000"/>
              </a:lnSpc>
              <a:buNone/>
            </a:pPr>
            <a:endParaRPr lang="en-US" sz="1400" dirty="0">
              <a:latin typeface="Helvetica Light"/>
            </a:endParaRPr>
          </a:p>
        </p:txBody>
      </p:sp>
      <p:grpSp>
        <p:nvGrpSpPr>
          <p:cNvPr id="8" name="Group 7">
            <a:extLst>
              <a:ext uri="{FF2B5EF4-FFF2-40B4-BE49-F238E27FC236}">
                <a16:creationId xmlns:a16="http://schemas.microsoft.com/office/drawing/2014/main" id="{77B02837-9691-4E3E-9DE8-EFB5A49C53C9}"/>
              </a:ext>
            </a:extLst>
          </p:cNvPr>
          <p:cNvGrpSpPr/>
          <p:nvPr/>
        </p:nvGrpSpPr>
        <p:grpSpPr>
          <a:xfrm>
            <a:off x="3064660" y="2423493"/>
            <a:ext cx="3479364" cy="1380854"/>
            <a:chOff x="3679850" y="1452630"/>
            <a:chExt cx="4301974" cy="1502280"/>
          </a:xfrm>
        </p:grpSpPr>
        <p:sp>
          <p:nvSpPr>
            <p:cNvPr id="27658" name="Rectangle 8"/>
            <p:cNvSpPr>
              <a:spLocks noChangeArrowheads="1"/>
            </p:cNvSpPr>
            <p:nvPr/>
          </p:nvSpPr>
          <p:spPr bwMode="auto">
            <a:xfrm>
              <a:off x="3757398" y="1452630"/>
              <a:ext cx="3404265" cy="1428750"/>
            </a:xfrm>
            <a:prstGeom prst="rect">
              <a:avLst/>
            </a:prstGeom>
            <a:noFill/>
            <a:ln w="19050">
              <a:solidFill>
                <a:schemeClr val="tx1"/>
              </a:solidFill>
              <a:miter lim="800000"/>
              <a:headEnd/>
              <a:tailEnd/>
            </a:ln>
          </p:spPr>
          <p:txBody>
            <a:bodyPr wrap="none" anchor="ctr"/>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59" name="Rectangle 9"/>
            <p:cNvSpPr>
              <a:spLocks noChangeArrowheads="1"/>
            </p:cNvSpPr>
            <p:nvPr/>
          </p:nvSpPr>
          <p:spPr bwMode="auto">
            <a:xfrm>
              <a:off x="3805023" y="2191592"/>
              <a:ext cx="3490913" cy="307637"/>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400" b="1" dirty="0">
                  <a:solidFill>
                    <a:srgbClr val="000000"/>
                  </a:solidFill>
                  <a:latin typeface="Helvetica Light" panose="020B0403020202020204"/>
                </a:rPr>
                <a:t> </a:t>
              </a:r>
              <a:r>
                <a:rPr lang="en-US" sz="1200" b="1" dirty="0">
                  <a:solidFill>
                    <a:srgbClr val="FF0000"/>
                  </a:solidFill>
                  <a:latin typeface="Helvetica Light" panose="020B0403020202020204"/>
                </a:rPr>
                <a:t>Red              2            24                26</a:t>
              </a:r>
              <a:r>
                <a:rPr lang="en-US" sz="1400" b="1" dirty="0">
                  <a:solidFill>
                    <a:srgbClr val="FF0066"/>
                  </a:solidFill>
                  <a:latin typeface="Helvetica Light" panose="020B0403020202020204"/>
                </a:rPr>
                <a:t> </a:t>
              </a:r>
              <a:r>
                <a:rPr lang="en-US" sz="1400" b="1" dirty="0">
                  <a:solidFill>
                    <a:srgbClr val="CC0000"/>
                  </a:solidFill>
                  <a:latin typeface="Helvetica Light" panose="020B0403020202020204"/>
                </a:rPr>
                <a:t> </a:t>
              </a:r>
              <a:endParaRPr lang="en-US" sz="1600" b="1" dirty="0">
                <a:solidFill>
                  <a:srgbClr val="CC0000"/>
                </a:solidFill>
                <a:latin typeface="Helvetica Light" panose="020B0403020202020204"/>
              </a:endParaRPr>
            </a:p>
          </p:txBody>
        </p:sp>
        <p:sp>
          <p:nvSpPr>
            <p:cNvPr id="27660" name="Rectangle 10"/>
            <p:cNvSpPr>
              <a:spLocks noChangeArrowheads="1"/>
            </p:cNvSpPr>
            <p:nvPr/>
          </p:nvSpPr>
          <p:spPr bwMode="auto">
            <a:xfrm>
              <a:off x="3809786" y="1885378"/>
              <a:ext cx="3495675" cy="274152"/>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200" b="1" dirty="0">
                  <a:solidFill>
                    <a:srgbClr val="000000"/>
                  </a:solidFill>
                  <a:latin typeface="Helvetica Light" panose="020B0403020202020204"/>
                </a:rPr>
                <a:t>Black            2            24                26</a:t>
              </a:r>
            </a:p>
          </p:txBody>
        </p:sp>
        <p:sp>
          <p:nvSpPr>
            <p:cNvPr id="27661" name="Line 11"/>
            <p:cNvSpPr>
              <a:spLocks noChangeShapeType="1"/>
            </p:cNvSpPr>
            <p:nvPr/>
          </p:nvSpPr>
          <p:spPr bwMode="auto">
            <a:xfrm flipV="1">
              <a:off x="3757398" y="1838419"/>
              <a:ext cx="3404265" cy="14261"/>
            </a:xfrm>
            <a:prstGeom prst="line">
              <a:avLst/>
            </a:prstGeom>
            <a:noFill/>
            <a:ln w="25400">
              <a:solidFill>
                <a:schemeClr val="tx1"/>
              </a:solidFill>
              <a:round/>
              <a:headEnd/>
              <a:tailEnd/>
            </a:ln>
          </p:spPr>
          <p:txBody>
            <a:bodyPr wrap="none" anchor="ctr"/>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62" name="Line 12"/>
            <p:cNvSpPr>
              <a:spLocks noChangeShapeType="1"/>
            </p:cNvSpPr>
            <p:nvPr/>
          </p:nvSpPr>
          <p:spPr bwMode="auto">
            <a:xfrm flipV="1">
              <a:off x="3757398" y="2527386"/>
              <a:ext cx="3404265" cy="11094"/>
            </a:xfrm>
            <a:prstGeom prst="line">
              <a:avLst/>
            </a:prstGeom>
            <a:noFill/>
            <a:ln w="25400">
              <a:solidFill>
                <a:schemeClr val="tx1"/>
              </a:solidFill>
              <a:round/>
              <a:headEnd/>
              <a:tailEnd/>
            </a:ln>
          </p:spPr>
          <p:txBody>
            <a:bodyPr wrap="none" anchor="ctr"/>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63" name="Rectangle 13"/>
            <p:cNvSpPr>
              <a:spLocks noChangeArrowheads="1"/>
            </p:cNvSpPr>
            <p:nvPr/>
          </p:nvSpPr>
          <p:spPr bwMode="auto">
            <a:xfrm>
              <a:off x="3814548" y="2538481"/>
              <a:ext cx="3667125" cy="307637"/>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200" b="1" dirty="0">
                  <a:solidFill>
                    <a:srgbClr val="333399"/>
                  </a:solidFill>
                  <a:latin typeface="Helvetica Light" panose="020B0403020202020204"/>
                </a:rPr>
                <a:t>Total             4            48                52</a:t>
              </a:r>
              <a:r>
                <a:rPr lang="en-US" sz="1400" b="1" dirty="0">
                  <a:solidFill>
                    <a:srgbClr val="333399"/>
                  </a:solidFill>
                  <a:latin typeface="Helvetica Light" panose="020B0403020202020204"/>
                </a:rPr>
                <a:t>           </a:t>
              </a:r>
              <a:r>
                <a:rPr lang="en-US" sz="1200" b="1" dirty="0">
                  <a:solidFill>
                    <a:srgbClr val="333399"/>
                  </a:solidFill>
                  <a:latin typeface="Helvetica Light" panose="020B0403020202020204"/>
                </a:rPr>
                <a:t>             </a:t>
              </a:r>
            </a:p>
          </p:txBody>
        </p:sp>
        <p:sp>
          <p:nvSpPr>
            <p:cNvPr id="27664" name="Rectangle 14"/>
            <p:cNvSpPr>
              <a:spLocks noChangeArrowheads="1"/>
            </p:cNvSpPr>
            <p:nvPr/>
          </p:nvSpPr>
          <p:spPr bwMode="auto">
            <a:xfrm>
              <a:off x="3679850" y="1523667"/>
              <a:ext cx="3886200" cy="307637"/>
            </a:xfrm>
            <a:prstGeom prst="rect">
              <a:avLst/>
            </a:prstGeom>
            <a:noFill/>
            <a:ln w="12700">
              <a:noFill/>
              <a:miter lim="800000"/>
              <a:headEnd/>
              <a:tailEnd/>
            </a:ln>
          </p:spPr>
          <p:txBody>
            <a:bodyPr lIns="67866" tIns="33338" rIns="67866" bIns="33338">
              <a:spAutoFit/>
            </a:bodyPr>
            <a:lstStyle/>
            <a:p>
              <a:pPr defTabSz="685800" eaLnBrk="0" fontAlgn="base" hangingPunct="0">
                <a:spcBef>
                  <a:spcPct val="50000"/>
                </a:spcBef>
                <a:spcAft>
                  <a:spcPct val="0"/>
                </a:spcAft>
                <a:defRPr/>
              </a:pPr>
              <a:r>
                <a:rPr lang="en-US" sz="1400" b="1" dirty="0">
                  <a:solidFill>
                    <a:srgbClr val="000000"/>
                  </a:solidFill>
                  <a:latin typeface="Helvetica Light" panose="020B0403020202020204"/>
                </a:rPr>
                <a:t>                   </a:t>
              </a:r>
              <a:r>
                <a:rPr lang="en-US" sz="1200" b="1" dirty="0">
                  <a:solidFill>
                    <a:srgbClr val="333399"/>
                  </a:solidFill>
                  <a:latin typeface="Helvetica Light" panose="020B0403020202020204"/>
                </a:rPr>
                <a:t>Ace        Not Ace       Total</a:t>
              </a:r>
              <a:endParaRPr lang="en-US" sz="1400" b="1" dirty="0">
                <a:solidFill>
                  <a:srgbClr val="333399"/>
                </a:solidFill>
                <a:latin typeface="Helvetica Light" panose="020B0403020202020204"/>
              </a:endParaRPr>
            </a:p>
          </p:txBody>
        </p:sp>
        <p:sp>
          <p:nvSpPr>
            <p:cNvPr id="27678" name="Line 28"/>
            <p:cNvSpPr>
              <a:spLocks noChangeShapeType="1"/>
            </p:cNvSpPr>
            <p:nvPr/>
          </p:nvSpPr>
          <p:spPr bwMode="auto">
            <a:xfrm>
              <a:off x="4614648" y="1452630"/>
              <a:ext cx="0" cy="1428750"/>
            </a:xfrm>
            <a:prstGeom prst="line">
              <a:avLst/>
            </a:prstGeom>
            <a:noFill/>
            <a:ln w="28575">
              <a:solidFill>
                <a:schemeClr val="tx1"/>
              </a:solidFill>
              <a:miter lim="800000"/>
              <a:headEnd/>
              <a:tailEn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79" name="Line 29"/>
            <p:cNvSpPr>
              <a:spLocks noChangeShapeType="1"/>
            </p:cNvSpPr>
            <p:nvPr/>
          </p:nvSpPr>
          <p:spPr bwMode="auto">
            <a:xfrm>
              <a:off x="5414748" y="1452630"/>
              <a:ext cx="0" cy="1428750"/>
            </a:xfrm>
            <a:prstGeom prst="line">
              <a:avLst/>
            </a:prstGeom>
            <a:noFill/>
            <a:ln w="19050">
              <a:solidFill>
                <a:schemeClr val="tx1"/>
              </a:solidFill>
              <a:miter lim="800000"/>
              <a:headEnd/>
              <a:tailEn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80" name="Line 30"/>
            <p:cNvSpPr>
              <a:spLocks noChangeShapeType="1"/>
            </p:cNvSpPr>
            <p:nvPr/>
          </p:nvSpPr>
          <p:spPr bwMode="auto">
            <a:xfrm>
              <a:off x="6443448" y="1452630"/>
              <a:ext cx="0" cy="1428750"/>
            </a:xfrm>
            <a:prstGeom prst="line">
              <a:avLst/>
            </a:prstGeom>
            <a:noFill/>
            <a:ln w="28575">
              <a:solidFill>
                <a:schemeClr val="tx1"/>
              </a:solidFill>
              <a:miter lim="800000"/>
              <a:headEnd/>
              <a:tailEn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83" name="Rectangle 33"/>
            <p:cNvSpPr>
              <a:spLocks noChangeArrowheads="1"/>
            </p:cNvSpPr>
            <p:nvPr/>
          </p:nvSpPr>
          <p:spPr bwMode="auto">
            <a:xfrm>
              <a:off x="7212794" y="2513338"/>
              <a:ext cx="769030" cy="441572"/>
            </a:xfrm>
            <a:prstGeom prst="rect">
              <a:avLst/>
            </a:prstGeom>
            <a:noFill/>
            <a:ln w="12700">
              <a:noFill/>
              <a:miter lim="800000"/>
              <a:headEnd/>
              <a:tailEnd/>
            </a:ln>
          </p:spPr>
          <p:txBody>
            <a:bodyPr wrap="square" lIns="67866" tIns="33338" rIns="67866" bIns="33338">
              <a:spAutoFit/>
            </a:bodyPr>
            <a:lstStyle/>
            <a:p>
              <a:pPr defTabSz="685800" eaLnBrk="0" fontAlgn="base" hangingPunct="0">
                <a:spcBef>
                  <a:spcPct val="50000"/>
                </a:spcBef>
                <a:spcAft>
                  <a:spcPct val="0"/>
                </a:spcAft>
                <a:defRPr/>
              </a:pPr>
              <a:r>
                <a:rPr lang="en-US" sz="1100" b="1" dirty="0">
                  <a:solidFill>
                    <a:srgbClr val="000000"/>
                  </a:solidFill>
                  <a:latin typeface="Helvetica Light" panose="020B0403020202020204"/>
                </a:rPr>
                <a:t>Sample Space</a:t>
              </a:r>
            </a:p>
          </p:txBody>
        </p:sp>
        <p:sp>
          <p:nvSpPr>
            <p:cNvPr id="27684" name="Oval 34"/>
            <p:cNvSpPr>
              <a:spLocks noChangeArrowheads="1"/>
            </p:cNvSpPr>
            <p:nvPr/>
          </p:nvSpPr>
          <p:spPr bwMode="auto">
            <a:xfrm>
              <a:off x="6494580" y="2532712"/>
              <a:ext cx="424732" cy="400050"/>
            </a:xfrm>
            <a:prstGeom prst="ellipse">
              <a:avLst/>
            </a:prstGeom>
            <a:noFill/>
            <a:ln w="19050">
              <a:solidFill>
                <a:schemeClr val="tx1"/>
              </a:solidFill>
              <a:miter lim="800000"/>
              <a:headEnd/>
              <a:tailEnd/>
            </a:ln>
          </p:spPr>
          <p:txBody>
            <a:bodyPr wrap="none" anchor="ctr"/>
            <a:lstStyle/>
            <a:p>
              <a:pPr defTabSz="685800" fontAlgn="base">
                <a:spcBef>
                  <a:spcPct val="0"/>
                </a:spcBef>
                <a:spcAft>
                  <a:spcPct val="0"/>
                </a:spcAft>
                <a:defRPr/>
              </a:pPr>
              <a:endParaRPr lang="en-US" sz="1600" dirty="0">
                <a:solidFill>
                  <a:srgbClr val="000000"/>
                </a:solidFill>
                <a:latin typeface="Helvetica Light" panose="020B0403020202020204"/>
              </a:endParaRPr>
            </a:p>
          </p:txBody>
        </p:sp>
        <p:sp>
          <p:nvSpPr>
            <p:cNvPr id="27685" name="Line 35"/>
            <p:cNvSpPr>
              <a:spLocks noChangeShapeType="1"/>
            </p:cNvSpPr>
            <p:nvPr/>
          </p:nvSpPr>
          <p:spPr bwMode="auto">
            <a:xfrm flipH="1">
              <a:off x="6961550" y="2726056"/>
              <a:ext cx="325493" cy="0"/>
            </a:xfrm>
            <a:prstGeom prst="line">
              <a:avLst/>
            </a:prstGeom>
            <a:noFill/>
            <a:ln w="9525">
              <a:solidFill>
                <a:schemeClr val="tx1"/>
              </a:solidFill>
              <a:miter lim="800000"/>
              <a:headEnd/>
              <a:tailEnd type="triangle" w="med" len="me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sp>
          <p:nvSpPr>
            <p:cNvPr id="27686" name="Line 36"/>
            <p:cNvSpPr>
              <a:spLocks noChangeShapeType="1"/>
            </p:cNvSpPr>
            <p:nvPr/>
          </p:nvSpPr>
          <p:spPr bwMode="auto">
            <a:xfrm flipV="1">
              <a:off x="3757398" y="2184486"/>
              <a:ext cx="3404265" cy="11094"/>
            </a:xfrm>
            <a:prstGeom prst="line">
              <a:avLst/>
            </a:prstGeom>
            <a:noFill/>
            <a:ln w="9525">
              <a:solidFill>
                <a:schemeClr val="tx1"/>
              </a:solidFill>
              <a:miter lim="800000"/>
              <a:headEnd/>
              <a:tailEnd/>
            </a:ln>
          </p:spPr>
          <p:txBody>
            <a:bodyPr wrap="none"/>
            <a:lstStyle/>
            <a:p>
              <a:pPr defTabSz="685800" fontAlgn="base">
                <a:spcBef>
                  <a:spcPct val="0"/>
                </a:spcBef>
                <a:spcAft>
                  <a:spcPct val="0"/>
                </a:spcAft>
                <a:defRPr/>
              </a:pPr>
              <a:endParaRPr lang="en-US" sz="1600">
                <a:solidFill>
                  <a:srgbClr val="000000"/>
                </a:solidFill>
                <a:latin typeface="Helvetica Light" panose="020B0403020202020204"/>
              </a:endParaRPr>
            </a:p>
          </p:txBody>
        </p:sp>
      </p:grpSp>
      <p:sp>
        <p:nvSpPr>
          <p:cNvPr id="3" name="TextBox 2">
            <a:extLst>
              <a:ext uri="{FF2B5EF4-FFF2-40B4-BE49-F238E27FC236}">
                <a16:creationId xmlns:a16="http://schemas.microsoft.com/office/drawing/2014/main" id="{1AF362E0-F57E-EED9-0972-0F10A151AE71}"/>
              </a:ext>
            </a:extLst>
          </p:cNvPr>
          <p:cNvSpPr txBox="1"/>
          <p:nvPr/>
        </p:nvSpPr>
        <p:spPr>
          <a:xfrm>
            <a:off x="784745" y="3980260"/>
            <a:ext cx="7989611" cy="888833"/>
          </a:xfrm>
          <a:prstGeom prst="rect">
            <a:avLst/>
          </a:prstGeom>
          <a:noFill/>
        </p:spPr>
        <p:txBody>
          <a:bodyPr wrap="square">
            <a:spAutoFit/>
          </a:bodyPr>
          <a:lstStyle/>
          <a:p>
            <a:pPr>
              <a:lnSpc>
                <a:spcPct val="150000"/>
              </a:lnSpc>
            </a:pPr>
            <a:r>
              <a:rPr lang="en-US" sz="1200" dirty="0">
                <a:latin typeface="Helvetica Light"/>
              </a:rPr>
              <a:t>Contingency tables are widely used in business analytics to examine relationships between two variables, like customer demographics (age, income) and purchase behavior (purchase, no purchase). They help identify patterns, such as whether a particular age group is more likely to buy a product.</a:t>
            </a:r>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42557</TotalTime>
  <Words>3012</Words>
  <Application>Microsoft Office PowerPoint</Application>
  <PresentationFormat>On-screen Show (16:9)</PresentationFormat>
  <Paragraphs>331</Paragraphs>
  <Slides>41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Cambria Math</vt:lpstr>
      <vt:lpstr>Courier New</vt:lpstr>
      <vt:lpstr>Franklin Gothic Book</vt:lpstr>
      <vt:lpstr>Franklin Gothic Medium Cond</vt:lpstr>
      <vt:lpstr>Helvetica Light</vt:lpstr>
      <vt:lpstr>Symbol</vt:lpstr>
      <vt:lpstr>Times New Roman</vt:lpstr>
      <vt:lpstr>Wingdings</vt:lpstr>
      <vt:lpstr>Office Theme</vt:lpstr>
      <vt:lpstr>Mathematics for Analytics and Finance</vt:lpstr>
      <vt:lpstr>Events and their Probabilities</vt:lpstr>
      <vt:lpstr>Events and Sample Space</vt:lpstr>
      <vt:lpstr>Events as Sets</vt:lpstr>
      <vt:lpstr>Sigma Algebra (σ-algebra)</vt:lpstr>
      <vt:lpstr>Probability Function</vt:lpstr>
      <vt:lpstr>Example </vt:lpstr>
      <vt:lpstr>Example</vt:lpstr>
      <vt:lpstr>Visualizing Events</vt:lpstr>
      <vt:lpstr>Visualizing Events</vt:lpstr>
      <vt:lpstr>Visualizing Events</vt:lpstr>
      <vt:lpstr>Mutually Exclusive Events</vt:lpstr>
      <vt:lpstr>Collectively Exhaustive Events</vt:lpstr>
      <vt:lpstr>Partitions of a Sample Space</vt:lpstr>
      <vt:lpstr>Law of Total Probability</vt:lpstr>
      <vt:lpstr>General Addition Rule</vt:lpstr>
      <vt:lpstr>Example</vt:lpstr>
      <vt:lpstr>Solution</vt:lpstr>
      <vt:lpstr>Conditional Probability</vt:lpstr>
      <vt:lpstr>Conditional Probability</vt:lpstr>
      <vt:lpstr>Example</vt:lpstr>
      <vt:lpstr>Solution</vt:lpstr>
      <vt:lpstr>Example</vt:lpstr>
      <vt:lpstr>Solution</vt:lpstr>
      <vt:lpstr>Independence</vt:lpstr>
      <vt:lpstr>Multiplication Rule</vt:lpstr>
      <vt:lpstr>Revisiting The Law of Total Probability</vt:lpstr>
      <vt:lpstr>Example</vt:lpstr>
      <vt:lpstr>Solution</vt:lpstr>
      <vt:lpstr>Example</vt:lpstr>
      <vt:lpstr>Solution</vt:lpstr>
      <vt:lpstr>Example</vt:lpstr>
      <vt:lpstr>Solution</vt:lpstr>
      <vt:lpstr>Bayes’ Theorem</vt:lpstr>
      <vt:lpstr>Bayes’ Formula</vt:lpstr>
      <vt:lpstr>Example</vt:lpstr>
      <vt:lpstr>Solution</vt:lpstr>
      <vt:lpstr>Using Decision Trees</vt:lpstr>
      <vt:lpstr>Example </vt:lpstr>
      <vt:lpstr>Solution</vt:lpstr>
      <vt:lpstr>Using Decision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Dictor</dc:creator>
  <cp:lastModifiedBy> </cp:lastModifiedBy>
  <cp:revision>374</cp:revision>
  <dcterms:created xsi:type="dcterms:W3CDTF">2019-11-25T23:29:35Z</dcterms:created>
  <dcterms:modified xsi:type="dcterms:W3CDTF">2024-11-04T01:28:43Z</dcterms:modified>
</cp:coreProperties>
</file>