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18"/>
  </p:notesMasterIdLst>
  <p:sldIdLst>
    <p:sldId id="409" r:id="rId2"/>
    <p:sldId id="1132" r:id="rId3"/>
    <p:sldId id="1133" r:id="rId4"/>
    <p:sldId id="768" r:id="rId5"/>
    <p:sldId id="1134" r:id="rId6"/>
    <p:sldId id="1135" r:id="rId7"/>
    <p:sldId id="1136" r:id="rId8"/>
    <p:sldId id="1137" r:id="rId9"/>
    <p:sldId id="779" r:id="rId10"/>
    <p:sldId id="787" r:id="rId11"/>
    <p:sldId id="1138" r:id="rId12"/>
    <p:sldId id="1142" r:id="rId13"/>
    <p:sldId id="1141" r:id="rId14"/>
    <p:sldId id="1143" r:id="rId15"/>
    <p:sldId id="1144" r:id="rId16"/>
    <p:sldId id="1145"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5F5FF"/>
    <a:srgbClr val="0000FF"/>
    <a:srgbClr val="0D2234"/>
    <a:srgbClr val="115740"/>
    <a:srgbClr val="006600"/>
    <a:srgbClr val="B2B2B2"/>
    <a:srgbClr val="021523"/>
    <a:srgbClr val="021D52"/>
    <a:srgbClr val="546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5724" autoAdjust="0"/>
  </p:normalViewPr>
  <p:slideViewPr>
    <p:cSldViewPr snapToGrid="0" snapToObjects="1">
      <p:cViewPr varScale="1">
        <p:scale>
          <a:sx n="117" d="100"/>
          <a:sy n="117" d="100"/>
        </p:scale>
        <p:origin x="48" y="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16AB4-BCC4-4058-A11C-22DADC6BAC9A}"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2D475-CA7F-4BD4-809A-E9B3E8544403}" type="slidenum">
              <a:rPr lang="en-US" smtClean="0"/>
              <a:t>‹#›</a:t>
            </a:fld>
            <a:endParaRPr lang="en-US"/>
          </a:p>
        </p:txBody>
      </p:sp>
    </p:spTree>
    <p:extLst>
      <p:ext uri="{BB962C8B-B14F-4D97-AF65-F5344CB8AC3E}">
        <p14:creationId xmlns:p14="http://schemas.microsoft.com/office/powerpoint/2010/main" val="907020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416973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240502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3666835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48418"/>
            <a:ext cx="6858000" cy="1046663"/>
          </a:xfrm>
        </p:spPr>
        <p:txBody>
          <a:bodyPr anchor="b"/>
          <a:lstStyle>
            <a:lvl1pPr algn="ctr">
              <a:defRPr sz="3600"/>
            </a:lvl1pPr>
          </a:lstStyle>
          <a:p>
            <a:endParaRPr lang="en-US" dirty="0"/>
          </a:p>
        </p:txBody>
      </p:sp>
      <p:sp>
        <p:nvSpPr>
          <p:cNvPr id="3" name="Subtitle 2"/>
          <p:cNvSpPr>
            <a:spLocks noGrp="1"/>
          </p:cNvSpPr>
          <p:nvPr>
            <p:ph type="subTitle" idx="1"/>
          </p:nvPr>
        </p:nvSpPr>
        <p:spPr>
          <a:xfrm>
            <a:off x="1143000" y="3096645"/>
            <a:ext cx="6858000" cy="1241822"/>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Google Shape;9;p2">
            <a:extLst>
              <a:ext uri="{FF2B5EF4-FFF2-40B4-BE49-F238E27FC236}">
                <a16:creationId xmlns:a16="http://schemas.microsoft.com/office/drawing/2014/main" id="{96169A15-83D5-374D-8114-65A610BBADC5}"/>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5534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45096" y="1778794"/>
            <a:ext cx="5035292" cy="2384796"/>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endParaRPr lang="en-US"/>
          </a:p>
        </p:txBody>
      </p:sp>
    </p:spTree>
    <p:extLst>
      <p:ext uri="{BB962C8B-B14F-4D97-AF65-F5344CB8AC3E}">
        <p14:creationId xmlns:p14="http://schemas.microsoft.com/office/powerpoint/2010/main" val="28359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24224" y="1884528"/>
            <a:ext cx="4407083" cy="2481467"/>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endParaRPr lang="en-US"/>
          </a:p>
        </p:txBody>
      </p:sp>
    </p:spTree>
    <p:extLst>
      <p:ext uri="{BB962C8B-B14F-4D97-AF65-F5344CB8AC3E}">
        <p14:creationId xmlns:p14="http://schemas.microsoft.com/office/powerpoint/2010/main" val="44942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509756" y="808793"/>
            <a:ext cx="2514599" cy="375071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456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1891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248479" y="335543"/>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20050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92390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36173" y="2568553"/>
            <a:ext cx="2651760" cy="2141841"/>
          </a:xfrm>
        </p:spPr>
        <p:txBody>
          <a:bodyPr/>
          <a:lstStyle/>
          <a:p>
            <a:pPr lvl="0"/>
            <a:r>
              <a:rPr lang="en-US" dirty="0"/>
              <a:t>Click to edit Master text styles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9579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99903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userDrawn="1"/>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65321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dirty="0"/>
              <a:t>Click to edit Master text styles</a:t>
            </a:r>
          </a:p>
          <a:p>
            <a:pPr lvl="1"/>
            <a:r>
              <a:rPr lang="en-US" dirty="0"/>
              <a:t>Second level</a:t>
            </a:r>
          </a:p>
          <a:p>
            <a:pPr lvl="2"/>
            <a:r>
              <a:rPr lang="en-US" dirty="0"/>
              <a:t>Third level</a:t>
            </a:r>
          </a:p>
        </p:txBody>
      </p:sp>
      <p:pic>
        <p:nvPicPr>
          <p:cNvPr id="10" name="Google Shape;9;p2">
            <a:extLst>
              <a:ext uri="{FF2B5EF4-FFF2-40B4-BE49-F238E27FC236}">
                <a16:creationId xmlns:a16="http://schemas.microsoft.com/office/drawing/2014/main" id="{1FCF44F6-5A3D-E048-9544-889B53C3B657}"/>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6636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 name="Google Shape;9;p2">
            <a:extLst>
              <a:ext uri="{FF2B5EF4-FFF2-40B4-BE49-F238E27FC236}">
                <a16:creationId xmlns:a16="http://schemas.microsoft.com/office/drawing/2014/main" id="{9276374E-D2D9-DC42-A494-8AC9A16568C4}"/>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632548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6" name="Google Shape;9;p2">
            <a:extLst>
              <a:ext uri="{FF2B5EF4-FFF2-40B4-BE49-F238E27FC236}">
                <a16:creationId xmlns:a16="http://schemas.microsoft.com/office/drawing/2014/main" id="{2BECEAAE-95DE-7F48-A1B5-8653118BCBAD}"/>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512193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Google Shape;9;p2">
            <a:extLst>
              <a:ext uri="{FF2B5EF4-FFF2-40B4-BE49-F238E27FC236}">
                <a16:creationId xmlns:a16="http://schemas.microsoft.com/office/drawing/2014/main" id="{BCD90D5E-D7AC-014B-B622-1C452250053C}"/>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484008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p:txBody>
      </p:sp>
      <p:pic>
        <p:nvPicPr>
          <p:cNvPr id="8" name="Google Shape;9;p2">
            <a:extLst>
              <a:ext uri="{FF2B5EF4-FFF2-40B4-BE49-F238E27FC236}">
                <a16:creationId xmlns:a16="http://schemas.microsoft.com/office/drawing/2014/main" id="{2085C8BE-71C8-A94B-B44D-4219E253C62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92979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8" name="Google Shape;9;p2">
            <a:extLst>
              <a:ext uri="{FF2B5EF4-FFF2-40B4-BE49-F238E27FC236}">
                <a16:creationId xmlns:a16="http://schemas.microsoft.com/office/drawing/2014/main" id="{C1E125B7-055E-5047-97D9-F27D7CEBE7A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7971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53006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628650" y="1583473"/>
            <a:ext cx="7886700" cy="304925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20569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96638" y="1583473"/>
            <a:ext cx="7886700" cy="1541864"/>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149025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89021" y="2067339"/>
            <a:ext cx="8303872" cy="2565384"/>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4269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476125"/>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217120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0" y="2285147"/>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endParaRPr lang="en-US"/>
          </a:p>
        </p:txBody>
      </p:sp>
      <p:pic>
        <p:nvPicPr>
          <p:cNvPr id="7" name="Google Shape;9;p2">
            <a:extLst>
              <a:ext uri="{FF2B5EF4-FFF2-40B4-BE49-F238E27FC236}">
                <a16:creationId xmlns:a16="http://schemas.microsoft.com/office/drawing/2014/main" id="{1BD809E3-AD6A-7B4C-A433-216B2CAC24D6}"/>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11405"/>
            <a:ext cx="330713" cy="330713"/>
          </a:xfrm>
          <a:prstGeom prst="rect">
            <a:avLst/>
          </a:prstGeom>
          <a:noFill/>
          <a:ln>
            <a:noFill/>
          </a:ln>
        </p:spPr>
      </p:pic>
    </p:spTree>
    <p:extLst>
      <p:ext uri="{BB962C8B-B14F-4D97-AF65-F5344CB8AC3E}">
        <p14:creationId xmlns:p14="http://schemas.microsoft.com/office/powerpoint/2010/main" val="301235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811349"/>
            <a:ext cx="5035292" cy="176040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8321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64918295"/>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0" r:id="rId3"/>
    <p:sldLayoutId id="2147483679" r:id="rId4"/>
    <p:sldLayoutId id="2147483682" r:id="rId5"/>
    <p:sldLayoutId id="2147483669" r:id="rId6"/>
    <p:sldLayoutId id="2147483668" r:id="rId7"/>
    <p:sldLayoutId id="2147483681" r:id="rId8"/>
    <p:sldLayoutId id="2147483670" r:id="rId9"/>
    <p:sldLayoutId id="2147483683" r:id="rId10"/>
    <p:sldLayoutId id="2147483684" r:id="rId11"/>
    <p:sldLayoutId id="2147483674" r:id="rId12"/>
    <p:sldLayoutId id="2147483672" r:id="rId13"/>
    <p:sldLayoutId id="2147483671" r:id="rId14"/>
    <p:sldLayoutId id="2147483673" r:id="rId15"/>
    <p:sldLayoutId id="2147483675" r:id="rId16"/>
    <p:sldLayoutId id="2147483680" r:id="rId17"/>
    <p:sldLayoutId id="2147483677" r:id="rId18"/>
    <p:sldLayoutId id="2147483663" r:id="rId19"/>
    <p:sldLayoutId id="2147483664" r:id="rId20"/>
    <p:sldLayoutId id="2147483665" r:id="rId21"/>
    <p:sldLayoutId id="2147483666" r:id="rId22"/>
    <p:sldLayoutId id="2147483667" r:id="rId23"/>
  </p:sldLayoutIdLst>
  <p:hf hdr="0" ftr="0" dt="0"/>
  <p:txStyles>
    <p:titleStyle>
      <a:lvl1pPr algn="l" defTabSz="685800" rtl="0" eaLnBrk="1" latinLnBrk="0" hangingPunct="1">
        <a:lnSpc>
          <a:spcPct val="90000"/>
        </a:lnSpc>
        <a:spcBef>
          <a:spcPct val="0"/>
        </a:spcBef>
        <a:buNone/>
        <a:defRPr sz="28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110.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8310.png"/><Relationship Id="rId5" Type="http://schemas.openxmlformats.org/officeDocument/2006/relationships/image" Target="../media/image8210.png"/><Relationship Id="rId4" Type="http://schemas.openxmlformats.org/officeDocument/2006/relationships/image" Target="../media/image71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Module 5: Supplementary Slides</a:t>
            </a:r>
          </a:p>
        </p:txBody>
      </p:sp>
    </p:spTree>
    <p:extLst>
      <p:ext uri="{BB962C8B-B14F-4D97-AF65-F5344CB8AC3E}">
        <p14:creationId xmlns:p14="http://schemas.microsoft.com/office/powerpoint/2010/main" val="311659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1548290" name="Object 2"/>
              <p:cNvSpPr txBox="1"/>
              <p:nvPr/>
            </p:nvSpPr>
            <p:spPr bwMode="auto">
              <a:xfrm>
                <a:off x="688731" y="1748293"/>
                <a:ext cx="4067328" cy="777479"/>
              </a:xfrm>
              <a:prstGeom prst="rect">
                <a:avLst/>
              </a:prstGeom>
              <a:noFill/>
              <a:ln>
                <a:noFill/>
              </a:ln>
              <a:effectLst/>
            </p:spPr>
            <p:txBody>
              <a:bodyPr>
                <a:noAutofit/>
              </a:bodyPr>
              <a:lstStyle/>
              <a:p>
                <a:pPr algn="ct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P</m:t>
                      </m:r>
                      <m:r>
                        <a:rPr lang="en-US" sz="1200" b="0" i="1"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Win</m:t>
                      </m:r>
                      <m:r>
                        <a:rPr lang="en-US" sz="1200" b="0" i="1" smtClean="0">
                          <a:solidFill>
                            <a:srgbClr val="006600"/>
                          </a:solidFill>
                          <a:latin typeface="Cambria Math" panose="02040503050406030204" pitchFamily="18" charset="0"/>
                        </a:rPr>
                        <m:t>)</m:t>
                      </m:r>
                      <m:r>
                        <a:rPr lang="en-US" sz="1200" b="0"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Win</m:t>
                      </m:r>
                      <m:r>
                        <a:rPr lang="en-US" sz="1200" b="0" i="1"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F</m:t>
                      </m:r>
                      <m:r>
                        <a:rPr lang="en-US" sz="1200" b="0" i="1"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i="1"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Win</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𝐹</m:t>
                      </m:r>
                      <m:r>
                        <m:rPr>
                          <m:nor/>
                        </m:rPr>
                        <a:rPr lang="en-US" sz="120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m:t>
                      </m:r>
                    </m:oMath>
                  </m:oMathPara>
                </a14:m>
                <a:br>
                  <a:rPr lang="en-US" sz="1200" i="1" dirty="0">
                    <a:solidFill>
                      <a:srgbClr val="006600"/>
                    </a:solidFill>
                    <a:latin typeface="Cambria Math" panose="02040503050406030204" pitchFamily="18" charset="0"/>
                  </a:rPr>
                </a:br>
                <a:br>
                  <a:rPr lang="en-US" sz="1200" i="1" dirty="0">
                    <a:solidFill>
                      <a:srgbClr val="006600"/>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=0.3</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0.6+0.7</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0.1=0.18+0.07=0.25</m:t>
                      </m:r>
                    </m:oMath>
                  </m:oMathPara>
                </a14:m>
                <a:endParaRPr lang="en-US" sz="1200" dirty="0">
                  <a:solidFill>
                    <a:srgbClr val="006600"/>
                  </a:solidFill>
                </a:endParaRPr>
              </a:p>
            </p:txBody>
          </p:sp>
        </mc:Choice>
        <mc:Fallback xmlns="">
          <p:sp>
            <p:nvSpPr>
              <p:cNvPr id="1548290" name="Object 2"/>
              <p:cNvSpPr txBox="1">
                <a:spLocks noRot="1" noChangeAspect="1" noMove="1" noResize="1" noEditPoints="1" noAdjustHandles="1" noChangeArrowheads="1" noChangeShapeType="1" noTextEdit="1"/>
              </p:cNvSpPr>
              <p:nvPr/>
            </p:nvSpPr>
            <p:spPr bwMode="auto">
              <a:xfrm>
                <a:off x="688731" y="1748293"/>
                <a:ext cx="4067328" cy="777479"/>
              </a:xfrm>
              <a:prstGeom prst="rect">
                <a:avLst/>
              </a:prstGeom>
              <a:blipFill>
                <a:blip r:embed="rId2"/>
                <a:stretch>
                  <a:fillRect/>
                </a:stretch>
              </a:blipFill>
              <a:ln>
                <a:noFill/>
              </a:ln>
              <a:effectLst/>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4B194D1A-A4D4-400B-ADF5-C09534892B90}"/>
              </a:ext>
            </a:extLst>
          </p:cNvPr>
          <p:cNvGrpSpPr/>
          <p:nvPr/>
        </p:nvGrpSpPr>
        <p:grpSpPr>
          <a:xfrm>
            <a:off x="5148892" y="1504109"/>
            <a:ext cx="2624614" cy="1532301"/>
            <a:chOff x="6696985" y="3559086"/>
            <a:chExt cx="3499485" cy="2043068"/>
          </a:xfrm>
        </p:grpSpPr>
        <p:sp>
          <p:nvSpPr>
            <p:cNvPr id="25" name="Rectangle 24">
              <a:extLst>
                <a:ext uri="{FF2B5EF4-FFF2-40B4-BE49-F238E27FC236}">
                  <a16:creationId xmlns:a16="http://schemas.microsoft.com/office/drawing/2014/main" id="{54C7C891-4ADD-436F-B93E-96C3F2D8B7CB}"/>
                </a:ext>
              </a:extLst>
            </p:cNvPr>
            <p:cNvSpPr/>
            <p:nvPr/>
          </p:nvSpPr>
          <p:spPr bwMode="auto">
            <a:xfrm>
              <a:off x="6840638" y="3900667"/>
              <a:ext cx="1736203" cy="1701480"/>
            </a:xfrm>
            <a:prstGeom prst="rect">
              <a:avLst/>
            </a:prstGeom>
            <a:solidFill>
              <a:schemeClr val="bg1"/>
            </a:soli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grpSp>
          <p:nvGrpSpPr>
            <p:cNvPr id="26" name="Group 47">
              <a:extLst>
                <a:ext uri="{FF2B5EF4-FFF2-40B4-BE49-F238E27FC236}">
                  <a16:creationId xmlns:a16="http://schemas.microsoft.com/office/drawing/2014/main" id="{2DC31C12-CB4E-4D8E-A8B2-2557F145F7A0}"/>
                </a:ext>
              </a:extLst>
            </p:cNvPr>
            <p:cNvGrpSpPr/>
            <p:nvPr/>
          </p:nvGrpSpPr>
          <p:grpSpPr>
            <a:xfrm>
              <a:off x="6696985" y="3559086"/>
              <a:ext cx="3499485" cy="2043068"/>
              <a:chOff x="2379611" y="3409111"/>
              <a:chExt cx="4113784" cy="2399368"/>
            </a:xfrm>
          </p:grpSpPr>
          <p:sp>
            <p:nvSpPr>
              <p:cNvPr id="31" name="Rectangle 30">
                <a:extLst>
                  <a:ext uri="{FF2B5EF4-FFF2-40B4-BE49-F238E27FC236}">
                    <a16:creationId xmlns:a16="http://schemas.microsoft.com/office/drawing/2014/main" id="{AB59A862-B878-426C-93E1-52EB09E38856}"/>
                  </a:ext>
                </a:extLst>
              </p:cNvPr>
              <p:cNvSpPr/>
              <p:nvPr/>
            </p:nvSpPr>
            <p:spPr bwMode="auto">
              <a:xfrm>
                <a:off x="4072412" y="3806058"/>
                <a:ext cx="2420983" cy="2002421"/>
              </a:xfrm>
              <a:prstGeom prst="rect">
                <a:avLst/>
              </a:prstGeom>
              <a:solidFill>
                <a:schemeClr val="bg1"/>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9F5FEB0-8FC9-43B0-B4CD-82C4326D5ED7}"/>
                      </a:ext>
                    </a:extLst>
                  </p:cNvPr>
                  <p:cNvSpPr txBox="1"/>
                  <p:nvPr/>
                </p:nvSpPr>
                <p:spPr>
                  <a:xfrm>
                    <a:off x="2604357" y="3897758"/>
                    <a:ext cx="485420"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F</m:t>
                          </m:r>
                        </m:oMath>
                      </m:oMathPara>
                    </a14:m>
                    <a:endParaRPr lang="en-US" sz="1200" dirty="0">
                      <a:solidFill>
                        <a:srgbClr val="006600"/>
                      </a:solidFill>
                      <a:latin typeface="Franklin Gothic Book" panose="020B0503020102020204" pitchFamily="34" charset="0"/>
                    </a:endParaRPr>
                  </a:p>
                </p:txBody>
              </p:sp>
            </mc:Choice>
            <mc:Fallback xmlns="">
              <p:sp>
                <p:nvSpPr>
                  <p:cNvPr id="32" name="TextBox 31">
                    <a:extLst>
                      <a:ext uri="{FF2B5EF4-FFF2-40B4-BE49-F238E27FC236}">
                        <a16:creationId xmlns:a16="http://schemas.microsoft.com/office/drawing/2014/main" id="{A9F5FEB0-8FC9-43B0-B4CD-82C4326D5ED7}"/>
                      </a:ext>
                    </a:extLst>
                  </p:cNvPr>
                  <p:cNvSpPr txBox="1">
                    <a:spLocks noRot="1" noChangeAspect="1" noMove="1" noResize="1" noEditPoints="1" noAdjustHandles="1" noChangeArrowheads="1" noChangeShapeType="1" noTextEdit="1"/>
                  </p:cNvSpPr>
                  <p:nvPr/>
                </p:nvSpPr>
                <p:spPr>
                  <a:xfrm>
                    <a:off x="2604357" y="3897758"/>
                    <a:ext cx="485420" cy="4337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10A6323-4AB7-4E94-AC42-F0CF838E6939}"/>
                      </a:ext>
                    </a:extLst>
                  </p:cNvPr>
                  <p:cNvSpPr txBox="1"/>
                  <p:nvPr/>
                </p:nvSpPr>
                <p:spPr>
                  <a:xfrm>
                    <a:off x="2379611" y="3409111"/>
                    <a:ext cx="1754244"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33" name="TextBox 32">
                    <a:extLst>
                      <a:ext uri="{FF2B5EF4-FFF2-40B4-BE49-F238E27FC236}">
                        <a16:creationId xmlns:a16="http://schemas.microsoft.com/office/drawing/2014/main" id="{E10A6323-4AB7-4E94-AC42-F0CF838E6939}"/>
                      </a:ext>
                    </a:extLst>
                  </p:cNvPr>
                  <p:cNvSpPr txBox="1">
                    <a:spLocks noRot="1" noChangeAspect="1" noMove="1" noResize="1" noEditPoints="1" noAdjustHandles="1" noChangeArrowheads="1" noChangeShapeType="1" noTextEdit="1"/>
                  </p:cNvSpPr>
                  <p:nvPr/>
                </p:nvSpPr>
                <p:spPr>
                  <a:xfrm>
                    <a:off x="2379611" y="3409111"/>
                    <a:ext cx="1754244" cy="43374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2333407-C89E-49A9-ABBF-79A2C9E95397}"/>
                      </a:ext>
                    </a:extLst>
                  </p:cNvPr>
                  <p:cNvSpPr txBox="1"/>
                  <p:nvPr/>
                </p:nvSpPr>
                <p:spPr>
                  <a:xfrm>
                    <a:off x="5897178" y="3881967"/>
                    <a:ext cx="548234"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F</m:t>
                          </m:r>
                          <m:r>
                            <a:rPr lang="en-US" sz="1200" b="0" smtClean="0">
                              <a:solidFill>
                                <a:srgbClr val="006600"/>
                              </a:solidFill>
                              <a:latin typeface="Cambria Math" panose="02040503050406030204" pitchFamily="18" charset="0"/>
                            </a:rPr>
                            <m:t>′</m:t>
                          </m:r>
                        </m:oMath>
                      </m:oMathPara>
                    </a14:m>
                    <a:endParaRPr lang="en-US" sz="1200" dirty="0">
                      <a:solidFill>
                        <a:srgbClr val="006600"/>
                      </a:solidFill>
                      <a:latin typeface="Franklin Gothic Book" panose="020B0503020102020204" pitchFamily="34" charset="0"/>
                    </a:endParaRPr>
                  </a:p>
                </p:txBody>
              </p:sp>
            </mc:Choice>
            <mc:Fallback xmlns="">
              <p:sp>
                <p:nvSpPr>
                  <p:cNvPr id="34" name="TextBox 33">
                    <a:extLst>
                      <a:ext uri="{FF2B5EF4-FFF2-40B4-BE49-F238E27FC236}">
                        <a16:creationId xmlns:a16="http://schemas.microsoft.com/office/drawing/2014/main" id="{F2333407-C89E-49A9-ABBF-79A2C9E95397}"/>
                      </a:ext>
                    </a:extLst>
                  </p:cNvPr>
                  <p:cNvSpPr txBox="1">
                    <a:spLocks noRot="1" noChangeAspect="1" noMove="1" noResize="1" noEditPoints="1" noAdjustHandles="1" noChangeArrowheads="1" noChangeShapeType="1" noTextEdit="1"/>
                  </p:cNvSpPr>
                  <p:nvPr/>
                </p:nvSpPr>
                <p:spPr>
                  <a:xfrm>
                    <a:off x="5897178" y="3881967"/>
                    <a:ext cx="548234" cy="433741"/>
                  </a:xfrm>
                  <a:prstGeom prst="rect">
                    <a:avLst/>
                  </a:prstGeom>
                  <a:blipFill>
                    <a:blip r:embed="rId5"/>
                    <a:stretch>
                      <a:fillRect/>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4E5D9DFC-B7CD-453C-A573-C88340B9B0A5}"/>
                  </a:ext>
                </a:extLst>
              </p:cNvPr>
              <p:cNvSpPr/>
              <p:nvPr/>
            </p:nvSpPr>
            <p:spPr>
              <a:xfrm>
                <a:off x="2885019" y="4620427"/>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6" name="Rectangle 35">
                <a:extLst>
                  <a:ext uri="{FF2B5EF4-FFF2-40B4-BE49-F238E27FC236}">
                    <a16:creationId xmlns:a16="http://schemas.microsoft.com/office/drawing/2014/main" id="{FE93E3C0-3252-4BFB-B7F1-CDB80CBCC2D2}"/>
                  </a:ext>
                </a:extLst>
              </p:cNvPr>
              <p:cNvSpPr/>
              <p:nvPr/>
            </p:nvSpPr>
            <p:spPr>
              <a:xfrm>
                <a:off x="4810549" y="4654688"/>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7" name="Rectangle 36">
                <a:extLst>
                  <a:ext uri="{FF2B5EF4-FFF2-40B4-BE49-F238E27FC236}">
                    <a16:creationId xmlns:a16="http://schemas.microsoft.com/office/drawing/2014/main" id="{797AC2B2-F89E-420E-9951-DDF3403FF1F9}"/>
                  </a:ext>
                </a:extLst>
              </p:cNvPr>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8" name="Rectangle 37">
                <a:extLst>
                  <a:ext uri="{FF2B5EF4-FFF2-40B4-BE49-F238E27FC236}">
                    <a16:creationId xmlns:a16="http://schemas.microsoft.com/office/drawing/2014/main" id="{670EC79C-8C80-4ADB-8BDF-C1B53926FE6D}"/>
                  </a:ext>
                </a:extLst>
              </p:cNvPr>
              <p:cNvSpPr/>
              <p:nvPr/>
            </p:nvSpPr>
            <p:spPr>
              <a:xfrm>
                <a:off x="5690374" y="4691802"/>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39" name="Group 38">
                <a:extLst>
                  <a:ext uri="{FF2B5EF4-FFF2-40B4-BE49-F238E27FC236}">
                    <a16:creationId xmlns:a16="http://schemas.microsoft.com/office/drawing/2014/main" id="{953CFD6E-4819-43F4-8C69-724B97822995}"/>
                  </a:ext>
                </a:extLst>
              </p:cNvPr>
              <p:cNvGrpSpPr/>
              <p:nvPr/>
            </p:nvGrpSpPr>
            <p:grpSpPr>
              <a:xfrm>
                <a:off x="3580066" y="3998004"/>
                <a:ext cx="1532522" cy="1472447"/>
                <a:chOff x="2677949" y="2785281"/>
                <a:chExt cx="1532522" cy="1472447"/>
              </a:xfrm>
            </p:grpSpPr>
            <p:sp>
              <p:nvSpPr>
                <p:cNvPr id="40" name="Oval 39">
                  <a:extLst>
                    <a:ext uri="{FF2B5EF4-FFF2-40B4-BE49-F238E27FC236}">
                      <a16:creationId xmlns:a16="http://schemas.microsoft.com/office/drawing/2014/main" id="{F884A587-2336-48BD-BD72-12A42726C28E}"/>
                    </a:ext>
                  </a:extLst>
                </p:cNvPr>
                <p:cNvSpPr/>
                <p:nvPr/>
              </p:nvSpPr>
              <p:spPr bwMode="auto">
                <a:xfrm>
                  <a:off x="2677949" y="2785281"/>
                  <a:ext cx="1532522" cy="147244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54A6888-CC23-49C6-8B64-EBB38F9D41B4}"/>
                        </a:ext>
                      </a:extLst>
                    </p:cNvPr>
                    <p:cNvSpPr txBox="1"/>
                    <p:nvPr/>
                  </p:nvSpPr>
                  <p:spPr>
                    <a:xfrm>
                      <a:off x="3086266" y="3026472"/>
                      <a:ext cx="872071"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Win</m:t>
                            </m:r>
                          </m:oMath>
                        </m:oMathPara>
                      </a14:m>
                      <a:endParaRPr lang="en-US" sz="1200" dirty="0">
                        <a:solidFill>
                          <a:srgbClr val="006600"/>
                        </a:solidFill>
                        <a:latin typeface="Franklin Gothic Book" panose="020B0503020102020204" pitchFamily="34" charset="0"/>
                      </a:endParaRPr>
                    </a:p>
                  </p:txBody>
                </p:sp>
              </mc:Choice>
              <mc:Fallback xmlns="">
                <p:sp>
                  <p:nvSpPr>
                    <p:cNvPr id="41" name="TextBox 40">
                      <a:extLst>
                        <a:ext uri="{FF2B5EF4-FFF2-40B4-BE49-F238E27FC236}">
                          <a16:creationId xmlns:a16="http://schemas.microsoft.com/office/drawing/2014/main" id="{754A6888-CC23-49C6-8B64-EBB38F9D41B4}"/>
                        </a:ext>
                      </a:extLst>
                    </p:cNvPr>
                    <p:cNvSpPr txBox="1">
                      <a:spLocks noRot="1" noChangeAspect="1" noMove="1" noResize="1" noEditPoints="1" noAdjustHandles="1" noChangeArrowheads="1" noChangeShapeType="1" noTextEdit="1"/>
                    </p:cNvSpPr>
                    <p:nvPr/>
                  </p:nvSpPr>
                  <p:spPr>
                    <a:xfrm>
                      <a:off x="3086266" y="3026472"/>
                      <a:ext cx="872071" cy="433741"/>
                    </a:xfrm>
                    <a:prstGeom prst="rect">
                      <a:avLst/>
                    </a:prstGeom>
                    <a:blipFill>
                      <a:blip r:embed="rId6"/>
                      <a:stretch>
                        <a:fillRect/>
                      </a:stretch>
                    </a:blipFill>
                  </p:spPr>
                  <p:txBody>
                    <a:bodyPr/>
                    <a:lstStyle/>
                    <a:p>
                      <a:r>
                        <a:rPr lang="en-US">
                          <a:noFill/>
                        </a:rPr>
                        <a:t> </a:t>
                      </a:r>
                    </a:p>
                  </p:txBody>
                </p:sp>
              </mc:Fallback>
            </mc:AlternateContent>
          </p:grpSp>
        </p:grpSp>
        <p:sp>
          <p:nvSpPr>
            <p:cNvPr id="27" name="Rectangle 26">
              <a:extLst>
                <a:ext uri="{FF2B5EF4-FFF2-40B4-BE49-F238E27FC236}">
                  <a16:creationId xmlns:a16="http://schemas.microsoft.com/office/drawing/2014/main" id="{0A35D4B9-374F-46B6-A0C4-6E05897DEB8A}"/>
                </a:ext>
              </a:extLst>
            </p:cNvPr>
            <p:cNvSpPr/>
            <p:nvPr/>
          </p:nvSpPr>
          <p:spPr>
            <a:xfrm>
              <a:off x="9581115" y="45722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28" name="Rectangle 27">
              <a:extLst>
                <a:ext uri="{FF2B5EF4-FFF2-40B4-BE49-F238E27FC236}">
                  <a16:creationId xmlns:a16="http://schemas.microsoft.com/office/drawing/2014/main" id="{5EA4C5FC-58B2-46B6-B498-9C76FBF6A1A1}"/>
                </a:ext>
              </a:extLst>
            </p:cNvPr>
            <p:cNvSpPr/>
            <p:nvPr/>
          </p:nvSpPr>
          <p:spPr>
            <a:xfrm>
              <a:off x="7057834" y="46185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29" name="Rectangle 28">
              <a:extLst>
                <a:ext uri="{FF2B5EF4-FFF2-40B4-BE49-F238E27FC236}">
                  <a16:creationId xmlns:a16="http://schemas.microsoft.com/office/drawing/2014/main" id="{FC5A7117-DB4F-4A0B-8349-9A1058D0F769}"/>
                </a:ext>
              </a:extLst>
            </p:cNvPr>
            <p:cNvSpPr/>
            <p:nvPr/>
          </p:nvSpPr>
          <p:spPr>
            <a:xfrm>
              <a:off x="8111130" y="4606933"/>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0" name="Rectangle 29">
              <a:extLst>
                <a:ext uri="{FF2B5EF4-FFF2-40B4-BE49-F238E27FC236}">
                  <a16:creationId xmlns:a16="http://schemas.microsoft.com/office/drawing/2014/main" id="{911F3C90-8B28-4F89-A9C1-7BB256D9BD97}"/>
                </a:ext>
              </a:extLst>
            </p:cNvPr>
            <p:cNvSpPr/>
            <p:nvPr/>
          </p:nvSpPr>
          <p:spPr>
            <a:xfrm>
              <a:off x="8758515" y="4641657"/>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spTree>
    <p:extLst>
      <p:ext uri="{BB962C8B-B14F-4D97-AF65-F5344CB8AC3E}">
        <p14:creationId xmlns:p14="http://schemas.microsoft.com/office/powerpoint/2010/main" val="40561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E938F6-6A5D-2E5D-0D5D-DD46B7C78E06}"/>
              </a:ext>
            </a:extLst>
          </p:cNvPr>
          <p:cNvSpPr>
            <a:spLocks noGrp="1"/>
          </p:cNvSpPr>
          <p:nvPr>
            <p:ph type="title"/>
          </p:nvPr>
        </p:nvSpPr>
        <p:spPr/>
        <p:txBody>
          <a:bodyPr/>
          <a:lstStyle/>
          <a:p>
            <a:r>
              <a:rPr lang="en-US" dirty="0"/>
              <a:t>True and </a:t>
            </a:r>
            <a:r>
              <a:rPr lang="en-US" dirty="0" err="1"/>
              <a:t>Fasle</a:t>
            </a:r>
            <a:r>
              <a:rPr lang="en-US" dirty="0"/>
              <a:t> Positives and Negatives</a:t>
            </a:r>
          </a:p>
        </p:txBody>
      </p:sp>
      <p:sp>
        <p:nvSpPr>
          <p:cNvPr id="5" name="Content Placeholder 4">
            <a:extLst>
              <a:ext uri="{FF2B5EF4-FFF2-40B4-BE49-F238E27FC236}">
                <a16:creationId xmlns:a16="http://schemas.microsoft.com/office/drawing/2014/main" id="{055EE2AE-D815-2C1C-F571-ED74371049AA}"/>
              </a:ext>
            </a:extLst>
          </p:cNvPr>
          <p:cNvSpPr>
            <a:spLocks noGrp="1"/>
          </p:cNvSpPr>
          <p:nvPr>
            <p:ph idx="1"/>
          </p:nvPr>
        </p:nvSpPr>
        <p:spPr>
          <a:xfrm>
            <a:off x="628651" y="1179095"/>
            <a:ext cx="4723856" cy="3722742"/>
          </a:xfrm>
          <a:solidFill>
            <a:srgbClr val="E5F5FF"/>
          </a:solidFill>
          <a:ln>
            <a:solidFill>
              <a:schemeClr val="tx1"/>
            </a:solidFill>
          </a:ln>
        </p:spPr>
        <p:txBody>
          <a:bodyPr>
            <a:normAutofit fontScale="85000" lnSpcReduction="20000"/>
          </a:bodyPr>
          <a:lstStyle/>
          <a:p>
            <a:pPr algn="just">
              <a:lnSpc>
                <a:spcPct val="150000"/>
              </a:lnSpc>
            </a:pPr>
            <a:r>
              <a:rPr lang="en-US" sz="1300" b="1" dirty="0">
                <a:solidFill>
                  <a:srgbClr val="C00000"/>
                </a:solidFill>
                <a:latin typeface="Helvetica Light" panose="020B0403020202020204"/>
              </a:rPr>
              <a:t>True Positive (TP): </a:t>
            </a:r>
            <a:r>
              <a:rPr lang="en-US" sz="1300" dirty="0">
                <a:solidFill>
                  <a:schemeClr val="tx1"/>
                </a:solidFill>
                <a:latin typeface="Helvetica Light" panose="020B0403020202020204"/>
              </a:rPr>
              <a:t>These are the cases in which the test correctly predicts the positive condition. For instance, if it's a medical test for a disease, the TP cases are those who have the disease and test positive for it.</a:t>
            </a:r>
          </a:p>
          <a:p>
            <a:pPr algn="just">
              <a:lnSpc>
                <a:spcPct val="150000"/>
              </a:lnSpc>
            </a:pPr>
            <a:r>
              <a:rPr lang="en-US" sz="1300" b="1" dirty="0">
                <a:solidFill>
                  <a:srgbClr val="C00000"/>
                </a:solidFill>
                <a:latin typeface="Helvetica Light" panose="020B0403020202020204"/>
              </a:rPr>
              <a:t>False Positive (FP): </a:t>
            </a:r>
            <a:r>
              <a:rPr lang="en-US" sz="1300" dirty="0">
                <a:solidFill>
                  <a:schemeClr val="tx1"/>
                </a:solidFill>
                <a:latin typeface="Helvetica Light" panose="020B0403020202020204"/>
              </a:rPr>
              <a:t>These are the cases where the test predicts the positive condition when it's not actually present. In the setting of a medical test, for instance, an FP case would be a person who does not have the disease but receives a positive result from the test.</a:t>
            </a:r>
          </a:p>
          <a:p>
            <a:pPr algn="just">
              <a:lnSpc>
                <a:spcPct val="150000"/>
              </a:lnSpc>
            </a:pPr>
            <a:r>
              <a:rPr lang="en-US" sz="1300" b="1" dirty="0">
                <a:solidFill>
                  <a:srgbClr val="C00000"/>
                </a:solidFill>
                <a:latin typeface="Helvetica Light" panose="020B0403020202020204"/>
              </a:rPr>
              <a:t>True Negatives (TN): </a:t>
            </a:r>
            <a:r>
              <a:rPr lang="en-US" sz="1300" dirty="0">
                <a:solidFill>
                  <a:schemeClr val="tx1"/>
                </a:solidFill>
                <a:latin typeface="Helvetica Light" panose="020B0403020202020204"/>
              </a:rPr>
              <a:t>These are the cases in which the test correctly predicts the negative condition. For instance, if it's a medical test for a disease, the TN cases are those who do not have the disease and test negative for it.</a:t>
            </a:r>
          </a:p>
          <a:p>
            <a:pPr algn="just">
              <a:lnSpc>
                <a:spcPct val="150000"/>
              </a:lnSpc>
            </a:pPr>
            <a:r>
              <a:rPr lang="en-US" sz="1300" b="1" dirty="0">
                <a:solidFill>
                  <a:srgbClr val="C00000"/>
                </a:solidFill>
                <a:latin typeface="Helvetica Light" panose="020B0403020202020204"/>
              </a:rPr>
              <a:t>False Negatives (FN): </a:t>
            </a:r>
            <a:r>
              <a:rPr lang="en-US" sz="1300" dirty="0">
                <a:solidFill>
                  <a:schemeClr val="tx1"/>
                </a:solidFill>
                <a:latin typeface="Helvetica Light" panose="020B0403020202020204"/>
              </a:rPr>
              <a:t>These are the cases in which the test incorrectly predicts the negative condition. In the context of the medical test, FN cases are those who have the disease but test negative for it.</a:t>
            </a:r>
          </a:p>
          <a:p>
            <a:pPr>
              <a:lnSpc>
                <a:spcPct val="150000"/>
              </a:lnSpc>
            </a:pPr>
            <a:endParaRPr lang="en-US" sz="1200" dirty="0">
              <a:solidFill>
                <a:schemeClr val="tx1"/>
              </a:solidFill>
              <a:latin typeface="Helvetica Light" panose="020B0403020202020204"/>
            </a:endParaRPr>
          </a:p>
          <a:p>
            <a:pPr>
              <a:lnSpc>
                <a:spcPct val="150000"/>
              </a:lnSpc>
            </a:pPr>
            <a:endParaRPr lang="en-US" sz="1200" dirty="0">
              <a:solidFill>
                <a:srgbClr val="008000"/>
              </a:solidFill>
              <a:latin typeface="Cambria Math" panose="02040503050406030204" pitchFamily="18" charset="0"/>
            </a:endParaRPr>
          </a:p>
          <a:p>
            <a:pPr>
              <a:lnSpc>
                <a:spcPct val="150000"/>
              </a:lnSpc>
            </a:pPr>
            <a:endParaRPr lang="en-US" sz="1200" dirty="0">
              <a:solidFill>
                <a:schemeClr val="tx1"/>
              </a:solidFill>
              <a:latin typeface="Helvetica Light" panose="020B0403020202020204"/>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extLst>
                  <p:ext uri="{D42A27DB-BD31-4B8C-83A1-F6EECF244321}">
                    <p14:modId xmlns:p14="http://schemas.microsoft.com/office/powerpoint/2010/main" val="1589729064"/>
                  </p:ext>
                </p:extLst>
              </p:nvPr>
            </p:nvGraphicFramePr>
            <p:xfrm>
              <a:off x="5475954" y="1185924"/>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r>
                                  <m:rPr>
                                    <m:nor/>
                                  </m:rPr>
                                  <a:rPr lang="en-US" sz="1200" b="0" i="0" smtClean="0">
                                    <a:solidFill>
                                      <a:srgbClr val="006600"/>
                                    </a:solidFill>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extLst>
                      <a:ext uri="{0D108BD9-81ED-4DB2-BD59-A6C34878D82A}">
                        <a16:rowId xmlns:a16="http://schemas.microsoft.com/office/drawing/2014/main" val="3300406574"/>
                      </a:ext>
                    </a:extLst>
                  </a:tr>
                  <a:tr h="373280">
                    <a:tc rowSpan="2">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pPr algn="ctr" rtl="0" fontAlgn="ctr"/>
                          <a14:m>
                            <m:oMathPara xmlns:m="http://schemas.openxmlformats.org/officeDocument/2006/math">
                              <m:oMathParaPr>
                                <m:jc m:val="centerGroup"/>
                              </m:oMathParaPr>
                              <m:oMath xmlns:m="http://schemas.openxmlformats.org/officeDocument/2006/math">
                                <m:r>
                                  <m:rPr>
                                    <m:sty m:val="p"/>
                                  </m:rPr>
                                  <a:rPr lang="en-US" sz="1200" b="0" i="0" u="none" strike="noStrike" smtClean="0">
                                    <a:solidFill>
                                      <a:srgbClr val="006600"/>
                                    </a:solidFill>
                                    <a:effectLst/>
                                    <a:latin typeface="Cambria Math" panose="02040503050406030204" pitchFamily="18" charset="0"/>
                                  </a:rPr>
                                  <m:t>T</m:t>
                                </m:r>
                                <m:r>
                                  <a:rPr lang="en-US" sz="1200" b="0" i="0" u="none" strike="noStrike" smtClean="0">
                                    <a:solidFill>
                                      <a:srgbClr val="006600"/>
                                    </a:solidFill>
                                    <a:effectLst/>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Choice>
        <mc:Fallback xmlns="">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extLst>
                  <p:ext uri="{D42A27DB-BD31-4B8C-83A1-F6EECF244321}">
                    <p14:modId xmlns:p14="http://schemas.microsoft.com/office/powerpoint/2010/main" val="1589729064"/>
                  </p:ext>
                </p:extLst>
              </p:nvPr>
            </p:nvGraphicFramePr>
            <p:xfrm>
              <a:off x="5475954" y="1185924"/>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63014" t="-1351" r="-93151" b="-259459"/>
                          </a:stretch>
                        </a:blip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76733" t="-1351" r="-990" b="-259459"/>
                          </a:stretch>
                        </a:blipFill>
                      </a:tcPr>
                    </a:tc>
                    <a:extLst>
                      <a:ext uri="{0D108BD9-81ED-4DB2-BD59-A6C34878D82A}">
                        <a16:rowId xmlns:a16="http://schemas.microsoft.com/office/drawing/2014/main" val="3300406574"/>
                      </a:ext>
                    </a:extLst>
                  </a:tr>
                  <a:tr h="373280">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30" t="-80645" r="-308759" b="-106452"/>
                          </a:stretch>
                        </a:blip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30" t="-200000" r="-308759" b="-17857"/>
                          </a:stretch>
                        </a:blip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715981-B5BB-033F-ADB7-A65DE1F0D176}"/>
                  </a:ext>
                </a:extLst>
              </p:cNvPr>
              <p:cNvSpPr txBox="1"/>
              <p:nvPr/>
            </p:nvSpPr>
            <p:spPr>
              <a:xfrm>
                <a:off x="5704509" y="3051989"/>
                <a:ext cx="2941514" cy="476797"/>
              </a:xfrm>
              <a:prstGeom prst="rect">
                <a:avLst/>
              </a:prstGeom>
              <a:solidFill>
                <a:srgbClr val="E5F5FF"/>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e>
                          <m:r>
                            <m:rPr>
                              <m:sty m:val="p"/>
                            </m:rPr>
                            <a:rPr lang="en-US" sz="1200" i="1">
                              <a:solidFill>
                                <a:srgbClr val="006600"/>
                              </a:solidFill>
                              <a:latin typeface="Cambria Math" panose="02040503050406030204" pitchFamily="18" charset="0"/>
                            </a:rPr>
                            <m:t>T</m:t>
                          </m:r>
                        </m:e>
                      </m:d>
                      <m:r>
                        <a:rPr lang="en-US" sz="120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r>
                                <m:rPr>
                                  <m:sty m:val="p"/>
                                </m:rPr>
                                <a:rPr lang="en-US" sz="1200" i="1">
                                  <a:solidFill>
                                    <a:srgbClr val="006600"/>
                                  </a:solidFill>
                                  <a:latin typeface="Cambria Math" panose="02040503050406030204" pitchFamily="18" charset="0"/>
                                </a:rPr>
                                <m:t>S</m:t>
                              </m:r>
                            </m:e>
                          </m:d>
                        </m:num>
                        <m:den>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i="1">
                                      <a:solidFill>
                                        <a:srgbClr val="006600"/>
                                      </a:solidFill>
                                      <a:latin typeface="Cambria Math" panose="02040503050406030204" pitchFamily="18" charset="0"/>
                                    </a:rPr>
                                    <m:t>S</m:t>
                                  </m:r>
                                </m:e>
                                <m:sup>
                                  <m:r>
                                    <a:rPr lang="en-US" sz="1200">
                                      <a:solidFill>
                                        <a:srgbClr val="006600"/>
                                      </a:solidFill>
                                      <a:latin typeface="Cambria Math" panose="02040503050406030204" pitchFamily="18" charset="0"/>
                                    </a:rPr>
                                    <m:t>′</m:t>
                                  </m:r>
                                </m:sup>
                              </m:sSup>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sSup>
                                <m:sSupPr>
                                  <m:ctrlPr>
                                    <a:rPr lang="en-US" sz="1200" i="1">
                                      <a:solidFill>
                                        <a:srgbClr val="006600"/>
                                      </a:solidFill>
                                      <a:latin typeface="Cambria Math" panose="02040503050406030204" pitchFamily="18" charset="0"/>
                                    </a:rPr>
                                  </m:ctrlPr>
                                </m:sSupPr>
                                <m:e>
                                  <m:r>
                                    <m:rPr>
                                      <m:sty m:val="p"/>
                                    </m:rPr>
                                    <a:rPr lang="en-US" sz="1200" i="1">
                                      <a:solidFill>
                                        <a:srgbClr val="006600"/>
                                      </a:solidFill>
                                      <a:latin typeface="Cambria Math" panose="02040503050406030204" pitchFamily="18" charset="0"/>
                                    </a:rPr>
                                    <m:t>S</m:t>
                                  </m:r>
                                </m:e>
                                <m:sup>
                                  <m:r>
                                    <a:rPr lang="en-US" sz="1200">
                                      <a:solidFill>
                                        <a:srgbClr val="006600"/>
                                      </a:solidFill>
                                      <a:latin typeface="Cambria Math" panose="02040503050406030204" pitchFamily="18" charset="0"/>
                                    </a:rPr>
                                    <m:t>′</m:t>
                                  </m:r>
                                </m:sup>
                              </m:sSup>
                            </m:e>
                          </m:d>
                        </m:den>
                      </m:f>
                    </m:oMath>
                  </m:oMathPara>
                </a14:m>
                <a:endParaRPr lang="en-US" sz="1200" dirty="0"/>
              </a:p>
            </p:txBody>
          </p:sp>
        </mc:Choice>
        <mc:Fallback xmlns="">
          <p:sp>
            <p:nvSpPr>
              <p:cNvPr id="8" name="TextBox 7">
                <a:extLst>
                  <a:ext uri="{FF2B5EF4-FFF2-40B4-BE49-F238E27FC236}">
                    <a16:creationId xmlns:a16="http://schemas.microsoft.com/office/drawing/2014/main" id="{8F715981-B5BB-033F-ADB7-A65DE1F0D176}"/>
                  </a:ext>
                </a:extLst>
              </p:cNvPr>
              <p:cNvSpPr txBox="1">
                <a:spLocks noRot="1" noChangeAspect="1" noMove="1" noResize="1" noEditPoints="1" noAdjustHandles="1" noChangeArrowheads="1" noChangeShapeType="1" noTextEdit="1"/>
              </p:cNvSpPr>
              <p:nvPr/>
            </p:nvSpPr>
            <p:spPr>
              <a:xfrm>
                <a:off x="5704509" y="3051989"/>
                <a:ext cx="2941514" cy="476797"/>
              </a:xfrm>
              <a:prstGeom prst="rect">
                <a:avLst/>
              </a:prstGeom>
              <a:blipFill>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99450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E938F6-6A5D-2E5D-0D5D-DD46B7C78E06}"/>
              </a:ext>
            </a:extLst>
          </p:cNvPr>
          <p:cNvSpPr>
            <a:spLocks noGrp="1"/>
          </p:cNvSpPr>
          <p:nvPr>
            <p:ph type="title"/>
          </p:nvPr>
        </p:nvSpPr>
        <p:spPr/>
        <p:txBody>
          <a:bodyPr/>
          <a:lstStyle/>
          <a:p>
            <a:r>
              <a:rPr lang="en-US" dirty="0"/>
              <a:t>Sensitivity of a Test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55EE2AE-D815-2C1C-F571-ED74371049AA}"/>
                  </a:ext>
                </a:extLst>
              </p:cNvPr>
              <p:cNvSpPr>
                <a:spLocks noGrp="1"/>
              </p:cNvSpPr>
              <p:nvPr>
                <p:ph idx="1"/>
              </p:nvPr>
            </p:nvSpPr>
            <p:spPr>
              <a:xfrm>
                <a:off x="628651" y="1179095"/>
                <a:ext cx="4740184" cy="2498099"/>
              </a:xfrm>
              <a:solidFill>
                <a:srgbClr val="E5F5FF"/>
              </a:solidFill>
              <a:ln>
                <a:solidFill>
                  <a:schemeClr val="tx1"/>
                </a:solidFill>
              </a:ln>
            </p:spPr>
            <p:txBody>
              <a:bodyPr>
                <a:normAutofit/>
              </a:bodyPr>
              <a:lstStyle/>
              <a:p>
                <a:pPr marL="0" indent="0" algn="just">
                  <a:lnSpc>
                    <a:spcPct val="150000"/>
                  </a:lnSpc>
                  <a:buNone/>
                </a:pPr>
                <a:r>
                  <a:rPr lang="en-US" sz="1100" b="1" dirty="0">
                    <a:solidFill>
                      <a:srgbClr val="C00000"/>
                    </a:solidFill>
                    <a:latin typeface="Helvetica Light" panose="020B0403020202020204"/>
                  </a:rPr>
                  <a:t>Sensitivity (</a:t>
                </a:r>
                <a14:m>
                  <m:oMath xmlns:m="http://schemas.openxmlformats.org/officeDocument/2006/math">
                    <m:r>
                      <m:rPr>
                        <m:sty m:val="p"/>
                      </m:rPr>
                      <a:rPr lang="en-US" sz="1100">
                        <a:solidFill>
                          <a:srgbClr val="008000"/>
                        </a:solidFill>
                        <a:latin typeface="Cambria Math" panose="02040503050406030204" pitchFamily="18" charset="0"/>
                      </a:rPr>
                      <m:t>P</m:t>
                    </m:r>
                    <m:d>
                      <m:dPr>
                        <m:ctrlPr>
                          <a:rPr lang="en-US" sz="1100" i="1">
                            <a:solidFill>
                              <a:srgbClr val="008000"/>
                            </a:solidFill>
                            <a:latin typeface="Cambria Math" panose="02040503050406030204" pitchFamily="18" charset="0"/>
                          </a:rPr>
                        </m:ctrlPr>
                      </m:dPr>
                      <m:e>
                        <m:r>
                          <m:rPr>
                            <m:sty m:val="p"/>
                          </m:rPr>
                          <a:rPr lang="en-US" sz="1100">
                            <a:solidFill>
                              <a:srgbClr val="008000"/>
                            </a:solidFill>
                            <a:latin typeface="Cambria Math" panose="02040503050406030204" pitchFamily="18" charset="0"/>
                          </a:rPr>
                          <m:t>T</m:t>
                        </m:r>
                      </m:e>
                      <m:e>
                        <m:r>
                          <m:rPr>
                            <m:sty m:val="p"/>
                          </m:rPr>
                          <a:rPr lang="en-US" sz="1100">
                            <a:solidFill>
                              <a:srgbClr val="008000"/>
                            </a:solidFill>
                            <a:latin typeface="Cambria Math" panose="02040503050406030204" pitchFamily="18" charset="0"/>
                          </a:rPr>
                          <m:t>S</m:t>
                        </m:r>
                      </m:e>
                    </m:d>
                  </m:oMath>
                </a14:m>
                <a:r>
                  <a:rPr lang="en-US" sz="1100" b="1" dirty="0">
                    <a:solidFill>
                      <a:srgbClr val="C00000"/>
                    </a:solidFill>
                    <a:latin typeface="Helvetica Light" panose="020B0403020202020204"/>
                  </a:rPr>
                  <a:t>): </a:t>
                </a:r>
                <a:r>
                  <a:rPr lang="en-US" sz="1100" dirty="0">
                    <a:solidFill>
                      <a:schemeClr val="tx1"/>
                    </a:solidFill>
                    <a:latin typeface="Helvetica Light" panose="020B0403020202020204"/>
                  </a:rPr>
                  <a:t>It is the conditional probability that tells us how well the test identifies positive cases correctly. A high sensitivity indicates that the test correctly identifies most of the positive cases and misses fewer of them.</a:t>
                </a:r>
              </a:p>
              <a:p>
                <a:pPr marL="0" indent="0" algn="just">
                  <a:lnSpc>
                    <a:spcPct val="150000"/>
                  </a:lnSpc>
                  <a:buNone/>
                </a:pPr>
                <a14:m>
                  <m:oMathPara xmlns:m="http://schemas.openxmlformats.org/officeDocument/2006/math">
                    <m:oMathParaPr>
                      <m:jc m:val="centerGroup"/>
                    </m:oMathParaPr>
                    <m:oMath xmlns:m="http://schemas.openxmlformats.org/officeDocument/2006/math">
                      <m:r>
                        <m:rPr>
                          <m:sty m:val="p"/>
                        </m:rPr>
                        <a:rPr lang="en-US" sz="1100">
                          <a:solidFill>
                            <a:srgbClr val="008000"/>
                          </a:solidFill>
                          <a:latin typeface="Cambria Math" panose="02040503050406030204" pitchFamily="18" charset="0"/>
                        </a:rPr>
                        <m:t>Sensitivity</m:t>
                      </m:r>
                      <m:r>
                        <a:rPr lang="en-US" sz="1100">
                          <a:solidFill>
                            <a:srgbClr val="008000"/>
                          </a:solidFill>
                          <a:latin typeface="Cambria Math" panose="02040503050406030204" pitchFamily="18" charset="0"/>
                        </a:rPr>
                        <m:t>=</m:t>
                      </m:r>
                      <m:r>
                        <m:rPr>
                          <m:sty m:val="p"/>
                        </m:rPr>
                        <a:rPr lang="en-US" sz="1100">
                          <a:solidFill>
                            <a:srgbClr val="008000"/>
                          </a:solidFill>
                          <a:latin typeface="Cambria Math" panose="02040503050406030204" pitchFamily="18" charset="0"/>
                        </a:rPr>
                        <m:t>P</m:t>
                      </m:r>
                      <m:d>
                        <m:dPr>
                          <m:ctrlPr>
                            <a:rPr lang="en-US" sz="1100" i="1">
                              <a:solidFill>
                                <a:srgbClr val="008000"/>
                              </a:solidFill>
                              <a:latin typeface="Cambria Math" panose="02040503050406030204" pitchFamily="18" charset="0"/>
                            </a:rPr>
                          </m:ctrlPr>
                        </m:dPr>
                        <m:e>
                          <m:r>
                            <m:rPr>
                              <m:sty m:val="p"/>
                            </m:rPr>
                            <a:rPr lang="en-US" sz="1100">
                              <a:solidFill>
                                <a:srgbClr val="008000"/>
                              </a:solidFill>
                              <a:latin typeface="Cambria Math" panose="02040503050406030204" pitchFamily="18" charset="0"/>
                            </a:rPr>
                            <m:t>T</m:t>
                          </m:r>
                        </m:e>
                        <m:e>
                          <m:r>
                            <m:rPr>
                              <m:sty m:val="p"/>
                            </m:rPr>
                            <a:rPr lang="en-US" sz="1100">
                              <a:solidFill>
                                <a:srgbClr val="008000"/>
                              </a:solidFill>
                              <a:latin typeface="Cambria Math" panose="02040503050406030204" pitchFamily="18" charset="0"/>
                            </a:rPr>
                            <m:t>S</m:t>
                          </m:r>
                        </m:e>
                      </m:d>
                      <m:r>
                        <a:rPr lang="en-US" sz="1100">
                          <a:solidFill>
                            <a:srgbClr val="008000"/>
                          </a:solidFill>
                          <a:latin typeface="Cambria Math" panose="02040503050406030204" pitchFamily="18" charset="0"/>
                        </a:rPr>
                        <m:t>=</m:t>
                      </m:r>
                      <m:f>
                        <m:fPr>
                          <m:ctrlPr>
                            <a:rPr lang="en-US" sz="1100" i="1">
                              <a:solidFill>
                                <a:srgbClr val="008000"/>
                              </a:solidFill>
                              <a:latin typeface="Cambria Math" panose="02040503050406030204" pitchFamily="18" charset="0"/>
                            </a:rPr>
                          </m:ctrlPr>
                        </m:fPr>
                        <m:num>
                          <m:r>
                            <m:rPr>
                              <m:sty m:val="p"/>
                            </m:rPr>
                            <a:rPr lang="en-US" sz="1100">
                              <a:solidFill>
                                <a:srgbClr val="008000"/>
                              </a:solidFill>
                              <a:latin typeface="Cambria Math" panose="02040503050406030204" pitchFamily="18" charset="0"/>
                            </a:rPr>
                            <m:t>True</m:t>
                          </m:r>
                          <m:r>
                            <a:rPr lang="en-US" sz="1100">
                              <a:solidFill>
                                <a:srgbClr val="008000"/>
                              </a:solidFill>
                              <a:latin typeface="Cambria Math" panose="02040503050406030204" pitchFamily="18" charset="0"/>
                            </a:rPr>
                            <m:t> </m:t>
                          </m:r>
                          <m:r>
                            <m:rPr>
                              <m:sty m:val="p"/>
                            </m:rPr>
                            <a:rPr lang="en-US" sz="1100">
                              <a:solidFill>
                                <a:srgbClr val="008000"/>
                              </a:solidFill>
                              <a:latin typeface="Cambria Math" panose="02040503050406030204" pitchFamily="18" charset="0"/>
                            </a:rPr>
                            <m:t>Positives</m:t>
                          </m:r>
                          <m:r>
                            <a:rPr lang="en-US" sz="1100">
                              <a:solidFill>
                                <a:srgbClr val="008000"/>
                              </a:solidFill>
                              <a:latin typeface="Cambria Math" panose="02040503050406030204" pitchFamily="18" charset="0"/>
                            </a:rPr>
                            <m:t> (</m:t>
                          </m:r>
                          <m:r>
                            <m:rPr>
                              <m:sty m:val="p"/>
                            </m:rPr>
                            <a:rPr lang="en-US" sz="1100">
                              <a:solidFill>
                                <a:srgbClr val="008000"/>
                              </a:solidFill>
                              <a:latin typeface="Cambria Math" panose="02040503050406030204" pitchFamily="18" charset="0"/>
                            </a:rPr>
                            <m:t>TP</m:t>
                          </m:r>
                          <m:r>
                            <a:rPr lang="en-US" sz="1100">
                              <a:solidFill>
                                <a:srgbClr val="008000"/>
                              </a:solidFill>
                              <a:latin typeface="Cambria Math" panose="02040503050406030204" pitchFamily="18" charset="0"/>
                            </a:rPr>
                            <m:t>)</m:t>
                          </m:r>
                        </m:num>
                        <m:den>
                          <m:r>
                            <m:rPr>
                              <m:sty m:val="p"/>
                            </m:rPr>
                            <a:rPr lang="en-US" sz="1100">
                              <a:solidFill>
                                <a:srgbClr val="008000"/>
                              </a:solidFill>
                              <a:latin typeface="Cambria Math" panose="02040503050406030204" pitchFamily="18" charset="0"/>
                            </a:rPr>
                            <m:t>True</m:t>
                          </m:r>
                          <m:r>
                            <a:rPr lang="en-US" sz="1100">
                              <a:solidFill>
                                <a:srgbClr val="008000"/>
                              </a:solidFill>
                              <a:latin typeface="Cambria Math" panose="02040503050406030204" pitchFamily="18" charset="0"/>
                            </a:rPr>
                            <m:t> </m:t>
                          </m:r>
                          <m:r>
                            <m:rPr>
                              <m:sty m:val="p"/>
                            </m:rPr>
                            <a:rPr lang="en-US" sz="1100">
                              <a:solidFill>
                                <a:srgbClr val="008000"/>
                              </a:solidFill>
                              <a:latin typeface="Cambria Math" panose="02040503050406030204" pitchFamily="18" charset="0"/>
                            </a:rPr>
                            <m:t>Positives</m:t>
                          </m:r>
                          <m:r>
                            <a:rPr lang="en-US" sz="1100">
                              <a:solidFill>
                                <a:srgbClr val="008000"/>
                              </a:solidFill>
                              <a:latin typeface="Cambria Math" panose="02040503050406030204" pitchFamily="18" charset="0"/>
                            </a:rPr>
                            <m:t> </m:t>
                          </m:r>
                          <m:d>
                            <m:dPr>
                              <m:ctrlPr>
                                <a:rPr lang="en-US" sz="1100" i="1">
                                  <a:solidFill>
                                    <a:srgbClr val="008000"/>
                                  </a:solidFill>
                                  <a:latin typeface="Cambria Math" panose="02040503050406030204" pitchFamily="18" charset="0"/>
                                </a:rPr>
                              </m:ctrlPr>
                            </m:dPr>
                            <m:e>
                              <m:r>
                                <m:rPr>
                                  <m:sty m:val="p"/>
                                </m:rPr>
                                <a:rPr lang="en-US" sz="1100">
                                  <a:solidFill>
                                    <a:srgbClr val="008000"/>
                                  </a:solidFill>
                                  <a:latin typeface="Cambria Math" panose="02040503050406030204" pitchFamily="18" charset="0"/>
                                </a:rPr>
                                <m:t>TP</m:t>
                              </m:r>
                            </m:e>
                          </m:d>
                          <m:r>
                            <a:rPr lang="en-US" sz="1100">
                              <a:solidFill>
                                <a:srgbClr val="008000"/>
                              </a:solidFill>
                              <a:latin typeface="Cambria Math" panose="02040503050406030204" pitchFamily="18" charset="0"/>
                            </a:rPr>
                            <m:t>+</m:t>
                          </m:r>
                          <m:r>
                            <m:rPr>
                              <m:sty m:val="p"/>
                            </m:rPr>
                            <a:rPr lang="en-US" sz="1100">
                              <a:solidFill>
                                <a:srgbClr val="008000"/>
                              </a:solidFill>
                              <a:latin typeface="Cambria Math" panose="02040503050406030204" pitchFamily="18" charset="0"/>
                            </a:rPr>
                            <m:t>False</m:t>
                          </m:r>
                          <m:r>
                            <a:rPr lang="en-US" sz="1100">
                              <a:solidFill>
                                <a:srgbClr val="008000"/>
                              </a:solidFill>
                              <a:latin typeface="Cambria Math" panose="02040503050406030204" pitchFamily="18" charset="0"/>
                            </a:rPr>
                            <m:t> </m:t>
                          </m:r>
                          <m:r>
                            <m:rPr>
                              <m:sty m:val="p"/>
                            </m:rPr>
                            <a:rPr lang="en-US" sz="1100">
                              <a:solidFill>
                                <a:srgbClr val="008000"/>
                              </a:solidFill>
                              <a:latin typeface="Cambria Math" panose="02040503050406030204" pitchFamily="18" charset="0"/>
                            </a:rPr>
                            <m:t>Positives</m:t>
                          </m:r>
                          <m:r>
                            <a:rPr lang="en-US" sz="1100">
                              <a:solidFill>
                                <a:srgbClr val="008000"/>
                              </a:solidFill>
                              <a:latin typeface="Cambria Math" panose="02040503050406030204" pitchFamily="18" charset="0"/>
                            </a:rPr>
                            <m:t> (</m:t>
                          </m:r>
                          <m:r>
                            <m:rPr>
                              <m:sty m:val="p"/>
                            </m:rPr>
                            <a:rPr lang="en-US" sz="1100">
                              <a:solidFill>
                                <a:srgbClr val="008000"/>
                              </a:solidFill>
                              <a:latin typeface="Cambria Math" panose="02040503050406030204" pitchFamily="18" charset="0"/>
                            </a:rPr>
                            <m:t>FP</m:t>
                          </m:r>
                          <m:r>
                            <a:rPr lang="en-US" sz="1100">
                              <a:solidFill>
                                <a:srgbClr val="008000"/>
                              </a:solidFill>
                              <a:latin typeface="Cambria Math" panose="02040503050406030204" pitchFamily="18" charset="0"/>
                            </a:rPr>
                            <m:t>)</m:t>
                          </m:r>
                        </m:den>
                      </m:f>
                    </m:oMath>
                  </m:oMathPara>
                </a14:m>
                <a:endParaRPr lang="en-US" sz="1100" dirty="0">
                  <a:solidFill>
                    <a:srgbClr val="008000"/>
                  </a:solidFill>
                  <a:latin typeface="Cambria Math" panose="02040503050406030204" pitchFamily="18" charset="0"/>
                </a:endParaRPr>
              </a:p>
              <a:p>
                <a:pPr marL="0" indent="0" algn="just">
                  <a:lnSpc>
                    <a:spcPct val="150000"/>
                  </a:lnSpc>
                  <a:buNone/>
                </a:pPr>
                <a:r>
                  <a:rPr lang="en-US" sz="1100" dirty="0">
                    <a:solidFill>
                      <a:schemeClr val="tx1"/>
                    </a:solidFill>
                    <a:latin typeface="Helvetica Light" panose="020B0403020202020204"/>
                  </a:rPr>
                  <a:t>Sensitivity can be important when the cost of missing a positive case (False Negative) is high. For example, in medical tests for serious diseases, a high sensitivity is crucial because failing to detect the disease in someone who has it (a false negative) can have severe consequences.</a:t>
                </a:r>
              </a:p>
              <a:p>
                <a:pPr>
                  <a:lnSpc>
                    <a:spcPct val="150000"/>
                  </a:lnSpc>
                </a:pPr>
                <a:endParaRPr lang="en-US" sz="1200" dirty="0">
                  <a:solidFill>
                    <a:schemeClr val="tx1"/>
                  </a:solidFill>
                  <a:latin typeface="Helvetica Light" panose="020B0403020202020204"/>
                </a:endParaRPr>
              </a:p>
            </p:txBody>
          </p:sp>
        </mc:Choice>
        <mc:Fallback xmlns="">
          <p:sp>
            <p:nvSpPr>
              <p:cNvPr id="5" name="Content Placeholder 4">
                <a:extLst>
                  <a:ext uri="{FF2B5EF4-FFF2-40B4-BE49-F238E27FC236}">
                    <a16:creationId xmlns:a16="http://schemas.microsoft.com/office/drawing/2014/main" id="{055EE2AE-D815-2C1C-F571-ED74371049AA}"/>
                  </a:ext>
                </a:extLst>
              </p:cNvPr>
              <p:cNvSpPr>
                <a:spLocks noGrp="1" noRot="1" noChangeAspect="1" noMove="1" noResize="1" noEditPoints="1" noAdjustHandles="1" noChangeArrowheads="1" noChangeShapeType="1" noTextEdit="1"/>
              </p:cNvSpPr>
              <p:nvPr>
                <p:ph idx="1"/>
              </p:nvPr>
            </p:nvSpPr>
            <p:spPr>
              <a:xfrm>
                <a:off x="628651" y="1179095"/>
                <a:ext cx="4740184" cy="2498099"/>
              </a:xfr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extLst>
                  <p:ext uri="{D42A27DB-BD31-4B8C-83A1-F6EECF244321}">
                    <p14:modId xmlns:p14="http://schemas.microsoft.com/office/powerpoint/2010/main" val="4045708743"/>
                  </p:ext>
                </p:extLst>
              </p:nvPr>
            </p:nvGraphicFramePr>
            <p:xfrm>
              <a:off x="5475954" y="1179095"/>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r>
                                  <m:rPr>
                                    <m:nor/>
                                  </m:rPr>
                                  <a:rPr lang="en-US" sz="1200" b="0" i="0" smtClean="0">
                                    <a:solidFill>
                                      <a:srgbClr val="006600"/>
                                    </a:solidFill>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extLst>
                      <a:ext uri="{0D108BD9-81ED-4DB2-BD59-A6C34878D82A}">
                        <a16:rowId xmlns:a16="http://schemas.microsoft.com/office/drawing/2014/main" val="3300406574"/>
                      </a:ext>
                    </a:extLst>
                  </a:tr>
                  <a:tr h="373280">
                    <a:tc rowSpan="2">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pPr algn="ctr" rtl="0" fontAlgn="ctr"/>
                          <a14:m>
                            <m:oMathPara xmlns:m="http://schemas.openxmlformats.org/officeDocument/2006/math">
                              <m:oMathParaPr>
                                <m:jc m:val="centerGroup"/>
                              </m:oMathParaPr>
                              <m:oMath xmlns:m="http://schemas.openxmlformats.org/officeDocument/2006/math">
                                <m:r>
                                  <m:rPr>
                                    <m:sty m:val="p"/>
                                  </m:rPr>
                                  <a:rPr lang="en-US" sz="1200" b="0" i="0" u="none" strike="noStrike" smtClean="0">
                                    <a:solidFill>
                                      <a:srgbClr val="006600"/>
                                    </a:solidFill>
                                    <a:effectLst/>
                                    <a:latin typeface="Cambria Math" panose="02040503050406030204" pitchFamily="18" charset="0"/>
                                  </a:rPr>
                                  <m:t>T</m:t>
                                </m:r>
                                <m:r>
                                  <a:rPr lang="en-US" sz="1200" b="0" i="0" u="none" strike="noStrike" smtClean="0">
                                    <a:solidFill>
                                      <a:srgbClr val="006600"/>
                                    </a:solidFill>
                                    <a:effectLst/>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Choice>
        <mc:Fallback xmlns="">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extLst>
                  <p:ext uri="{D42A27DB-BD31-4B8C-83A1-F6EECF244321}">
                    <p14:modId xmlns:p14="http://schemas.microsoft.com/office/powerpoint/2010/main" val="4045708743"/>
                  </p:ext>
                </p:extLst>
              </p:nvPr>
            </p:nvGraphicFramePr>
            <p:xfrm>
              <a:off x="5475954" y="1179095"/>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3014" t="-1351" r="-93151" b="-258108"/>
                          </a:stretch>
                        </a:blip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76733" t="-1351" r="-990" b="-258108"/>
                          </a:stretch>
                        </a:blipFill>
                      </a:tcPr>
                    </a:tc>
                    <a:extLst>
                      <a:ext uri="{0D108BD9-81ED-4DB2-BD59-A6C34878D82A}">
                        <a16:rowId xmlns:a16="http://schemas.microsoft.com/office/drawing/2014/main" val="3300406574"/>
                      </a:ext>
                    </a:extLst>
                  </a:tr>
                  <a:tr h="373280">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81522" r="-308759" b="-107609"/>
                          </a:stretch>
                        </a:blip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198810" r="-308759" b="-17857"/>
                          </a:stretch>
                        </a:blip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206FD05-34A0-51DA-E4C3-C54EE5DDECC2}"/>
                  </a:ext>
                </a:extLst>
              </p:cNvPr>
              <p:cNvSpPr txBox="1"/>
              <p:nvPr/>
            </p:nvSpPr>
            <p:spPr>
              <a:xfrm>
                <a:off x="5704509" y="3051989"/>
                <a:ext cx="2941514" cy="476797"/>
              </a:xfrm>
              <a:prstGeom prst="rect">
                <a:avLst/>
              </a:prstGeom>
              <a:solidFill>
                <a:srgbClr val="E5F5FF"/>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e>
                          <m:r>
                            <m:rPr>
                              <m:sty m:val="p"/>
                            </m:rPr>
                            <a:rPr lang="en-US" sz="1200" i="1">
                              <a:solidFill>
                                <a:srgbClr val="006600"/>
                              </a:solidFill>
                              <a:latin typeface="Cambria Math" panose="02040503050406030204" pitchFamily="18" charset="0"/>
                            </a:rPr>
                            <m:t>T</m:t>
                          </m:r>
                        </m:e>
                      </m:d>
                      <m:r>
                        <a:rPr lang="en-US" sz="120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r>
                                <m:rPr>
                                  <m:sty m:val="p"/>
                                </m:rPr>
                                <a:rPr lang="en-US" sz="1200" i="1">
                                  <a:solidFill>
                                    <a:srgbClr val="006600"/>
                                  </a:solidFill>
                                  <a:latin typeface="Cambria Math" panose="02040503050406030204" pitchFamily="18" charset="0"/>
                                </a:rPr>
                                <m:t>S</m:t>
                              </m:r>
                            </m:e>
                          </m:d>
                        </m:num>
                        <m:den>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i="1">
                                      <a:solidFill>
                                        <a:srgbClr val="006600"/>
                                      </a:solidFill>
                                      <a:latin typeface="Cambria Math" panose="02040503050406030204" pitchFamily="18" charset="0"/>
                                    </a:rPr>
                                    <m:t>S</m:t>
                                  </m:r>
                                </m:e>
                                <m:sup>
                                  <m:r>
                                    <a:rPr lang="en-US" sz="1200">
                                      <a:solidFill>
                                        <a:srgbClr val="006600"/>
                                      </a:solidFill>
                                      <a:latin typeface="Cambria Math" panose="02040503050406030204" pitchFamily="18" charset="0"/>
                                    </a:rPr>
                                    <m:t>′</m:t>
                                  </m:r>
                                </m:sup>
                              </m:sSup>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sSup>
                                <m:sSupPr>
                                  <m:ctrlPr>
                                    <a:rPr lang="en-US" sz="1200" i="1">
                                      <a:solidFill>
                                        <a:srgbClr val="006600"/>
                                      </a:solidFill>
                                      <a:latin typeface="Cambria Math" panose="02040503050406030204" pitchFamily="18" charset="0"/>
                                    </a:rPr>
                                  </m:ctrlPr>
                                </m:sSupPr>
                                <m:e>
                                  <m:r>
                                    <m:rPr>
                                      <m:sty m:val="p"/>
                                    </m:rPr>
                                    <a:rPr lang="en-US" sz="1200" i="1">
                                      <a:solidFill>
                                        <a:srgbClr val="006600"/>
                                      </a:solidFill>
                                      <a:latin typeface="Cambria Math" panose="02040503050406030204" pitchFamily="18" charset="0"/>
                                    </a:rPr>
                                    <m:t>S</m:t>
                                  </m:r>
                                </m:e>
                                <m:sup>
                                  <m:r>
                                    <a:rPr lang="en-US" sz="1200">
                                      <a:solidFill>
                                        <a:srgbClr val="006600"/>
                                      </a:solidFill>
                                      <a:latin typeface="Cambria Math" panose="02040503050406030204" pitchFamily="18" charset="0"/>
                                    </a:rPr>
                                    <m:t>′</m:t>
                                  </m:r>
                                </m:sup>
                              </m:sSup>
                            </m:e>
                          </m:d>
                        </m:den>
                      </m:f>
                    </m:oMath>
                  </m:oMathPara>
                </a14:m>
                <a:endParaRPr lang="en-US" sz="1200" dirty="0"/>
              </a:p>
            </p:txBody>
          </p:sp>
        </mc:Choice>
        <mc:Fallback xmlns="">
          <p:sp>
            <p:nvSpPr>
              <p:cNvPr id="2" name="TextBox 1">
                <a:extLst>
                  <a:ext uri="{FF2B5EF4-FFF2-40B4-BE49-F238E27FC236}">
                    <a16:creationId xmlns:a16="http://schemas.microsoft.com/office/drawing/2014/main" id="{5206FD05-34A0-51DA-E4C3-C54EE5DDECC2}"/>
                  </a:ext>
                </a:extLst>
              </p:cNvPr>
              <p:cNvSpPr txBox="1">
                <a:spLocks noRot="1" noChangeAspect="1" noMove="1" noResize="1" noEditPoints="1" noAdjustHandles="1" noChangeArrowheads="1" noChangeShapeType="1" noTextEdit="1"/>
              </p:cNvSpPr>
              <p:nvPr/>
            </p:nvSpPr>
            <p:spPr>
              <a:xfrm>
                <a:off x="5704509" y="3051989"/>
                <a:ext cx="2941514" cy="476797"/>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19065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E938F6-6A5D-2E5D-0D5D-DD46B7C78E06}"/>
              </a:ext>
            </a:extLst>
          </p:cNvPr>
          <p:cNvSpPr>
            <a:spLocks noGrp="1"/>
          </p:cNvSpPr>
          <p:nvPr>
            <p:ph type="title"/>
          </p:nvPr>
        </p:nvSpPr>
        <p:spPr/>
        <p:txBody>
          <a:bodyPr/>
          <a:lstStyle/>
          <a:p>
            <a:r>
              <a:rPr lang="en-US" dirty="0"/>
              <a:t>Selectivity of a Test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55EE2AE-D815-2C1C-F571-ED74371049AA}"/>
                  </a:ext>
                </a:extLst>
              </p:cNvPr>
              <p:cNvSpPr>
                <a:spLocks noGrp="1"/>
              </p:cNvSpPr>
              <p:nvPr>
                <p:ph idx="1"/>
              </p:nvPr>
            </p:nvSpPr>
            <p:spPr>
              <a:xfrm>
                <a:off x="628651" y="1179095"/>
                <a:ext cx="4740184" cy="2494834"/>
              </a:xfrm>
              <a:solidFill>
                <a:srgbClr val="E5F5FF"/>
              </a:solidFill>
              <a:ln>
                <a:solidFill>
                  <a:schemeClr val="tx1"/>
                </a:solidFill>
              </a:ln>
            </p:spPr>
            <p:txBody>
              <a:bodyPr>
                <a:normAutofit/>
              </a:bodyPr>
              <a:lstStyle/>
              <a:p>
                <a:pPr marL="0" indent="0" algn="just">
                  <a:lnSpc>
                    <a:spcPct val="150000"/>
                  </a:lnSpc>
                  <a:buNone/>
                </a:pPr>
                <a:r>
                  <a:rPr lang="en-US" sz="1100" b="1" dirty="0">
                    <a:solidFill>
                      <a:srgbClr val="C00000"/>
                    </a:solidFill>
                    <a:latin typeface="Helvetica Light" panose="020B0403020202020204"/>
                  </a:rPr>
                  <a:t>Selectivity (Specificity) (</a:t>
                </a:r>
                <a14:m>
                  <m:oMath xmlns:m="http://schemas.openxmlformats.org/officeDocument/2006/math">
                    <m:r>
                      <m:rPr>
                        <m:sty m:val="p"/>
                      </m:rPr>
                      <a:rPr lang="en-US" sz="1100">
                        <a:solidFill>
                          <a:srgbClr val="008000"/>
                        </a:solidFill>
                        <a:latin typeface="Cambria Math" panose="02040503050406030204" pitchFamily="18" charset="0"/>
                      </a:rPr>
                      <m:t>P</m:t>
                    </m:r>
                    <m:d>
                      <m:dPr>
                        <m:ctrlPr>
                          <a:rPr lang="en-US" sz="1100" i="1">
                            <a:solidFill>
                              <a:srgbClr val="008000"/>
                            </a:solidFill>
                            <a:latin typeface="Cambria Math" panose="02040503050406030204" pitchFamily="18" charset="0"/>
                          </a:rPr>
                        </m:ctrlPr>
                      </m:dPr>
                      <m:e>
                        <m:r>
                          <m:rPr>
                            <m:sty m:val="p"/>
                          </m:rPr>
                          <a:rPr lang="en-US" sz="1100">
                            <a:solidFill>
                              <a:srgbClr val="008000"/>
                            </a:solidFill>
                            <a:latin typeface="Cambria Math" panose="02040503050406030204" pitchFamily="18" charset="0"/>
                          </a:rPr>
                          <m:t>T</m:t>
                        </m:r>
                        <m:r>
                          <a:rPr lang="en-US" sz="1100">
                            <a:solidFill>
                              <a:srgbClr val="008000"/>
                            </a:solidFill>
                            <a:latin typeface="Cambria Math" panose="02040503050406030204" pitchFamily="18" charset="0"/>
                          </a:rPr>
                          <m:t>′</m:t>
                        </m:r>
                      </m:e>
                      <m:e>
                        <m:r>
                          <m:rPr>
                            <m:sty m:val="p"/>
                          </m:rPr>
                          <a:rPr lang="en-US" sz="1100">
                            <a:solidFill>
                              <a:srgbClr val="008000"/>
                            </a:solidFill>
                            <a:latin typeface="Cambria Math" panose="02040503050406030204" pitchFamily="18" charset="0"/>
                          </a:rPr>
                          <m:t>S</m:t>
                        </m:r>
                        <m:r>
                          <a:rPr lang="en-US" sz="1100">
                            <a:solidFill>
                              <a:srgbClr val="008000"/>
                            </a:solidFill>
                            <a:latin typeface="Cambria Math" panose="02040503050406030204" pitchFamily="18" charset="0"/>
                          </a:rPr>
                          <m:t>′</m:t>
                        </m:r>
                      </m:e>
                    </m:d>
                  </m:oMath>
                </a14:m>
                <a:r>
                  <a:rPr lang="en-US" sz="1100" b="1" dirty="0">
                    <a:solidFill>
                      <a:srgbClr val="C00000"/>
                    </a:solidFill>
                    <a:latin typeface="Helvetica Light" panose="020B0403020202020204"/>
                  </a:rPr>
                  <a:t>): </a:t>
                </a:r>
                <a:r>
                  <a:rPr lang="en-US" sz="1100" dirty="0">
                    <a:solidFill>
                      <a:schemeClr val="tx1"/>
                    </a:solidFill>
                    <a:latin typeface="Helvetica Light" panose="020B0403020202020204"/>
                  </a:rPr>
                  <a:t>It is the conditional probability that measures how well the test identifies negative cases correctly.</a:t>
                </a:r>
                <a:endParaRPr lang="en-US" sz="1100" b="1" dirty="0">
                  <a:solidFill>
                    <a:srgbClr val="C00000"/>
                  </a:solidFill>
                  <a:latin typeface="Helvetica Light" panose="020B0403020202020204"/>
                </a:endParaRPr>
              </a:p>
              <a:p>
                <a:pPr marL="0" indent="0" algn="just">
                  <a:lnSpc>
                    <a:spcPct val="150000"/>
                  </a:lnSpc>
                  <a:buNone/>
                </a:pPr>
                <a14:m>
                  <m:oMathPara xmlns:m="http://schemas.openxmlformats.org/officeDocument/2006/math">
                    <m:oMathParaPr>
                      <m:jc m:val="centerGroup"/>
                    </m:oMathParaPr>
                    <m:oMath xmlns:m="http://schemas.openxmlformats.org/officeDocument/2006/math">
                      <m:r>
                        <m:rPr>
                          <m:sty m:val="p"/>
                        </m:rPr>
                        <a:rPr lang="en-US" sz="1100">
                          <a:solidFill>
                            <a:srgbClr val="008000"/>
                          </a:solidFill>
                          <a:latin typeface="Cambria Math" panose="02040503050406030204" pitchFamily="18" charset="0"/>
                        </a:rPr>
                        <m:t>S</m:t>
                      </m:r>
                      <m:r>
                        <m:rPr>
                          <m:sty m:val="p"/>
                        </m:rPr>
                        <a:rPr lang="en-US" sz="1100" b="0" i="0" smtClean="0">
                          <a:solidFill>
                            <a:srgbClr val="008000"/>
                          </a:solidFill>
                          <a:latin typeface="Cambria Math" panose="02040503050406030204" pitchFamily="18" charset="0"/>
                        </a:rPr>
                        <m:t>pecificity</m:t>
                      </m:r>
                      <m:r>
                        <a:rPr lang="en-US" sz="1100">
                          <a:solidFill>
                            <a:srgbClr val="008000"/>
                          </a:solidFill>
                          <a:latin typeface="Cambria Math" panose="02040503050406030204" pitchFamily="18" charset="0"/>
                        </a:rPr>
                        <m:t>=</m:t>
                      </m:r>
                      <m:r>
                        <m:rPr>
                          <m:sty m:val="p"/>
                        </m:rPr>
                        <a:rPr lang="en-US" sz="1100">
                          <a:solidFill>
                            <a:srgbClr val="008000"/>
                          </a:solidFill>
                          <a:latin typeface="Cambria Math" panose="02040503050406030204" pitchFamily="18" charset="0"/>
                        </a:rPr>
                        <m:t>P</m:t>
                      </m:r>
                      <m:d>
                        <m:dPr>
                          <m:ctrlPr>
                            <a:rPr lang="en-US" sz="1100" i="1">
                              <a:solidFill>
                                <a:srgbClr val="008000"/>
                              </a:solidFill>
                              <a:latin typeface="Cambria Math" panose="02040503050406030204" pitchFamily="18" charset="0"/>
                            </a:rPr>
                          </m:ctrlPr>
                        </m:dPr>
                        <m:e>
                          <m:r>
                            <m:rPr>
                              <m:sty m:val="p"/>
                            </m:rPr>
                            <a:rPr lang="en-US" sz="1100">
                              <a:solidFill>
                                <a:srgbClr val="008000"/>
                              </a:solidFill>
                              <a:latin typeface="Cambria Math" panose="02040503050406030204" pitchFamily="18" charset="0"/>
                            </a:rPr>
                            <m:t>T</m:t>
                          </m:r>
                          <m:r>
                            <a:rPr lang="en-US" sz="1100" b="0" i="0" smtClean="0">
                              <a:solidFill>
                                <a:srgbClr val="008000"/>
                              </a:solidFill>
                              <a:latin typeface="Cambria Math" panose="02040503050406030204" pitchFamily="18" charset="0"/>
                            </a:rPr>
                            <m:t>′</m:t>
                          </m:r>
                        </m:e>
                        <m:e>
                          <m:r>
                            <m:rPr>
                              <m:sty m:val="p"/>
                            </m:rPr>
                            <a:rPr lang="en-US" sz="1100">
                              <a:solidFill>
                                <a:srgbClr val="008000"/>
                              </a:solidFill>
                              <a:latin typeface="Cambria Math" panose="02040503050406030204" pitchFamily="18" charset="0"/>
                            </a:rPr>
                            <m:t>S</m:t>
                          </m:r>
                          <m:r>
                            <a:rPr lang="en-US" sz="1100" b="0" i="0" smtClean="0">
                              <a:solidFill>
                                <a:srgbClr val="008000"/>
                              </a:solidFill>
                              <a:latin typeface="Cambria Math" panose="02040503050406030204" pitchFamily="18" charset="0"/>
                            </a:rPr>
                            <m:t>′</m:t>
                          </m:r>
                        </m:e>
                      </m:d>
                      <m:r>
                        <a:rPr lang="en-US" sz="1100">
                          <a:solidFill>
                            <a:srgbClr val="008000"/>
                          </a:solidFill>
                          <a:latin typeface="Cambria Math" panose="02040503050406030204" pitchFamily="18" charset="0"/>
                        </a:rPr>
                        <m:t>=</m:t>
                      </m:r>
                      <m:f>
                        <m:fPr>
                          <m:ctrlPr>
                            <a:rPr lang="en-US" sz="1100" i="1">
                              <a:solidFill>
                                <a:srgbClr val="008000"/>
                              </a:solidFill>
                              <a:latin typeface="Cambria Math" panose="02040503050406030204" pitchFamily="18" charset="0"/>
                            </a:rPr>
                          </m:ctrlPr>
                        </m:fPr>
                        <m:num>
                          <m:r>
                            <m:rPr>
                              <m:sty m:val="p"/>
                            </m:rPr>
                            <a:rPr lang="en-US" sz="1100">
                              <a:solidFill>
                                <a:srgbClr val="008000"/>
                              </a:solidFill>
                              <a:latin typeface="Cambria Math" panose="02040503050406030204" pitchFamily="18" charset="0"/>
                            </a:rPr>
                            <m:t>True</m:t>
                          </m:r>
                          <m:r>
                            <a:rPr lang="en-US" sz="1100">
                              <a:solidFill>
                                <a:srgbClr val="008000"/>
                              </a:solidFill>
                              <a:latin typeface="Cambria Math" panose="02040503050406030204" pitchFamily="18" charset="0"/>
                            </a:rPr>
                            <m:t> </m:t>
                          </m:r>
                          <m:r>
                            <m:rPr>
                              <m:sty m:val="p"/>
                            </m:rPr>
                            <a:rPr lang="en-US" sz="1100" b="0" i="0" smtClean="0">
                              <a:solidFill>
                                <a:srgbClr val="008000"/>
                              </a:solidFill>
                              <a:latin typeface="Cambria Math" panose="02040503050406030204" pitchFamily="18" charset="0"/>
                            </a:rPr>
                            <m:t>Negatives</m:t>
                          </m:r>
                          <m:r>
                            <a:rPr lang="en-US" sz="1100">
                              <a:solidFill>
                                <a:srgbClr val="008000"/>
                              </a:solidFill>
                              <a:latin typeface="Cambria Math" panose="02040503050406030204" pitchFamily="18" charset="0"/>
                            </a:rPr>
                            <m:t> (</m:t>
                          </m:r>
                          <m:r>
                            <m:rPr>
                              <m:sty m:val="p"/>
                            </m:rPr>
                            <a:rPr lang="en-US" sz="1100">
                              <a:solidFill>
                                <a:srgbClr val="008000"/>
                              </a:solidFill>
                              <a:latin typeface="Cambria Math" panose="02040503050406030204" pitchFamily="18" charset="0"/>
                            </a:rPr>
                            <m:t>TN</m:t>
                          </m:r>
                          <m:r>
                            <a:rPr lang="en-US" sz="1100">
                              <a:solidFill>
                                <a:srgbClr val="008000"/>
                              </a:solidFill>
                              <a:latin typeface="Cambria Math" panose="02040503050406030204" pitchFamily="18" charset="0"/>
                            </a:rPr>
                            <m:t>)</m:t>
                          </m:r>
                        </m:num>
                        <m:den>
                          <m:r>
                            <m:rPr>
                              <m:sty m:val="p"/>
                            </m:rPr>
                            <a:rPr lang="en-US" sz="1100" b="0" i="0" smtClean="0">
                              <a:solidFill>
                                <a:srgbClr val="008000"/>
                              </a:solidFill>
                              <a:latin typeface="Cambria Math" panose="02040503050406030204" pitchFamily="18" charset="0"/>
                            </a:rPr>
                            <m:t>False</m:t>
                          </m:r>
                          <m:r>
                            <a:rPr lang="en-US" sz="1100">
                              <a:solidFill>
                                <a:srgbClr val="008000"/>
                              </a:solidFill>
                              <a:latin typeface="Cambria Math" panose="02040503050406030204" pitchFamily="18" charset="0"/>
                            </a:rPr>
                            <m:t> </m:t>
                          </m:r>
                          <m:r>
                            <m:rPr>
                              <m:sty m:val="p"/>
                            </m:rPr>
                            <a:rPr lang="en-US" sz="1100">
                              <a:solidFill>
                                <a:srgbClr val="008000"/>
                              </a:solidFill>
                              <a:latin typeface="Cambria Math" panose="02040503050406030204" pitchFamily="18" charset="0"/>
                            </a:rPr>
                            <m:t>Positives</m:t>
                          </m:r>
                          <m:r>
                            <a:rPr lang="en-US" sz="1100">
                              <a:solidFill>
                                <a:srgbClr val="008000"/>
                              </a:solidFill>
                              <a:latin typeface="Cambria Math" panose="02040503050406030204" pitchFamily="18" charset="0"/>
                            </a:rPr>
                            <m:t> </m:t>
                          </m:r>
                          <m:d>
                            <m:dPr>
                              <m:ctrlPr>
                                <a:rPr lang="en-US" sz="1100" i="1">
                                  <a:solidFill>
                                    <a:srgbClr val="008000"/>
                                  </a:solidFill>
                                  <a:latin typeface="Cambria Math" panose="02040503050406030204" pitchFamily="18" charset="0"/>
                                </a:rPr>
                              </m:ctrlPr>
                            </m:dPr>
                            <m:e>
                              <m:r>
                                <m:rPr>
                                  <m:sty m:val="p"/>
                                </m:rPr>
                                <a:rPr lang="en-US" sz="1100" b="0" i="0" smtClean="0">
                                  <a:solidFill>
                                    <a:srgbClr val="008000"/>
                                  </a:solidFill>
                                  <a:latin typeface="Cambria Math" panose="02040503050406030204" pitchFamily="18" charset="0"/>
                                </a:rPr>
                                <m:t>F</m:t>
                              </m:r>
                              <m:r>
                                <m:rPr>
                                  <m:sty m:val="p"/>
                                </m:rPr>
                                <a:rPr lang="en-US" sz="1100">
                                  <a:solidFill>
                                    <a:srgbClr val="008000"/>
                                  </a:solidFill>
                                  <a:latin typeface="Cambria Math" panose="02040503050406030204" pitchFamily="18" charset="0"/>
                                </a:rPr>
                                <m:t>P</m:t>
                              </m:r>
                            </m:e>
                          </m:d>
                          <m:r>
                            <a:rPr lang="en-US" sz="1100">
                              <a:solidFill>
                                <a:srgbClr val="008000"/>
                              </a:solidFill>
                              <a:latin typeface="Cambria Math" panose="02040503050406030204" pitchFamily="18" charset="0"/>
                            </a:rPr>
                            <m:t>+</m:t>
                          </m:r>
                          <m:r>
                            <m:rPr>
                              <m:sty m:val="p"/>
                            </m:rPr>
                            <a:rPr lang="en-US" sz="1100" b="0" i="0" smtClean="0">
                              <a:solidFill>
                                <a:srgbClr val="008000"/>
                              </a:solidFill>
                              <a:latin typeface="Cambria Math" panose="02040503050406030204" pitchFamily="18" charset="0"/>
                            </a:rPr>
                            <m:t>True</m:t>
                          </m:r>
                          <m:r>
                            <a:rPr lang="en-US" sz="1100" b="0" i="0" smtClean="0">
                              <a:solidFill>
                                <a:srgbClr val="008000"/>
                              </a:solidFill>
                              <a:latin typeface="Cambria Math" panose="02040503050406030204" pitchFamily="18" charset="0"/>
                            </a:rPr>
                            <m:t> </m:t>
                          </m:r>
                          <m:r>
                            <m:rPr>
                              <m:sty m:val="p"/>
                            </m:rPr>
                            <a:rPr lang="en-US" sz="1100" b="0" i="0" smtClean="0">
                              <a:solidFill>
                                <a:srgbClr val="008000"/>
                              </a:solidFill>
                              <a:latin typeface="Cambria Math" panose="02040503050406030204" pitchFamily="18" charset="0"/>
                            </a:rPr>
                            <m:t>Negatives</m:t>
                          </m:r>
                          <m:r>
                            <a:rPr lang="en-US" sz="1100">
                              <a:solidFill>
                                <a:srgbClr val="008000"/>
                              </a:solidFill>
                              <a:latin typeface="Cambria Math" panose="02040503050406030204" pitchFamily="18" charset="0"/>
                            </a:rPr>
                            <m:t> (</m:t>
                          </m:r>
                          <m:r>
                            <m:rPr>
                              <m:sty m:val="p"/>
                            </m:rPr>
                            <a:rPr lang="en-US" sz="1100" b="0" i="0" smtClean="0">
                              <a:solidFill>
                                <a:srgbClr val="008000"/>
                              </a:solidFill>
                              <a:latin typeface="Cambria Math" panose="02040503050406030204" pitchFamily="18" charset="0"/>
                            </a:rPr>
                            <m:t>TN</m:t>
                          </m:r>
                          <m:r>
                            <a:rPr lang="en-US" sz="1100">
                              <a:solidFill>
                                <a:srgbClr val="008000"/>
                              </a:solidFill>
                              <a:latin typeface="Cambria Math" panose="02040503050406030204" pitchFamily="18" charset="0"/>
                            </a:rPr>
                            <m:t>)</m:t>
                          </m:r>
                        </m:den>
                      </m:f>
                    </m:oMath>
                  </m:oMathPara>
                </a14:m>
                <a:endParaRPr lang="en-US" sz="1100" dirty="0">
                  <a:solidFill>
                    <a:srgbClr val="008000"/>
                  </a:solidFill>
                  <a:latin typeface="Cambria Math" panose="02040503050406030204" pitchFamily="18" charset="0"/>
                </a:endParaRPr>
              </a:p>
              <a:p>
                <a:pPr marL="0" indent="0" algn="just">
                  <a:lnSpc>
                    <a:spcPct val="150000"/>
                  </a:lnSpc>
                  <a:buNone/>
                </a:pPr>
                <a:r>
                  <a:rPr lang="en-US" sz="1100" dirty="0">
                    <a:solidFill>
                      <a:schemeClr val="tx1"/>
                    </a:solidFill>
                    <a:latin typeface="Helvetica Light" panose="020B0403020202020204"/>
                  </a:rPr>
                  <a:t>In situations where the cost or consequences of a false positive are high, specificity becomes critical. For example, in a diagnostic setting, falsely diagnosing someone with a severe illness can lead to unnecessary stress, invasive procedures, and unwarranted treatments.</a:t>
                </a:r>
              </a:p>
              <a:p>
                <a:pPr>
                  <a:lnSpc>
                    <a:spcPct val="150000"/>
                  </a:lnSpc>
                </a:pPr>
                <a:endParaRPr lang="en-US" sz="1200" dirty="0">
                  <a:solidFill>
                    <a:schemeClr val="tx1"/>
                  </a:solidFill>
                  <a:latin typeface="Helvetica Light" panose="020B0403020202020204"/>
                </a:endParaRPr>
              </a:p>
              <a:p>
                <a:pPr>
                  <a:lnSpc>
                    <a:spcPct val="150000"/>
                  </a:lnSpc>
                </a:pPr>
                <a:endParaRPr lang="en-US" sz="1200" dirty="0">
                  <a:solidFill>
                    <a:schemeClr val="tx1"/>
                  </a:solidFill>
                  <a:latin typeface="Helvetica Light" panose="020B0403020202020204"/>
                </a:endParaRPr>
              </a:p>
              <a:p>
                <a:pPr>
                  <a:lnSpc>
                    <a:spcPct val="150000"/>
                  </a:lnSpc>
                </a:pPr>
                <a:endParaRPr lang="en-US" sz="1200" dirty="0">
                  <a:solidFill>
                    <a:schemeClr val="tx1"/>
                  </a:solidFill>
                  <a:latin typeface="Helvetica Light" panose="020B0403020202020204"/>
                </a:endParaRPr>
              </a:p>
              <a:p>
                <a:pPr>
                  <a:lnSpc>
                    <a:spcPct val="150000"/>
                  </a:lnSpc>
                </a:pPr>
                <a:endParaRPr lang="en-US" sz="1200" dirty="0">
                  <a:solidFill>
                    <a:schemeClr val="tx1"/>
                  </a:solidFill>
                  <a:latin typeface="Helvetica Light" panose="020B0403020202020204"/>
                </a:endParaRPr>
              </a:p>
              <a:p>
                <a:pPr>
                  <a:lnSpc>
                    <a:spcPct val="150000"/>
                  </a:lnSpc>
                </a:pPr>
                <a:endParaRPr lang="en-US" sz="1200" dirty="0">
                  <a:solidFill>
                    <a:schemeClr val="tx1"/>
                  </a:solidFill>
                  <a:latin typeface="Helvetica Light" panose="020B0403020202020204"/>
                </a:endParaRPr>
              </a:p>
              <a:p>
                <a:pPr>
                  <a:lnSpc>
                    <a:spcPct val="150000"/>
                  </a:lnSpc>
                </a:pPr>
                <a:endParaRPr lang="en-US" sz="1200" dirty="0">
                  <a:solidFill>
                    <a:schemeClr val="tx1"/>
                  </a:solidFill>
                  <a:latin typeface="Helvetica Light" panose="020B0403020202020204"/>
                </a:endParaRPr>
              </a:p>
            </p:txBody>
          </p:sp>
        </mc:Choice>
        <mc:Fallback xmlns="">
          <p:sp>
            <p:nvSpPr>
              <p:cNvPr id="5" name="Content Placeholder 4">
                <a:extLst>
                  <a:ext uri="{FF2B5EF4-FFF2-40B4-BE49-F238E27FC236}">
                    <a16:creationId xmlns:a16="http://schemas.microsoft.com/office/drawing/2014/main" id="{055EE2AE-D815-2C1C-F571-ED74371049AA}"/>
                  </a:ext>
                </a:extLst>
              </p:cNvPr>
              <p:cNvSpPr>
                <a:spLocks noGrp="1" noRot="1" noChangeAspect="1" noMove="1" noResize="1" noEditPoints="1" noAdjustHandles="1" noChangeArrowheads="1" noChangeShapeType="1" noTextEdit="1"/>
              </p:cNvSpPr>
              <p:nvPr>
                <p:ph idx="1"/>
              </p:nvPr>
            </p:nvSpPr>
            <p:spPr>
              <a:xfrm>
                <a:off x="628651" y="1179095"/>
                <a:ext cx="4740184" cy="2494834"/>
              </a:xfr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extLst>
                  <p:ext uri="{D42A27DB-BD31-4B8C-83A1-F6EECF244321}">
                    <p14:modId xmlns:p14="http://schemas.microsoft.com/office/powerpoint/2010/main" val="114255073"/>
                  </p:ext>
                </p:extLst>
              </p:nvPr>
            </p:nvGraphicFramePr>
            <p:xfrm>
              <a:off x="5475954" y="1179392"/>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r>
                                  <m:rPr>
                                    <m:nor/>
                                  </m:rPr>
                                  <a:rPr lang="en-US" sz="1200" b="0" i="0" smtClean="0">
                                    <a:solidFill>
                                      <a:srgbClr val="006600"/>
                                    </a:solidFill>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extLst>
                      <a:ext uri="{0D108BD9-81ED-4DB2-BD59-A6C34878D82A}">
                        <a16:rowId xmlns:a16="http://schemas.microsoft.com/office/drawing/2014/main" val="3300406574"/>
                      </a:ext>
                    </a:extLst>
                  </a:tr>
                  <a:tr h="373280">
                    <a:tc rowSpan="2">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pPr algn="ctr" rtl="0" fontAlgn="ctr"/>
                          <a14:m>
                            <m:oMathPara xmlns:m="http://schemas.openxmlformats.org/officeDocument/2006/math">
                              <m:oMathParaPr>
                                <m:jc m:val="centerGroup"/>
                              </m:oMathParaPr>
                              <m:oMath xmlns:m="http://schemas.openxmlformats.org/officeDocument/2006/math">
                                <m:r>
                                  <m:rPr>
                                    <m:sty m:val="p"/>
                                  </m:rPr>
                                  <a:rPr lang="en-US" sz="1200" b="0" i="0" u="none" strike="noStrike" smtClean="0">
                                    <a:solidFill>
                                      <a:srgbClr val="006600"/>
                                    </a:solidFill>
                                    <a:effectLst/>
                                    <a:latin typeface="Cambria Math" panose="02040503050406030204" pitchFamily="18" charset="0"/>
                                  </a:rPr>
                                  <m:t>T</m:t>
                                </m:r>
                                <m:r>
                                  <a:rPr lang="en-US" sz="1200" b="0" i="0" u="none" strike="noStrike" smtClean="0">
                                    <a:solidFill>
                                      <a:srgbClr val="006600"/>
                                    </a:solidFill>
                                    <a:effectLst/>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Choice>
        <mc:Fallback xmlns="">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extLst>
                  <p:ext uri="{D42A27DB-BD31-4B8C-83A1-F6EECF244321}">
                    <p14:modId xmlns:p14="http://schemas.microsoft.com/office/powerpoint/2010/main" val="114255073"/>
                  </p:ext>
                </p:extLst>
              </p:nvPr>
            </p:nvGraphicFramePr>
            <p:xfrm>
              <a:off x="5475954" y="1179392"/>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3014" t="-1351" r="-93151" b="-258108"/>
                          </a:stretch>
                        </a:blip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76733" t="-1351" r="-990" b="-258108"/>
                          </a:stretch>
                        </a:blipFill>
                      </a:tcPr>
                    </a:tc>
                    <a:extLst>
                      <a:ext uri="{0D108BD9-81ED-4DB2-BD59-A6C34878D82A}">
                        <a16:rowId xmlns:a16="http://schemas.microsoft.com/office/drawing/2014/main" val="3300406574"/>
                      </a:ext>
                    </a:extLst>
                  </a:tr>
                  <a:tr h="373280">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81522" r="-308759" b="-107609"/>
                          </a:stretch>
                        </a:blip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198810" r="-308759" b="-17857"/>
                          </a:stretch>
                        </a:blip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CABE488-13AF-FE22-8524-425146B58BF1}"/>
                  </a:ext>
                </a:extLst>
              </p:cNvPr>
              <p:cNvSpPr txBox="1"/>
              <p:nvPr/>
            </p:nvSpPr>
            <p:spPr>
              <a:xfrm>
                <a:off x="5704509" y="3051989"/>
                <a:ext cx="2941514" cy="476797"/>
              </a:xfrm>
              <a:prstGeom prst="rect">
                <a:avLst/>
              </a:prstGeom>
              <a:solidFill>
                <a:srgbClr val="E5F5FF"/>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e>
                          <m:r>
                            <m:rPr>
                              <m:sty m:val="p"/>
                            </m:rPr>
                            <a:rPr lang="en-US" sz="1200" i="1">
                              <a:solidFill>
                                <a:srgbClr val="006600"/>
                              </a:solidFill>
                              <a:latin typeface="Cambria Math" panose="02040503050406030204" pitchFamily="18" charset="0"/>
                            </a:rPr>
                            <m:t>T</m:t>
                          </m:r>
                        </m:e>
                      </m:d>
                      <m:r>
                        <a:rPr lang="en-US" sz="120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r>
                                <m:rPr>
                                  <m:sty m:val="p"/>
                                </m:rPr>
                                <a:rPr lang="en-US" sz="1200" i="1">
                                  <a:solidFill>
                                    <a:srgbClr val="006600"/>
                                  </a:solidFill>
                                  <a:latin typeface="Cambria Math" panose="02040503050406030204" pitchFamily="18" charset="0"/>
                                </a:rPr>
                                <m:t>S</m:t>
                              </m:r>
                            </m:e>
                          </m:d>
                        </m:num>
                        <m:den>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i="1">
                                      <a:solidFill>
                                        <a:srgbClr val="006600"/>
                                      </a:solidFill>
                                      <a:latin typeface="Cambria Math" panose="02040503050406030204" pitchFamily="18" charset="0"/>
                                    </a:rPr>
                                    <m:t>S</m:t>
                                  </m:r>
                                </m:e>
                                <m:sup>
                                  <m:r>
                                    <a:rPr lang="en-US" sz="1200">
                                      <a:solidFill>
                                        <a:srgbClr val="006600"/>
                                      </a:solidFill>
                                      <a:latin typeface="Cambria Math" panose="02040503050406030204" pitchFamily="18" charset="0"/>
                                    </a:rPr>
                                    <m:t>′</m:t>
                                  </m:r>
                                </m:sup>
                              </m:sSup>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sSup>
                                <m:sSupPr>
                                  <m:ctrlPr>
                                    <a:rPr lang="en-US" sz="1200" i="1">
                                      <a:solidFill>
                                        <a:srgbClr val="006600"/>
                                      </a:solidFill>
                                      <a:latin typeface="Cambria Math" panose="02040503050406030204" pitchFamily="18" charset="0"/>
                                    </a:rPr>
                                  </m:ctrlPr>
                                </m:sSupPr>
                                <m:e>
                                  <m:r>
                                    <m:rPr>
                                      <m:sty m:val="p"/>
                                    </m:rPr>
                                    <a:rPr lang="en-US" sz="1200" i="1">
                                      <a:solidFill>
                                        <a:srgbClr val="006600"/>
                                      </a:solidFill>
                                      <a:latin typeface="Cambria Math" panose="02040503050406030204" pitchFamily="18" charset="0"/>
                                    </a:rPr>
                                    <m:t>S</m:t>
                                  </m:r>
                                </m:e>
                                <m:sup>
                                  <m:r>
                                    <a:rPr lang="en-US" sz="1200">
                                      <a:solidFill>
                                        <a:srgbClr val="006600"/>
                                      </a:solidFill>
                                      <a:latin typeface="Cambria Math" panose="02040503050406030204" pitchFamily="18" charset="0"/>
                                    </a:rPr>
                                    <m:t>′</m:t>
                                  </m:r>
                                </m:sup>
                              </m:sSup>
                            </m:e>
                          </m:d>
                        </m:den>
                      </m:f>
                    </m:oMath>
                  </m:oMathPara>
                </a14:m>
                <a:endParaRPr lang="en-US" sz="1200" dirty="0"/>
              </a:p>
            </p:txBody>
          </p:sp>
        </mc:Choice>
        <mc:Fallback xmlns="">
          <p:sp>
            <p:nvSpPr>
              <p:cNvPr id="2" name="TextBox 1">
                <a:extLst>
                  <a:ext uri="{FF2B5EF4-FFF2-40B4-BE49-F238E27FC236}">
                    <a16:creationId xmlns:a16="http://schemas.microsoft.com/office/drawing/2014/main" id="{ECABE488-13AF-FE22-8524-425146B58BF1}"/>
                  </a:ext>
                </a:extLst>
              </p:cNvPr>
              <p:cNvSpPr txBox="1">
                <a:spLocks noRot="1" noChangeAspect="1" noMove="1" noResize="1" noEditPoints="1" noAdjustHandles="1" noChangeArrowheads="1" noChangeShapeType="1" noTextEdit="1"/>
              </p:cNvSpPr>
              <p:nvPr/>
            </p:nvSpPr>
            <p:spPr>
              <a:xfrm>
                <a:off x="5704509" y="3051989"/>
                <a:ext cx="2941514" cy="476797"/>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191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E938F6-6A5D-2E5D-0D5D-DD46B7C78E06}"/>
              </a:ext>
            </a:extLst>
          </p:cNvPr>
          <p:cNvSpPr>
            <a:spLocks noGrp="1"/>
          </p:cNvSpPr>
          <p:nvPr>
            <p:ph type="title"/>
          </p:nvPr>
        </p:nvSpPr>
        <p:spPr/>
        <p:txBody>
          <a:bodyPr/>
          <a:lstStyle/>
          <a:p>
            <a:r>
              <a:rPr lang="en-US" dirty="0"/>
              <a:t>Prior Distribution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55EE2AE-D815-2C1C-F571-ED74371049AA}"/>
                  </a:ext>
                </a:extLst>
              </p:cNvPr>
              <p:cNvSpPr>
                <a:spLocks noGrp="1"/>
              </p:cNvSpPr>
              <p:nvPr>
                <p:ph idx="1"/>
              </p:nvPr>
            </p:nvSpPr>
            <p:spPr>
              <a:xfrm>
                <a:off x="628651" y="1179095"/>
                <a:ext cx="4740184" cy="2494834"/>
              </a:xfrm>
              <a:solidFill>
                <a:srgbClr val="E5F5FF"/>
              </a:solidFill>
              <a:ln>
                <a:solidFill>
                  <a:schemeClr val="tx1"/>
                </a:solidFill>
              </a:ln>
            </p:spPr>
            <p:txBody>
              <a:bodyPr>
                <a:normAutofit fontScale="92500" lnSpcReduction="20000"/>
              </a:bodyPr>
              <a:lstStyle/>
              <a:p>
                <a:pPr marL="0" indent="0">
                  <a:lnSpc>
                    <a:spcPct val="150000"/>
                  </a:lnSpc>
                  <a:buNone/>
                </a:pPr>
                <a:r>
                  <a:rPr lang="en-US" sz="1200" b="1" dirty="0">
                    <a:solidFill>
                      <a:srgbClr val="C00000"/>
                    </a:solidFill>
                    <a:latin typeface="Helvetica Light" panose="020B0403020202020204"/>
                  </a:rPr>
                  <a:t>Prior (or Prevalence) (</a:t>
                </a:r>
                <a14:m>
                  <m:oMath xmlns:m="http://schemas.openxmlformats.org/officeDocument/2006/math">
                    <m:r>
                      <m:rPr>
                        <m:sty m:val="p"/>
                      </m:rPr>
                      <a:rPr lang="en-US" sz="120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oMath>
                </a14:m>
                <a:r>
                  <a:rPr lang="en-US" sz="1200" b="1" dirty="0">
                    <a:solidFill>
                      <a:srgbClr val="C00000"/>
                    </a:solidFill>
                    <a:latin typeface="Helvetica Light" panose="020B0403020202020204"/>
                  </a:rPr>
                  <a:t>): </a:t>
                </a:r>
                <a:r>
                  <a:rPr lang="en-US" sz="1200" dirty="0">
                    <a:solidFill>
                      <a:schemeClr val="tx1"/>
                    </a:solidFill>
                    <a:latin typeface="Helvetica Light" panose="020B0403020202020204"/>
                  </a:rPr>
                  <a:t>It is a probability that represents the state of knowledge (or uncertainty) about a parameter before considering new evidence (data). </a:t>
                </a:r>
              </a:p>
              <a:p>
                <a:pPr marL="0" indent="0">
                  <a:lnSpc>
                    <a:spcPct val="150000"/>
                  </a:lnSpc>
                  <a:buNone/>
                </a:pPr>
                <a:r>
                  <a:rPr lang="en-US" sz="1200" dirty="0">
                    <a:solidFill>
                      <a:schemeClr val="tx1"/>
                    </a:solidFill>
                    <a:latin typeface="Helvetica Light" panose="020B0403020202020204"/>
                  </a:rPr>
                  <a:t>In epidemiology and medical research, “prevalence” is the equivalent terminology used, which refers to the proportion of a population that have a specific characteristic, condition, or disease at a specific point in time or over a specific period (before observing new evidence). For instance, the prevalence of diabetes in a population would represent the proportion of people in that population who have diabetes. (This proportion is also our prior belief in Bayesian inference).</a:t>
                </a:r>
              </a:p>
              <a:p>
                <a:pPr>
                  <a:lnSpc>
                    <a:spcPct val="150000"/>
                  </a:lnSpc>
                </a:pPr>
                <a:endParaRPr lang="en-US" sz="1200" dirty="0">
                  <a:solidFill>
                    <a:schemeClr val="tx1"/>
                  </a:solidFill>
                  <a:latin typeface="Helvetica Light" panose="020B0403020202020204"/>
                </a:endParaRPr>
              </a:p>
              <a:p>
                <a:pPr>
                  <a:lnSpc>
                    <a:spcPct val="150000"/>
                  </a:lnSpc>
                </a:pPr>
                <a:endParaRPr lang="en-US" sz="1200" dirty="0">
                  <a:solidFill>
                    <a:schemeClr val="tx1"/>
                  </a:solidFill>
                  <a:latin typeface="Helvetica Light" panose="020B0403020202020204"/>
                </a:endParaRPr>
              </a:p>
              <a:p>
                <a:pPr>
                  <a:lnSpc>
                    <a:spcPct val="150000"/>
                  </a:lnSpc>
                </a:pPr>
                <a:endParaRPr lang="en-US" sz="1200" dirty="0">
                  <a:solidFill>
                    <a:schemeClr val="tx1"/>
                  </a:solidFill>
                  <a:latin typeface="Helvetica Light" panose="020B0403020202020204"/>
                </a:endParaRPr>
              </a:p>
            </p:txBody>
          </p:sp>
        </mc:Choice>
        <mc:Fallback xmlns="">
          <p:sp>
            <p:nvSpPr>
              <p:cNvPr id="5" name="Content Placeholder 4">
                <a:extLst>
                  <a:ext uri="{FF2B5EF4-FFF2-40B4-BE49-F238E27FC236}">
                    <a16:creationId xmlns:a16="http://schemas.microsoft.com/office/drawing/2014/main" id="{055EE2AE-D815-2C1C-F571-ED74371049AA}"/>
                  </a:ext>
                </a:extLst>
              </p:cNvPr>
              <p:cNvSpPr>
                <a:spLocks noGrp="1" noRot="1" noChangeAspect="1" noMove="1" noResize="1" noEditPoints="1" noAdjustHandles="1" noChangeArrowheads="1" noChangeShapeType="1" noTextEdit="1"/>
              </p:cNvSpPr>
              <p:nvPr>
                <p:ph idx="1"/>
              </p:nvPr>
            </p:nvSpPr>
            <p:spPr>
              <a:xfrm>
                <a:off x="628651" y="1179095"/>
                <a:ext cx="4740184" cy="2494834"/>
              </a:xfr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nvGraphicFramePr>
            <p:xfrm>
              <a:off x="5475954" y="1179392"/>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r>
                                  <m:rPr>
                                    <m:nor/>
                                  </m:rPr>
                                  <a:rPr lang="en-US" sz="1200" b="0" i="0" smtClean="0">
                                    <a:solidFill>
                                      <a:srgbClr val="006600"/>
                                    </a:solidFill>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extLst>
                      <a:ext uri="{0D108BD9-81ED-4DB2-BD59-A6C34878D82A}">
                        <a16:rowId xmlns:a16="http://schemas.microsoft.com/office/drawing/2014/main" val="3300406574"/>
                      </a:ext>
                    </a:extLst>
                  </a:tr>
                  <a:tr h="373280">
                    <a:tc rowSpan="2">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pPr algn="ctr" rtl="0" fontAlgn="ctr"/>
                          <a14:m>
                            <m:oMathPara xmlns:m="http://schemas.openxmlformats.org/officeDocument/2006/math">
                              <m:oMathParaPr>
                                <m:jc m:val="centerGroup"/>
                              </m:oMathParaPr>
                              <m:oMath xmlns:m="http://schemas.openxmlformats.org/officeDocument/2006/math">
                                <m:r>
                                  <m:rPr>
                                    <m:sty m:val="p"/>
                                  </m:rPr>
                                  <a:rPr lang="en-US" sz="1200" b="0" i="0" u="none" strike="noStrike" smtClean="0">
                                    <a:solidFill>
                                      <a:srgbClr val="006600"/>
                                    </a:solidFill>
                                    <a:effectLst/>
                                    <a:latin typeface="Cambria Math" panose="02040503050406030204" pitchFamily="18" charset="0"/>
                                  </a:rPr>
                                  <m:t>T</m:t>
                                </m:r>
                                <m:r>
                                  <a:rPr lang="en-US" sz="1200" b="0" i="0" u="none" strike="noStrike" smtClean="0">
                                    <a:solidFill>
                                      <a:srgbClr val="006600"/>
                                    </a:solidFill>
                                    <a:effectLst/>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Choice>
        <mc:Fallback xmlns="">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nvGraphicFramePr>
            <p:xfrm>
              <a:off x="5475954" y="1179392"/>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3014" t="-1351" r="-93151" b="-258108"/>
                          </a:stretch>
                        </a:blip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76733" t="-1351" r="-990" b="-258108"/>
                          </a:stretch>
                        </a:blipFill>
                      </a:tcPr>
                    </a:tc>
                    <a:extLst>
                      <a:ext uri="{0D108BD9-81ED-4DB2-BD59-A6C34878D82A}">
                        <a16:rowId xmlns:a16="http://schemas.microsoft.com/office/drawing/2014/main" val="3300406574"/>
                      </a:ext>
                    </a:extLst>
                  </a:tr>
                  <a:tr h="373280">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81522" r="-308759" b="-107609"/>
                          </a:stretch>
                        </a:blip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198810" r="-308759" b="-17857"/>
                          </a:stretch>
                        </a:blip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CABE488-13AF-FE22-8524-425146B58BF1}"/>
                  </a:ext>
                </a:extLst>
              </p:cNvPr>
              <p:cNvSpPr txBox="1"/>
              <p:nvPr/>
            </p:nvSpPr>
            <p:spPr>
              <a:xfrm>
                <a:off x="5704509" y="3051989"/>
                <a:ext cx="2941514" cy="476797"/>
              </a:xfrm>
              <a:prstGeom prst="rect">
                <a:avLst/>
              </a:prstGeom>
              <a:solidFill>
                <a:srgbClr val="E5F5FF"/>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e>
                          <m:r>
                            <m:rPr>
                              <m:sty m:val="p"/>
                            </m:rPr>
                            <a:rPr lang="en-US" sz="1200" i="1">
                              <a:solidFill>
                                <a:srgbClr val="006600"/>
                              </a:solidFill>
                              <a:latin typeface="Cambria Math" panose="02040503050406030204" pitchFamily="18" charset="0"/>
                            </a:rPr>
                            <m:t>T</m:t>
                          </m:r>
                        </m:e>
                      </m:d>
                      <m:r>
                        <a:rPr lang="en-US" sz="120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r>
                                <m:rPr>
                                  <m:sty m:val="p"/>
                                </m:rPr>
                                <a:rPr lang="en-US" sz="1200" i="1">
                                  <a:solidFill>
                                    <a:srgbClr val="006600"/>
                                  </a:solidFill>
                                  <a:latin typeface="Cambria Math" panose="02040503050406030204" pitchFamily="18" charset="0"/>
                                </a:rPr>
                                <m:t>S</m:t>
                              </m:r>
                            </m:e>
                          </m:d>
                        </m:num>
                        <m:den>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r>
                                <m:rPr>
                                  <m:sty m:val="p"/>
                                </m:rPr>
                                <a:rPr lang="en-US" sz="1200" i="1">
                                  <a:solidFill>
                                    <a:srgbClr val="006600"/>
                                  </a:solidFill>
                                  <a:latin typeface="Cambria Math" panose="02040503050406030204" pitchFamily="18" charset="0"/>
                                </a:rPr>
                                <m:t>S</m:t>
                              </m:r>
                            </m:e>
                          </m:d>
                          <m:r>
                            <a:rPr lang="en-US" sz="1200" i="1">
                              <a:solidFill>
                                <a:srgbClr val="006600"/>
                              </a:solidFill>
                              <a:latin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i="1">
                                      <a:solidFill>
                                        <a:srgbClr val="006600"/>
                                      </a:solidFill>
                                      <a:latin typeface="Cambria Math" panose="02040503050406030204" pitchFamily="18" charset="0"/>
                                    </a:rPr>
                                    <m:t>S</m:t>
                                  </m:r>
                                </m:e>
                                <m:sup>
                                  <m:r>
                                    <a:rPr lang="en-US" sz="1200">
                                      <a:solidFill>
                                        <a:srgbClr val="006600"/>
                                      </a:solidFill>
                                      <a:latin typeface="Cambria Math" panose="02040503050406030204" pitchFamily="18" charset="0"/>
                                    </a:rPr>
                                    <m:t>′</m:t>
                                  </m:r>
                                </m:sup>
                              </m:sSup>
                            </m:e>
                          </m:d>
                          <m:r>
                            <a:rPr lang="en-US" sz="1200" i="1">
                              <a:solidFill>
                                <a:srgbClr val="006600"/>
                              </a:solidFill>
                              <a:latin typeface="Cambria Math" panose="02040503050406030204" pitchFamily="18" charset="0"/>
                              <a:ea typeface="Cambria Math" panose="02040503050406030204" pitchFamily="18" charset="0"/>
                            </a:rPr>
                            <m:t>×</m:t>
                          </m:r>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sSup>
                                <m:sSupPr>
                                  <m:ctrlPr>
                                    <a:rPr lang="en-US" sz="1200" i="1">
                                      <a:solidFill>
                                        <a:srgbClr val="006600"/>
                                      </a:solidFill>
                                      <a:latin typeface="Cambria Math" panose="02040503050406030204" pitchFamily="18" charset="0"/>
                                    </a:rPr>
                                  </m:ctrlPr>
                                </m:sSupPr>
                                <m:e>
                                  <m:r>
                                    <m:rPr>
                                      <m:sty m:val="p"/>
                                    </m:rPr>
                                    <a:rPr lang="en-US" sz="1200" i="1">
                                      <a:solidFill>
                                        <a:srgbClr val="006600"/>
                                      </a:solidFill>
                                      <a:latin typeface="Cambria Math" panose="02040503050406030204" pitchFamily="18" charset="0"/>
                                    </a:rPr>
                                    <m:t>S</m:t>
                                  </m:r>
                                </m:e>
                                <m:sup>
                                  <m:r>
                                    <a:rPr lang="en-US" sz="1200">
                                      <a:solidFill>
                                        <a:srgbClr val="006600"/>
                                      </a:solidFill>
                                      <a:latin typeface="Cambria Math" panose="02040503050406030204" pitchFamily="18" charset="0"/>
                                    </a:rPr>
                                    <m:t>′</m:t>
                                  </m:r>
                                </m:sup>
                              </m:sSup>
                            </m:e>
                          </m:d>
                        </m:den>
                      </m:f>
                    </m:oMath>
                  </m:oMathPara>
                </a14:m>
                <a:endParaRPr lang="en-US" sz="1200" dirty="0"/>
              </a:p>
            </p:txBody>
          </p:sp>
        </mc:Choice>
        <mc:Fallback xmlns="">
          <p:sp>
            <p:nvSpPr>
              <p:cNvPr id="2" name="TextBox 1">
                <a:extLst>
                  <a:ext uri="{FF2B5EF4-FFF2-40B4-BE49-F238E27FC236}">
                    <a16:creationId xmlns:a16="http://schemas.microsoft.com/office/drawing/2014/main" id="{ECABE488-13AF-FE22-8524-425146B58BF1}"/>
                  </a:ext>
                </a:extLst>
              </p:cNvPr>
              <p:cNvSpPr txBox="1">
                <a:spLocks noRot="1" noChangeAspect="1" noMove="1" noResize="1" noEditPoints="1" noAdjustHandles="1" noChangeArrowheads="1" noChangeShapeType="1" noTextEdit="1"/>
              </p:cNvSpPr>
              <p:nvPr/>
            </p:nvSpPr>
            <p:spPr>
              <a:xfrm>
                <a:off x="5704509" y="3051989"/>
                <a:ext cx="2941514" cy="476797"/>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42965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E938F6-6A5D-2E5D-0D5D-DD46B7C78E06}"/>
              </a:ext>
            </a:extLst>
          </p:cNvPr>
          <p:cNvSpPr>
            <a:spLocks noGrp="1"/>
          </p:cNvSpPr>
          <p:nvPr>
            <p:ph type="title"/>
          </p:nvPr>
        </p:nvSpPr>
        <p:spPr/>
        <p:txBody>
          <a:bodyPr/>
          <a:lstStyle/>
          <a:p>
            <a:r>
              <a:rPr lang="en-US" dirty="0"/>
              <a:t>Posterior Distribution and Likelihood</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55EE2AE-D815-2C1C-F571-ED74371049AA}"/>
                  </a:ext>
                </a:extLst>
              </p:cNvPr>
              <p:cNvSpPr>
                <a:spLocks noGrp="1"/>
              </p:cNvSpPr>
              <p:nvPr>
                <p:ph idx="1"/>
              </p:nvPr>
            </p:nvSpPr>
            <p:spPr>
              <a:xfrm>
                <a:off x="628651" y="1179094"/>
                <a:ext cx="4740184" cy="2854063"/>
              </a:xfrm>
              <a:solidFill>
                <a:srgbClr val="E5F5FF"/>
              </a:solidFill>
              <a:ln>
                <a:solidFill>
                  <a:schemeClr val="tx1"/>
                </a:solidFill>
              </a:ln>
            </p:spPr>
            <p:txBody>
              <a:bodyPr>
                <a:normAutofit fontScale="92500" lnSpcReduction="10000"/>
              </a:bodyPr>
              <a:lstStyle/>
              <a:p>
                <a:pPr marL="0" indent="0" algn="just">
                  <a:lnSpc>
                    <a:spcPct val="150000"/>
                  </a:lnSpc>
                  <a:buNone/>
                </a:pPr>
                <a:r>
                  <a:rPr lang="en-US" sz="1200" b="1" dirty="0">
                    <a:solidFill>
                      <a:srgbClr val="C00000"/>
                    </a:solidFill>
                    <a:latin typeface="Helvetica Light" panose="020B0403020202020204"/>
                  </a:rPr>
                  <a:t>Posterior (</a:t>
                </a:r>
                <a14:m>
                  <m:oMath xmlns:m="http://schemas.openxmlformats.org/officeDocument/2006/math">
                    <m:r>
                      <m:rPr>
                        <m:sty m:val="p"/>
                      </m:rPr>
                      <a:rPr lang="en-US" sz="120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r>
                          <a:rPr lang="en-US" sz="1200" b="0" i="0" smtClean="0">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T</m:t>
                        </m:r>
                      </m:e>
                    </m:d>
                  </m:oMath>
                </a14:m>
                <a:r>
                  <a:rPr lang="en-US" sz="1200" b="1" dirty="0">
                    <a:solidFill>
                      <a:srgbClr val="C00000"/>
                    </a:solidFill>
                    <a:latin typeface="Helvetica Light" panose="020B0403020202020204"/>
                  </a:rPr>
                  <a:t>): </a:t>
                </a:r>
                <a:r>
                  <a:rPr lang="en-US" sz="1200" dirty="0">
                    <a:solidFill>
                      <a:schemeClr val="tx1"/>
                    </a:solidFill>
                    <a:latin typeface="Helvetica Light" panose="020B0403020202020204"/>
                  </a:rPr>
                  <a:t>It is the updated probability of a parameter after observing new evidence (data). It integrates prior beliefs or knowledge (expressed through the "prior" distribution </a:t>
                </a:r>
                <a14:m>
                  <m:oMath xmlns:m="http://schemas.openxmlformats.org/officeDocument/2006/math">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S</m:t>
                        </m:r>
                      </m:e>
                    </m:d>
                  </m:oMath>
                </a14:m>
                <a:r>
                  <a:rPr lang="en-US" sz="1200" dirty="0">
                    <a:solidFill>
                      <a:schemeClr val="tx1"/>
                    </a:solidFill>
                    <a:latin typeface="Helvetica Light" panose="020B0403020202020204"/>
                  </a:rPr>
                  <a:t>) with current observed data (expressed through the "likelihood" function </a:t>
                </a:r>
                <a14:m>
                  <m:oMath xmlns:m="http://schemas.openxmlformats.org/officeDocument/2006/math">
                    <m:r>
                      <m:rPr>
                        <m:sty m:val="p"/>
                      </m:rPr>
                      <a:rPr lang="en-US" sz="1200" i="1">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T</m:t>
                        </m:r>
                      </m:e>
                      <m:e>
                        <m:r>
                          <m:rPr>
                            <m:sty m:val="p"/>
                          </m:rPr>
                          <a:rPr lang="en-US" sz="1200" i="1">
                            <a:solidFill>
                              <a:srgbClr val="006600"/>
                            </a:solidFill>
                            <a:latin typeface="Cambria Math" panose="02040503050406030204" pitchFamily="18" charset="0"/>
                          </a:rPr>
                          <m:t>S</m:t>
                        </m:r>
                      </m:e>
                    </m:d>
                  </m:oMath>
                </a14:m>
                <a:r>
                  <a:rPr lang="en-US" sz="1200" dirty="0">
                    <a:solidFill>
                      <a:schemeClr val="tx1"/>
                    </a:solidFill>
                    <a:latin typeface="Helvetica Light" panose="020B0403020202020204"/>
                  </a:rPr>
                  <a:t>). The fundamental concept of Bayesian inference is updating beliefs in light of new data.</a:t>
                </a:r>
              </a:p>
              <a:p>
                <a:pPr marL="0" indent="0" algn="ctr">
                  <a:lnSpc>
                    <a:spcPct val="150000"/>
                  </a:lnSpc>
                  <a:buNone/>
                </a:pPr>
                <a14:m>
                  <m:oMath xmlns:m="http://schemas.openxmlformats.org/officeDocument/2006/math">
                    <m:r>
                      <m:rPr>
                        <m:sty m:val="p"/>
                      </m:rPr>
                      <a:rPr lang="en-US" sz="1200" b="0" i="0" smtClean="0">
                        <a:solidFill>
                          <a:srgbClr val="008000"/>
                        </a:solidFill>
                        <a:latin typeface="Cambria Math" panose="02040503050406030204" pitchFamily="18" charset="0"/>
                      </a:rPr>
                      <m:t>Posterior</m:t>
                    </m:r>
                    <m:r>
                      <a:rPr lang="en-US" sz="1200" b="0" i="0" smtClean="0">
                        <a:solidFill>
                          <a:srgbClr val="008000"/>
                        </a:solidFill>
                        <a:latin typeface="Cambria Math" panose="02040503050406030204" pitchFamily="18" charset="0"/>
                      </a:rPr>
                      <m:t> ∝</m:t>
                    </m:r>
                    <m:r>
                      <m:rPr>
                        <m:sty m:val="p"/>
                      </m:rPr>
                      <a:rPr lang="en-US" sz="1200" b="0" i="0" smtClean="0">
                        <a:solidFill>
                          <a:srgbClr val="008000"/>
                        </a:solidFill>
                        <a:latin typeface="Cambria Math" panose="02040503050406030204" pitchFamily="18" charset="0"/>
                        <a:ea typeface="Cambria Math" panose="02040503050406030204" pitchFamily="18" charset="0"/>
                      </a:rPr>
                      <m:t>Prior</m:t>
                    </m:r>
                    <m:r>
                      <a:rPr lang="en-US" sz="1200" b="0" i="0" smtClean="0">
                        <a:solidFill>
                          <a:srgbClr val="008000"/>
                        </a:solidFill>
                        <a:latin typeface="Cambria Math" panose="02040503050406030204" pitchFamily="18" charset="0"/>
                        <a:ea typeface="Cambria Math" panose="02040503050406030204" pitchFamily="18" charset="0"/>
                      </a:rPr>
                      <m:t>×</m:t>
                    </m:r>
                    <m:r>
                      <m:rPr>
                        <m:sty m:val="p"/>
                      </m:rPr>
                      <a:rPr lang="en-US" sz="1200" b="0" i="0" smtClean="0">
                        <a:solidFill>
                          <a:srgbClr val="008000"/>
                        </a:solidFill>
                        <a:latin typeface="Cambria Math" panose="02040503050406030204" pitchFamily="18" charset="0"/>
                        <a:ea typeface="Cambria Math" panose="02040503050406030204" pitchFamily="18" charset="0"/>
                      </a:rPr>
                      <m:t>Likelihood</m:t>
                    </m:r>
                  </m:oMath>
                </a14:m>
                <a:r>
                  <a:rPr lang="en-US" sz="1200" dirty="0">
                    <a:solidFill>
                      <a:srgbClr val="008000"/>
                    </a:solidFill>
                    <a:latin typeface="Helvetica Light" panose="020B0403020202020204"/>
                  </a:rPr>
                  <a:t> </a:t>
                </a:r>
              </a:p>
              <a:p>
                <a:pPr marL="0" indent="0" algn="ctr">
                  <a:lnSpc>
                    <a:spcPct val="150000"/>
                  </a:lnSpc>
                  <a:buNone/>
                </a:pPr>
                <a14:m>
                  <m:oMath xmlns:m="http://schemas.openxmlformats.org/officeDocument/2006/math">
                    <m:r>
                      <m:rPr>
                        <m:sty m:val="p"/>
                      </m:rPr>
                      <a:rPr lang="en-US" sz="1200" i="0" smtClean="0">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0">
                            <a:solidFill>
                              <a:srgbClr val="008000"/>
                            </a:solidFill>
                            <a:latin typeface="Cambria Math" panose="02040503050406030204" pitchFamily="18" charset="0"/>
                          </a:rPr>
                          <m:t>S</m:t>
                        </m:r>
                      </m:e>
                      <m:e>
                        <m:r>
                          <m:rPr>
                            <m:sty m:val="p"/>
                          </m:rPr>
                          <a:rPr lang="en-US" sz="1200" i="0">
                            <a:solidFill>
                              <a:srgbClr val="008000"/>
                            </a:solidFill>
                            <a:latin typeface="Cambria Math" panose="02040503050406030204" pitchFamily="18" charset="0"/>
                          </a:rPr>
                          <m:t>T</m:t>
                        </m:r>
                      </m:e>
                    </m:d>
                    <m:r>
                      <a:rPr lang="en-US" sz="1200" b="0" i="0" smtClean="0">
                        <a:solidFill>
                          <a:srgbClr val="008000"/>
                        </a:solidFill>
                        <a:latin typeface="Cambria Math" panose="02040503050406030204" pitchFamily="18" charset="0"/>
                      </a:rPr>
                      <m:t>∝</m:t>
                    </m:r>
                    <m:r>
                      <m:rPr>
                        <m:sty m:val="p"/>
                      </m:rPr>
                      <a:rPr lang="en-US" sz="1200" b="0" i="0" smtClean="0">
                        <a:solidFill>
                          <a:srgbClr val="008000"/>
                        </a:solidFill>
                        <a:latin typeface="Cambria Math" panose="02040503050406030204" pitchFamily="18" charset="0"/>
                      </a:rPr>
                      <m:t>P</m:t>
                    </m:r>
                    <m:d>
                      <m:dPr>
                        <m:ctrlPr>
                          <a:rPr lang="en-US" sz="1200" b="0" i="1" smtClean="0">
                            <a:solidFill>
                              <a:srgbClr val="008000"/>
                            </a:solidFill>
                            <a:latin typeface="Cambria Math" panose="02040503050406030204" pitchFamily="18" charset="0"/>
                          </a:rPr>
                        </m:ctrlPr>
                      </m:dPr>
                      <m:e>
                        <m:r>
                          <m:rPr>
                            <m:sty m:val="p"/>
                          </m:rPr>
                          <a:rPr lang="en-US" sz="1200" b="0" i="0" smtClean="0">
                            <a:solidFill>
                              <a:srgbClr val="008000"/>
                            </a:solidFill>
                            <a:latin typeface="Cambria Math" panose="02040503050406030204" pitchFamily="18" charset="0"/>
                          </a:rPr>
                          <m:t>S</m:t>
                        </m:r>
                      </m:e>
                    </m:d>
                    <m:r>
                      <a:rPr lang="en-US" sz="1200" b="0" i="0" smtClean="0">
                        <a:solidFill>
                          <a:srgbClr val="008000"/>
                        </a:solidFill>
                        <a:latin typeface="Cambria Math" panose="02040503050406030204" pitchFamily="18" charset="0"/>
                      </a:rPr>
                      <m:t>×</m:t>
                    </m:r>
                    <m:r>
                      <m:rPr>
                        <m:sty m:val="p"/>
                      </m:rPr>
                      <a:rPr lang="en-US" sz="1200" b="0" i="0" smtClean="0">
                        <a:solidFill>
                          <a:srgbClr val="008000"/>
                        </a:solidFill>
                        <a:latin typeface="Cambria Math" panose="02040503050406030204" pitchFamily="18" charset="0"/>
                      </a:rPr>
                      <m:t>P</m:t>
                    </m:r>
                    <m:r>
                      <a:rPr lang="en-US" sz="1200" b="0" i="0" smtClean="0">
                        <a:solidFill>
                          <a:srgbClr val="008000"/>
                        </a:solidFill>
                        <a:latin typeface="Cambria Math" panose="02040503050406030204" pitchFamily="18" charset="0"/>
                      </a:rPr>
                      <m:t>(</m:t>
                    </m:r>
                    <m:r>
                      <m:rPr>
                        <m:sty m:val="p"/>
                      </m:rPr>
                      <a:rPr lang="en-US" sz="1200" b="0" i="0" smtClean="0">
                        <a:solidFill>
                          <a:srgbClr val="008000"/>
                        </a:solidFill>
                        <a:latin typeface="Cambria Math" panose="02040503050406030204" pitchFamily="18" charset="0"/>
                      </a:rPr>
                      <m:t>T</m:t>
                    </m:r>
                    <m:r>
                      <a:rPr lang="en-US" sz="1200" b="0" i="0" smtClean="0">
                        <a:solidFill>
                          <a:srgbClr val="008000"/>
                        </a:solidFill>
                        <a:latin typeface="Cambria Math" panose="02040503050406030204" pitchFamily="18" charset="0"/>
                      </a:rPr>
                      <m:t>|</m:t>
                    </m:r>
                    <m:r>
                      <m:rPr>
                        <m:sty m:val="p"/>
                      </m:rPr>
                      <a:rPr lang="en-US" sz="1200" b="0" i="0" smtClean="0">
                        <a:solidFill>
                          <a:srgbClr val="008000"/>
                        </a:solidFill>
                        <a:latin typeface="Cambria Math" panose="02040503050406030204" pitchFamily="18" charset="0"/>
                      </a:rPr>
                      <m:t>S</m:t>
                    </m:r>
                    <m:r>
                      <a:rPr lang="en-US" sz="1200" b="0" i="0" smtClean="0">
                        <a:solidFill>
                          <a:srgbClr val="008000"/>
                        </a:solidFill>
                        <a:latin typeface="Cambria Math" panose="02040503050406030204" pitchFamily="18" charset="0"/>
                      </a:rPr>
                      <m:t>)</m:t>
                    </m:r>
                  </m:oMath>
                </a14:m>
                <a:r>
                  <a:rPr lang="en-US" sz="1200" dirty="0">
                    <a:solidFill>
                      <a:schemeClr val="tx1"/>
                    </a:solidFill>
                    <a:latin typeface="Helvetica Light" panose="020B0403020202020204"/>
                  </a:rPr>
                  <a:t> </a:t>
                </a:r>
              </a:p>
              <a:p>
                <a:pPr marL="0" indent="0" algn="just">
                  <a:lnSpc>
                    <a:spcPct val="150000"/>
                  </a:lnSpc>
                  <a:buNone/>
                </a:pPr>
                <a:r>
                  <a:rPr lang="en-US" sz="1200" b="1" dirty="0">
                    <a:solidFill>
                      <a:srgbClr val="C00000"/>
                    </a:solidFill>
                    <a:latin typeface="Helvetica Light" panose="020B0403020202020204"/>
                  </a:rPr>
                  <a:t>Likelihood (</a:t>
                </a:r>
                <a14:m>
                  <m:oMath xmlns:m="http://schemas.openxmlformats.org/officeDocument/2006/math">
                    <m:r>
                      <m:rPr>
                        <m:sty m:val="p"/>
                      </m:rPr>
                      <a:rPr lang="en-US" sz="1200" i="0" smtClean="0">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b="0" i="0" smtClean="0">
                            <a:solidFill>
                              <a:srgbClr val="008000"/>
                            </a:solidFill>
                            <a:latin typeface="Cambria Math" panose="02040503050406030204" pitchFamily="18" charset="0"/>
                          </a:rPr>
                          <m:t>T</m:t>
                        </m:r>
                        <m:r>
                          <a:rPr lang="en-US" sz="1200" b="0" i="0" smtClean="0">
                            <a:solidFill>
                              <a:srgbClr val="008000"/>
                            </a:solidFill>
                            <a:latin typeface="Cambria Math" panose="02040503050406030204" pitchFamily="18" charset="0"/>
                          </a:rPr>
                          <m:t>|</m:t>
                        </m:r>
                        <m:r>
                          <m:rPr>
                            <m:sty m:val="p"/>
                          </m:rPr>
                          <a:rPr lang="en-US" sz="1200" b="0" i="0" smtClean="0">
                            <a:solidFill>
                              <a:srgbClr val="008000"/>
                            </a:solidFill>
                            <a:latin typeface="Cambria Math" panose="02040503050406030204" pitchFamily="18" charset="0"/>
                          </a:rPr>
                          <m:t>S</m:t>
                        </m:r>
                      </m:e>
                    </m:d>
                  </m:oMath>
                </a14:m>
                <a:r>
                  <a:rPr lang="en-US" sz="1200" b="1" dirty="0">
                    <a:solidFill>
                      <a:srgbClr val="C00000"/>
                    </a:solidFill>
                    <a:latin typeface="Helvetica Light" panose="020B0403020202020204"/>
                  </a:rPr>
                  <a:t>): </a:t>
                </a:r>
                <a14:m>
                  <m:oMath xmlns:m="http://schemas.openxmlformats.org/officeDocument/2006/math">
                    <m:r>
                      <m:rPr>
                        <m:sty m:val="p"/>
                      </m:rPr>
                      <a:rPr lang="en-US" sz="1200" smtClean="0">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a:solidFill>
                              <a:srgbClr val="008000"/>
                            </a:solidFill>
                            <a:latin typeface="Cambria Math" panose="02040503050406030204" pitchFamily="18" charset="0"/>
                          </a:rPr>
                          <m:t>T</m:t>
                        </m:r>
                        <m:r>
                          <a:rPr lang="en-US" sz="1200">
                            <a:solidFill>
                              <a:srgbClr val="008000"/>
                            </a:solidFill>
                            <a:latin typeface="Cambria Math" panose="02040503050406030204" pitchFamily="18" charset="0"/>
                          </a:rPr>
                          <m:t>|</m:t>
                        </m:r>
                        <m:r>
                          <m:rPr>
                            <m:sty m:val="p"/>
                          </m:rPr>
                          <a:rPr lang="en-US" sz="1200">
                            <a:solidFill>
                              <a:srgbClr val="008000"/>
                            </a:solidFill>
                            <a:latin typeface="Cambria Math" panose="02040503050406030204" pitchFamily="18" charset="0"/>
                          </a:rPr>
                          <m:t>S</m:t>
                        </m:r>
                      </m:e>
                    </m:d>
                    <m:r>
                      <a:rPr lang="en-US" sz="1200" i="1">
                        <a:solidFill>
                          <a:srgbClr val="008000"/>
                        </a:solidFill>
                        <a:latin typeface="Cambria Math" panose="02040503050406030204" pitchFamily="18" charset="0"/>
                      </a:rPr>
                      <m:t> </m:t>
                    </m:r>
                  </m:oMath>
                </a14:m>
                <a:r>
                  <a:rPr lang="en-US" sz="1200" dirty="0">
                    <a:solidFill>
                      <a:schemeClr val="tx1"/>
                    </a:solidFill>
                    <a:latin typeface="Helvetica Light" panose="020B0403020202020204"/>
                  </a:rPr>
                  <a:t>is the likelihood, which describes the probability of observing the data (evidence) </a:t>
                </a:r>
                <a14:m>
                  <m:oMath xmlns:m="http://schemas.openxmlformats.org/officeDocument/2006/math">
                    <m:r>
                      <m:rPr>
                        <m:sty m:val="p"/>
                      </m:rPr>
                      <a:rPr lang="en-US" sz="1200">
                        <a:solidFill>
                          <a:srgbClr val="006600"/>
                        </a:solidFill>
                        <a:latin typeface="Cambria Math" panose="02040503050406030204" pitchFamily="18" charset="0"/>
                      </a:rPr>
                      <m:t>T</m:t>
                    </m:r>
                    <m:r>
                      <a:rPr lang="en-US" sz="120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given/assuming a particular parameter value </a:t>
                </a:r>
                <a14:m>
                  <m:oMath xmlns:m="http://schemas.openxmlformats.org/officeDocument/2006/math">
                    <m:r>
                      <m:rPr>
                        <m:sty m:val="p"/>
                      </m:rPr>
                      <a:rPr lang="en-US" sz="1200">
                        <a:solidFill>
                          <a:srgbClr val="008000"/>
                        </a:solidFill>
                        <a:latin typeface="Cambria Math" panose="02040503050406030204" pitchFamily="18" charset="0"/>
                      </a:rPr>
                      <m:t>S</m:t>
                    </m:r>
                  </m:oMath>
                </a14:m>
                <a:r>
                  <a:rPr lang="en-US" sz="1200" dirty="0">
                    <a:solidFill>
                      <a:schemeClr val="tx1"/>
                    </a:solidFill>
                    <a:latin typeface="Helvetica Light" panose="020B0403020202020204"/>
                  </a:rPr>
                  <a:t> is true. </a:t>
                </a:r>
              </a:p>
              <a:p>
                <a:pPr>
                  <a:lnSpc>
                    <a:spcPct val="150000"/>
                  </a:lnSpc>
                </a:pPr>
                <a:endParaRPr lang="en-US" sz="1200" dirty="0">
                  <a:solidFill>
                    <a:schemeClr val="tx1"/>
                  </a:solidFill>
                  <a:latin typeface="Helvetica Light" panose="020B0403020202020204"/>
                </a:endParaRPr>
              </a:p>
            </p:txBody>
          </p:sp>
        </mc:Choice>
        <mc:Fallback xmlns="">
          <p:sp>
            <p:nvSpPr>
              <p:cNvPr id="5" name="Content Placeholder 4">
                <a:extLst>
                  <a:ext uri="{FF2B5EF4-FFF2-40B4-BE49-F238E27FC236}">
                    <a16:creationId xmlns:a16="http://schemas.microsoft.com/office/drawing/2014/main" id="{055EE2AE-D815-2C1C-F571-ED74371049AA}"/>
                  </a:ext>
                </a:extLst>
              </p:cNvPr>
              <p:cNvSpPr>
                <a:spLocks noGrp="1" noRot="1" noChangeAspect="1" noMove="1" noResize="1" noEditPoints="1" noAdjustHandles="1" noChangeArrowheads="1" noChangeShapeType="1" noTextEdit="1"/>
              </p:cNvSpPr>
              <p:nvPr>
                <p:ph idx="1"/>
              </p:nvPr>
            </p:nvSpPr>
            <p:spPr>
              <a:xfrm>
                <a:off x="628651" y="1179094"/>
                <a:ext cx="4740184" cy="2854063"/>
              </a:xfr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nvGraphicFramePr>
            <p:xfrm>
              <a:off x="5475954" y="1179392"/>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r>
                                  <m:rPr>
                                    <m:nor/>
                                  </m:rPr>
                                  <a:rPr lang="en-US" sz="1200" b="0" i="0" smtClean="0">
                                    <a:solidFill>
                                      <a:srgbClr val="006600"/>
                                    </a:solidFill>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extLst>
                      <a:ext uri="{0D108BD9-81ED-4DB2-BD59-A6C34878D82A}">
                        <a16:rowId xmlns:a16="http://schemas.microsoft.com/office/drawing/2014/main" val="3300406574"/>
                      </a:ext>
                    </a:extLst>
                  </a:tr>
                  <a:tr h="373280">
                    <a:tc rowSpan="2">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pPr algn="ctr" rtl="0" fontAlgn="ctr"/>
                          <a14:m>
                            <m:oMathPara xmlns:m="http://schemas.openxmlformats.org/officeDocument/2006/math">
                              <m:oMathParaPr>
                                <m:jc m:val="centerGroup"/>
                              </m:oMathParaPr>
                              <m:oMath xmlns:m="http://schemas.openxmlformats.org/officeDocument/2006/math">
                                <m:r>
                                  <m:rPr>
                                    <m:sty m:val="p"/>
                                  </m:rPr>
                                  <a:rPr lang="en-US" sz="1200" b="0" i="0" u="none" strike="noStrike" smtClean="0">
                                    <a:solidFill>
                                      <a:srgbClr val="006600"/>
                                    </a:solidFill>
                                    <a:effectLst/>
                                    <a:latin typeface="Cambria Math" panose="02040503050406030204" pitchFamily="18" charset="0"/>
                                  </a:rPr>
                                  <m:t>T</m:t>
                                </m:r>
                                <m:r>
                                  <a:rPr lang="en-US" sz="1200" b="0" i="0" u="none" strike="noStrike" smtClean="0">
                                    <a:solidFill>
                                      <a:srgbClr val="006600"/>
                                    </a:solidFill>
                                    <a:effectLst/>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Choice>
        <mc:Fallback xmlns="">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nvGraphicFramePr>
            <p:xfrm>
              <a:off x="5475954" y="1179392"/>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3014" t="-1351" r="-93151" b="-258108"/>
                          </a:stretch>
                        </a:blip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76733" t="-1351" r="-990" b="-258108"/>
                          </a:stretch>
                        </a:blipFill>
                      </a:tcPr>
                    </a:tc>
                    <a:extLst>
                      <a:ext uri="{0D108BD9-81ED-4DB2-BD59-A6C34878D82A}">
                        <a16:rowId xmlns:a16="http://schemas.microsoft.com/office/drawing/2014/main" val="3300406574"/>
                      </a:ext>
                    </a:extLst>
                  </a:tr>
                  <a:tr h="373280">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81522" r="-308759" b="-107609"/>
                          </a:stretch>
                        </a:blip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198810" r="-308759" b="-17857"/>
                          </a:stretch>
                        </a:blip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CABE488-13AF-FE22-8524-425146B58BF1}"/>
                  </a:ext>
                </a:extLst>
              </p:cNvPr>
              <p:cNvSpPr txBox="1"/>
              <p:nvPr/>
            </p:nvSpPr>
            <p:spPr>
              <a:xfrm>
                <a:off x="5704509" y="3051989"/>
                <a:ext cx="2941514" cy="476797"/>
              </a:xfrm>
              <a:prstGeom prst="rect">
                <a:avLst/>
              </a:prstGeom>
              <a:solidFill>
                <a:srgbClr val="E5F5FF"/>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200" i="1" smtClean="0">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S</m:t>
                          </m:r>
                        </m:e>
                        <m:e>
                          <m:r>
                            <m:rPr>
                              <m:sty m:val="p"/>
                            </m:rPr>
                            <a:rPr lang="en-US" sz="1200" i="1">
                              <a:solidFill>
                                <a:srgbClr val="008000"/>
                              </a:solidFill>
                              <a:latin typeface="Cambria Math" panose="02040503050406030204" pitchFamily="18" charset="0"/>
                            </a:rPr>
                            <m:t>T</m:t>
                          </m:r>
                        </m:e>
                      </m:d>
                      <m:r>
                        <a:rPr lang="en-US" sz="120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S</m:t>
                              </m:r>
                            </m:e>
                          </m:d>
                          <m:r>
                            <a:rPr lang="en-US" sz="1200" i="1">
                              <a:solidFill>
                                <a:srgbClr val="008000"/>
                              </a:solidFill>
                              <a:latin typeface="Cambria Math" panose="02040503050406030204" pitchFamily="18" charset="0"/>
                              <a:ea typeface="Cambria Math" panose="02040503050406030204" pitchFamily="18" charset="0"/>
                            </a:rPr>
                            <m:t>×</m:t>
                          </m:r>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T</m:t>
                              </m:r>
                            </m:e>
                            <m:e>
                              <m:r>
                                <m:rPr>
                                  <m:sty m:val="p"/>
                                </m:rPr>
                                <a:rPr lang="en-US" sz="1200" i="1">
                                  <a:solidFill>
                                    <a:srgbClr val="008000"/>
                                  </a:solidFill>
                                  <a:latin typeface="Cambria Math" panose="02040503050406030204" pitchFamily="18" charset="0"/>
                                </a:rPr>
                                <m:t>S</m:t>
                              </m:r>
                            </m:e>
                          </m:d>
                        </m:num>
                        <m:den>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S</m:t>
                              </m:r>
                            </m:e>
                          </m:d>
                          <m:r>
                            <a:rPr lang="en-US" sz="1200" i="1">
                              <a:solidFill>
                                <a:srgbClr val="008000"/>
                              </a:solidFill>
                              <a:latin typeface="Cambria Math" panose="02040503050406030204" pitchFamily="18" charset="0"/>
                              <a:ea typeface="Cambria Math" panose="02040503050406030204" pitchFamily="18" charset="0"/>
                            </a:rPr>
                            <m:t>×</m:t>
                          </m:r>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T</m:t>
                              </m:r>
                            </m:e>
                            <m:e>
                              <m:r>
                                <m:rPr>
                                  <m:sty m:val="p"/>
                                </m:rPr>
                                <a:rPr lang="en-US" sz="1200" i="1">
                                  <a:solidFill>
                                    <a:srgbClr val="008000"/>
                                  </a:solidFill>
                                  <a:latin typeface="Cambria Math" panose="02040503050406030204" pitchFamily="18" charset="0"/>
                                </a:rPr>
                                <m:t>S</m:t>
                              </m:r>
                            </m:e>
                          </m:d>
                          <m:r>
                            <a:rPr lang="en-US" sz="1200" i="1">
                              <a:solidFill>
                                <a:srgbClr val="008000"/>
                              </a:solidFill>
                              <a:latin typeface="Cambria Math" panose="02040503050406030204" pitchFamily="18" charset="0"/>
                            </a:rPr>
                            <m:t>+</m:t>
                          </m:r>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sSup>
                                <m:sSupPr>
                                  <m:ctrlPr>
                                    <a:rPr lang="en-US" sz="1200" i="1">
                                      <a:solidFill>
                                        <a:srgbClr val="008000"/>
                                      </a:solidFill>
                                      <a:latin typeface="Cambria Math" panose="02040503050406030204" pitchFamily="18" charset="0"/>
                                    </a:rPr>
                                  </m:ctrlPr>
                                </m:sSupPr>
                                <m:e>
                                  <m:r>
                                    <m:rPr>
                                      <m:sty m:val="p"/>
                                    </m:rPr>
                                    <a:rPr lang="en-US" sz="1200" i="1">
                                      <a:solidFill>
                                        <a:srgbClr val="008000"/>
                                      </a:solidFill>
                                      <a:latin typeface="Cambria Math" panose="02040503050406030204" pitchFamily="18" charset="0"/>
                                    </a:rPr>
                                    <m:t>S</m:t>
                                  </m:r>
                                </m:e>
                                <m:sup>
                                  <m:r>
                                    <a:rPr lang="en-US" sz="1200">
                                      <a:solidFill>
                                        <a:srgbClr val="008000"/>
                                      </a:solidFill>
                                      <a:latin typeface="Cambria Math" panose="02040503050406030204" pitchFamily="18" charset="0"/>
                                    </a:rPr>
                                    <m:t>′</m:t>
                                  </m:r>
                                </m:sup>
                              </m:sSup>
                            </m:e>
                          </m:d>
                          <m:r>
                            <a:rPr lang="en-US" sz="1200" i="1">
                              <a:solidFill>
                                <a:srgbClr val="008000"/>
                              </a:solidFill>
                              <a:latin typeface="Cambria Math" panose="02040503050406030204" pitchFamily="18" charset="0"/>
                              <a:ea typeface="Cambria Math" panose="02040503050406030204" pitchFamily="18" charset="0"/>
                            </a:rPr>
                            <m:t>×</m:t>
                          </m:r>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T</m:t>
                              </m:r>
                            </m:e>
                            <m:e>
                              <m:sSup>
                                <m:sSupPr>
                                  <m:ctrlPr>
                                    <a:rPr lang="en-US" sz="1200" i="1">
                                      <a:solidFill>
                                        <a:srgbClr val="008000"/>
                                      </a:solidFill>
                                      <a:latin typeface="Cambria Math" panose="02040503050406030204" pitchFamily="18" charset="0"/>
                                    </a:rPr>
                                  </m:ctrlPr>
                                </m:sSupPr>
                                <m:e>
                                  <m:r>
                                    <m:rPr>
                                      <m:sty m:val="p"/>
                                    </m:rPr>
                                    <a:rPr lang="en-US" sz="1200" i="1">
                                      <a:solidFill>
                                        <a:srgbClr val="008000"/>
                                      </a:solidFill>
                                      <a:latin typeface="Cambria Math" panose="02040503050406030204" pitchFamily="18" charset="0"/>
                                    </a:rPr>
                                    <m:t>S</m:t>
                                  </m:r>
                                </m:e>
                                <m:sup>
                                  <m:r>
                                    <a:rPr lang="en-US" sz="1200">
                                      <a:solidFill>
                                        <a:srgbClr val="008000"/>
                                      </a:solidFill>
                                      <a:latin typeface="Cambria Math" panose="02040503050406030204" pitchFamily="18" charset="0"/>
                                    </a:rPr>
                                    <m:t>′</m:t>
                                  </m:r>
                                </m:sup>
                              </m:sSup>
                            </m:e>
                          </m:d>
                        </m:den>
                      </m:f>
                    </m:oMath>
                  </m:oMathPara>
                </a14:m>
                <a:endParaRPr lang="en-US" sz="1200" dirty="0">
                  <a:solidFill>
                    <a:srgbClr val="008000"/>
                  </a:solidFill>
                </a:endParaRPr>
              </a:p>
            </p:txBody>
          </p:sp>
        </mc:Choice>
        <mc:Fallback xmlns="">
          <p:sp>
            <p:nvSpPr>
              <p:cNvPr id="2" name="TextBox 1">
                <a:extLst>
                  <a:ext uri="{FF2B5EF4-FFF2-40B4-BE49-F238E27FC236}">
                    <a16:creationId xmlns:a16="http://schemas.microsoft.com/office/drawing/2014/main" id="{ECABE488-13AF-FE22-8524-425146B58BF1}"/>
                  </a:ext>
                </a:extLst>
              </p:cNvPr>
              <p:cNvSpPr txBox="1">
                <a:spLocks noRot="1" noChangeAspect="1" noMove="1" noResize="1" noEditPoints="1" noAdjustHandles="1" noChangeArrowheads="1" noChangeShapeType="1" noTextEdit="1"/>
              </p:cNvSpPr>
              <p:nvPr/>
            </p:nvSpPr>
            <p:spPr>
              <a:xfrm>
                <a:off x="5704509" y="3051989"/>
                <a:ext cx="2941514" cy="476797"/>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15387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E938F6-6A5D-2E5D-0D5D-DD46B7C78E06}"/>
              </a:ext>
            </a:extLst>
          </p:cNvPr>
          <p:cNvSpPr>
            <a:spLocks noGrp="1"/>
          </p:cNvSpPr>
          <p:nvPr>
            <p:ph type="title"/>
          </p:nvPr>
        </p:nvSpPr>
        <p:spPr/>
        <p:txBody>
          <a:bodyPr/>
          <a:lstStyle/>
          <a:p>
            <a:r>
              <a:rPr lang="en-US" dirty="0"/>
              <a:t>Accuracy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55EE2AE-D815-2C1C-F571-ED74371049AA}"/>
                  </a:ext>
                </a:extLst>
              </p:cNvPr>
              <p:cNvSpPr>
                <a:spLocks noGrp="1"/>
              </p:cNvSpPr>
              <p:nvPr>
                <p:ph idx="1"/>
              </p:nvPr>
            </p:nvSpPr>
            <p:spPr>
              <a:xfrm>
                <a:off x="628651" y="1179094"/>
                <a:ext cx="4740184" cy="2349691"/>
              </a:xfrm>
              <a:solidFill>
                <a:srgbClr val="E5F5FF"/>
              </a:solidFill>
              <a:ln>
                <a:solidFill>
                  <a:schemeClr val="tx1"/>
                </a:solidFill>
              </a:ln>
            </p:spPr>
            <p:txBody>
              <a:bodyPr>
                <a:normAutofit/>
              </a:bodyPr>
              <a:lstStyle/>
              <a:p>
                <a:pPr marL="0" indent="0" algn="just">
                  <a:lnSpc>
                    <a:spcPct val="150000"/>
                  </a:lnSpc>
                  <a:buNone/>
                </a:pPr>
                <a:r>
                  <a:rPr lang="en-US" sz="1100" b="1" dirty="0">
                    <a:solidFill>
                      <a:srgbClr val="C00000"/>
                    </a:solidFill>
                    <a:latin typeface="Helvetica Light" panose="020B0403020202020204"/>
                  </a:rPr>
                  <a:t>Accuracy: </a:t>
                </a:r>
                <a:r>
                  <a:rPr lang="en-US" sz="1100" dirty="0">
                    <a:solidFill>
                      <a:schemeClr val="tx1"/>
                    </a:solidFill>
                    <a:latin typeface="Helvetica Light" panose="020B0403020202020204"/>
                  </a:rPr>
                  <a:t>is a metric used to measure the performance of a classification test (e.g., medical test). Specifically, accuracy is the fraction of predictions that a classification model got right.</a:t>
                </a:r>
              </a:p>
              <a:p>
                <a:pPr marL="0" indent="0" algn="ctr">
                  <a:lnSpc>
                    <a:spcPct val="150000"/>
                  </a:lnSpc>
                  <a:buNone/>
                </a:pPr>
                <a14:m>
                  <m:oMathPara xmlns:m="http://schemas.openxmlformats.org/officeDocument/2006/math">
                    <m:oMathParaPr>
                      <m:jc m:val="centerGroup"/>
                    </m:oMathParaPr>
                    <m:oMath xmlns:m="http://schemas.openxmlformats.org/officeDocument/2006/math">
                      <m:r>
                        <m:rPr>
                          <m:sty m:val="p"/>
                        </m:rPr>
                        <a:rPr lang="en-US" sz="1100" b="0" i="0" smtClean="0">
                          <a:solidFill>
                            <a:srgbClr val="008000"/>
                          </a:solidFill>
                          <a:latin typeface="Cambria Math" panose="02040503050406030204" pitchFamily="18" charset="0"/>
                        </a:rPr>
                        <m:t>Accuracy</m:t>
                      </m:r>
                      <m:r>
                        <a:rPr lang="en-US" sz="1100">
                          <a:solidFill>
                            <a:srgbClr val="008000"/>
                          </a:solidFill>
                          <a:latin typeface="Cambria Math" panose="02040503050406030204" pitchFamily="18" charset="0"/>
                        </a:rPr>
                        <m:t>=</m:t>
                      </m:r>
                      <m:f>
                        <m:fPr>
                          <m:ctrlPr>
                            <a:rPr lang="en-US" sz="1100" i="1">
                              <a:solidFill>
                                <a:srgbClr val="008000"/>
                              </a:solidFill>
                              <a:latin typeface="Cambria Math" panose="02040503050406030204" pitchFamily="18" charset="0"/>
                            </a:rPr>
                          </m:ctrlPr>
                        </m:fPr>
                        <m:num>
                          <m:r>
                            <m:rPr>
                              <m:sty m:val="p"/>
                            </m:rPr>
                            <a:rPr lang="en-US" sz="1100" b="0" i="0" smtClean="0">
                              <a:solidFill>
                                <a:srgbClr val="008000"/>
                              </a:solidFill>
                              <a:latin typeface="Cambria Math" panose="02040503050406030204" pitchFamily="18" charset="0"/>
                            </a:rPr>
                            <m:t>Number</m:t>
                          </m:r>
                          <m:r>
                            <a:rPr lang="en-US" sz="1100" b="0" i="0" smtClean="0">
                              <a:solidFill>
                                <a:srgbClr val="008000"/>
                              </a:solidFill>
                              <a:latin typeface="Cambria Math" panose="02040503050406030204" pitchFamily="18" charset="0"/>
                            </a:rPr>
                            <m:t> </m:t>
                          </m:r>
                          <m:r>
                            <m:rPr>
                              <m:sty m:val="p"/>
                            </m:rPr>
                            <a:rPr lang="en-US" sz="1100" b="0" i="0" smtClean="0">
                              <a:solidFill>
                                <a:srgbClr val="008000"/>
                              </a:solidFill>
                              <a:latin typeface="Cambria Math" panose="02040503050406030204" pitchFamily="18" charset="0"/>
                            </a:rPr>
                            <m:t>of</m:t>
                          </m:r>
                          <m:r>
                            <a:rPr lang="en-US" sz="1100" b="0" i="0" smtClean="0">
                              <a:solidFill>
                                <a:srgbClr val="008000"/>
                              </a:solidFill>
                              <a:latin typeface="Cambria Math" panose="02040503050406030204" pitchFamily="18" charset="0"/>
                            </a:rPr>
                            <m:t> </m:t>
                          </m:r>
                          <m:r>
                            <m:rPr>
                              <m:sty m:val="p"/>
                            </m:rPr>
                            <a:rPr lang="en-US" sz="1100" b="0" i="0" smtClean="0">
                              <a:solidFill>
                                <a:srgbClr val="008000"/>
                              </a:solidFill>
                              <a:latin typeface="Cambria Math" panose="02040503050406030204" pitchFamily="18" charset="0"/>
                            </a:rPr>
                            <m:t>correct</m:t>
                          </m:r>
                          <m:r>
                            <a:rPr lang="en-US" sz="1100" b="0" i="0" smtClean="0">
                              <a:solidFill>
                                <a:srgbClr val="008000"/>
                              </a:solidFill>
                              <a:latin typeface="Cambria Math" panose="02040503050406030204" pitchFamily="18" charset="0"/>
                            </a:rPr>
                            <m:t> </m:t>
                          </m:r>
                          <m:r>
                            <m:rPr>
                              <m:sty m:val="p"/>
                            </m:rPr>
                            <a:rPr lang="en-US" sz="1100" b="0" i="0" smtClean="0">
                              <a:solidFill>
                                <a:srgbClr val="008000"/>
                              </a:solidFill>
                              <a:latin typeface="Cambria Math" panose="02040503050406030204" pitchFamily="18" charset="0"/>
                            </a:rPr>
                            <m:t>preditions</m:t>
                          </m:r>
                        </m:num>
                        <m:den>
                          <m:r>
                            <m:rPr>
                              <m:sty m:val="p"/>
                            </m:rPr>
                            <a:rPr lang="en-US" sz="1100" b="0" i="0" smtClean="0">
                              <a:solidFill>
                                <a:srgbClr val="008000"/>
                              </a:solidFill>
                              <a:latin typeface="Cambria Math" panose="02040503050406030204" pitchFamily="18" charset="0"/>
                            </a:rPr>
                            <m:t>Total</m:t>
                          </m:r>
                          <m:r>
                            <a:rPr lang="en-US" sz="1100" b="0" i="0" smtClean="0">
                              <a:solidFill>
                                <a:srgbClr val="008000"/>
                              </a:solidFill>
                              <a:latin typeface="Cambria Math" panose="02040503050406030204" pitchFamily="18" charset="0"/>
                            </a:rPr>
                            <m:t> </m:t>
                          </m:r>
                          <m:r>
                            <m:rPr>
                              <m:sty m:val="p"/>
                            </m:rPr>
                            <a:rPr lang="en-US" sz="1100" b="0" i="0" smtClean="0">
                              <a:solidFill>
                                <a:srgbClr val="008000"/>
                              </a:solidFill>
                              <a:latin typeface="Cambria Math" panose="02040503050406030204" pitchFamily="18" charset="0"/>
                            </a:rPr>
                            <m:t>number</m:t>
                          </m:r>
                          <m:r>
                            <a:rPr lang="en-US" sz="1100" b="0" i="0" smtClean="0">
                              <a:solidFill>
                                <a:srgbClr val="008000"/>
                              </a:solidFill>
                              <a:latin typeface="Cambria Math" panose="02040503050406030204" pitchFamily="18" charset="0"/>
                            </a:rPr>
                            <m:t> </m:t>
                          </m:r>
                          <m:r>
                            <m:rPr>
                              <m:sty m:val="p"/>
                            </m:rPr>
                            <a:rPr lang="en-US" sz="1100" b="0" i="0" smtClean="0">
                              <a:solidFill>
                                <a:srgbClr val="008000"/>
                              </a:solidFill>
                              <a:latin typeface="Cambria Math" panose="02040503050406030204" pitchFamily="18" charset="0"/>
                            </a:rPr>
                            <m:t>of</m:t>
                          </m:r>
                          <m:r>
                            <a:rPr lang="en-US" sz="1100" b="0" i="0" smtClean="0">
                              <a:solidFill>
                                <a:srgbClr val="008000"/>
                              </a:solidFill>
                              <a:latin typeface="Cambria Math" panose="02040503050406030204" pitchFamily="18" charset="0"/>
                            </a:rPr>
                            <m:t> </m:t>
                          </m:r>
                          <m:r>
                            <m:rPr>
                              <m:sty m:val="p"/>
                            </m:rPr>
                            <a:rPr lang="en-US" sz="1100" b="0" i="0" smtClean="0">
                              <a:solidFill>
                                <a:srgbClr val="008000"/>
                              </a:solidFill>
                              <a:latin typeface="Cambria Math" panose="02040503050406030204" pitchFamily="18" charset="0"/>
                            </a:rPr>
                            <m:t>predictions</m:t>
                          </m:r>
                        </m:den>
                      </m:f>
                      <m:r>
                        <a:rPr lang="en-US" sz="1100" b="0" i="1" smtClean="0">
                          <a:solidFill>
                            <a:srgbClr val="008000"/>
                          </a:solidFill>
                          <a:latin typeface="Cambria Math" panose="02040503050406030204" pitchFamily="18" charset="0"/>
                        </a:rPr>
                        <m:t>=</m:t>
                      </m:r>
                      <m:f>
                        <m:fPr>
                          <m:ctrlPr>
                            <a:rPr lang="en-US" sz="1100" b="0" i="1" smtClean="0">
                              <a:solidFill>
                                <a:srgbClr val="008000"/>
                              </a:solidFill>
                              <a:latin typeface="Cambria Math" panose="02040503050406030204" pitchFamily="18" charset="0"/>
                            </a:rPr>
                          </m:ctrlPr>
                        </m:fPr>
                        <m:num>
                          <m:r>
                            <m:rPr>
                              <m:sty m:val="p"/>
                            </m:rPr>
                            <a:rPr lang="en-US" sz="1100" b="0" i="0" smtClean="0">
                              <a:solidFill>
                                <a:srgbClr val="008000"/>
                              </a:solidFill>
                              <a:latin typeface="Cambria Math" panose="02040503050406030204" pitchFamily="18" charset="0"/>
                            </a:rPr>
                            <m:t>TP</m:t>
                          </m:r>
                          <m:r>
                            <a:rPr lang="en-US" sz="1100" b="0" i="0" smtClean="0">
                              <a:solidFill>
                                <a:srgbClr val="008000"/>
                              </a:solidFill>
                              <a:latin typeface="Cambria Math" panose="02040503050406030204" pitchFamily="18" charset="0"/>
                            </a:rPr>
                            <m:t>+</m:t>
                          </m:r>
                          <m:r>
                            <m:rPr>
                              <m:sty m:val="p"/>
                            </m:rPr>
                            <a:rPr lang="en-US" sz="1100" b="0" i="0" smtClean="0">
                              <a:solidFill>
                                <a:srgbClr val="008000"/>
                              </a:solidFill>
                              <a:latin typeface="Cambria Math" panose="02040503050406030204" pitchFamily="18" charset="0"/>
                            </a:rPr>
                            <m:t>TN</m:t>
                          </m:r>
                        </m:num>
                        <m:den>
                          <m:r>
                            <m:rPr>
                              <m:sty m:val="p"/>
                            </m:rPr>
                            <a:rPr lang="en-US" sz="1100" i="0">
                              <a:solidFill>
                                <a:srgbClr val="008000"/>
                              </a:solidFill>
                              <a:latin typeface="Cambria Math" panose="02040503050406030204" pitchFamily="18" charset="0"/>
                            </a:rPr>
                            <m:t>TP</m:t>
                          </m:r>
                          <m:r>
                            <a:rPr lang="en-US" sz="1100" i="0">
                              <a:solidFill>
                                <a:srgbClr val="008000"/>
                              </a:solidFill>
                              <a:latin typeface="Cambria Math" panose="02040503050406030204" pitchFamily="18" charset="0"/>
                            </a:rPr>
                            <m:t>+</m:t>
                          </m:r>
                          <m:r>
                            <m:rPr>
                              <m:sty m:val="p"/>
                            </m:rPr>
                            <a:rPr lang="en-US" sz="1100" i="0">
                              <a:solidFill>
                                <a:srgbClr val="008000"/>
                              </a:solidFill>
                              <a:latin typeface="Cambria Math" panose="02040503050406030204" pitchFamily="18" charset="0"/>
                            </a:rPr>
                            <m:t>TN</m:t>
                          </m:r>
                          <m:r>
                            <a:rPr lang="en-US" sz="1100" b="0" i="0" smtClean="0">
                              <a:solidFill>
                                <a:srgbClr val="008000"/>
                              </a:solidFill>
                              <a:latin typeface="Cambria Math" panose="02040503050406030204" pitchFamily="18" charset="0"/>
                            </a:rPr>
                            <m:t>+</m:t>
                          </m:r>
                          <m:r>
                            <m:rPr>
                              <m:sty m:val="p"/>
                            </m:rPr>
                            <a:rPr lang="en-US" sz="1100" b="0" i="0" smtClean="0">
                              <a:solidFill>
                                <a:srgbClr val="008000"/>
                              </a:solidFill>
                              <a:latin typeface="Cambria Math" panose="02040503050406030204" pitchFamily="18" charset="0"/>
                            </a:rPr>
                            <m:t>FP</m:t>
                          </m:r>
                          <m:r>
                            <a:rPr lang="en-US" sz="1100" b="0" i="0" smtClean="0">
                              <a:solidFill>
                                <a:srgbClr val="008000"/>
                              </a:solidFill>
                              <a:latin typeface="Cambria Math" panose="02040503050406030204" pitchFamily="18" charset="0"/>
                            </a:rPr>
                            <m:t>+</m:t>
                          </m:r>
                          <m:r>
                            <m:rPr>
                              <m:sty m:val="p"/>
                            </m:rPr>
                            <a:rPr lang="en-US" sz="1100" b="0" i="0" smtClean="0">
                              <a:solidFill>
                                <a:srgbClr val="008000"/>
                              </a:solidFill>
                              <a:latin typeface="Cambria Math" panose="02040503050406030204" pitchFamily="18" charset="0"/>
                            </a:rPr>
                            <m:t>FN</m:t>
                          </m:r>
                        </m:den>
                      </m:f>
                    </m:oMath>
                  </m:oMathPara>
                </a14:m>
                <a:endParaRPr lang="en-US" sz="1100" dirty="0">
                  <a:solidFill>
                    <a:srgbClr val="008000"/>
                  </a:solidFill>
                  <a:latin typeface="Cambria Math" panose="02040503050406030204" pitchFamily="18" charset="0"/>
                </a:endParaRPr>
              </a:p>
              <a:p>
                <a:pPr marL="0" indent="0">
                  <a:lnSpc>
                    <a:spcPct val="150000"/>
                  </a:lnSpc>
                  <a:buNone/>
                </a:pPr>
                <a:r>
                  <a:rPr lang="en-US" sz="1100" dirty="0">
                    <a:solidFill>
                      <a:schemeClr val="tx1"/>
                    </a:solidFill>
                    <a:latin typeface="Helvetica Light" panose="020B0403020202020204"/>
                  </a:rPr>
                  <a:t>Equivalently, using the probability values, it can also be obtained as:</a:t>
                </a:r>
                <a:endParaRPr lang="en-US" sz="1100" b="0" i="1" dirty="0">
                  <a:solidFill>
                    <a:srgbClr val="006600"/>
                  </a:solidFill>
                  <a:latin typeface="Cambria Math" panose="02040503050406030204" pitchFamily="18" charset="0"/>
                </a:endParaRPr>
              </a:p>
              <a:p>
                <a:pPr marL="0" indent="0" algn="ctr">
                  <a:lnSpc>
                    <a:spcPct val="250000"/>
                  </a:lnSpc>
                  <a:buNone/>
                </a:pPr>
                <a14:m>
                  <m:oMathPara xmlns:m="http://schemas.openxmlformats.org/officeDocument/2006/math">
                    <m:oMathParaPr>
                      <m:jc m:val="centerGroup"/>
                    </m:oMathParaPr>
                    <m:oMath xmlns:m="http://schemas.openxmlformats.org/officeDocument/2006/math">
                      <m:r>
                        <m:rPr>
                          <m:sty m:val="p"/>
                        </m:rPr>
                        <a:rPr lang="en-US" sz="1100" b="0" i="0" smtClean="0">
                          <a:solidFill>
                            <a:srgbClr val="008000"/>
                          </a:solidFill>
                          <a:latin typeface="Cambria Math" panose="02040503050406030204" pitchFamily="18" charset="0"/>
                        </a:rPr>
                        <m:t>Accuracy</m:t>
                      </m:r>
                      <m:r>
                        <a:rPr lang="en-US" sz="1100" b="0" i="0" smtClean="0">
                          <a:solidFill>
                            <a:srgbClr val="008000"/>
                          </a:solidFill>
                          <a:latin typeface="Cambria Math" panose="02040503050406030204" pitchFamily="18" charset="0"/>
                        </a:rPr>
                        <m:t>=</m:t>
                      </m:r>
                      <m:r>
                        <m:rPr>
                          <m:sty m:val="p"/>
                        </m:rPr>
                        <a:rPr lang="en-US" sz="1100">
                          <a:solidFill>
                            <a:srgbClr val="008000"/>
                          </a:solidFill>
                          <a:latin typeface="Cambria Math" panose="02040503050406030204" pitchFamily="18" charset="0"/>
                        </a:rPr>
                        <m:t>P</m:t>
                      </m:r>
                      <m:d>
                        <m:dPr>
                          <m:ctrlPr>
                            <a:rPr lang="en-US" sz="1100" b="0" i="1" smtClean="0">
                              <a:solidFill>
                                <a:srgbClr val="008000"/>
                              </a:solidFill>
                              <a:latin typeface="Cambria Math" panose="02040503050406030204" pitchFamily="18" charset="0"/>
                            </a:rPr>
                          </m:ctrlPr>
                        </m:dPr>
                        <m:e>
                          <m:r>
                            <a:rPr lang="en-US" sz="1100" b="0" i="1" smtClean="0">
                              <a:solidFill>
                                <a:srgbClr val="008000"/>
                              </a:solidFill>
                              <a:latin typeface="Cambria Math" panose="02040503050406030204" pitchFamily="18" charset="0"/>
                            </a:rPr>
                            <m:t>𝑇</m:t>
                          </m:r>
                          <m:r>
                            <a:rPr lang="en-US" sz="1100" b="0" i="1" smtClean="0">
                              <a:solidFill>
                                <a:srgbClr val="008000"/>
                              </a:solidFill>
                              <a:latin typeface="Cambria Math" panose="02040503050406030204" pitchFamily="18" charset="0"/>
                            </a:rPr>
                            <m:t>∩</m:t>
                          </m:r>
                          <m:r>
                            <a:rPr lang="en-US" sz="1100" b="0" i="1" smtClean="0">
                              <a:solidFill>
                                <a:srgbClr val="008000"/>
                              </a:solidFill>
                              <a:latin typeface="Cambria Math" panose="02040503050406030204" pitchFamily="18" charset="0"/>
                            </a:rPr>
                            <m:t>𝑆</m:t>
                          </m:r>
                        </m:e>
                      </m:d>
                      <m:r>
                        <a:rPr lang="en-US" sz="1100">
                          <a:solidFill>
                            <a:srgbClr val="008000"/>
                          </a:solidFill>
                          <a:latin typeface="Cambria Math" panose="02040503050406030204" pitchFamily="18" charset="0"/>
                        </a:rPr>
                        <m:t>+</m:t>
                      </m:r>
                      <m:r>
                        <a:rPr lang="en-US" sz="1100" b="0" i="1" smtClean="0">
                          <a:solidFill>
                            <a:srgbClr val="008000"/>
                          </a:solidFill>
                          <a:latin typeface="Cambria Math" panose="02040503050406030204" pitchFamily="18" charset="0"/>
                        </a:rPr>
                        <m:t>𝑃</m:t>
                      </m:r>
                      <m:d>
                        <m:dPr>
                          <m:ctrlPr>
                            <a:rPr lang="en-US" sz="1100" b="0" i="1" smtClean="0">
                              <a:solidFill>
                                <a:srgbClr val="008000"/>
                              </a:solidFill>
                              <a:latin typeface="Cambria Math" panose="02040503050406030204" pitchFamily="18" charset="0"/>
                            </a:rPr>
                          </m:ctrlPr>
                        </m:dPr>
                        <m:e>
                          <m:sSup>
                            <m:sSupPr>
                              <m:ctrlPr>
                                <a:rPr lang="en-US" sz="1100" b="0" i="1" smtClean="0">
                                  <a:solidFill>
                                    <a:srgbClr val="008000"/>
                                  </a:solidFill>
                                  <a:latin typeface="Cambria Math" panose="02040503050406030204" pitchFamily="18" charset="0"/>
                                </a:rPr>
                              </m:ctrlPr>
                            </m:sSupPr>
                            <m:e>
                              <m:r>
                                <a:rPr lang="en-US" sz="1100" b="0" i="1" smtClean="0">
                                  <a:solidFill>
                                    <a:srgbClr val="008000"/>
                                  </a:solidFill>
                                  <a:latin typeface="Cambria Math" panose="02040503050406030204" pitchFamily="18" charset="0"/>
                                </a:rPr>
                                <m:t>𝑇</m:t>
                              </m:r>
                            </m:e>
                            <m:sup>
                              <m:r>
                                <a:rPr lang="en-US" sz="1100" b="0" i="1" smtClean="0">
                                  <a:solidFill>
                                    <a:srgbClr val="008000"/>
                                  </a:solidFill>
                                  <a:latin typeface="Cambria Math" panose="02040503050406030204" pitchFamily="18" charset="0"/>
                                </a:rPr>
                                <m:t>′</m:t>
                              </m:r>
                            </m:sup>
                          </m:sSup>
                          <m:r>
                            <a:rPr lang="en-US" sz="1100" b="0" i="1" smtClean="0">
                              <a:solidFill>
                                <a:srgbClr val="008000"/>
                              </a:solidFill>
                              <a:latin typeface="Cambria Math" panose="02040503050406030204" pitchFamily="18" charset="0"/>
                            </a:rPr>
                            <m:t>∩</m:t>
                          </m:r>
                          <m:sSup>
                            <m:sSupPr>
                              <m:ctrlPr>
                                <a:rPr lang="en-US" sz="1100" b="0" i="1" smtClean="0">
                                  <a:solidFill>
                                    <a:srgbClr val="008000"/>
                                  </a:solidFill>
                                  <a:latin typeface="Cambria Math" panose="02040503050406030204" pitchFamily="18" charset="0"/>
                                </a:rPr>
                              </m:ctrlPr>
                            </m:sSupPr>
                            <m:e>
                              <m:r>
                                <a:rPr lang="en-US" sz="1100" b="0" i="1" smtClean="0">
                                  <a:solidFill>
                                    <a:srgbClr val="008000"/>
                                  </a:solidFill>
                                  <a:latin typeface="Cambria Math" panose="02040503050406030204" pitchFamily="18" charset="0"/>
                                </a:rPr>
                                <m:t>𝑆</m:t>
                              </m:r>
                            </m:e>
                            <m:sup>
                              <m:r>
                                <a:rPr lang="en-US" sz="1100" b="0" i="1" smtClean="0">
                                  <a:solidFill>
                                    <a:srgbClr val="008000"/>
                                  </a:solidFill>
                                  <a:latin typeface="Cambria Math" panose="02040503050406030204" pitchFamily="18" charset="0"/>
                                </a:rPr>
                                <m:t>′</m:t>
                              </m:r>
                            </m:sup>
                          </m:sSup>
                        </m:e>
                      </m:d>
                      <m:r>
                        <a:rPr lang="en-US" sz="1100" b="0" i="1" smtClean="0">
                          <a:solidFill>
                            <a:srgbClr val="008000"/>
                          </a:solidFill>
                          <a:latin typeface="Cambria Math" panose="02040503050406030204" pitchFamily="18" charset="0"/>
                        </a:rPr>
                        <m:t>=</m:t>
                      </m:r>
                      <m:r>
                        <m:rPr>
                          <m:sty m:val="p"/>
                        </m:rPr>
                        <a:rPr lang="en-US" sz="1100" i="0">
                          <a:solidFill>
                            <a:srgbClr val="008000"/>
                          </a:solidFill>
                          <a:latin typeface="Cambria Math" panose="02040503050406030204" pitchFamily="18" charset="0"/>
                        </a:rPr>
                        <m:t>P</m:t>
                      </m:r>
                      <m:d>
                        <m:dPr>
                          <m:ctrlPr>
                            <a:rPr lang="en-US" sz="1100" i="1">
                              <a:solidFill>
                                <a:srgbClr val="008000"/>
                              </a:solidFill>
                              <a:latin typeface="Cambria Math" panose="02040503050406030204" pitchFamily="18" charset="0"/>
                            </a:rPr>
                          </m:ctrlPr>
                        </m:dPr>
                        <m:e>
                          <m:r>
                            <m:rPr>
                              <m:sty m:val="p"/>
                            </m:rPr>
                            <a:rPr lang="en-US" sz="1100" i="0">
                              <a:solidFill>
                                <a:srgbClr val="008000"/>
                              </a:solidFill>
                              <a:latin typeface="Cambria Math" panose="02040503050406030204" pitchFamily="18" charset="0"/>
                            </a:rPr>
                            <m:t>S</m:t>
                          </m:r>
                        </m:e>
                      </m:d>
                      <m:r>
                        <a:rPr lang="en-US" sz="1100" i="0">
                          <a:solidFill>
                            <a:srgbClr val="008000"/>
                          </a:solidFill>
                          <a:latin typeface="Cambria Math" panose="02040503050406030204" pitchFamily="18" charset="0"/>
                          <a:ea typeface="Cambria Math" panose="02040503050406030204" pitchFamily="18" charset="0"/>
                        </a:rPr>
                        <m:t>×</m:t>
                      </m:r>
                      <m:r>
                        <m:rPr>
                          <m:sty m:val="p"/>
                        </m:rPr>
                        <a:rPr lang="en-US" sz="1100" i="0">
                          <a:solidFill>
                            <a:srgbClr val="008000"/>
                          </a:solidFill>
                          <a:latin typeface="Cambria Math" panose="02040503050406030204" pitchFamily="18" charset="0"/>
                        </a:rPr>
                        <m:t>P</m:t>
                      </m:r>
                      <m:d>
                        <m:dPr>
                          <m:ctrlPr>
                            <a:rPr lang="en-US" sz="1100" i="1">
                              <a:solidFill>
                                <a:srgbClr val="008000"/>
                              </a:solidFill>
                              <a:latin typeface="Cambria Math" panose="02040503050406030204" pitchFamily="18" charset="0"/>
                            </a:rPr>
                          </m:ctrlPr>
                        </m:dPr>
                        <m:e>
                          <m:r>
                            <m:rPr>
                              <m:sty m:val="p"/>
                            </m:rPr>
                            <a:rPr lang="en-US" sz="1100" i="0">
                              <a:solidFill>
                                <a:srgbClr val="008000"/>
                              </a:solidFill>
                              <a:latin typeface="Cambria Math" panose="02040503050406030204" pitchFamily="18" charset="0"/>
                            </a:rPr>
                            <m:t>T</m:t>
                          </m:r>
                        </m:e>
                        <m:e>
                          <m:r>
                            <m:rPr>
                              <m:sty m:val="p"/>
                            </m:rPr>
                            <a:rPr lang="en-US" sz="1100" i="0">
                              <a:solidFill>
                                <a:srgbClr val="008000"/>
                              </a:solidFill>
                              <a:latin typeface="Cambria Math" panose="02040503050406030204" pitchFamily="18" charset="0"/>
                            </a:rPr>
                            <m:t>S</m:t>
                          </m:r>
                        </m:e>
                      </m:d>
                      <m:r>
                        <a:rPr lang="en-US" sz="1100" i="0">
                          <a:solidFill>
                            <a:srgbClr val="008000"/>
                          </a:solidFill>
                          <a:latin typeface="Cambria Math" panose="02040503050406030204" pitchFamily="18" charset="0"/>
                        </a:rPr>
                        <m:t>+</m:t>
                      </m:r>
                      <m:r>
                        <m:rPr>
                          <m:sty m:val="p"/>
                        </m:rPr>
                        <a:rPr lang="en-US" sz="1100" i="0">
                          <a:solidFill>
                            <a:srgbClr val="008000"/>
                          </a:solidFill>
                          <a:latin typeface="Cambria Math" panose="02040503050406030204" pitchFamily="18" charset="0"/>
                        </a:rPr>
                        <m:t>P</m:t>
                      </m:r>
                      <m:d>
                        <m:dPr>
                          <m:ctrlPr>
                            <a:rPr lang="en-US" sz="1100" i="1">
                              <a:solidFill>
                                <a:srgbClr val="008000"/>
                              </a:solidFill>
                              <a:latin typeface="Cambria Math" panose="02040503050406030204" pitchFamily="18" charset="0"/>
                            </a:rPr>
                          </m:ctrlPr>
                        </m:dPr>
                        <m:e>
                          <m:sSup>
                            <m:sSupPr>
                              <m:ctrlPr>
                                <a:rPr lang="en-US" sz="1100" i="1">
                                  <a:solidFill>
                                    <a:srgbClr val="008000"/>
                                  </a:solidFill>
                                  <a:latin typeface="Cambria Math" panose="02040503050406030204" pitchFamily="18" charset="0"/>
                                </a:rPr>
                              </m:ctrlPr>
                            </m:sSupPr>
                            <m:e>
                              <m:r>
                                <m:rPr>
                                  <m:sty m:val="p"/>
                                </m:rPr>
                                <a:rPr lang="en-US" sz="1100" i="0">
                                  <a:solidFill>
                                    <a:srgbClr val="008000"/>
                                  </a:solidFill>
                                  <a:latin typeface="Cambria Math" panose="02040503050406030204" pitchFamily="18" charset="0"/>
                                </a:rPr>
                                <m:t>S</m:t>
                              </m:r>
                            </m:e>
                            <m:sup>
                              <m:r>
                                <a:rPr lang="en-US" sz="1100" i="0">
                                  <a:solidFill>
                                    <a:srgbClr val="008000"/>
                                  </a:solidFill>
                                  <a:latin typeface="Cambria Math" panose="02040503050406030204" pitchFamily="18" charset="0"/>
                                </a:rPr>
                                <m:t>′</m:t>
                              </m:r>
                            </m:sup>
                          </m:sSup>
                        </m:e>
                      </m:d>
                      <m:r>
                        <a:rPr lang="en-US" sz="1100" i="0">
                          <a:solidFill>
                            <a:srgbClr val="008000"/>
                          </a:solidFill>
                          <a:latin typeface="Cambria Math" panose="02040503050406030204" pitchFamily="18" charset="0"/>
                          <a:ea typeface="Cambria Math" panose="02040503050406030204" pitchFamily="18" charset="0"/>
                        </a:rPr>
                        <m:t>×</m:t>
                      </m:r>
                      <m:r>
                        <m:rPr>
                          <m:sty m:val="p"/>
                        </m:rPr>
                        <a:rPr lang="en-US" sz="1100" i="0">
                          <a:solidFill>
                            <a:srgbClr val="008000"/>
                          </a:solidFill>
                          <a:latin typeface="Cambria Math" panose="02040503050406030204" pitchFamily="18" charset="0"/>
                        </a:rPr>
                        <m:t>P</m:t>
                      </m:r>
                      <m:d>
                        <m:dPr>
                          <m:ctrlPr>
                            <a:rPr lang="en-US" sz="1100" i="1">
                              <a:solidFill>
                                <a:srgbClr val="008000"/>
                              </a:solidFill>
                              <a:latin typeface="Cambria Math" panose="02040503050406030204" pitchFamily="18" charset="0"/>
                            </a:rPr>
                          </m:ctrlPr>
                        </m:dPr>
                        <m:e>
                          <m:r>
                            <m:rPr>
                              <m:sty m:val="p"/>
                            </m:rPr>
                            <a:rPr lang="en-US" sz="1100" i="0">
                              <a:solidFill>
                                <a:srgbClr val="008000"/>
                              </a:solidFill>
                              <a:latin typeface="Cambria Math" panose="02040503050406030204" pitchFamily="18" charset="0"/>
                            </a:rPr>
                            <m:t>T</m:t>
                          </m:r>
                          <m:r>
                            <a:rPr lang="en-US" sz="1100" i="0">
                              <a:solidFill>
                                <a:srgbClr val="008000"/>
                              </a:solidFill>
                              <a:latin typeface="Cambria Math" panose="02040503050406030204" pitchFamily="18" charset="0"/>
                            </a:rPr>
                            <m:t>′</m:t>
                          </m:r>
                        </m:e>
                        <m:e>
                          <m:sSup>
                            <m:sSupPr>
                              <m:ctrlPr>
                                <a:rPr lang="en-US" sz="1100" i="1">
                                  <a:solidFill>
                                    <a:srgbClr val="008000"/>
                                  </a:solidFill>
                                  <a:latin typeface="Cambria Math" panose="02040503050406030204" pitchFamily="18" charset="0"/>
                                </a:rPr>
                              </m:ctrlPr>
                            </m:sSupPr>
                            <m:e>
                              <m:r>
                                <m:rPr>
                                  <m:sty m:val="p"/>
                                </m:rPr>
                                <a:rPr lang="en-US" sz="1100" i="0">
                                  <a:solidFill>
                                    <a:srgbClr val="008000"/>
                                  </a:solidFill>
                                  <a:latin typeface="Cambria Math" panose="02040503050406030204" pitchFamily="18" charset="0"/>
                                </a:rPr>
                                <m:t>S</m:t>
                              </m:r>
                            </m:e>
                            <m:sup>
                              <m:r>
                                <a:rPr lang="en-US" sz="1100" i="0">
                                  <a:solidFill>
                                    <a:srgbClr val="008000"/>
                                  </a:solidFill>
                                  <a:latin typeface="Cambria Math" panose="02040503050406030204" pitchFamily="18" charset="0"/>
                                </a:rPr>
                                <m:t>′</m:t>
                              </m:r>
                            </m:sup>
                          </m:sSup>
                        </m:e>
                      </m:d>
                    </m:oMath>
                  </m:oMathPara>
                </a14:m>
                <a:endParaRPr lang="en-US" sz="1100" dirty="0">
                  <a:solidFill>
                    <a:srgbClr val="008000"/>
                  </a:solidFill>
                  <a:latin typeface="Helvetica Light" panose="020B0403020202020204"/>
                </a:endParaRPr>
              </a:p>
              <a:p>
                <a:pPr>
                  <a:lnSpc>
                    <a:spcPct val="150000"/>
                  </a:lnSpc>
                </a:pPr>
                <a:endParaRPr lang="en-US" sz="1100" dirty="0">
                  <a:solidFill>
                    <a:schemeClr val="tx1"/>
                  </a:solidFill>
                  <a:latin typeface="Helvetica Light" panose="020B0403020202020204"/>
                </a:endParaRPr>
              </a:p>
            </p:txBody>
          </p:sp>
        </mc:Choice>
        <mc:Fallback xmlns="">
          <p:sp>
            <p:nvSpPr>
              <p:cNvPr id="5" name="Content Placeholder 4">
                <a:extLst>
                  <a:ext uri="{FF2B5EF4-FFF2-40B4-BE49-F238E27FC236}">
                    <a16:creationId xmlns:a16="http://schemas.microsoft.com/office/drawing/2014/main" id="{055EE2AE-D815-2C1C-F571-ED74371049AA}"/>
                  </a:ext>
                </a:extLst>
              </p:cNvPr>
              <p:cNvSpPr>
                <a:spLocks noGrp="1" noRot="1" noChangeAspect="1" noMove="1" noResize="1" noEditPoints="1" noAdjustHandles="1" noChangeArrowheads="1" noChangeShapeType="1" noTextEdit="1"/>
              </p:cNvSpPr>
              <p:nvPr>
                <p:ph idx="1"/>
              </p:nvPr>
            </p:nvSpPr>
            <p:spPr>
              <a:xfrm>
                <a:off x="628651" y="1179094"/>
                <a:ext cx="4740184" cy="2349691"/>
              </a:xfr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nvGraphicFramePr>
            <p:xfrm>
              <a:off x="5475954" y="1179392"/>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S</m:t>
                                </m:r>
                                <m:r>
                                  <m:rPr>
                                    <m:nor/>
                                  </m:rPr>
                                  <a:rPr lang="en-US" sz="1200" b="0" i="0" smtClean="0">
                                    <a:solidFill>
                                      <a:srgbClr val="006600"/>
                                    </a:solidFill>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extLst>
                      <a:ext uri="{0D108BD9-81ED-4DB2-BD59-A6C34878D82A}">
                        <a16:rowId xmlns:a16="http://schemas.microsoft.com/office/drawing/2014/main" val="3300406574"/>
                      </a:ext>
                    </a:extLst>
                  </a:tr>
                  <a:tr h="373280">
                    <a:tc rowSpan="2">
                      <a:txBody>
                        <a:bodyPr/>
                        <a:lstStyle/>
                        <a:p>
                          <a:pPr algn="ctr" rtl="0" fontAlgn="ctr"/>
                          <a14:m>
                            <m:oMathPara xmlns:m="http://schemas.openxmlformats.org/officeDocument/2006/math">
                              <m:oMathParaPr>
                                <m:jc m:val="centerGroup"/>
                              </m:oMathParaPr>
                              <m:oMath xmlns:m="http://schemas.openxmlformats.org/officeDocument/2006/math">
                                <m:r>
                                  <m:rPr>
                                    <m:nor/>
                                  </m:rPr>
                                  <a:rPr lang="en-US" sz="1200" b="0" i="0" smtClean="0">
                                    <a:solidFill>
                                      <a:srgbClr val="006600"/>
                                    </a:solidFill>
                                    <a:latin typeface="Cambria Math" panose="02040503050406030204" pitchFamily="18" charset="0"/>
                                  </a:rPr>
                                  <m:t>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pPr algn="ctr" rtl="0" fontAlgn="ctr"/>
                          <a14:m>
                            <m:oMathPara xmlns:m="http://schemas.openxmlformats.org/officeDocument/2006/math">
                              <m:oMathParaPr>
                                <m:jc m:val="centerGroup"/>
                              </m:oMathParaPr>
                              <m:oMath xmlns:m="http://schemas.openxmlformats.org/officeDocument/2006/math">
                                <m:r>
                                  <m:rPr>
                                    <m:sty m:val="p"/>
                                  </m:rPr>
                                  <a:rPr lang="en-US" sz="1200" b="0" i="0" u="none" strike="noStrike" smtClean="0">
                                    <a:solidFill>
                                      <a:srgbClr val="006600"/>
                                    </a:solidFill>
                                    <a:effectLst/>
                                    <a:latin typeface="Cambria Math" panose="02040503050406030204" pitchFamily="18" charset="0"/>
                                  </a:rPr>
                                  <m:t>T</m:t>
                                </m:r>
                                <m:r>
                                  <a:rPr lang="en-US" sz="1200" b="0" i="0" u="none" strike="noStrike" smtClean="0">
                                    <a:solidFill>
                                      <a:srgbClr val="006600"/>
                                    </a:solidFill>
                                    <a:effectLst/>
                                    <a:latin typeface="Cambria Math" panose="02040503050406030204" pitchFamily="18" charset="0"/>
                                  </a:rPr>
                                  <m:t>′</m:t>
                                </m:r>
                              </m:oMath>
                            </m:oMathPara>
                          </a14:m>
                          <a:endParaRPr lang="en-US" sz="1200" b="0" i="0" u="none" strike="noStrike" dirty="0">
                            <a:solidFill>
                              <a:srgbClr val="006600"/>
                            </a:solidFill>
                            <a:effectLst/>
                            <a:latin typeface="Cambria Math" panose="02040503050406030204" pitchFamily="18" charset="0"/>
                          </a:endParaRP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F8F8"/>
                        </a:solid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7893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Choice>
        <mc:Fallback xmlns="">
          <p:graphicFrame>
            <p:nvGraphicFramePr>
              <p:cNvPr id="6" name="Table 5">
                <a:extLst>
                  <a:ext uri="{FF2B5EF4-FFF2-40B4-BE49-F238E27FC236}">
                    <a16:creationId xmlns:a16="http://schemas.microsoft.com/office/drawing/2014/main" id="{3D32BED0-E1FE-952F-11AF-EA7D4714F37D}"/>
                  </a:ext>
                </a:extLst>
              </p:cNvPr>
              <p:cNvGraphicFramePr>
                <a:graphicFrameLocks noGrp="1"/>
              </p:cNvGraphicFramePr>
              <p:nvPr/>
            </p:nvGraphicFramePr>
            <p:xfrm>
              <a:off x="5475954" y="1179392"/>
              <a:ext cx="3398625" cy="1520949"/>
            </p:xfrm>
            <a:graphic>
              <a:graphicData uri="http://schemas.openxmlformats.org/drawingml/2006/table">
                <a:tbl>
                  <a:tblPr/>
                  <a:tblGrid>
                    <a:gridCol w="836854">
                      <a:extLst>
                        <a:ext uri="{9D8B030D-6E8A-4147-A177-3AD203B41FA5}">
                          <a16:colId xmlns:a16="http://schemas.microsoft.com/office/drawing/2014/main" val="917256252"/>
                        </a:ext>
                      </a:extLst>
                    </a:gridCol>
                    <a:gridCol w="1331686">
                      <a:extLst>
                        <a:ext uri="{9D8B030D-6E8A-4147-A177-3AD203B41FA5}">
                          <a16:colId xmlns:a16="http://schemas.microsoft.com/office/drawing/2014/main" val="2787217130"/>
                        </a:ext>
                      </a:extLst>
                    </a:gridCol>
                    <a:gridCol w="1230085">
                      <a:extLst>
                        <a:ext uri="{9D8B030D-6E8A-4147-A177-3AD203B41FA5}">
                          <a16:colId xmlns:a16="http://schemas.microsoft.com/office/drawing/2014/main" val="1409876570"/>
                        </a:ext>
                      </a:extLst>
                    </a:gridCol>
                  </a:tblGrid>
                  <a:tr h="449962">
                    <a:tc>
                      <a:txBody>
                        <a:bodyPr/>
                        <a:lstStyle/>
                        <a:p>
                          <a:pPr algn="ctr" rtl="0" fontAlgn="ctr"/>
                          <a:r>
                            <a:rPr lang="en-US" sz="1400" b="0" i="0" u="none" strike="noStrike" dirty="0">
                              <a:solidFill>
                                <a:srgbClr val="000000"/>
                              </a:solidFill>
                              <a:effectLst/>
                              <a:latin typeface="Calibri" panose="020F0502020204030204" pitchFamily="34" charset="0"/>
                            </a:rPr>
                            <a:t> </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3014" t="-1351" r="-93151" b="-258108"/>
                          </a:stretch>
                        </a:blipFill>
                      </a:tcPr>
                    </a:tc>
                    <a:tc>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76733" t="-1351" r="-990" b="-258108"/>
                          </a:stretch>
                        </a:blipFill>
                      </a:tcPr>
                    </a:tc>
                    <a:extLst>
                      <a:ext uri="{0D108BD9-81ED-4DB2-BD59-A6C34878D82A}">
                        <a16:rowId xmlns:a16="http://schemas.microsoft.com/office/drawing/2014/main" val="3300406574"/>
                      </a:ext>
                    </a:extLst>
                  </a:tr>
                  <a:tr h="373280">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81522" r="-308759" b="-107609"/>
                          </a:stretch>
                        </a:blipFill>
                      </a:tcPr>
                    </a:tc>
                    <a:tc>
                      <a:txBody>
                        <a:bodyPr/>
                        <a:lstStyle/>
                        <a:p>
                          <a:pPr algn="ctr" rtl="0" fontAlgn="ctr"/>
                          <a:r>
                            <a:rPr lang="en-US" sz="1200" b="0" i="0" u="none" strike="noStrike" dirty="0">
                              <a:solidFill>
                                <a:srgbClr val="000000"/>
                              </a:solidFill>
                              <a:effectLst/>
                              <a:latin typeface="Helvetica Light" panose="020B0403020202020204"/>
                            </a:rPr>
                            <a:t>True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False Positive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2129901358"/>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(TP)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a:solidFill>
                                <a:srgbClr val="000000"/>
                              </a:solidFill>
                              <a:effectLst/>
                              <a:latin typeface="Helvetica Light" panose="020B0403020202020204"/>
                            </a:rPr>
                            <a:t>(FP)</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4146080925"/>
                      </a:ext>
                    </a:extLst>
                  </a:tr>
                  <a:tr h="324513">
                    <a:tc rowSpan="2">
                      <a:txBody>
                        <a:bodyPr/>
                        <a:lstStyle/>
                        <a:p>
                          <a:endParaRPr lang="en-US"/>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30" t="-198810" r="-308759" b="-17857"/>
                          </a:stretch>
                        </a:blipFill>
                      </a:tcPr>
                    </a:tc>
                    <a:tc>
                      <a:txBody>
                        <a:bodyPr/>
                        <a:lstStyle/>
                        <a:p>
                          <a:pPr algn="ctr" rtl="0" fontAlgn="ctr"/>
                          <a:r>
                            <a:rPr lang="en-US" sz="1200" b="0" i="0" u="none" strike="noStrike">
                              <a:solidFill>
                                <a:srgbClr val="000000"/>
                              </a:solidFill>
                              <a:effectLst/>
                              <a:latin typeface="Helvetica Light" panose="020B0403020202020204"/>
                            </a:rPr>
                            <a:t>False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True Negative</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5FF"/>
                        </a:solidFill>
                      </a:tcPr>
                    </a:tc>
                    <a:extLst>
                      <a:ext uri="{0D108BD9-81ED-4DB2-BD59-A6C34878D82A}">
                        <a16:rowId xmlns:a16="http://schemas.microsoft.com/office/drawing/2014/main" val="1314898681"/>
                      </a:ext>
                    </a:extLst>
                  </a:tr>
                  <a:tr h="186597">
                    <a:tc vMerge="1">
                      <a:txBody>
                        <a:bodyPr/>
                        <a:lstStyle/>
                        <a:p>
                          <a:endParaRPr lang="en-US"/>
                        </a:p>
                      </a:txBody>
                      <a:tcPr/>
                    </a:tc>
                    <a:tc>
                      <a:txBody>
                        <a:bodyPr/>
                        <a:lstStyle/>
                        <a:p>
                          <a:pPr algn="ctr" rtl="0" fontAlgn="ctr"/>
                          <a:r>
                            <a:rPr lang="en-US" sz="1200" b="0" i="0" u="none" strike="noStrike" dirty="0">
                              <a:solidFill>
                                <a:srgbClr val="000000"/>
                              </a:solidFill>
                              <a:effectLst/>
                              <a:latin typeface="Helvetica Light" panose="020B0403020202020204"/>
                            </a:rPr>
                            <a:t>(FN)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tc>
                      <a:txBody>
                        <a:bodyPr/>
                        <a:lstStyle/>
                        <a:p>
                          <a:pPr algn="ctr" rtl="0" fontAlgn="ctr"/>
                          <a:r>
                            <a:rPr lang="en-US" sz="1200" b="0" i="0" u="none" strike="noStrike" dirty="0">
                              <a:solidFill>
                                <a:srgbClr val="000000"/>
                              </a:solidFill>
                              <a:effectLst/>
                              <a:latin typeface="Helvetica Light" panose="020B0403020202020204"/>
                            </a:rPr>
                            <a:t>(TN)</a:t>
                          </a:r>
                        </a:p>
                      </a:txBody>
                      <a:tcPr marL="3717" marR="3717" marT="371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5F5FF"/>
                        </a:solidFill>
                      </a:tcPr>
                    </a:tc>
                    <a:extLst>
                      <a:ext uri="{0D108BD9-81ED-4DB2-BD59-A6C34878D82A}">
                        <a16:rowId xmlns:a16="http://schemas.microsoft.com/office/drawing/2014/main" val="3259169853"/>
                      </a:ext>
                    </a:extLst>
                  </a:tr>
                </a:tbl>
              </a:graphicData>
            </a:graphic>
          </p:graphicFrame>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CABE488-13AF-FE22-8524-425146B58BF1}"/>
                  </a:ext>
                </a:extLst>
              </p:cNvPr>
              <p:cNvSpPr txBox="1"/>
              <p:nvPr/>
            </p:nvSpPr>
            <p:spPr>
              <a:xfrm>
                <a:off x="5704509" y="3051989"/>
                <a:ext cx="2941514" cy="476797"/>
              </a:xfrm>
              <a:prstGeom prst="rect">
                <a:avLst/>
              </a:prstGeom>
              <a:solidFill>
                <a:srgbClr val="E5F5FF"/>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200" i="1" smtClean="0">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S</m:t>
                          </m:r>
                        </m:e>
                        <m:e>
                          <m:r>
                            <m:rPr>
                              <m:sty m:val="p"/>
                            </m:rPr>
                            <a:rPr lang="en-US" sz="1200" i="1">
                              <a:solidFill>
                                <a:srgbClr val="008000"/>
                              </a:solidFill>
                              <a:latin typeface="Cambria Math" panose="02040503050406030204" pitchFamily="18" charset="0"/>
                            </a:rPr>
                            <m:t>T</m:t>
                          </m:r>
                        </m:e>
                      </m:d>
                      <m:r>
                        <a:rPr lang="en-US" sz="120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S</m:t>
                              </m:r>
                            </m:e>
                          </m:d>
                          <m:r>
                            <a:rPr lang="en-US" sz="1200" i="1">
                              <a:solidFill>
                                <a:srgbClr val="008000"/>
                              </a:solidFill>
                              <a:latin typeface="Cambria Math" panose="02040503050406030204" pitchFamily="18" charset="0"/>
                              <a:ea typeface="Cambria Math" panose="02040503050406030204" pitchFamily="18" charset="0"/>
                            </a:rPr>
                            <m:t>×</m:t>
                          </m:r>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T</m:t>
                              </m:r>
                            </m:e>
                            <m:e>
                              <m:r>
                                <m:rPr>
                                  <m:sty m:val="p"/>
                                </m:rPr>
                                <a:rPr lang="en-US" sz="1200" i="1">
                                  <a:solidFill>
                                    <a:srgbClr val="008000"/>
                                  </a:solidFill>
                                  <a:latin typeface="Cambria Math" panose="02040503050406030204" pitchFamily="18" charset="0"/>
                                </a:rPr>
                                <m:t>S</m:t>
                              </m:r>
                            </m:e>
                          </m:d>
                        </m:num>
                        <m:den>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S</m:t>
                              </m:r>
                            </m:e>
                          </m:d>
                          <m:r>
                            <a:rPr lang="en-US" sz="1200" i="1">
                              <a:solidFill>
                                <a:srgbClr val="008000"/>
                              </a:solidFill>
                              <a:latin typeface="Cambria Math" panose="02040503050406030204" pitchFamily="18" charset="0"/>
                              <a:ea typeface="Cambria Math" panose="02040503050406030204" pitchFamily="18" charset="0"/>
                            </a:rPr>
                            <m:t>×</m:t>
                          </m:r>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T</m:t>
                              </m:r>
                            </m:e>
                            <m:e>
                              <m:r>
                                <m:rPr>
                                  <m:sty m:val="p"/>
                                </m:rPr>
                                <a:rPr lang="en-US" sz="1200" i="1">
                                  <a:solidFill>
                                    <a:srgbClr val="008000"/>
                                  </a:solidFill>
                                  <a:latin typeface="Cambria Math" panose="02040503050406030204" pitchFamily="18" charset="0"/>
                                </a:rPr>
                                <m:t>S</m:t>
                              </m:r>
                            </m:e>
                          </m:d>
                          <m:r>
                            <a:rPr lang="en-US" sz="1200" i="1">
                              <a:solidFill>
                                <a:srgbClr val="008000"/>
                              </a:solidFill>
                              <a:latin typeface="Cambria Math" panose="02040503050406030204" pitchFamily="18" charset="0"/>
                            </a:rPr>
                            <m:t>+</m:t>
                          </m:r>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sSup>
                                <m:sSupPr>
                                  <m:ctrlPr>
                                    <a:rPr lang="en-US" sz="1200" i="1">
                                      <a:solidFill>
                                        <a:srgbClr val="008000"/>
                                      </a:solidFill>
                                      <a:latin typeface="Cambria Math" panose="02040503050406030204" pitchFamily="18" charset="0"/>
                                    </a:rPr>
                                  </m:ctrlPr>
                                </m:sSupPr>
                                <m:e>
                                  <m:r>
                                    <m:rPr>
                                      <m:sty m:val="p"/>
                                    </m:rPr>
                                    <a:rPr lang="en-US" sz="1200" i="1">
                                      <a:solidFill>
                                        <a:srgbClr val="008000"/>
                                      </a:solidFill>
                                      <a:latin typeface="Cambria Math" panose="02040503050406030204" pitchFamily="18" charset="0"/>
                                    </a:rPr>
                                    <m:t>S</m:t>
                                  </m:r>
                                </m:e>
                                <m:sup>
                                  <m:r>
                                    <a:rPr lang="en-US" sz="1200">
                                      <a:solidFill>
                                        <a:srgbClr val="008000"/>
                                      </a:solidFill>
                                      <a:latin typeface="Cambria Math" panose="02040503050406030204" pitchFamily="18" charset="0"/>
                                    </a:rPr>
                                    <m:t>′</m:t>
                                  </m:r>
                                </m:sup>
                              </m:sSup>
                            </m:e>
                          </m:d>
                          <m:r>
                            <a:rPr lang="en-US" sz="1200" i="1">
                              <a:solidFill>
                                <a:srgbClr val="008000"/>
                              </a:solidFill>
                              <a:latin typeface="Cambria Math" panose="02040503050406030204" pitchFamily="18" charset="0"/>
                              <a:ea typeface="Cambria Math" panose="02040503050406030204" pitchFamily="18" charset="0"/>
                            </a:rPr>
                            <m:t>×</m:t>
                          </m:r>
                          <m:r>
                            <m:rPr>
                              <m:sty m:val="p"/>
                            </m:rPr>
                            <a:rPr lang="en-US" sz="1200" i="1">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m:rPr>
                                  <m:sty m:val="p"/>
                                </m:rPr>
                                <a:rPr lang="en-US" sz="1200" i="1">
                                  <a:solidFill>
                                    <a:srgbClr val="008000"/>
                                  </a:solidFill>
                                  <a:latin typeface="Cambria Math" panose="02040503050406030204" pitchFamily="18" charset="0"/>
                                </a:rPr>
                                <m:t>T</m:t>
                              </m:r>
                            </m:e>
                            <m:e>
                              <m:sSup>
                                <m:sSupPr>
                                  <m:ctrlPr>
                                    <a:rPr lang="en-US" sz="1200" i="1">
                                      <a:solidFill>
                                        <a:srgbClr val="008000"/>
                                      </a:solidFill>
                                      <a:latin typeface="Cambria Math" panose="02040503050406030204" pitchFamily="18" charset="0"/>
                                    </a:rPr>
                                  </m:ctrlPr>
                                </m:sSupPr>
                                <m:e>
                                  <m:r>
                                    <m:rPr>
                                      <m:sty m:val="p"/>
                                    </m:rPr>
                                    <a:rPr lang="en-US" sz="1200" i="1">
                                      <a:solidFill>
                                        <a:srgbClr val="008000"/>
                                      </a:solidFill>
                                      <a:latin typeface="Cambria Math" panose="02040503050406030204" pitchFamily="18" charset="0"/>
                                    </a:rPr>
                                    <m:t>S</m:t>
                                  </m:r>
                                </m:e>
                                <m:sup>
                                  <m:r>
                                    <a:rPr lang="en-US" sz="1200">
                                      <a:solidFill>
                                        <a:srgbClr val="008000"/>
                                      </a:solidFill>
                                      <a:latin typeface="Cambria Math" panose="02040503050406030204" pitchFamily="18" charset="0"/>
                                    </a:rPr>
                                    <m:t>′</m:t>
                                  </m:r>
                                </m:sup>
                              </m:sSup>
                            </m:e>
                          </m:d>
                        </m:den>
                      </m:f>
                    </m:oMath>
                  </m:oMathPara>
                </a14:m>
                <a:endParaRPr lang="en-US" sz="1200" dirty="0">
                  <a:solidFill>
                    <a:srgbClr val="008000"/>
                  </a:solidFill>
                </a:endParaRPr>
              </a:p>
            </p:txBody>
          </p:sp>
        </mc:Choice>
        <mc:Fallback xmlns="">
          <p:sp>
            <p:nvSpPr>
              <p:cNvPr id="2" name="TextBox 1">
                <a:extLst>
                  <a:ext uri="{FF2B5EF4-FFF2-40B4-BE49-F238E27FC236}">
                    <a16:creationId xmlns:a16="http://schemas.microsoft.com/office/drawing/2014/main" id="{ECABE488-13AF-FE22-8524-425146B58BF1}"/>
                  </a:ext>
                </a:extLst>
              </p:cNvPr>
              <p:cNvSpPr txBox="1">
                <a:spLocks noRot="1" noChangeAspect="1" noMove="1" noResize="1" noEditPoints="1" noAdjustHandles="1" noChangeArrowheads="1" noChangeShapeType="1" noTextEdit="1"/>
              </p:cNvSpPr>
              <p:nvPr/>
            </p:nvSpPr>
            <p:spPr>
              <a:xfrm>
                <a:off x="5704509" y="3051989"/>
                <a:ext cx="2941514" cy="476797"/>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521890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Counting Rules</a:t>
            </a:r>
          </a:p>
        </p:txBody>
      </p:sp>
    </p:spTree>
    <p:extLst>
      <p:ext uri="{BB962C8B-B14F-4D97-AF65-F5344CB8AC3E}">
        <p14:creationId xmlns:p14="http://schemas.microsoft.com/office/powerpoint/2010/main" val="261147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Rule 1 (Multiplicative Rule)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2CD648-6A78-39F4-4D46-6957531C9FB5}"/>
                  </a:ext>
                </a:extLst>
              </p:cNvPr>
              <p:cNvSpPr txBox="1"/>
              <p:nvPr/>
            </p:nvSpPr>
            <p:spPr>
              <a:xfrm>
                <a:off x="662940" y="1080398"/>
                <a:ext cx="7775666" cy="1205330"/>
              </a:xfrm>
              <a:prstGeom prst="rect">
                <a:avLst/>
              </a:prstGeom>
              <a:solidFill>
                <a:srgbClr val="E5F5FF"/>
              </a:solidFill>
              <a:ln>
                <a:solidFill>
                  <a:schemeClr val="tx1"/>
                </a:solidFill>
              </a:ln>
            </p:spPr>
            <p:txBody>
              <a:bodyPr wrap="square">
                <a:spAutoFit/>
              </a:bodyPr>
              <a:lstStyle/>
              <a:p>
                <a:pPr>
                  <a:lnSpc>
                    <a:spcPct val="150000"/>
                  </a:lnSpc>
                </a:pPr>
                <a:r>
                  <a:rPr lang="en-US" sz="1200" b="0" i="0" dirty="0">
                    <a:solidFill>
                      <a:srgbClr val="374151"/>
                    </a:solidFill>
                    <a:effectLst/>
                    <a:latin typeface="Helvetica Light" panose="020B0403020202020204"/>
                  </a:rPr>
                  <a:t>If an experiment comprises of </a:t>
                </a:r>
                <a14:m>
                  <m:oMath xmlns:m="http://schemas.openxmlformats.org/officeDocument/2006/math">
                    <m:r>
                      <a:rPr lang="en-US" sz="1200" b="0" i="1" smtClean="0">
                        <a:solidFill>
                          <a:srgbClr val="008000"/>
                        </a:solidFill>
                        <a:latin typeface="Cambria Math" panose="02040503050406030204" pitchFamily="18" charset="0"/>
                      </a:rPr>
                      <m:t>𝑛</m:t>
                    </m:r>
                  </m:oMath>
                </a14:m>
                <a:r>
                  <a:rPr lang="en-US" sz="1200" b="0" i="0" dirty="0">
                    <a:solidFill>
                      <a:srgbClr val="374151"/>
                    </a:solidFill>
                    <a:effectLst/>
                    <a:latin typeface="Helvetica Light" panose="020B0403020202020204"/>
                  </a:rPr>
                  <a:t> steps, with each step offering a unique set of outcomes — the first step having </a:t>
                </a:r>
                <a14:m>
                  <m:oMath xmlns:m="http://schemas.openxmlformats.org/officeDocument/2006/math">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1</m:t>
                        </m:r>
                      </m:sub>
                    </m:sSub>
                  </m:oMath>
                </a14:m>
                <a:r>
                  <a:rPr lang="en-US" sz="1200" b="0" i="0" dirty="0">
                    <a:solidFill>
                      <a:srgbClr val="374151"/>
                    </a:solidFill>
                    <a:effectLst/>
                    <a:latin typeface="Helvetica Light" panose="020B0403020202020204"/>
                  </a:rPr>
                  <a:t> outcomes, the second step having </a:t>
                </a:r>
                <a14:m>
                  <m:oMath xmlns:m="http://schemas.openxmlformats.org/officeDocument/2006/math">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2</m:t>
                        </m:r>
                      </m:sub>
                    </m:sSub>
                  </m:oMath>
                </a14:m>
                <a:r>
                  <a:rPr lang="en-US" sz="1200" b="0" i="0" dirty="0">
                    <a:solidFill>
                      <a:srgbClr val="374151"/>
                    </a:solidFill>
                    <a:effectLst/>
                    <a:latin typeface="Helvetica Light" panose="020B0403020202020204"/>
                  </a:rPr>
                  <a:t> possible outcomes, and so on up to the </a:t>
                </a:r>
                <a14:m>
                  <m:oMath xmlns:m="http://schemas.openxmlformats.org/officeDocument/2006/math">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𝑛</m:t>
                        </m:r>
                      </m:e>
                      <m:sup>
                        <m:r>
                          <a:rPr lang="en-US" sz="1200" b="0" i="1" smtClean="0">
                            <a:solidFill>
                              <a:srgbClr val="008000"/>
                            </a:solidFill>
                            <a:latin typeface="Cambria Math" panose="02040503050406030204" pitchFamily="18" charset="0"/>
                          </a:rPr>
                          <m:t>𝑡h</m:t>
                        </m:r>
                      </m:sup>
                    </m:sSup>
                  </m:oMath>
                </a14:m>
                <a:r>
                  <a:rPr lang="en-US" sz="1200" b="0" i="0" dirty="0">
                    <a:solidFill>
                      <a:srgbClr val="374151"/>
                    </a:solidFill>
                    <a:effectLst/>
                    <a:latin typeface="Helvetica Light" panose="020B0403020202020204"/>
                  </a:rPr>
                  <a:t> step with </a:t>
                </a:r>
                <a14:m>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𝑛</m:t>
                        </m:r>
                      </m:sub>
                    </m:sSub>
                  </m:oMath>
                </a14:m>
                <a:r>
                  <a:rPr lang="en-US" sz="1200" b="0" i="0" dirty="0">
                    <a:solidFill>
                      <a:srgbClr val="374151"/>
                    </a:solidFill>
                    <a:effectLst/>
                    <a:latin typeface="Helvetica Light" panose="020B0403020202020204"/>
                  </a:rPr>
                  <a:t> outcomes — the total number of potential outcomes for the entire experiment </a:t>
                </a:r>
                <a:r>
                  <a:rPr lang="en-US" sz="1200" dirty="0">
                    <a:solidFill>
                      <a:srgbClr val="374151"/>
                    </a:solidFill>
                    <a:latin typeface="Helvetica Light" panose="020B0403020202020204"/>
                  </a:rPr>
                  <a:t>is</a:t>
                </a:r>
                <a:r>
                  <a:rPr lang="en-US" sz="1200" b="0" i="0" dirty="0">
                    <a:solidFill>
                      <a:srgbClr val="374151"/>
                    </a:solidFill>
                    <a:effectLst/>
                    <a:latin typeface="Helvetica Light" panose="020B0403020202020204"/>
                  </a:rPr>
                  <a:t>:</a:t>
                </a:r>
              </a:p>
              <a:p>
                <a:pPr>
                  <a:lnSpc>
                    <a:spcPct val="150000"/>
                  </a:lnSpc>
                </a:pPr>
                <a14:m>
                  <m:oMathPara xmlns:m="http://schemas.openxmlformats.org/officeDocument/2006/math">
                    <m:oMathParaPr>
                      <m:jc m:val="centerGroup"/>
                    </m:oMathParaPr>
                    <m:oMath xmlns:m="http://schemas.openxmlformats.org/officeDocument/2006/math">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1</m:t>
                          </m:r>
                        </m:sub>
                      </m:sSub>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2</m:t>
                          </m:r>
                        </m:sub>
                      </m:sSub>
                      <m:r>
                        <a:rPr lang="en-US" sz="1200" b="0" i="1" smtClean="0">
                          <a:solidFill>
                            <a:srgbClr val="008000"/>
                          </a:solidFill>
                          <a:latin typeface="Cambria Math" panose="02040503050406030204" pitchFamily="18" charset="0"/>
                        </a:rPr>
                        <m:t>…</m:t>
                      </m:r>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𝑛</m:t>
                          </m:r>
                        </m:sub>
                      </m:sSub>
                    </m:oMath>
                  </m:oMathPara>
                </a14:m>
                <a:endParaRPr lang="en-US" sz="1200" dirty="0"/>
              </a:p>
            </p:txBody>
          </p:sp>
        </mc:Choice>
        <mc:Fallback xmlns="">
          <p:sp>
            <p:nvSpPr>
              <p:cNvPr id="5" name="TextBox 4">
                <a:extLst>
                  <a:ext uri="{FF2B5EF4-FFF2-40B4-BE49-F238E27FC236}">
                    <a16:creationId xmlns:a16="http://schemas.microsoft.com/office/drawing/2014/main" id="{0E2CD648-6A78-39F4-4D46-6957531C9FB5}"/>
                  </a:ext>
                </a:extLst>
              </p:cNvPr>
              <p:cNvSpPr txBox="1">
                <a:spLocks noRot="1" noChangeAspect="1" noMove="1" noResize="1" noEditPoints="1" noAdjustHandles="1" noChangeArrowheads="1" noChangeShapeType="1" noTextEdit="1"/>
              </p:cNvSpPr>
              <p:nvPr/>
            </p:nvSpPr>
            <p:spPr>
              <a:xfrm>
                <a:off x="662940" y="1080398"/>
                <a:ext cx="7775666" cy="1205330"/>
              </a:xfrm>
              <a:prstGeom prst="rect">
                <a:avLst/>
              </a:prstGeom>
              <a:blipFill>
                <a:blip r:embed="rId2"/>
                <a:stretch>
                  <a:fillRect r="-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4F01E0-3261-926E-4116-BBC79BDF7C4E}"/>
                  </a:ext>
                </a:extLst>
              </p:cNvPr>
              <p:cNvSpPr txBox="1"/>
              <p:nvPr/>
            </p:nvSpPr>
            <p:spPr>
              <a:xfrm>
                <a:off x="666206" y="2685469"/>
                <a:ext cx="7772400" cy="2031325"/>
              </a:xfrm>
              <a:prstGeom prst="rect">
                <a:avLst/>
              </a:prstGeom>
              <a:noFill/>
            </p:spPr>
            <p:txBody>
              <a:bodyPr wrap="square">
                <a:spAutoFit/>
              </a:bodyPr>
              <a:lstStyle/>
              <a:p>
                <a:pPr marL="0" lvl="1" eaLnBrk="1" hangingPunct="1">
                  <a:lnSpc>
                    <a:spcPct val="150000"/>
                  </a:lnSpc>
                  <a:buNone/>
                </a:pPr>
                <a:r>
                  <a:rPr lang="en-US" sz="1200" b="1" dirty="0">
                    <a:latin typeface="Helvetica Light" panose="020B0403020202020204"/>
                  </a:rPr>
                  <a:t>Example:</a:t>
                </a:r>
              </a:p>
              <a:p>
                <a:pPr marL="0" lvl="1">
                  <a:lnSpc>
                    <a:spcPct val="150000"/>
                  </a:lnSpc>
                </a:pPr>
                <a:r>
                  <a:rPr lang="en-US" sz="1200" dirty="0">
                    <a:latin typeface="Helvetica Light" panose="020B0403020202020204"/>
                  </a:rPr>
                  <a:t>You're interested in enjoying a well-rounded day out by visiting a park, having a meal at a restaurant, and watching a movie. With a selection of </a:t>
                </a:r>
                <a14:m>
                  <m:oMath xmlns:m="http://schemas.openxmlformats.org/officeDocument/2006/math">
                    <m:r>
                      <a:rPr lang="en-US" sz="1200" b="0" i="1" smtClean="0">
                        <a:solidFill>
                          <a:srgbClr val="008000"/>
                        </a:solidFill>
                        <a:latin typeface="Cambria Math" panose="02040503050406030204" pitchFamily="18" charset="0"/>
                      </a:rPr>
                      <m:t>3</m:t>
                    </m:r>
                  </m:oMath>
                </a14:m>
                <a:r>
                  <a:rPr lang="en-US" sz="1200" dirty="0">
                    <a:latin typeface="Helvetica Light" panose="020B0403020202020204"/>
                  </a:rPr>
                  <a:t> unique parks, </a:t>
                </a:r>
                <a14:m>
                  <m:oMath xmlns:m="http://schemas.openxmlformats.org/officeDocument/2006/math">
                    <m:r>
                      <a:rPr lang="en-US" sz="1200" b="0" i="1" smtClean="0">
                        <a:solidFill>
                          <a:srgbClr val="008000"/>
                        </a:solidFill>
                        <a:latin typeface="Cambria Math" panose="02040503050406030204" pitchFamily="18" charset="0"/>
                      </a:rPr>
                      <m:t>4</m:t>
                    </m:r>
                  </m:oMath>
                </a14:m>
                <a:r>
                  <a:rPr lang="en-US" sz="1200" dirty="0">
                    <a:latin typeface="Helvetica Light" panose="020B0403020202020204"/>
                  </a:rPr>
                  <a:t> distinct restaurants, and </a:t>
                </a:r>
                <a14:m>
                  <m:oMath xmlns:m="http://schemas.openxmlformats.org/officeDocument/2006/math">
                    <m:r>
                      <a:rPr lang="en-US" sz="1200" b="0" i="1" smtClean="0">
                        <a:solidFill>
                          <a:srgbClr val="008000"/>
                        </a:solidFill>
                        <a:latin typeface="Cambria Math" panose="02040503050406030204" pitchFamily="18" charset="0"/>
                      </a:rPr>
                      <m:t>6</m:t>
                    </m:r>
                  </m:oMath>
                </a14:m>
                <a:r>
                  <a:rPr lang="en-US" sz="1200" dirty="0">
                    <a:latin typeface="Helvetica Light" panose="020B0403020202020204"/>
                  </a:rPr>
                  <a:t> different movie options, how many delightful combinations can be formed?</a:t>
                </a:r>
              </a:p>
              <a:p>
                <a:pPr marL="0" lvl="1" eaLnBrk="1" hangingPunct="1">
                  <a:lnSpc>
                    <a:spcPct val="150000"/>
                  </a:lnSpc>
                  <a:buNone/>
                </a:pPr>
                <a:endParaRPr lang="en-US" sz="1200" dirty="0">
                  <a:latin typeface="Helvetica Light" panose="020B0403020202020204"/>
                </a:endParaRPr>
              </a:p>
              <a:p>
                <a:pPr marL="0" lvl="1">
                  <a:lnSpc>
                    <a:spcPct val="150000"/>
                  </a:lnSpc>
                </a:pPr>
                <a:r>
                  <a:rPr lang="en-US" sz="1200" b="1" dirty="0">
                    <a:latin typeface="Helvetica Light" panose="020B0403020202020204"/>
                  </a:rPr>
                  <a:t>Solution:</a:t>
                </a:r>
                <a:endParaRPr lang="en-US" sz="1200" dirty="0">
                  <a:latin typeface="Helvetica Light" panose="020B0403020202020204"/>
                </a:endParaRPr>
              </a:p>
              <a:p>
                <a:pPr marL="0" lvl="1" eaLnBrk="1" hangingPunct="1">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2×3×6=72</m:t>
                      </m:r>
                    </m:oMath>
                  </m:oMathPara>
                </a14:m>
                <a:endParaRPr lang="en-US" sz="1200" dirty="0">
                  <a:latin typeface="Helvetica Light" panose="020B0403020202020204"/>
                </a:endParaRPr>
              </a:p>
            </p:txBody>
          </p:sp>
        </mc:Choice>
        <mc:Fallback xmlns="">
          <p:sp>
            <p:nvSpPr>
              <p:cNvPr id="10" name="TextBox 9">
                <a:extLst>
                  <a:ext uri="{FF2B5EF4-FFF2-40B4-BE49-F238E27FC236}">
                    <a16:creationId xmlns:a16="http://schemas.microsoft.com/office/drawing/2014/main" id="{424F01E0-3261-926E-4116-BBC79BDF7C4E}"/>
                  </a:ext>
                </a:extLst>
              </p:cNvPr>
              <p:cNvSpPr txBox="1">
                <a:spLocks noRot="1" noChangeAspect="1" noMove="1" noResize="1" noEditPoints="1" noAdjustHandles="1" noChangeArrowheads="1" noChangeShapeType="1" noTextEdit="1"/>
              </p:cNvSpPr>
              <p:nvPr/>
            </p:nvSpPr>
            <p:spPr>
              <a:xfrm>
                <a:off x="666206" y="2685469"/>
                <a:ext cx="7772400" cy="20313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097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Rule 2 (Factorial Rule)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2CD648-6A78-39F4-4D46-6957531C9FB5}"/>
                  </a:ext>
                </a:extLst>
              </p:cNvPr>
              <p:cNvSpPr txBox="1"/>
              <p:nvPr/>
            </p:nvSpPr>
            <p:spPr>
              <a:xfrm>
                <a:off x="662940" y="1080398"/>
                <a:ext cx="7775666" cy="1107996"/>
              </a:xfrm>
              <a:prstGeom prst="rect">
                <a:avLst/>
              </a:prstGeom>
              <a:solidFill>
                <a:srgbClr val="E5F5FF"/>
              </a:solidFill>
              <a:ln>
                <a:solidFill>
                  <a:schemeClr val="tx1"/>
                </a:solidFill>
              </a:ln>
            </p:spPr>
            <p:txBody>
              <a:bodyPr wrap="square">
                <a:spAutoFit/>
              </a:bodyPr>
              <a:lstStyle/>
              <a:p>
                <a:pPr>
                  <a:lnSpc>
                    <a:spcPct val="150000"/>
                  </a:lnSpc>
                </a:pPr>
                <a:r>
                  <a:rPr lang="en-US" sz="1200" dirty="0">
                    <a:latin typeface="Helvetica Light" panose="020B0403020202020204"/>
                  </a:rPr>
                  <a:t>The number of ways that </a:t>
                </a:r>
                <a14:m>
                  <m:oMath xmlns:m="http://schemas.openxmlformats.org/officeDocument/2006/math">
                    <m:r>
                      <a:rPr lang="en-US" sz="1200" b="0" i="1" smtClean="0">
                        <a:solidFill>
                          <a:srgbClr val="008000"/>
                        </a:solidFill>
                        <a:latin typeface="Cambria Math" panose="02040503050406030204" pitchFamily="18" charset="0"/>
                      </a:rPr>
                      <m:t>𝑛</m:t>
                    </m:r>
                  </m:oMath>
                </a14:m>
                <a:r>
                  <a:rPr lang="en-US" sz="1200" dirty="0">
                    <a:latin typeface="Helvetica Light" panose="020B0403020202020204"/>
                  </a:rPr>
                  <a:t> items can be arranged in order is</a:t>
                </a:r>
              </a:p>
              <a:p>
                <a:pPr>
                  <a:lnSpc>
                    <a:spcPct val="150000"/>
                  </a:lnSpc>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𝑘</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𝑘</m:t>
                      </m:r>
                      <m:r>
                        <a:rPr lang="en-US" sz="1200" b="0" i="1" smtClean="0">
                          <a:solidFill>
                            <a:srgbClr val="008000"/>
                          </a:solidFill>
                          <a:latin typeface="Cambria Math" panose="02040503050406030204" pitchFamily="18" charset="0"/>
                        </a:rPr>
                        <m:t>×</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𝑘</m:t>
                          </m:r>
                          <m:r>
                            <a:rPr lang="en-US" sz="1200" b="0" i="1" smtClean="0">
                              <a:solidFill>
                                <a:srgbClr val="008000"/>
                              </a:solidFill>
                              <a:latin typeface="Cambria Math" panose="02040503050406030204" pitchFamily="18" charset="0"/>
                            </a:rPr>
                            <m:t>−1</m:t>
                          </m:r>
                        </m:e>
                      </m:d>
                      <m:r>
                        <a:rPr lang="en-US" sz="1200" b="0" i="1" smtClean="0">
                          <a:solidFill>
                            <a:srgbClr val="008000"/>
                          </a:solidFill>
                          <a:latin typeface="Cambria Math" panose="02040503050406030204" pitchFamily="18" charset="0"/>
                        </a:rPr>
                        <m:t>×…×2×1</m:t>
                      </m:r>
                    </m:oMath>
                  </m:oMathPara>
                </a14:m>
                <a:endParaRPr lang="en-US" sz="1200" dirty="0"/>
              </a:p>
              <a:p>
                <a:pPr>
                  <a:lnSpc>
                    <a:spcPct val="150000"/>
                  </a:lnSpc>
                </a:pPr>
                <a:r>
                  <a:rPr lang="en-US" sz="1200" dirty="0">
                    <a:solidFill>
                      <a:srgbClr val="0000FF"/>
                    </a:solidFill>
                    <a:latin typeface="Helvetica Light" panose="020B0403020202020204"/>
                  </a:rPr>
                  <a:t>Remark: </a:t>
                </a:r>
              </a:p>
              <a:p>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0!=1</m:t>
                      </m:r>
                    </m:oMath>
                  </m:oMathPara>
                </a14:m>
                <a:endParaRPr lang="en-US" sz="1200" dirty="0">
                  <a:latin typeface="Helvetica Light" panose="020B0403020202020204"/>
                </a:endParaRPr>
              </a:p>
            </p:txBody>
          </p:sp>
        </mc:Choice>
        <mc:Fallback xmlns="">
          <p:sp>
            <p:nvSpPr>
              <p:cNvPr id="5" name="TextBox 4">
                <a:extLst>
                  <a:ext uri="{FF2B5EF4-FFF2-40B4-BE49-F238E27FC236}">
                    <a16:creationId xmlns:a16="http://schemas.microsoft.com/office/drawing/2014/main" id="{0E2CD648-6A78-39F4-4D46-6957531C9FB5}"/>
                  </a:ext>
                </a:extLst>
              </p:cNvPr>
              <p:cNvSpPr txBox="1">
                <a:spLocks noRot="1" noChangeAspect="1" noMove="1" noResize="1" noEditPoints="1" noAdjustHandles="1" noChangeArrowheads="1" noChangeShapeType="1" noTextEdit="1"/>
              </p:cNvSpPr>
              <p:nvPr/>
            </p:nvSpPr>
            <p:spPr>
              <a:xfrm>
                <a:off x="662940" y="1080398"/>
                <a:ext cx="7775666" cy="1107996"/>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4F01E0-3261-926E-4116-BBC79BDF7C4E}"/>
                  </a:ext>
                </a:extLst>
              </p:cNvPr>
              <p:cNvSpPr txBox="1"/>
              <p:nvPr/>
            </p:nvSpPr>
            <p:spPr>
              <a:xfrm>
                <a:off x="628650" y="2401352"/>
                <a:ext cx="7772400" cy="1477328"/>
              </a:xfrm>
              <a:prstGeom prst="rect">
                <a:avLst/>
              </a:prstGeom>
              <a:noFill/>
            </p:spPr>
            <p:txBody>
              <a:bodyPr wrap="square">
                <a:spAutoFit/>
              </a:bodyPr>
              <a:lstStyle/>
              <a:p>
                <a:pPr marL="0" lvl="1" eaLnBrk="1" hangingPunct="1">
                  <a:lnSpc>
                    <a:spcPct val="150000"/>
                  </a:lnSpc>
                  <a:buNone/>
                </a:pPr>
                <a:r>
                  <a:rPr lang="en-US" sz="1200" b="1" dirty="0">
                    <a:latin typeface="Helvetica Light" panose="020B0403020202020204"/>
                  </a:rPr>
                  <a:t>Example: </a:t>
                </a:r>
              </a:p>
              <a:p>
                <a:pPr marL="0" lvl="1" eaLnBrk="1" hangingPunct="1">
                  <a:lnSpc>
                    <a:spcPct val="150000"/>
                  </a:lnSpc>
                  <a:buNone/>
                </a:pPr>
                <a:r>
                  <a:rPr lang="en-US" sz="1200" dirty="0">
                    <a:latin typeface="Helvetica Light" panose="020B0403020202020204"/>
                  </a:rPr>
                  <a:t>You have five books to put on a bookshelf.  How many different ways can these books be placed on the shelf?</a:t>
                </a:r>
              </a:p>
              <a:p>
                <a:pPr marL="0" lvl="1" eaLnBrk="1" hangingPunct="1">
                  <a:lnSpc>
                    <a:spcPct val="150000"/>
                  </a:lnSpc>
                  <a:buNone/>
                </a:pPr>
                <a:endParaRPr lang="en-US" sz="1200" dirty="0">
                  <a:latin typeface="Helvetica Light" panose="020B0403020202020204"/>
                </a:endParaRPr>
              </a:p>
              <a:p>
                <a:pPr marL="0" lvl="1" eaLnBrk="1" hangingPunct="1">
                  <a:lnSpc>
                    <a:spcPct val="150000"/>
                  </a:lnSpc>
                  <a:buNone/>
                </a:pPr>
                <a:r>
                  <a:rPr lang="en-US" sz="1200" b="1" dirty="0">
                    <a:latin typeface="Helvetica Light" panose="020B0403020202020204"/>
                  </a:rPr>
                  <a:t>Solution:</a:t>
                </a:r>
              </a:p>
              <a:p>
                <a:pPr marL="0" lvl="1" eaLnBrk="1" hangingPunct="1">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5!=120</m:t>
                      </m:r>
                    </m:oMath>
                  </m:oMathPara>
                </a14:m>
                <a:endParaRPr lang="en-US" sz="1200" dirty="0">
                  <a:latin typeface="Helvetica Light" panose="020B0403020202020204"/>
                </a:endParaRPr>
              </a:p>
            </p:txBody>
          </p:sp>
        </mc:Choice>
        <mc:Fallback xmlns="">
          <p:sp>
            <p:nvSpPr>
              <p:cNvPr id="10" name="TextBox 9">
                <a:extLst>
                  <a:ext uri="{FF2B5EF4-FFF2-40B4-BE49-F238E27FC236}">
                    <a16:creationId xmlns:a16="http://schemas.microsoft.com/office/drawing/2014/main" id="{424F01E0-3261-926E-4116-BBC79BDF7C4E}"/>
                  </a:ext>
                </a:extLst>
              </p:cNvPr>
              <p:cNvSpPr txBox="1">
                <a:spLocks noRot="1" noChangeAspect="1" noMove="1" noResize="1" noEditPoints="1" noAdjustHandles="1" noChangeArrowheads="1" noChangeShapeType="1" noTextEdit="1"/>
              </p:cNvSpPr>
              <p:nvPr/>
            </p:nvSpPr>
            <p:spPr>
              <a:xfrm>
                <a:off x="628650" y="2401352"/>
                <a:ext cx="7772400" cy="147732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Rule 3 (Permutation Rule)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2CD648-6A78-39F4-4D46-6957531C9FB5}"/>
                  </a:ext>
                </a:extLst>
              </p:cNvPr>
              <p:cNvSpPr txBox="1"/>
              <p:nvPr/>
            </p:nvSpPr>
            <p:spPr>
              <a:xfrm>
                <a:off x="662940" y="1080398"/>
                <a:ext cx="7775666" cy="1204112"/>
              </a:xfrm>
              <a:prstGeom prst="rect">
                <a:avLst/>
              </a:prstGeom>
              <a:solidFill>
                <a:srgbClr val="E5F5FF"/>
              </a:solidFill>
              <a:ln>
                <a:solidFill>
                  <a:schemeClr val="tx1"/>
                </a:solidFill>
              </a:ln>
            </p:spPr>
            <p:txBody>
              <a:bodyPr wrap="square">
                <a:spAutoFit/>
              </a:bodyPr>
              <a:lstStyle/>
              <a:p>
                <a:pPr>
                  <a:lnSpc>
                    <a:spcPct val="150000"/>
                  </a:lnSpc>
                </a:pPr>
                <a:r>
                  <a:rPr lang="en-US" sz="1200" dirty="0">
                    <a:latin typeface="Helvetica Light" panose="020B0403020202020204"/>
                  </a:rPr>
                  <a:t>The arrangement of objects in a specific order is called permutation. The number of ways of selecting k objects from n different objects and arranging them in a specific order is</a:t>
                </a:r>
              </a:p>
              <a:p>
                <a:pPr>
                  <a:lnSpc>
                    <a:spcPct val="150000"/>
                  </a:lnSpc>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𝑃</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𝑘</m:t>
                          </m:r>
                        </m:e>
                      </m:d>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num>
                        <m:den>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𝑘</m:t>
                              </m:r>
                            </m:e>
                          </m:d>
                          <m:r>
                            <a:rPr lang="en-US" sz="1200" b="0" i="1" smtClean="0">
                              <a:solidFill>
                                <a:srgbClr val="008000"/>
                              </a:solidFill>
                              <a:latin typeface="Cambria Math" panose="02040503050406030204" pitchFamily="18" charset="0"/>
                            </a:rPr>
                            <m:t>!</m:t>
                          </m:r>
                        </m:den>
                      </m:f>
                    </m:oMath>
                  </m:oMathPara>
                </a14:m>
                <a:endParaRPr lang="en-US" sz="1200" b="0" dirty="0">
                  <a:solidFill>
                    <a:srgbClr val="008000"/>
                  </a:solidFill>
                  <a:latin typeface="Helvetica Light" panose="020B0403020202020204"/>
                </a:endParaRPr>
              </a:p>
            </p:txBody>
          </p:sp>
        </mc:Choice>
        <mc:Fallback xmlns="">
          <p:sp>
            <p:nvSpPr>
              <p:cNvPr id="5" name="TextBox 4">
                <a:extLst>
                  <a:ext uri="{FF2B5EF4-FFF2-40B4-BE49-F238E27FC236}">
                    <a16:creationId xmlns:a16="http://schemas.microsoft.com/office/drawing/2014/main" id="{0E2CD648-6A78-39F4-4D46-6957531C9FB5}"/>
                  </a:ext>
                </a:extLst>
              </p:cNvPr>
              <p:cNvSpPr txBox="1">
                <a:spLocks noRot="1" noChangeAspect="1" noMove="1" noResize="1" noEditPoints="1" noAdjustHandles="1" noChangeArrowheads="1" noChangeShapeType="1" noTextEdit="1"/>
              </p:cNvSpPr>
              <p:nvPr/>
            </p:nvSpPr>
            <p:spPr>
              <a:xfrm>
                <a:off x="662940" y="1080398"/>
                <a:ext cx="7775666" cy="1204112"/>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4F01E0-3261-926E-4116-BBC79BDF7C4E}"/>
                  </a:ext>
                </a:extLst>
              </p:cNvPr>
              <p:cNvSpPr txBox="1"/>
              <p:nvPr/>
            </p:nvSpPr>
            <p:spPr>
              <a:xfrm>
                <a:off x="662940" y="2585774"/>
                <a:ext cx="7772400" cy="2035109"/>
              </a:xfrm>
              <a:prstGeom prst="rect">
                <a:avLst/>
              </a:prstGeom>
              <a:noFill/>
            </p:spPr>
            <p:txBody>
              <a:bodyPr wrap="square">
                <a:spAutoFit/>
              </a:bodyPr>
              <a:lstStyle/>
              <a:p>
                <a:pPr marL="0" lvl="1" eaLnBrk="1" hangingPunct="1">
                  <a:lnSpc>
                    <a:spcPct val="150000"/>
                  </a:lnSpc>
                  <a:buNone/>
                </a:pPr>
                <a:r>
                  <a:rPr lang="en-US" sz="1200" b="1" dirty="0">
                    <a:latin typeface="Helvetica Light" panose="020B0403020202020204"/>
                  </a:rPr>
                  <a:t>Example: </a:t>
                </a:r>
              </a:p>
              <a:p>
                <a:pPr marL="0" lvl="1">
                  <a:lnSpc>
                    <a:spcPct val="150000"/>
                  </a:lnSpc>
                </a:pPr>
                <a:r>
                  <a:rPr lang="en-US" sz="1200" dirty="0">
                    <a:latin typeface="Helvetica Light" panose="020B0403020202020204"/>
                  </a:rPr>
                  <a:t>You have </a:t>
                </a:r>
                <a14:m>
                  <m:oMath xmlns:m="http://schemas.openxmlformats.org/officeDocument/2006/math">
                    <m:r>
                      <a:rPr lang="en-US" sz="1200" b="0" i="1" smtClean="0">
                        <a:solidFill>
                          <a:srgbClr val="008000"/>
                        </a:solidFill>
                        <a:latin typeface="Cambria Math" panose="02040503050406030204" pitchFamily="18" charset="0"/>
                      </a:rPr>
                      <m:t>5</m:t>
                    </m:r>
                  </m:oMath>
                </a14:m>
                <a:r>
                  <a:rPr lang="en-US" sz="1200" dirty="0">
                    <a:latin typeface="Helvetica Light" panose="020B0403020202020204"/>
                  </a:rPr>
                  <a:t> different books and are going to put </a:t>
                </a:r>
                <a14:m>
                  <m:oMath xmlns:m="http://schemas.openxmlformats.org/officeDocument/2006/math">
                    <m:r>
                      <a:rPr lang="en-US" sz="1200" b="0" i="1" smtClean="0">
                        <a:solidFill>
                          <a:srgbClr val="008000"/>
                        </a:solidFill>
                        <a:latin typeface="Cambria Math" panose="02040503050406030204" pitchFamily="18" charset="0"/>
                      </a:rPr>
                      <m:t>3</m:t>
                    </m:r>
                  </m:oMath>
                </a14:m>
                <a:r>
                  <a:rPr lang="en-US" sz="1200" dirty="0">
                    <a:latin typeface="Helvetica Light" panose="020B0403020202020204"/>
                  </a:rPr>
                  <a:t> on a bookshelf. How many different ways can the books be ordered on the bookshelf?</a:t>
                </a:r>
              </a:p>
              <a:p>
                <a:pPr marL="0" lvl="1" eaLnBrk="1" hangingPunct="1">
                  <a:lnSpc>
                    <a:spcPct val="150000"/>
                  </a:lnSpc>
                  <a:buNone/>
                </a:pPr>
                <a:endParaRPr lang="en-US" sz="1200" dirty="0">
                  <a:latin typeface="Helvetica Light" panose="020B0403020202020204"/>
                </a:endParaRPr>
              </a:p>
              <a:p>
                <a:pPr marL="0" lvl="1" eaLnBrk="1" hangingPunct="1">
                  <a:lnSpc>
                    <a:spcPct val="150000"/>
                  </a:lnSpc>
                  <a:buNone/>
                </a:pPr>
                <a:r>
                  <a:rPr lang="en-US" sz="1200" b="1" dirty="0">
                    <a:latin typeface="Helvetica Light" panose="020B0403020202020204"/>
                  </a:rPr>
                  <a:t>Solution:</a:t>
                </a:r>
              </a:p>
              <a:p>
                <a:pPr marL="0" lvl="1">
                  <a:lnSpc>
                    <a:spcPct val="150000"/>
                  </a:lnSpc>
                </a:pPr>
                <a14:m>
                  <m:oMathPara xmlns:m="http://schemas.openxmlformats.org/officeDocument/2006/math">
                    <m:oMathParaPr>
                      <m:jc m:val="centerGroup"/>
                    </m:oMathParaPr>
                    <m:oMath xmlns:m="http://schemas.openxmlformats.org/officeDocument/2006/math">
                      <m:r>
                        <a:rPr lang="en-US" sz="1200" i="1">
                          <a:solidFill>
                            <a:srgbClr val="008000"/>
                          </a:solidFill>
                          <a:latin typeface="Cambria Math" panose="02040503050406030204" pitchFamily="18" charset="0"/>
                        </a:rPr>
                        <m:t>𝑃</m:t>
                      </m:r>
                      <m:d>
                        <m:dPr>
                          <m:ctrlPr>
                            <a:rPr lang="en-US" sz="120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5</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3</m:t>
                          </m:r>
                        </m:e>
                      </m:d>
                      <m:r>
                        <a:rPr lang="en-US" sz="1200" i="1">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5</m:t>
                          </m:r>
                          <m:r>
                            <a:rPr lang="en-US" sz="1200" i="1">
                              <a:solidFill>
                                <a:srgbClr val="008000"/>
                              </a:solidFill>
                              <a:latin typeface="Cambria Math" panose="02040503050406030204" pitchFamily="18" charset="0"/>
                            </a:rPr>
                            <m:t>!</m:t>
                          </m:r>
                        </m:num>
                        <m:den>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5</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3</m:t>
                              </m:r>
                            </m:e>
                          </m:d>
                          <m:r>
                            <a:rPr lang="en-US" sz="1200" i="1">
                              <a:solidFill>
                                <a:srgbClr val="008000"/>
                              </a:solidFill>
                              <a:latin typeface="Cambria Math" panose="02040503050406030204" pitchFamily="18" charset="0"/>
                            </a:rPr>
                            <m:t>!</m:t>
                          </m:r>
                        </m:den>
                      </m:f>
                      <m:r>
                        <a:rPr lang="en-US" sz="1200" b="0" i="1" smtClean="0">
                          <a:solidFill>
                            <a:srgbClr val="008000"/>
                          </a:solidFill>
                          <a:latin typeface="Cambria Math" panose="02040503050406030204" pitchFamily="18" charset="0"/>
                        </a:rPr>
                        <m:t>=5×4×3=60</m:t>
                      </m:r>
                    </m:oMath>
                  </m:oMathPara>
                </a14:m>
                <a:endParaRPr lang="en-US" sz="1200" dirty="0">
                  <a:latin typeface="Helvetica Light" panose="020B0403020202020204"/>
                </a:endParaRPr>
              </a:p>
            </p:txBody>
          </p:sp>
        </mc:Choice>
        <mc:Fallback xmlns="">
          <p:sp>
            <p:nvSpPr>
              <p:cNvPr id="10" name="TextBox 9">
                <a:extLst>
                  <a:ext uri="{FF2B5EF4-FFF2-40B4-BE49-F238E27FC236}">
                    <a16:creationId xmlns:a16="http://schemas.microsoft.com/office/drawing/2014/main" id="{424F01E0-3261-926E-4116-BBC79BDF7C4E}"/>
                  </a:ext>
                </a:extLst>
              </p:cNvPr>
              <p:cNvSpPr txBox="1">
                <a:spLocks noRot="1" noChangeAspect="1" noMove="1" noResize="1" noEditPoints="1" noAdjustHandles="1" noChangeArrowheads="1" noChangeShapeType="1" noTextEdit="1"/>
              </p:cNvSpPr>
              <p:nvPr/>
            </p:nvSpPr>
            <p:spPr>
              <a:xfrm>
                <a:off x="662940" y="2585774"/>
                <a:ext cx="7772400" cy="2035109"/>
              </a:xfrm>
              <a:prstGeom prst="rect">
                <a:avLst/>
              </a:prstGeom>
              <a:blipFill>
                <a:blip r:embed="rId3"/>
                <a:stretch>
                  <a:fillRect l="-78"/>
                </a:stretch>
              </a:blipFill>
            </p:spPr>
            <p:txBody>
              <a:bodyPr/>
              <a:lstStyle/>
              <a:p>
                <a:r>
                  <a:rPr lang="en-US">
                    <a:noFill/>
                  </a:rPr>
                  <a:t> </a:t>
                </a:r>
              </a:p>
            </p:txBody>
          </p:sp>
        </mc:Fallback>
      </mc:AlternateContent>
    </p:spTree>
    <p:extLst>
      <p:ext uri="{BB962C8B-B14F-4D97-AF65-F5344CB8AC3E}">
        <p14:creationId xmlns:p14="http://schemas.microsoft.com/office/powerpoint/2010/main" val="51126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Rule 4 (Combination Rule)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2CD648-6A78-39F4-4D46-6957531C9FB5}"/>
                  </a:ext>
                </a:extLst>
              </p:cNvPr>
              <p:cNvSpPr txBox="1"/>
              <p:nvPr/>
            </p:nvSpPr>
            <p:spPr>
              <a:xfrm>
                <a:off x="662940" y="1080398"/>
                <a:ext cx="7775666" cy="927113"/>
              </a:xfrm>
              <a:prstGeom prst="rect">
                <a:avLst/>
              </a:prstGeom>
              <a:solidFill>
                <a:srgbClr val="E5F5FF"/>
              </a:solidFill>
              <a:ln>
                <a:solidFill>
                  <a:schemeClr val="tx1"/>
                </a:solidFill>
              </a:ln>
            </p:spPr>
            <p:txBody>
              <a:bodyPr wrap="square">
                <a:spAutoFit/>
              </a:bodyPr>
              <a:lstStyle/>
              <a:p>
                <a:pPr>
                  <a:lnSpc>
                    <a:spcPct val="150000"/>
                  </a:lnSpc>
                </a:pPr>
                <a:r>
                  <a:rPr lang="en-US" sz="1200" dirty="0">
                    <a:latin typeface="Helvetica Light" panose="020B0403020202020204"/>
                  </a:rPr>
                  <a:t>The number of ways of selecting </a:t>
                </a:r>
                <a14:m>
                  <m:oMath xmlns:m="http://schemas.openxmlformats.org/officeDocument/2006/math">
                    <m:r>
                      <a:rPr lang="en-US" sz="1200" b="0" i="1" smtClean="0">
                        <a:solidFill>
                          <a:srgbClr val="008000"/>
                        </a:solidFill>
                        <a:latin typeface="Cambria Math" panose="02040503050406030204" pitchFamily="18" charset="0"/>
                      </a:rPr>
                      <m:t>𝑘</m:t>
                    </m:r>
                  </m:oMath>
                </a14:m>
                <a:r>
                  <a:rPr lang="en-US" sz="1200" dirty="0">
                    <a:latin typeface="Helvetica Light" panose="020B0403020202020204"/>
                  </a:rPr>
                  <a:t> objects from </a:t>
                </a:r>
                <a14:m>
                  <m:oMath xmlns:m="http://schemas.openxmlformats.org/officeDocument/2006/math">
                    <m:r>
                      <a:rPr lang="en-US" sz="1200" i="1">
                        <a:solidFill>
                          <a:srgbClr val="008000"/>
                        </a:solidFill>
                        <a:latin typeface="Cambria Math" panose="02040503050406030204" pitchFamily="18" charset="0"/>
                      </a:rPr>
                      <m:t>𝑛</m:t>
                    </m:r>
                  </m:oMath>
                </a14:m>
                <a:r>
                  <a:rPr lang="en-US" sz="1200" dirty="0">
                    <a:latin typeface="Helvetica Light" panose="020B0403020202020204"/>
                  </a:rPr>
                  <a:t> objects, irrespective of order, is</a:t>
                </a:r>
              </a:p>
              <a:p>
                <a:pPr>
                  <a:lnSpc>
                    <a:spcPct val="150000"/>
                  </a:lnSpc>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𝐶</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𝑘</m:t>
                          </m:r>
                        </m:e>
                      </m:d>
                      <m:r>
                        <a:rPr lang="en-US" sz="1200" b="0" i="1" smtClean="0">
                          <a:solidFill>
                            <a:srgbClr val="008000"/>
                          </a:solidFill>
                          <a:latin typeface="Cambria Math" panose="02040503050406030204" pitchFamily="18" charset="0"/>
                        </a:rPr>
                        <m:t>=</m:t>
                      </m:r>
                      <m:d>
                        <m:dPr>
                          <m:ctrlPr>
                            <a:rPr lang="en-US" sz="1200" b="0" i="1" smtClean="0">
                              <a:solidFill>
                                <a:srgbClr val="008000"/>
                              </a:solidFill>
                              <a:latin typeface="Cambria Math" panose="02040503050406030204" pitchFamily="18" charset="0"/>
                            </a:rPr>
                          </m:ctrlPr>
                        </m:dPr>
                        <m:e>
                          <m:eqArr>
                            <m:eqArrPr>
                              <m:ctrlPr>
                                <a:rPr lang="en-US" sz="1200" b="0" i="1" smtClean="0">
                                  <a:solidFill>
                                    <a:srgbClr val="008000"/>
                                  </a:solidFill>
                                  <a:latin typeface="Cambria Math" panose="02040503050406030204" pitchFamily="18" charset="0"/>
                                </a:rPr>
                              </m:ctrlPr>
                            </m:eqArrPr>
                            <m:e>
                              <m:r>
                                <a:rPr lang="en-US" sz="1200" b="0" i="1" smtClean="0">
                                  <a:solidFill>
                                    <a:srgbClr val="008000"/>
                                  </a:solidFill>
                                  <a:latin typeface="Cambria Math" panose="02040503050406030204" pitchFamily="18" charset="0"/>
                                </a:rPr>
                                <m:t>𝑛</m:t>
                              </m:r>
                            </m:e>
                            <m:e>
                              <m:r>
                                <a:rPr lang="en-US" sz="1200" b="0" i="1" smtClean="0">
                                  <a:solidFill>
                                    <a:srgbClr val="008000"/>
                                  </a:solidFill>
                                  <a:latin typeface="Cambria Math" panose="02040503050406030204" pitchFamily="18" charset="0"/>
                                </a:rPr>
                                <m:t>𝑘</m:t>
                              </m:r>
                            </m:e>
                          </m:eqArr>
                        </m:e>
                      </m:d>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num>
                        <m:den>
                          <m:r>
                            <a:rPr lang="en-US" sz="1200" b="0" i="1" smtClean="0">
                              <a:solidFill>
                                <a:srgbClr val="008000"/>
                              </a:solidFill>
                              <a:latin typeface="Cambria Math" panose="02040503050406030204" pitchFamily="18" charset="0"/>
                            </a:rPr>
                            <m:t>𝑘</m:t>
                          </m:r>
                          <m:r>
                            <a:rPr lang="en-US" sz="1200" b="0" i="1" smtClean="0">
                              <a:solidFill>
                                <a:srgbClr val="008000"/>
                              </a:solidFill>
                              <a:latin typeface="Cambria Math" panose="02040503050406030204" pitchFamily="18" charset="0"/>
                            </a:rPr>
                            <m:t>!</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𝑘</m:t>
                              </m:r>
                            </m:e>
                          </m:d>
                          <m:r>
                            <a:rPr lang="en-US" sz="1200" b="0" i="1" smtClean="0">
                              <a:solidFill>
                                <a:srgbClr val="008000"/>
                              </a:solidFill>
                              <a:latin typeface="Cambria Math" panose="02040503050406030204" pitchFamily="18" charset="0"/>
                            </a:rPr>
                            <m:t>!</m:t>
                          </m:r>
                        </m:den>
                      </m:f>
                    </m:oMath>
                  </m:oMathPara>
                </a14:m>
                <a:endParaRPr lang="en-US" sz="1200" b="0" dirty="0">
                  <a:solidFill>
                    <a:srgbClr val="008000"/>
                  </a:solidFill>
                  <a:latin typeface="Helvetica Light" panose="020B0403020202020204"/>
                </a:endParaRPr>
              </a:p>
            </p:txBody>
          </p:sp>
        </mc:Choice>
        <mc:Fallback xmlns="">
          <p:sp>
            <p:nvSpPr>
              <p:cNvPr id="5" name="TextBox 4">
                <a:extLst>
                  <a:ext uri="{FF2B5EF4-FFF2-40B4-BE49-F238E27FC236}">
                    <a16:creationId xmlns:a16="http://schemas.microsoft.com/office/drawing/2014/main" id="{0E2CD648-6A78-39F4-4D46-6957531C9FB5}"/>
                  </a:ext>
                </a:extLst>
              </p:cNvPr>
              <p:cNvSpPr txBox="1">
                <a:spLocks noRot="1" noChangeAspect="1" noMove="1" noResize="1" noEditPoints="1" noAdjustHandles="1" noChangeArrowheads="1" noChangeShapeType="1" noTextEdit="1"/>
              </p:cNvSpPr>
              <p:nvPr/>
            </p:nvSpPr>
            <p:spPr>
              <a:xfrm>
                <a:off x="662940" y="1080398"/>
                <a:ext cx="7775666" cy="927113"/>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4F01E0-3261-926E-4116-BBC79BDF7C4E}"/>
                  </a:ext>
                </a:extLst>
              </p:cNvPr>
              <p:cNvSpPr txBox="1"/>
              <p:nvPr/>
            </p:nvSpPr>
            <p:spPr>
              <a:xfrm>
                <a:off x="662940" y="2216748"/>
                <a:ext cx="7772400" cy="2035109"/>
              </a:xfrm>
              <a:prstGeom prst="rect">
                <a:avLst/>
              </a:prstGeom>
              <a:noFill/>
            </p:spPr>
            <p:txBody>
              <a:bodyPr wrap="square">
                <a:spAutoFit/>
              </a:bodyPr>
              <a:lstStyle/>
              <a:p>
                <a:pPr marL="0" lvl="1" eaLnBrk="1" hangingPunct="1">
                  <a:lnSpc>
                    <a:spcPct val="150000"/>
                  </a:lnSpc>
                  <a:buNone/>
                </a:pPr>
                <a:r>
                  <a:rPr lang="en-US" sz="1200" b="1" dirty="0">
                    <a:latin typeface="Helvetica Light" panose="020B0403020202020204"/>
                  </a:rPr>
                  <a:t>Example: </a:t>
                </a:r>
              </a:p>
              <a:p>
                <a:pPr marL="0" lvl="1" eaLnBrk="1" hangingPunct="1">
                  <a:lnSpc>
                    <a:spcPct val="150000"/>
                  </a:lnSpc>
                  <a:buNone/>
                </a:pPr>
                <a:r>
                  <a:rPr lang="en-US" sz="1200" dirty="0">
                    <a:latin typeface="Helvetica Light" panose="020B0403020202020204"/>
                  </a:rPr>
                  <a:t>You have </a:t>
                </a:r>
                <a14:m>
                  <m:oMath xmlns:m="http://schemas.openxmlformats.org/officeDocument/2006/math">
                    <m:r>
                      <a:rPr lang="en-US" sz="1200" b="0" i="1" smtClean="0">
                        <a:solidFill>
                          <a:srgbClr val="008000"/>
                        </a:solidFill>
                        <a:latin typeface="Cambria Math" panose="02040503050406030204" pitchFamily="18" charset="0"/>
                      </a:rPr>
                      <m:t>4</m:t>
                    </m:r>
                  </m:oMath>
                </a14:m>
                <a:r>
                  <a:rPr lang="en-US" sz="1200" dirty="0">
                    <a:latin typeface="Helvetica Light" panose="020B0403020202020204"/>
                  </a:rPr>
                  <a:t> books and are going to select two to read. How many different combinations are there, ignoring the order in which they are selected?</a:t>
                </a:r>
              </a:p>
              <a:p>
                <a:pPr marL="0" lvl="1" eaLnBrk="1" hangingPunct="1">
                  <a:lnSpc>
                    <a:spcPct val="150000"/>
                  </a:lnSpc>
                  <a:buNone/>
                </a:pPr>
                <a:endParaRPr lang="en-US" sz="1200" dirty="0">
                  <a:latin typeface="Helvetica Light" panose="020B0403020202020204"/>
                </a:endParaRPr>
              </a:p>
              <a:p>
                <a:pPr marL="0" lvl="1" eaLnBrk="1" hangingPunct="1">
                  <a:lnSpc>
                    <a:spcPct val="150000"/>
                  </a:lnSpc>
                  <a:buNone/>
                </a:pPr>
                <a:r>
                  <a:rPr lang="en-US" sz="1200" b="1" dirty="0">
                    <a:latin typeface="Helvetica Light" panose="020B0403020202020204"/>
                  </a:rPr>
                  <a:t>Solution:</a:t>
                </a:r>
              </a:p>
              <a:p>
                <a:pPr marL="0" lvl="1">
                  <a:lnSpc>
                    <a:spcPct val="150000"/>
                  </a:lnSpc>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𝐶</m:t>
                      </m:r>
                      <m:d>
                        <m:dPr>
                          <m:ctrlPr>
                            <a:rPr lang="en-US" sz="120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4</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2</m:t>
                          </m:r>
                        </m:e>
                      </m:d>
                      <m:r>
                        <a:rPr lang="en-US" sz="1200" i="1">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2</m:t>
                          </m:r>
                          <m:r>
                            <a:rPr lang="en-US" sz="1200" i="1">
                              <a:solidFill>
                                <a:srgbClr val="008000"/>
                              </a:solidFill>
                              <a:latin typeface="Cambria Math" panose="02040503050406030204" pitchFamily="18" charset="0"/>
                            </a:rPr>
                            <m:t>!</m:t>
                          </m:r>
                        </m:num>
                        <m:den>
                          <m:r>
                            <a:rPr lang="en-US" sz="1200" b="0" i="1" smtClean="0">
                              <a:solidFill>
                                <a:srgbClr val="008000"/>
                              </a:solidFill>
                              <a:latin typeface="Cambria Math" panose="02040503050406030204" pitchFamily="18" charset="0"/>
                            </a:rPr>
                            <m:t>2!</m:t>
                          </m:r>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4</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2</m:t>
                              </m:r>
                            </m:e>
                          </m:d>
                          <m:r>
                            <a:rPr lang="en-US" sz="1200" i="1">
                              <a:solidFill>
                                <a:srgbClr val="008000"/>
                              </a:solidFill>
                              <a:latin typeface="Cambria Math" panose="02040503050406030204" pitchFamily="18" charset="0"/>
                            </a:rPr>
                            <m:t>!</m:t>
                          </m:r>
                        </m:den>
                      </m:f>
                      <m:r>
                        <a:rPr lang="en-US" sz="1200" b="0" i="1" smtClean="0">
                          <a:solidFill>
                            <a:srgbClr val="008000"/>
                          </a:solidFill>
                          <a:latin typeface="Cambria Math" panose="02040503050406030204" pitchFamily="18" charset="0"/>
                        </a:rPr>
                        <m:t>=6</m:t>
                      </m:r>
                    </m:oMath>
                  </m:oMathPara>
                </a14:m>
                <a:endParaRPr lang="en-US" sz="1200" dirty="0">
                  <a:latin typeface="Helvetica Light" panose="020B0403020202020204"/>
                </a:endParaRPr>
              </a:p>
            </p:txBody>
          </p:sp>
        </mc:Choice>
        <mc:Fallback xmlns="">
          <p:sp>
            <p:nvSpPr>
              <p:cNvPr id="10" name="TextBox 9">
                <a:extLst>
                  <a:ext uri="{FF2B5EF4-FFF2-40B4-BE49-F238E27FC236}">
                    <a16:creationId xmlns:a16="http://schemas.microsoft.com/office/drawing/2014/main" id="{424F01E0-3261-926E-4116-BBC79BDF7C4E}"/>
                  </a:ext>
                </a:extLst>
              </p:cNvPr>
              <p:cNvSpPr txBox="1">
                <a:spLocks noRot="1" noChangeAspect="1" noMove="1" noResize="1" noEditPoints="1" noAdjustHandles="1" noChangeArrowheads="1" noChangeShapeType="1" noTextEdit="1"/>
              </p:cNvSpPr>
              <p:nvPr/>
            </p:nvSpPr>
            <p:spPr>
              <a:xfrm>
                <a:off x="662940" y="2216748"/>
                <a:ext cx="7772400" cy="2035109"/>
              </a:xfrm>
              <a:prstGeom prst="rect">
                <a:avLst/>
              </a:prstGeom>
              <a:blipFill>
                <a:blip r:embed="rId3"/>
                <a:stretch>
                  <a:fillRect l="-78" r="-314"/>
                </a:stretch>
              </a:blipFill>
            </p:spPr>
            <p:txBody>
              <a:bodyPr/>
              <a:lstStyle/>
              <a:p>
                <a:r>
                  <a:rPr lang="en-US">
                    <a:noFill/>
                  </a:rPr>
                  <a:t> </a:t>
                </a:r>
              </a:p>
            </p:txBody>
          </p:sp>
        </mc:Fallback>
      </mc:AlternateContent>
    </p:spTree>
    <p:extLst>
      <p:ext uri="{BB962C8B-B14F-4D97-AF65-F5344CB8AC3E}">
        <p14:creationId xmlns:p14="http://schemas.microsoft.com/office/powerpoint/2010/main" val="245748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Rule 5 (Partitions Rule)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2CD648-6A78-39F4-4D46-6957531C9FB5}"/>
                  </a:ext>
                </a:extLst>
              </p:cNvPr>
              <p:cNvSpPr txBox="1"/>
              <p:nvPr/>
            </p:nvSpPr>
            <p:spPr>
              <a:xfrm>
                <a:off x="662940" y="1080398"/>
                <a:ext cx="7775666" cy="1591077"/>
              </a:xfrm>
              <a:prstGeom prst="rect">
                <a:avLst/>
              </a:prstGeom>
              <a:solidFill>
                <a:srgbClr val="E5F5FF"/>
              </a:solidFill>
              <a:ln>
                <a:solidFill>
                  <a:schemeClr val="tx1"/>
                </a:solidFill>
              </a:ln>
            </p:spPr>
            <p:txBody>
              <a:bodyPr wrap="square">
                <a:spAutoFit/>
              </a:bodyPr>
              <a:lstStyle/>
              <a:p>
                <a:pPr>
                  <a:lnSpc>
                    <a:spcPct val="150000"/>
                  </a:lnSpc>
                </a:pPr>
                <a:r>
                  <a:rPr lang="en-US" sz="1200" dirty="0">
                    <a:latin typeface="Helvetica Light" panose="020B0403020202020204"/>
                  </a:rPr>
                  <a:t>The formula for determining the count of arrangements possible for a set of </a:t>
                </a:r>
                <a14:m>
                  <m:oMath xmlns:m="http://schemas.openxmlformats.org/officeDocument/2006/math">
                    <m:r>
                      <a:rPr lang="en-US" sz="1200" b="0" i="1" smtClean="0">
                        <a:solidFill>
                          <a:srgbClr val="008000"/>
                        </a:solidFill>
                        <a:latin typeface="Cambria Math" panose="02040503050406030204" pitchFamily="18" charset="0"/>
                      </a:rPr>
                      <m:t>𝑛</m:t>
                    </m:r>
                  </m:oMath>
                </a14:m>
                <a:r>
                  <a:rPr lang="en-US" sz="1200" dirty="0">
                    <a:latin typeface="Helvetica Light" panose="020B0403020202020204"/>
                  </a:rPr>
                  <a:t> objects, structured into </a:t>
                </a:r>
                <a14:m>
                  <m:oMath xmlns:m="http://schemas.openxmlformats.org/officeDocument/2006/math">
                    <m:r>
                      <a:rPr lang="en-US" sz="1200" b="0" i="1" smtClean="0">
                        <a:solidFill>
                          <a:srgbClr val="008000"/>
                        </a:solidFill>
                        <a:latin typeface="Cambria Math" panose="02040503050406030204" pitchFamily="18" charset="0"/>
                      </a:rPr>
                      <m:t>𝑔</m:t>
                    </m:r>
                  </m:oMath>
                </a14:m>
                <a:r>
                  <a:rPr lang="en-US" sz="1200" dirty="0">
                    <a:latin typeface="Helvetica Light" panose="020B0403020202020204"/>
                  </a:rPr>
                  <a:t> groups or partitions, each composed of identical elements, with respective sizes denoted as </a:t>
                </a:r>
                <a14:m>
                  <m:oMath xmlns:m="http://schemas.openxmlformats.org/officeDocument/2006/math">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1</m:t>
                        </m:r>
                      </m:sub>
                    </m:sSub>
                    <m:r>
                      <a:rPr lang="en-US" sz="1200" b="0" i="1" smtClean="0">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2</m:t>
                        </m:r>
                      </m:sub>
                    </m:sSub>
                    <m:r>
                      <a:rPr lang="en-US" sz="1200" b="0" i="1" smtClean="0">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𝑔</m:t>
                        </m:r>
                      </m:sub>
                    </m:sSub>
                  </m:oMath>
                </a14:m>
                <a:r>
                  <a:rPr lang="en-US" sz="1200" dirty="0">
                    <a:latin typeface="Helvetica Light" panose="020B0403020202020204"/>
                  </a:rPr>
                  <a:t> (with </a:t>
                </a:r>
                <a14:m>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𝑘</m:t>
                        </m:r>
                      </m:e>
                      <m:sub>
                        <m:r>
                          <a:rPr lang="en-US" sz="1200" i="1">
                            <a:solidFill>
                              <a:srgbClr val="008000"/>
                            </a:solidFill>
                            <a:latin typeface="Cambria Math" panose="02040503050406030204" pitchFamily="18" charset="0"/>
                          </a:rPr>
                          <m:t>1</m:t>
                        </m:r>
                      </m:sub>
                    </m:sSub>
                    <m:r>
                      <a:rPr lang="en-US" sz="1200" b="0" i="1" smtClean="0">
                        <a:solidFill>
                          <a:srgbClr val="008000"/>
                        </a:solidFill>
                        <a:latin typeface="Cambria Math" panose="02040503050406030204" pitchFamily="18" charset="0"/>
                      </a:rPr>
                      <m:t>+</m:t>
                    </m:r>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2</m:t>
                        </m:r>
                      </m:sub>
                    </m:sSub>
                    <m:r>
                      <a:rPr lang="en-US" sz="1200" b="0" i="1" smtClean="0">
                        <a:solidFill>
                          <a:srgbClr val="008000"/>
                        </a:solidFill>
                        <a:latin typeface="Cambria Math" panose="02040503050406030204" pitchFamily="18" charset="0"/>
                      </a:rPr>
                      <m:t>+…+</m:t>
                    </m:r>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𝑔</m:t>
                        </m:r>
                      </m:sub>
                    </m:sSub>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m:t>
                    </m:r>
                  </m:oMath>
                </a14:m>
                <a:r>
                  <a:rPr lang="en-US" sz="1200" dirty="0">
                    <a:latin typeface="Helvetica Light" panose="020B0403020202020204"/>
                  </a:rPr>
                  <a:t>), can be expressed as follows:</a:t>
                </a:r>
                <a:endParaRPr lang="en-US" sz="1200" b="0" i="1" dirty="0">
                  <a:solidFill>
                    <a:srgbClr val="008000"/>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𝑛</m:t>
                              </m:r>
                            </m:e>
                            <m:e>
                              <m:sSub>
                                <m:sSubPr>
                                  <m:ctrlPr>
                                    <a:rPr lang="en-US" sz="1200" b="0" i="1" smtClean="0">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1</m:t>
                                  </m:r>
                                </m:sub>
                              </m:sSub>
                            </m:e>
                          </m:eqArr>
                        </m:e>
                      </m:d>
                      <m:r>
                        <a:rPr lang="en-US" sz="1200" b="0" i="1" smtClean="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1</m:t>
                                  </m:r>
                                </m:sub>
                              </m:sSub>
                            </m:e>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2</m:t>
                                  </m:r>
                                </m:sub>
                              </m:sSub>
                            </m:e>
                          </m:eqArr>
                        </m:e>
                      </m:d>
                      <m:r>
                        <a:rPr lang="en-US" sz="1200" b="0" i="1" smtClean="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𝑔</m:t>
                                  </m:r>
                                </m:sub>
                              </m:sSub>
                            </m:e>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𝑔</m:t>
                                  </m:r>
                                </m:sub>
                              </m:sSub>
                            </m:e>
                          </m:eqArr>
                        </m:e>
                      </m:d>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num>
                        <m:den>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1</m:t>
                              </m:r>
                            </m:sub>
                          </m:sSub>
                          <m:r>
                            <a:rPr lang="en-US" sz="1200" b="0" i="1" smtClean="0">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2</m:t>
                              </m:r>
                            </m:sub>
                          </m:sSub>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𝑘</m:t>
                              </m:r>
                            </m:e>
                            <m:sub>
                              <m:r>
                                <a:rPr lang="en-US" sz="1200" b="0" i="1" smtClean="0">
                                  <a:solidFill>
                                    <a:srgbClr val="008000"/>
                                  </a:solidFill>
                                  <a:latin typeface="Cambria Math" panose="02040503050406030204" pitchFamily="18" charset="0"/>
                                </a:rPr>
                                <m:t>𝑔</m:t>
                              </m:r>
                            </m:sub>
                          </m:sSub>
                          <m:r>
                            <a:rPr lang="en-US" sz="1200" i="1">
                              <a:solidFill>
                                <a:srgbClr val="008000"/>
                              </a:solidFill>
                              <a:latin typeface="Cambria Math" panose="02040503050406030204" pitchFamily="18" charset="0"/>
                            </a:rPr>
                            <m:t>!</m:t>
                          </m:r>
                        </m:den>
                      </m:f>
                    </m:oMath>
                  </m:oMathPara>
                </a14:m>
                <a:endParaRPr lang="en-US" sz="1200" b="0" dirty="0">
                  <a:solidFill>
                    <a:srgbClr val="008000"/>
                  </a:solidFill>
                  <a:latin typeface="Helvetica Light" panose="020B0403020202020204"/>
                </a:endParaRPr>
              </a:p>
            </p:txBody>
          </p:sp>
        </mc:Choice>
        <mc:Fallback xmlns="">
          <p:sp>
            <p:nvSpPr>
              <p:cNvPr id="5" name="TextBox 4">
                <a:extLst>
                  <a:ext uri="{FF2B5EF4-FFF2-40B4-BE49-F238E27FC236}">
                    <a16:creationId xmlns:a16="http://schemas.microsoft.com/office/drawing/2014/main" id="{0E2CD648-6A78-39F4-4D46-6957531C9FB5}"/>
                  </a:ext>
                </a:extLst>
              </p:cNvPr>
              <p:cNvSpPr txBox="1">
                <a:spLocks noRot="1" noChangeAspect="1" noMove="1" noResize="1" noEditPoints="1" noAdjustHandles="1" noChangeArrowheads="1" noChangeShapeType="1" noTextEdit="1"/>
              </p:cNvSpPr>
              <p:nvPr/>
            </p:nvSpPr>
            <p:spPr>
              <a:xfrm>
                <a:off x="662940" y="1080398"/>
                <a:ext cx="7775666" cy="1591077"/>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4F01E0-3261-926E-4116-BBC79BDF7C4E}"/>
                  </a:ext>
                </a:extLst>
              </p:cNvPr>
              <p:cNvSpPr txBox="1"/>
              <p:nvPr/>
            </p:nvSpPr>
            <p:spPr>
              <a:xfrm>
                <a:off x="628650" y="2871026"/>
                <a:ext cx="7772400" cy="1759841"/>
              </a:xfrm>
              <a:prstGeom prst="rect">
                <a:avLst/>
              </a:prstGeom>
              <a:noFill/>
            </p:spPr>
            <p:txBody>
              <a:bodyPr wrap="square">
                <a:spAutoFit/>
              </a:bodyPr>
              <a:lstStyle/>
              <a:p>
                <a:pPr marL="0" lvl="1" eaLnBrk="1" hangingPunct="1">
                  <a:lnSpc>
                    <a:spcPct val="150000"/>
                  </a:lnSpc>
                  <a:buNone/>
                </a:pPr>
                <a:r>
                  <a:rPr lang="en-US" sz="1200" b="1" dirty="0">
                    <a:latin typeface="Helvetica Light" panose="020B0403020202020204"/>
                  </a:rPr>
                  <a:t>Example: </a:t>
                </a:r>
              </a:p>
              <a:p>
                <a:pPr marL="0" lvl="1">
                  <a:lnSpc>
                    <a:spcPct val="150000"/>
                  </a:lnSpc>
                </a:pPr>
                <a:r>
                  <a:rPr lang="en-US" sz="1200" dirty="0">
                    <a:latin typeface="Helvetica Light" panose="020B0403020202020204"/>
                  </a:rPr>
                  <a:t>How many distinct arrangements can we make from the characters of the word BOB?</a:t>
                </a:r>
              </a:p>
              <a:p>
                <a:pPr marL="0" lvl="1" eaLnBrk="1" hangingPunct="1">
                  <a:lnSpc>
                    <a:spcPct val="150000"/>
                  </a:lnSpc>
                  <a:buNone/>
                </a:pPr>
                <a:endParaRPr lang="en-US" sz="1200" dirty="0">
                  <a:latin typeface="Helvetica Light" panose="020B0403020202020204"/>
                </a:endParaRPr>
              </a:p>
              <a:p>
                <a:pPr marL="0" lvl="1" eaLnBrk="1" hangingPunct="1">
                  <a:lnSpc>
                    <a:spcPct val="150000"/>
                  </a:lnSpc>
                  <a:buNone/>
                </a:pPr>
                <a:r>
                  <a:rPr lang="en-US" sz="1200" b="1" dirty="0">
                    <a:latin typeface="Helvetica Light" panose="020B0403020202020204"/>
                  </a:rPr>
                  <a:t>Solution:</a:t>
                </a:r>
              </a:p>
              <a:p>
                <a:pPr marL="0" lvl="1">
                  <a:lnSpc>
                    <a:spcPct val="150000"/>
                  </a:lnSpc>
                </a:pPr>
                <a14:m>
                  <m:oMathPara xmlns:m="http://schemas.openxmlformats.org/officeDocument/2006/math">
                    <m:oMathParaPr>
                      <m:jc m:val="centerGroup"/>
                    </m:oMathParaPr>
                    <m:oMath xmlns:m="http://schemas.openxmlformats.org/officeDocument/2006/math">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b="0" i="1" smtClean="0">
                                  <a:solidFill>
                                    <a:srgbClr val="008000"/>
                                  </a:solidFill>
                                  <a:latin typeface="Cambria Math" panose="02040503050406030204" pitchFamily="18" charset="0"/>
                                </a:rPr>
                                <m:t>3</m:t>
                              </m:r>
                            </m:e>
                            <m:e>
                              <m:r>
                                <a:rPr lang="en-US" sz="1200" b="0" i="1" smtClean="0">
                                  <a:solidFill>
                                    <a:srgbClr val="008000"/>
                                  </a:solidFill>
                                  <a:latin typeface="Cambria Math" panose="02040503050406030204" pitchFamily="18" charset="0"/>
                                </a:rPr>
                                <m:t>2</m:t>
                              </m:r>
                            </m:e>
                          </m:eqArr>
                        </m:e>
                      </m:d>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b="0" i="1" smtClean="0">
                                  <a:solidFill>
                                    <a:srgbClr val="008000"/>
                                  </a:solidFill>
                                  <a:latin typeface="Cambria Math" panose="02040503050406030204" pitchFamily="18" charset="0"/>
                                </a:rPr>
                                <m:t>1</m:t>
                              </m:r>
                            </m:e>
                            <m:e>
                              <m:r>
                                <a:rPr lang="en-US" sz="1200" b="0" i="1" smtClean="0">
                                  <a:solidFill>
                                    <a:srgbClr val="008000"/>
                                  </a:solidFill>
                                  <a:latin typeface="Cambria Math" panose="02040503050406030204" pitchFamily="18" charset="0"/>
                                </a:rPr>
                                <m:t>1</m:t>
                              </m:r>
                            </m:e>
                          </m:eqArr>
                        </m:e>
                      </m:d>
                      <m:r>
                        <a:rPr lang="en-US" sz="1200" i="1">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3</m:t>
                          </m:r>
                          <m:r>
                            <a:rPr lang="en-US" sz="1200" i="1">
                              <a:solidFill>
                                <a:srgbClr val="008000"/>
                              </a:solidFill>
                              <a:latin typeface="Cambria Math" panose="02040503050406030204" pitchFamily="18" charset="0"/>
                            </a:rPr>
                            <m:t>!</m:t>
                          </m:r>
                        </m:num>
                        <m:den>
                          <m:r>
                            <a:rPr lang="en-US" sz="1200" b="0" i="1" smtClean="0">
                              <a:solidFill>
                                <a:srgbClr val="008000"/>
                              </a:solidFill>
                              <a:latin typeface="Cambria Math" panose="02040503050406030204" pitchFamily="18" charset="0"/>
                            </a:rPr>
                            <m:t>2!</m:t>
                          </m:r>
                          <m:r>
                            <a:rPr lang="en-US" sz="1200" i="1" smtClean="0">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m:t>
                          </m:r>
                        </m:den>
                      </m:f>
                      <m:r>
                        <a:rPr lang="en-US" sz="1200" b="0" i="1" smtClean="0">
                          <a:solidFill>
                            <a:srgbClr val="008000"/>
                          </a:solidFill>
                          <a:latin typeface="Cambria Math" panose="02040503050406030204" pitchFamily="18" charset="0"/>
                        </a:rPr>
                        <m:t>=6</m:t>
                      </m:r>
                    </m:oMath>
                  </m:oMathPara>
                </a14:m>
                <a:endParaRPr lang="en-US" sz="1200" dirty="0">
                  <a:latin typeface="Helvetica Light" panose="020B0403020202020204"/>
                </a:endParaRPr>
              </a:p>
            </p:txBody>
          </p:sp>
        </mc:Choice>
        <mc:Fallback xmlns="">
          <p:sp>
            <p:nvSpPr>
              <p:cNvPr id="10" name="TextBox 9">
                <a:extLst>
                  <a:ext uri="{FF2B5EF4-FFF2-40B4-BE49-F238E27FC236}">
                    <a16:creationId xmlns:a16="http://schemas.microsoft.com/office/drawing/2014/main" id="{424F01E0-3261-926E-4116-BBC79BDF7C4E}"/>
                  </a:ext>
                </a:extLst>
              </p:cNvPr>
              <p:cNvSpPr txBox="1">
                <a:spLocks noRot="1" noChangeAspect="1" noMove="1" noResize="1" noEditPoints="1" noAdjustHandles="1" noChangeArrowheads="1" noChangeShapeType="1" noTextEdit="1"/>
              </p:cNvSpPr>
              <p:nvPr/>
            </p:nvSpPr>
            <p:spPr>
              <a:xfrm>
                <a:off x="628650" y="2871026"/>
                <a:ext cx="7772400" cy="175984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6537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a:xfrm>
            <a:off x="1143000" y="2048418"/>
            <a:ext cx="7357654" cy="1046663"/>
          </a:xfrm>
        </p:spPr>
        <p:txBody>
          <a:bodyPr anchor="ctr">
            <a:normAutofit fontScale="90000"/>
          </a:bodyPr>
          <a:lstStyle/>
          <a:p>
            <a:r>
              <a:rPr lang="en-US" dirty="0"/>
              <a:t>Some Terminologies Related to Bayes’ Theorem </a:t>
            </a:r>
            <a:br>
              <a:rPr lang="en-US" dirty="0"/>
            </a:br>
            <a:r>
              <a:rPr lang="en-US" dirty="0"/>
              <a:t>with Applications in </a:t>
            </a:r>
            <a:br>
              <a:rPr lang="en-US" dirty="0"/>
            </a:br>
            <a:r>
              <a:rPr lang="en-US" dirty="0"/>
              <a:t>Statistics and Machine Learning </a:t>
            </a:r>
          </a:p>
        </p:txBody>
      </p:sp>
    </p:spTree>
    <p:extLst>
      <p:ext uri="{BB962C8B-B14F-4D97-AF65-F5344CB8AC3E}">
        <p14:creationId xmlns:p14="http://schemas.microsoft.com/office/powerpoint/2010/main" val="363702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lnSpc>
                    <a:spcPct val="150000"/>
                  </a:lnSpc>
                  <a:buNone/>
                </a:pPr>
                <a:r>
                  <a:rPr lang="en-US" sz="1200" dirty="0">
                    <a:solidFill>
                      <a:schemeClr val="tx1"/>
                    </a:solidFill>
                    <a:latin typeface="Helvetica Light"/>
                  </a:rPr>
                  <a:t>A soccer team wins </a:t>
                </a:r>
                <a14:m>
                  <m:oMath xmlns:m="http://schemas.openxmlformats.org/officeDocument/2006/math">
                    <m:r>
                      <a:rPr lang="en-US" sz="1200" b="0" i="1" smtClean="0">
                        <a:solidFill>
                          <a:srgbClr val="006600"/>
                        </a:solidFill>
                        <a:latin typeface="Cambria Math" panose="02040503050406030204" pitchFamily="18" charset="0"/>
                      </a:rPr>
                      <m:t>6</m:t>
                    </m:r>
                    <m:r>
                      <a:rPr lang="en-US" sz="1200" b="0" i="0" smtClean="0">
                        <a:solidFill>
                          <a:srgbClr val="006600"/>
                        </a:solidFill>
                        <a:latin typeface="Cambria Math" panose="02040503050406030204" pitchFamily="18" charset="0"/>
                      </a:rPr>
                      <m:t>0%</m:t>
                    </m:r>
                  </m:oMath>
                </a14:m>
                <a:r>
                  <a:rPr lang="en-US" sz="1200" dirty="0">
                    <a:solidFill>
                      <a:schemeClr val="tx1"/>
                    </a:solidFill>
                    <a:latin typeface="Helvetica Light"/>
                  </a:rPr>
                  <a:t> of its games when it scores the first goal, and </a:t>
                </a:r>
                <a14:m>
                  <m:oMath xmlns:m="http://schemas.openxmlformats.org/officeDocument/2006/math">
                    <m:r>
                      <a:rPr lang="en-US" sz="1200" b="0" i="1" smtClean="0">
                        <a:solidFill>
                          <a:srgbClr val="006600"/>
                        </a:solidFill>
                        <a:latin typeface="Cambria Math" panose="02040503050406030204" pitchFamily="18" charset="0"/>
                      </a:rPr>
                      <m:t>1</m:t>
                    </m:r>
                    <m:r>
                      <a:rPr lang="en-US" sz="1200">
                        <a:solidFill>
                          <a:srgbClr val="006600"/>
                        </a:solidFill>
                        <a:latin typeface="Cambria Math" panose="02040503050406030204" pitchFamily="18" charset="0"/>
                      </a:rPr>
                      <m:t>0%</m:t>
                    </m:r>
                  </m:oMath>
                </a14:m>
                <a:r>
                  <a:rPr lang="en-US" sz="1200" dirty="0">
                    <a:solidFill>
                      <a:schemeClr val="tx1"/>
                    </a:solidFill>
                    <a:latin typeface="Helvetica Light"/>
                  </a:rPr>
                  <a:t> of its games when the opposing team scores first. If the team scores the first goal about </a:t>
                </a:r>
                <a14:m>
                  <m:oMath xmlns:m="http://schemas.openxmlformats.org/officeDocument/2006/math">
                    <m:r>
                      <a:rPr lang="en-US" sz="1200" b="0" i="1" smtClean="0">
                        <a:solidFill>
                          <a:srgbClr val="006600"/>
                        </a:solidFill>
                        <a:latin typeface="Cambria Math" panose="02040503050406030204" pitchFamily="18" charset="0"/>
                      </a:rPr>
                      <m:t>3</m:t>
                    </m:r>
                    <m:r>
                      <a:rPr lang="en-US" sz="1200">
                        <a:solidFill>
                          <a:srgbClr val="006600"/>
                        </a:solidFill>
                        <a:latin typeface="Cambria Math" panose="02040503050406030204" pitchFamily="18" charset="0"/>
                      </a:rPr>
                      <m:t>0%</m:t>
                    </m:r>
                  </m:oMath>
                </a14:m>
                <a:r>
                  <a:rPr lang="en-US" sz="1200" dirty="0">
                    <a:solidFill>
                      <a:schemeClr val="tx1"/>
                    </a:solidFill>
                    <a:latin typeface="Helvetica Light"/>
                  </a:rPr>
                  <a:t> of the time, what fraction of the games does it win? </a:t>
                </a:r>
                <a:endParaRPr lang="en-US" sz="1200" i="1" dirty="0">
                  <a:solidFill>
                    <a:schemeClr val="tx1"/>
                  </a:solidFill>
                  <a:latin typeface="Helvetica Light"/>
                </a:endParaRPr>
              </a:p>
              <a:p>
                <a:pPr lvl="1" algn="just">
                  <a:buNone/>
                </a:pPr>
                <a:endParaRPr lang="en-US" sz="1200" i="1" dirty="0">
                  <a:solidFill>
                    <a:schemeClr val="tx1"/>
                  </a:solidFill>
                  <a:latin typeface="Franklin Gothic Book" panose="020B05030201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p:spTree>
    <p:extLst>
      <p:ext uri="{BB962C8B-B14F-4D97-AF65-F5344CB8AC3E}">
        <p14:creationId xmlns:p14="http://schemas.microsoft.com/office/powerpoint/2010/main" val="165205267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38363</TotalTime>
  <Words>1428</Words>
  <Application>Microsoft Office PowerPoint</Application>
  <PresentationFormat>On-screen Show (16:9)</PresentationFormat>
  <Paragraphs>172</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Cambria Math</vt:lpstr>
      <vt:lpstr>Courier New</vt:lpstr>
      <vt:lpstr>Franklin Gothic Book</vt:lpstr>
      <vt:lpstr>Franklin Gothic Medium Cond</vt:lpstr>
      <vt:lpstr>Helvetica Light</vt:lpstr>
      <vt:lpstr>Times New Roman</vt:lpstr>
      <vt:lpstr>Wingdings</vt:lpstr>
      <vt:lpstr>Office Theme</vt:lpstr>
      <vt:lpstr>Module 5: Supplementary Slides</vt:lpstr>
      <vt:lpstr>Counting Rules</vt:lpstr>
      <vt:lpstr>Rule 1 (Multiplicative Rule)</vt:lpstr>
      <vt:lpstr>Rule 2 (Factorial Rule)</vt:lpstr>
      <vt:lpstr>Rule 3 (Permutation Rule)</vt:lpstr>
      <vt:lpstr>Rule 4 (Combination Rule)</vt:lpstr>
      <vt:lpstr>Rule 5 (Partitions Rule)</vt:lpstr>
      <vt:lpstr>Some Terminologies Related to Bayes’ Theorem  with Applications in  Statistics and Machine Learning </vt:lpstr>
      <vt:lpstr>Example</vt:lpstr>
      <vt:lpstr>Solution</vt:lpstr>
      <vt:lpstr>True and Fasle Positives and Negatives</vt:lpstr>
      <vt:lpstr>Sensitivity of a Test</vt:lpstr>
      <vt:lpstr>Selectivity of a Test</vt:lpstr>
      <vt:lpstr>Prior Distribution</vt:lpstr>
      <vt:lpstr>Posterior Distribution and Likelihood</vt:lpstr>
      <vt:lpstr>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Dictor</dc:creator>
  <cp:lastModifiedBy> </cp:lastModifiedBy>
  <cp:revision>131</cp:revision>
  <dcterms:created xsi:type="dcterms:W3CDTF">2019-11-25T23:29:35Z</dcterms:created>
  <dcterms:modified xsi:type="dcterms:W3CDTF">2024-11-04T01:30:09Z</dcterms:modified>
</cp:coreProperties>
</file>