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45"/>
  </p:notesMasterIdLst>
  <p:sldIdLst>
    <p:sldId id="322" r:id="rId2"/>
    <p:sldId id="324" r:id="rId3"/>
    <p:sldId id="310" r:id="rId4"/>
    <p:sldId id="1137" r:id="rId5"/>
    <p:sldId id="312" r:id="rId6"/>
    <p:sldId id="643" r:id="rId7"/>
    <p:sldId id="652" r:id="rId8"/>
    <p:sldId id="1056" r:id="rId9"/>
    <p:sldId id="1136" r:id="rId10"/>
    <p:sldId id="1092" r:id="rId11"/>
    <p:sldId id="1094" r:id="rId12"/>
    <p:sldId id="1093" r:id="rId13"/>
    <p:sldId id="1131" r:id="rId14"/>
    <p:sldId id="1096" r:id="rId15"/>
    <p:sldId id="1117" r:id="rId16"/>
    <p:sldId id="1098" r:id="rId17"/>
    <p:sldId id="1099" r:id="rId18"/>
    <p:sldId id="1100" r:id="rId19"/>
    <p:sldId id="1101" r:id="rId20"/>
    <p:sldId id="1102" r:id="rId21"/>
    <p:sldId id="1103" r:id="rId22"/>
    <p:sldId id="1104" r:id="rId23"/>
    <p:sldId id="1105" r:id="rId24"/>
    <p:sldId id="1106" r:id="rId25"/>
    <p:sldId id="1107" r:id="rId26"/>
    <p:sldId id="1108" r:id="rId27"/>
    <p:sldId id="1132" r:id="rId28"/>
    <p:sldId id="1111" r:id="rId29"/>
    <p:sldId id="1115" r:id="rId30"/>
    <p:sldId id="1110" r:id="rId31"/>
    <p:sldId id="1118" r:id="rId32"/>
    <p:sldId id="1133" r:id="rId33"/>
    <p:sldId id="1113" r:id="rId34"/>
    <p:sldId id="1114" r:id="rId35"/>
    <p:sldId id="1112" r:id="rId36"/>
    <p:sldId id="1116" r:id="rId37"/>
    <p:sldId id="1134" r:id="rId38"/>
    <p:sldId id="1123" r:id="rId39"/>
    <p:sldId id="1125" r:id="rId40"/>
    <p:sldId id="1126" r:id="rId41"/>
    <p:sldId id="1127" r:id="rId42"/>
    <p:sldId id="1128" r:id="rId43"/>
    <p:sldId id="1129" r:id="rId44"/>
  </p:sldIdLst>
  <p:sldSz cx="9144000" cy="5143500" type="screen16x9"/>
  <p:notesSz cx="7004050" cy="92900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9C3D3F"/>
    <a:srgbClr val="E5F5FF"/>
    <a:srgbClr val="115740"/>
    <a:srgbClr val="0D2234"/>
    <a:srgbClr val="021523"/>
    <a:srgbClr val="021D52"/>
    <a:srgbClr val="546575"/>
    <a:srgbClr val="690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 autoAdjust="0"/>
    <p:restoredTop sz="93930" autoAdjust="0"/>
  </p:normalViewPr>
  <p:slideViewPr>
    <p:cSldViewPr snapToGrid="0" snapToObjects="1">
      <p:cViewPr>
        <p:scale>
          <a:sx n="105" d="100"/>
          <a:sy n="105" d="100"/>
        </p:scale>
        <p:origin x="775" y="38"/>
      </p:cViewPr>
      <p:guideLst/>
    </p:cSldViewPr>
  </p:slideViewPr>
  <p:outlineViewPr>
    <p:cViewPr>
      <p:scale>
        <a:sx n="33" d="100"/>
        <a:sy n="33" d="100"/>
      </p:scale>
      <p:origin x="0" y="-140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088" cy="466116"/>
          </a:xfrm>
          <a:prstGeom prst="rect">
            <a:avLst/>
          </a:prstGeom>
        </p:spPr>
        <p:txBody>
          <a:bodyPr vert="horz" lIns="93104" tIns="46552" rIns="93104" bIns="4655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341" y="0"/>
            <a:ext cx="3035088" cy="466116"/>
          </a:xfrm>
          <a:prstGeom prst="rect">
            <a:avLst/>
          </a:prstGeom>
        </p:spPr>
        <p:txBody>
          <a:bodyPr vert="horz" lIns="93104" tIns="46552" rIns="93104" bIns="46552" rtlCol="0"/>
          <a:lstStyle>
            <a:lvl1pPr algn="r">
              <a:defRPr sz="1200"/>
            </a:lvl1pPr>
          </a:lstStyle>
          <a:p>
            <a:fld id="{41C16AB4-BCC4-4058-A11C-22DADC6BAC9A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160463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04" tIns="46552" rIns="93104" bIns="4655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405" y="4470837"/>
            <a:ext cx="5603240" cy="3657957"/>
          </a:xfrm>
          <a:prstGeom prst="rect">
            <a:avLst/>
          </a:prstGeom>
        </p:spPr>
        <p:txBody>
          <a:bodyPr vert="horz" lIns="93104" tIns="46552" rIns="93104" bIns="4655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3936"/>
            <a:ext cx="3035088" cy="466115"/>
          </a:xfrm>
          <a:prstGeom prst="rect">
            <a:avLst/>
          </a:prstGeom>
        </p:spPr>
        <p:txBody>
          <a:bodyPr vert="horz" lIns="93104" tIns="46552" rIns="93104" bIns="4655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341" y="8823936"/>
            <a:ext cx="3035088" cy="466115"/>
          </a:xfrm>
          <a:prstGeom prst="rect">
            <a:avLst/>
          </a:prstGeom>
        </p:spPr>
        <p:txBody>
          <a:bodyPr vert="horz" lIns="93104" tIns="46552" rIns="93104" bIns="46552" rtlCol="0" anchor="b"/>
          <a:lstStyle>
            <a:lvl1pPr algn="r">
              <a:defRPr sz="1200"/>
            </a:lvl1pPr>
          </a:lstStyle>
          <a:p>
            <a:fld id="{7712D475-CA7F-4BD4-809A-E9B3E854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20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100300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630259-AA91-4325-A03E-51433C31EF7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100300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5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defTabSz="1021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9630259-AA91-4325-A03E-51433C31EF76}" type="slidenum">
              <a:rPr lang="en-US">
                <a:solidFill>
                  <a:srgbClr val="000000"/>
                </a:solidFill>
                <a:latin typeface="Times New Roman" pitchFamily="18" charset="0"/>
              </a:rPr>
              <a:pPr defTabSz="1021261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534317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defTabSz="1021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9630259-AA91-4325-A03E-51433C31EF76}" type="slidenum">
              <a:rPr lang="en-US">
                <a:solidFill>
                  <a:srgbClr val="000000"/>
                </a:solidFill>
                <a:latin typeface="Times New Roman" pitchFamily="18" charset="0"/>
              </a:rPr>
              <a:pPr defTabSz="1021261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761092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defTabSz="1021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9630259-AA91-4325-A03E-51433C31EF76}" type="slidenum">
              <a:rPr lang="en-US">
                <a:solidFill>
                  <a:srgbClr val="000000"/>
                </a:solidFill>
                <a:latin typeface="Times New Roman" pitchFamily="18" charset="0"/>
              </a:rPr>
              <a:pPr defTabSz="1021261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897632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80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943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defTabSz="1021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9630259-AA91-4325-A03E-51433C31EF76}" type="slidenum">
              <a:rPr lang="en-US">
                <a:solidFill>
                  <a:srgbClr val="000000"/>
                </a:solidFill>
                <a:latin typeface="Times New Roman" pitchFamily="18" charset="0"/>
              </a:rPr>
              <a:pPr defTabSz="1021261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600920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defTabSz="1021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9630259-AA91-4325-A03E-51433C31EF76}" type="slidenum">
              <a:rPr lang="en-US">
                <a:solidFill>
                  <a:srgbClr val="000000"/>
                </a:solidFill>
                <a:latin typeface="Times New Roman" pitchFamily="18" charset="0"/>
              </a:rPr>
              <a:pPr defTabSz="1021261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761210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defTabSz="1021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9630259-AA91-4325-A03E-51433C31EF76}" type="slidenum">
              <a:rPr lang="en-US">
                <a:solidFill>
                  <a:srgbClr val="000000"/>
                </a:solidFill>
                <a:latin typeface="Times New Roman" pitchFamily="18" charset="0"/>
              </a:rPr>
              <a:pPr defTabSz="1021261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20642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048418"/>
            <a:ext cx="6858000" cy="1046663"/>
          </a:xfrm>
        </p:spPr>
        <p:txBody>
          <a:bodyPr anchor="b"/>
          <a:lstStyle>
            <a:lvl1pPr algn="ctr">
              <a:defRPr sz="36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96645"/>
            <a:ext cx="6858000" cy="1241822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96169A15-83D5-374D-8114-65A610BBA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43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28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4563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8918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0050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3907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9579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903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5321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Google Shape;9;p2">
            <a:extLst>
              <a:ext uri="{FF2B5EF4-FFF2-40B4-BE49-F238E27FC236}">
                <a16:creationId xmlns:a16="http://schemas.microsoft.com/office/drawing/2014/main" id="{1FCF44F6-5A3D-E048-9544-889B53C3B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36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Google Shape;9;p2">
            <a:extLst>
              <a:ext uri="{FF2B5EF4-FFF2-40B4-BE49-F238E27FC236}">
                <a16:creationId xmlns:a16="http://schemas.microsoft.com/office/drawing/2014/main" id="{9276374E-D2D9-DC42-A494-8AC9A165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25489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Google Shape;9;p2">
            <a:extLst>
              <a:ext uri="{FF2B5EF4-FFF2-40B4-BE49-F238E27FC236}">
                <a16:creationId xmlns:a16="http://schemas.microsoft.com/office/drawing/2014/main" id="{2BECEAAE-95DE-7F48-A1B5-8653118BC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193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9;p2">
            <a:extLst>
              <a:ext uri="{FF2B5EF4-FFF2-40B4-BE49-F238E27FC236}">
                <a16:creationId xmlns:a16="http://schemas.microsoft.com/office/drawing/2014/main" id="{BCD90D5E-D7AC-014B-B622-1C4522500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40083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Google Shape;9;p2">
            <a:extLst>
              <a:ext uri="{FF2B5EF4-FFF2-40B4-BE49-F238E27FC236}">
                <a16:creationId xmlns:a16="http://schemas.microsoft.com/office/drawing/2014/main" id="{2085C8BE-71C8-A94B-B44D-4219E253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29794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oogle Shape;9;p2">
            <a:extLst>
              <a:ext uri="{FF2B5EF4-FFF2-40B4-BE49-F238E27FC236}">
                <a16:creationId xmlns:a16="http://schemas.microsoft.com/office/drawing/2014/main" id="{C1E125B7-055E-5047-97D9-F27D7CEBE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718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46150" y="228600"/>
            <a:ext cx="7035800" cy="42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41A1FDB-C687-4779-AC9D-6654FB4897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DDB710-5041-499F-8C90-C5EA7F5C35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93A95F2-CDD4-41DF-8B2E-F2643F735E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605DFF-286C-4371-A0EB-26315B4B18B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04702967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006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569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5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69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0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1BD809E3-AD6A-7B4C-A433-216B2CAC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1140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235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21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6491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0" r:id="rId3"/>
    <p:sldLayoutId id="2147483679" r:id="rId4"/>
    <p:sldLayoutId id="2147483682" r:id="rId5"/>
    <p:sldLayoutId id="2147483669" r:id="rId6"/>
    <p:sldLayoutId id="2147483668" r:id="rId7"/>
    <p:sldLayoutId id="2147483681" r:id="rId8"/>
    <p:sldLayoutId id="2147483670" r:id="rId9"/>
    <p:sldLayoutId id="2147483683" r:id="rId10"/>
    <p:sldLayoutId id="2147483684" r:id="rId11"/>
    <p:sldLayoutId id="2147483674" r:id="rId12"/>
    <p:sldLayoutId id="2147483672" r:id="rId13"/>
    <p:sldLayoutId id="2147483671" r:id="rId14"/>
    <p:sldLayoutId id="2147483673" r:id="rId15"/>
    <p:sldLayoutId id="2147483675" r:id="rId16"/>
    <p:sldLayoutId id="2147483680" r:id="rId17"/>
    <p:sldLayoutId id="2147483677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85" r:id="rId2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1600" b="0" i="0" kern="1200">
          <a:solidFill>
            <a:schemeClr val="bg2">
              <a:lumMod val="25000"/>
            </a:schemeClr>
          </a:solidFill>
          <a:latin typeface="Helvetica Light" panose="020B0403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400" b="0" i="0" kern="1200">
          <a:solidFill>
            <a:schemeClr val="bg2">
              <a:lumMod val="25000"/>
            </a:schemeClr>
          </a:solidFill>
          <a:latin typeface="Helvetica Light" panose="020B0403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200" b="0" i="0" kern="1200">
          <a:solidFill>
            <a:schemeClr val="bg2">
              <a:lumMod val="25000"/>
            </a:schemeClr>
          </a:solidFill>
          <a:latin typeface="Helvetica Light" panose="020B0403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11"/>
          <p:cNvSpPr>
            <a:spLocks noGrp="1" noChangeArrowheads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dirty="0"/>
              <a:t>Mathematics for Business Analytics and Finance</a:t>
            </a:r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350" b="1" dirty="0"/>
              <a:t>Sami Najafi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Franklin Gothic Book" panose="020B0503020102020204" pitchFamily="34" charset="0"/>
              </a:rPr>
              <a:t>MSIS2402/2502</a:t>
            </a:r>
          </a:p>
          <a:p>
            <a:pPr>
              <a:lnSpc>
                <a:spcPct val="90000"/>
              </a:lnSpc>
            </a:pPr>
            <a:endParaRPr lang="en-US" sz="900" dirty="0"/>
          </a:p>
          <a:p>
            <a:pPr>
              <a:lnSpc>
                <a:spcPct val="90000"/>
              </a:lnSpc>
            </a:pPr>
            <a:endParaRPr lang="en-US" sz="900" dirty="0"/>
          </a:p>
          <a:p>
            <a:pPr>
              <a:lnSpc>
                <a:spcPct val="90000"/>
              </a:lnSpc>
            </a:pPr>
            <a:r>
              <a:rPr lang="en-US" sz="1125" b="1" dirty="0"/>
              <a:t>Module 0</a:t>
            </a:r>
          </a:p>
          <a:p>
            <a:pPr>
              <a:lnSpc>
                <a:spcPct val="90000"/>
              </a:lnSpc>
            </a:pPr>
            <a:endParaRPr lang="en-US" sz="1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F590E1-98C1-49DC-9D79-C914DD30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Entering Commands and Getting Help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99A3D0-F550-4463-AC84-2E36C8E5BD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R as A Calculator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054B57-5C8A-4FC9-AA13-35084C74A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1+1</a:t>
            </a:r>
          </a:p>
          <a:p>
            <a:pPr marL="0" indent="0">
              <a:buNone/>
            </a:pPr>
            <a:r>
              <a:rPr lang="it-IT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2</a:t>
            </a:r>
            <a:endParaRPr lang="it-IT" sz="11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max(1,3,5)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5</a:t>
            </a:r>
            <a:endParaRPr lang="en-US" sz="11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pi</a:t>
            </a:r>
          </a:p>
          <a:p>
            <a:pPr marL="0" indent="0">
              <a:buNone/>
            </a:pPr>
            <a:r>
              <a:rPr lang="it-IT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3.141593</a:t>
            </a:r>
            <a:endParaRPr lang="it-IT" sz="11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sqrt(2)</a:t>
            </a:r>
          </a:p>
          <a:p>
            <a:pPr marL="0" indent="0">
              <a:buNone/>
            </a:pPr>
            <a:r>
              <a:rPr lang="it-IT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1.414214</a:t>
            </a:r>
          </a:p>
          <a:p>
            <a:pPr marL="0" indent="0">
              <a:buNone/>
            </a:pPr>
            <a:endParaRPr lang="it-IT" sz="1100" b="1" dirty="0">
              <a:solidFill>
                <a:srgbClr val="0000FF"/>
              </a:solidFill>
              <a:latin typeface="Helvetica Light" panose="020B0403020202020204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  <a:latin typeface="Helvetica Light"/>
              </a:rPr>
              <a:t>To know more about a function: </a:t>
            </a:r>
            <a:endParaRPr lang="en-US" sz="1100" b="1" dirty="0">
              <a:solidFill>
                <a:srgbClr val="0000FF"/>
              </a:solidFill>
              <a:latin typeface="Helvetica Light" panose="020B0403020202020204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help("mean") or  &gt; ?mean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example(mean)</a:t>
            </a:r>
          </a:p>
          <a:p>
            <a:pPr marL="0" indent="0">
              <a:buNone/>
            </a:pPr>
            <a:endParaRPr lang="en-US" sz="1100" b="1" dirty="0">
              <a:solidFill>
                <a:srgbClr val="0000FF"/>
              </a:solidFill>
              <a:latin typeface="Helvetica Light" panose="020B04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4322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F590E1-98C1-49DC-9D79-C914DD30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Something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6CFA4-B159-4914-AD7B-FEE2117FB7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054B57-5C8A-4FC9-AA13-35084C74A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35" y="2237155"/>
            <a:ext cx="7886700" cy="22328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print(sqrt(2),4)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1.414</a:t>
            </a:r>
          </a:p>
          <a:p>
            <a:pPr marL="0" indent="0">
              <a:buNone/>
            </a:pPr>
            <a:endParaRPr lang="en-US" sz="1100" b="1" dirty="0">
              <a:solidFill>
                <a:srgbClr val="0000FF"/>
              </a:solidFill>
              <a:latin typeface="Helvetica Light" panose="020B0403020202020204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  <a:latin typeface="Helvetica Light" panose="020B0403020202020204"/>
              </a:rPr>
              <a:t>The only way to print multiple items is to print them one at a time </a:t>
            </a:r>
            <a:br>
              <a:rPr lang="en-US" sz="1100" dirty="0">
                <a:solidFill>
                  <a:schemeClr val="tx1"/>
                </a:solidFill>
                <a:latin typeface="Helvetica Light" panose="020B0403020202020204"/>
              </a:rPr>
            </a:br>
            <a:endParaRPr lang="en-US" sz="1100" dirty="0">
              <a:solidFill>
                <a:schemeClr val="tx1"/>
              </a:solidFill>
              <a:latin typeface="Helvetica Light" panose="020B0403020202020204"/>
            </a:endParaRPr>
          </a:p>
          <a:p>
            <a:pPr marL="0" indent="0"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 print("The zero occurs at"); print(2*pi); print("radians") </a:t>
            </a:r>
          </a:p>
          <a:p>
            <a:pPr marL="0" indent="0"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[1] "The zero occurs at" </a:t>
            </a:r>
          </a:p>
          <a:p>
            <a:pPr marL="0" indent="0"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[1] 6.283185 </a:t>
            </a:r>
          </a:p>
          <a:p>
            <a:pPr marL="0" indent="0"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[1] "radians"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3433211-8520-4C19-A35B-0E0931EDD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35" y="1529368"/>
            <a:ext cx="6641967" cy="534762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x,number</a:t>
            </a: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digits)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Print(“expression”)</a:t>
            </a:r>
          </a:p>
        </p:txBody>
      </p:sp>
    </p:spTree>
    <p:extLst>
      <p:ext uri="{BB962C8B-B14F-4D97-AF65-F5344CB8AC3E}">
        <p14:creationId xmlns:p14="http://schemas.microsoft.com/office/powerpoint/2010/main" val="1108732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F590E1-98C1-49DC-9D79-C914DD30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Something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915DB7A-9254-4E0D-A17D-8BCF1A0EE1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Concatenate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054B57-5C8A-4FC9-AA13-35084C74A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57591"/>
            <a:ext cx="7886700" cy="2780709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1100" dirty="0">
                <a:solidFill>
                  <a:schemeClr val="tx1"/>
                </a:solidFill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 cat("The zero occurs at", 2*pi, "radians.", "\n") </a:t>
            </a:r>
          </a:p>
          <a:p>
            <a:pPr marL="0" indent="0"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zero occurs at 6.283185 radians.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100" b="1" dirty="0">
              <a:solidFill>
                <a:schemeClr val="tx1"/>
              </a:solidFill>
              <a:latin typeface="Helvetica Light" panose="020B0403020202020204"/>
            </a:endParaRPr>
          </a:p>
          <a:p>
            <a:pPr marL="0" indent="0"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 fib = c(0,1,1,2,3,5,8,13,21,34) </a:t>
            </a:r>
          </a:p>
          <a:p>
            <a:pPr marL="0" indent="0"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 cat("The first few Fibonacci numbers are:", fib, "...\n") </a:t>
            </a:r>
          </a:p>
          <a:p>
            <a:pPr marL="0" indent="0"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first few Fibonacci numbers are: 0 1 1 2 3 5 8 13 21 34 ...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100" b="1" dirty="0">
              <a:solidFill>
                <a:srgbClr val="0000FF"/>
              </a:solidFill>
              <a:latin typeface="Helvetica Light" panose="020B0403020202020204"/>
            </a:endParaRPr>
          </a:p>
          <a:p>
            <a:pPr marL="0" indent="0"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=1 </a:t>
            </a:r>
          </a:p>
          <a:p>
            <a:pPr marL="0" indent="0"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cat("iteration = ",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+ 1, "\n") </a:t>
            </a:r>
          </a:p>
          <a:p>
            <a:pPr marL="0" indent="0"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iteration = 2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100" b="1" dirty="0">
              <a:solidFill>
                <a:srgbClr val="0000FF"/>
              </a:solidFill>
              <a:latin typeface="Helvetica Light" panose="020B0403020202020204"/>
            </a:endParaRPr>
          </a:p>
          <a:p>
            <a:pPr marL="0" indent="0">
              <a:buNone/>
            </a:pPr>
            <a:endParaRPr lang="en-US" sz="1100" b="1" dirty="0">
              <a:solidFill>
                <a:srgbClr val="0000FF"/>
              </a:solidFill>
              <a:latin typeface="Helvetica Light" panose="020B0403020202020204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65988ACA-5F6A-44F9-8AA8-34539050C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992" y="1493971"/>
            <a:ext cx="7204206" cy="325089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cat(num1/expr1, num2/expr2,…) combines multiple items into a continuous output </a:t>
            </a:r>
          </a:p>
        </p:txBody>
      </p:sp>
    </p:spTree>
    <p:extLst>
      <p:ext uri="{BB962C8B-B14F-4D97-AF65-F5344CB8AC3E}">
        <p14:creationId xmlns:p14="http://schemas.microsoft.com/office/powerpoint/2010/main" val="1227915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11"/>
          <p:cNvSpPr>
            <a:spLocks noGrp="1" noChangeArrowheads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Variables and Vectors</a:t>
            </a:r>
          </a:p>
        </p:txBody>
      </p:sp>
    </p:spTree>
    <p:extLst>
      <p:ext uri="{BB962C8B-B14F-4D97-AF65-F5344CB8AC3E}">
        <p14:creationId xmlns:p14="http://schemas.microsoft.com/office/powerpoint/2010/main" val="597180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F590E1-98C1-49DC-9D79-C914DD30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D196B-D0DF-421B-9644-6BA38B9077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Defining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054B57-5C8A-4FC9-AA13-35084C74A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73604"/>
            <a:ext cx="7886700" cy="3049250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kumimoji="0" lang="es-E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s-ES" alt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x &lt;- 3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s-ES" alt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z &lt;- </a:t>
            </a:r>
            <a:r>
              <a:rPr lang="es-ES" altLang="en-US" sz="11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sqrt</a:t>
            </a:r>
            <a:r>
              <a:rPr lang="es-ES" alt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(x^2)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s-ES" alt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</a:t>
            </a:r>
            <a:r>
              <a:rPr lang="es-ES" altLang="en-US" sz="1100" dirty="0" err="1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s-ES" alt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(z)</a:t>
            </a:r>
            <a:endParaRPr lang="en-US" sz="11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9 </a:t>
            </a:r>
            <a:b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endParaRPr lang="en-US" sz="11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sz="11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f = 3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print(f)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3</a:t>
            </a:r>
          </a:p>
          <a:p>
            <a:pPr marL="0" indent="0">
              <a:lnSpc>
                <a:spcPct val="70000"/>
              </a:lnSpc>
              <a:buNone/>
            </a:pP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5 -&gt; u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print(u)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5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0489081-5B5B-484C-BEC1-5CA763FFC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657" y="1480438"/>
            <a:ext cx="6418276" cy="303929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 operators: &lt;- , &lt;&lt;- , = , -&gt; , -&gt;&gt;. </a:t>
            </a:r>
          </a:p>
        </p:txBody>
      </p:sp>
    </p:spTree>
    <p:extLst>
      <p:ext uri="{BB962C8B-B14F-4D97-AF65-F5344CB8AC3E}">
        <p14:creationId xmlns:p14="http://schemas.microsoft.com/office/powerpoint/2010/main" val="1110799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F590E1-98C1-49DC-9D79-C914DD30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3E6A49-BC53-4268-B8E9-958A322E46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Deleting a Variable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054B57-5C8A-4FC9-AA13-35084C74A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86362"/>
            <a:ext cx="7886700" cy="1450672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x &lt;- 2*pi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x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6.283185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rm(x)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x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1100" dirty="0">
                <a:solidFill>
                  <a:srgbClr val="C5060B"/>
                </a:solidFill>
                <a:latin typeface="Courier New" panose="02070309020205020404" pitchFamily="49" charset="0"/>
              </a:rPr>
              <a:t>Error: object "x" not found</a:t>
            </a:r>
          </a:p>
          <a:p>
            <a:pPr marL="0" indent="0">
              <a:lnSpc>
                <a:spcPct val="70000"/>
              </a:lnSpc>
              <a:buNone/>
            </a:pP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0489081-5B5B-484C-BEC1-5CA763FFC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35" y="1529368"/>
            <a:ext cx="6641967" cy="303929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rm(x) removes the variable </a:t>
            </a:r>
          </a:p>
        </p:txBody>
      </p:sp>
    </p:spTree>
    <p:extLst>
      <p:ext uri="{BB962C8B-B14F-4D97-AF65-F5344CB8AC3E}">
        <p14:creationId xmlns:p14="http://schemas.microsoft.com/office/powerpoint/2010/main" val="1602785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F590E1-98C1-49DC-9D79-C914DD30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A3EF9-1721-4B4D-AE1C-3D30EAFDE2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and Combining Vectors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054B57-5C8A-4FC9-AA13-35084C74A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85251"/>
            <a:ext cx="7886700" cy="3049250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  <a:buNone/>
            </a:pP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c(1,1,2,3,5,8,13,21)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alt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1 1 2 3 5 8 13 21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c(1*pi, 2*pi, 3*pi, 4*pi)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alt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3.141593 6.283185 9.424778 12.566371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c("Everyone", "loves", "stats.")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alt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"Everyone" "loves" "stats."</a:t>
            </a:r>
          </a:p>
          <a:p>
            <a:pPr marL="0" indent="0">
              <a:lnSpc>
                <a:spcPct val="75000"/>
              </a:lnSpc>
              <a:buNone/>
            </a:pPr>
            <a:endParaRPr lang="en-US" sz="11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Helvetica Light" panose="020B0403020202020204"/>
              </a:rPr>
              <a:t>Combining two vectors:</a:t>
            </a:r>
            <a:endParaRPr lang="en-US" sz="11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v1 = c(1,2,3)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v2 = c(4,5,6)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c(v1,v2)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1 2 3 4 5 6</a:t>
            </a:r>
          </a:p>
          <a:p>
            <a:pPr marL="0" indent="0">
              <a:lnSpc>
                <a:spcPct val="75000"/>
              </a:lnSpc>
              <a:buNone/>
            </a:pP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75000"/>
              </a:lnSpc>
              <a:buNone/>
            </a:pP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67A0903-1876-4D8E-BD61-796B97411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480438"/>
            <a:ext cx="6641967" cy="246221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c(first number or string,…,last number or character)</a:t>
            </a: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255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F590E1-98C1-49DC-9D79-C914DD30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568B3-F103-4A42-8434-8F62146CB6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Computing Basic Statistics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054B57-5C8A-4FC9-AA13-35084C74A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76699"/>
            <a:ext cx="7886700" cy="2826051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x = c(0,1,1,2,3,5,8,13,21,34)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y = log(x+1)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mean(x)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8.8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median(x)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4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</a:t>
            </a:r>
            <a:r>
              <a:rPr lang="en-US" sz="11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sd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(x)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11.03328</a:t>
            </a:r>
          </a:p>
          <a:p>
            <a:pPr marL="0" indent="0">
              <a:lnSpc>
                <a:spcPct val="75000"/>
              </a:lnSpc>
              <a:buNone/>
            </a:pP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75000"/>
              </a:lnSpc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summary(x) </a:t>
            </a:r>
          </a:p>
          <a:p>
            <a:pPr marL="0" indent="0">
              <a:lnSpc>
                <a:spcPct val="75000"/>
              </a:lnSpc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Min.  1st Qu.  Median  Mean  3rd Qu.  Max. </a:t>
            </a:r>
          </a:p>
          <a:p>
            <a:pPr marL="0" indent="0">
              <a:lnSpc>
                <a:spcPct val="75000"/>
              </a:lnSpc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0.00    1.25    4.00   8.80   11.75  34.00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FFD2813-2A2D-4C8C-8706-CB6AAE59B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77" y="1476964"/>
            <a:ext cx="6641967" cy="553998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mean(x), median(x),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 var(x),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range(x), quantile(x)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summary(x) gives some of the 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2160364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1868-9924-4B38-9C42-1E06BA6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F9B708-496A-4926-A362-DC4741B6AF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Sequences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EF239BC-C939-47BD-BE65-9097903C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19179"/>
            <a:ext cx="7886700" cy="2383965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10:19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10 11 12 13 14 15 16 17 18 19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9:0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9 8 7 6 5 4 3 2 1 0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seq(from=0, to=20)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0 1 2 3 4 5 6 7 8 9 10 11 12 13 14 15 16 17 18 19 20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seq(from=0, to=20, by=2)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0 2 4 6 8 10 12 14 16 18 20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seq(from=1.0, to=2.0, length=5)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1.00 1.25 1.50 1.75 2.00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9205CB1-94E8-4ADE-B522-C87ECE8A6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77" y="1480849"/>
            <a:ext cx="6641967" cy="996427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seq(from, to) or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from:to</a:t>
            </a: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seq(from, to, by= 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seq(from, to, length= 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rep(number, number of repetitions)</a:t>
            </a: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865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1868-9924-4B38-9C42-1E06BA6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96C9F-0FB5-411C-BFC0-E4584B887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Comparing Numbers and Vectors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EF239BC-C939-47BD-BE65-9097903C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38438"/>
            <a:ext cx="7886700" cy="3049250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a = 3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a == pi</a:t>
            </a:r>
            <a:endParaRPr lang="en-US" sz="1100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FALSE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a != pi </a:t>
            </a:r>
            <a:endParaRPr lang="en-US" sz="1100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TRUE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a &lt; pi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TRUE</a:t>
            </a:r>
          </a:p>
          <a:p>
            <a:pPr marL="0" indent="0">
              <a:lnSpc>
                <a:spcPct val="75000"/>
              </a:lnSpc>
              <a:buNone/>
            </a:pP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v = c( 3, pi, 4)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w = c(pi, pi, pi)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v == w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FALSE TRUE FALSE</a:t>
            </a:r>
          </a:p>
          <a:p>
            <a:pPr marL="0" indent="0">
              <a:lnSpc>
                <a:spcPct val="75000"/>
              </a:lnSpc>
              <a:buNone/>
            </a:pP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9205CB1-94E8-4ADE-B522-C87ECE8A6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77" y="1458963"/>
            <a:ext cx="6641967" cy="534762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comparison operators compare two values and return TRUE or FALSE.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two vectors, the comparison is component-wise. </a:t>
            </a: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result is a logical vector.</a:t>
            </a: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41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241300"/>
            <a:ext cx="8178799" cy="851803"/>
          </a:xfrm>
        </p:spPr>
        <p:txBody>
          <a:bodyPr>
            <a:normAutofit/>
          </a:bodyPr>
          <a:lstStyle/>
          <a:p>
            <a:r>
              <a:rPr lang="en-GB" sz="2700" dirty="0"/>
              <a:t>Introduction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idx="1"/>
          </p:nvPr>
        </p:nvSpPr>
        <p:spPr>
          <a:xfrm>
            <a:off x="482600" y="1168400"/>
            <a:ext cx="8178799" cy="370114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latin typeface="Helvetica Light" panose="020B0403020202020204"/>
              </a:rPr>
              <a:t>Sami Najafi</a:t>
            </a:r>
            <a:r>
              <a:rPr lang="en-GB" sz="1400" b="1" dirty="0">
                <a:solidFill>
                  <a:schemeClr val="tx1"/>
                </a:solidFill>
                <a:latin typeface="Helvetica Light" panose="020B0403020202020204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GB" b="1" dirty="0">
                <a:solidFill>
                  <a:schemeClr val="tx1"/>
                </a:solidFill>
                <a:latin typeface="Helvetica Light" panose="020B0403020202020204"/>
              </a:rPr>
              <a:t>MS, Industrial Engineering</a:t>
            </a:r>
          </a:p>
          <a:p>
            <a:pPr lvl="2">
              <a:lnSpc>
                <a:spcPct val="150000"/>
              </a:lnSpc>
            </a:pPr>
            <a:r>
              <a:rPr lang="en-GB" sz="1400" dirty="0">
                <a:solidFill>
                  <a:schemeClr val="tx1"/>
                </a:solidFill>
                <a:latin typeface="Helvetica Light" panose="020B0403020202020204"/>
              </a:rPr>
              <a:t>Sharif University of Technology, Tehran, Iran</a:t>
            </a:r>
          </a:p>
          <a:p>
            <a:pPr lvl="1">
              <a:lnSpc>
                <a:spcPct val="150000"/>
              </a:lnSpc>
            </a:pPr>
            <a:r>
              <a:rPr lang="en-GB" b="1" dirty="0">
                <a:solidFill>
                  <a:schemeClr val="tx1"/>
                </a:solidFill>
                <a:latin typeface="Helvetica Light" panose="020B0403020202020204"/>
              </a:rPr>
              <a:t>MS and PhD, Management Science and Operations</a:t>
            </a:r>
          </a:p>
          <a:p>
            <a:pPr lvl="2">
              <a:lnSpc>
                <a:spcPct val="150000"/>
              </a:lnSpc>
            </a:pPr>
            <a:r>
              <a:rPr lang="en-GB" sz="1400" dirty="0">
                <a:solidFill>
                  <a:schemeClr val="tx1"/>
                </a:solidFill>
                <a:latin typeface="Helvetica Light" panose="020B0403020202020204"/>
              </a:rPr>
              <a:t>London Business School (LBS), London, UK</a:t>
            </a:r>
          </a:p>
          <a:p>
            <a:pPr lvl="1">
              <a:lnSpc>
                <a:spcPct val="150000"/>
              </a:lnSpc>
            </a:pPr>
            <a:r>
              <a:rPr lang="en-GB" b="1" dirty="0">
                <a:solidFill>
                  <a:schemeClr val="tx1"/>
                </a:solidFill>
                <a:latin typeface="Helvetica Light" panose="020B0403020202020204"/>
              </a:rPr>
              <a:t>Postdoctoral Fellow in Operations Management</a:t>
            </a:r>
          </a:p>
          <a:p>
            <a:pPr lvl="2">
              <a:lnSpc>
                <a:spcPct val="150000"/>
              </a:lnSpc>
            </a:pPr>
            <a:r>
              <a:rPr lang="en-GB" sz="1400" dirty="0">
                <a:solidFill>
                  <a:schemeClr val="tx1"/>
                </a:solidFill>
                <a:latin typeface="Helvetica Light" panose="020B0403020202020204"/>
              </a:rPr>
              <a:t>University of Toronto , Toronto, Canada</a:t>
            </a:r>
          </a:p>
          <a:p>
            <a:pPr lvl="1">
              <a:lnSpc>
                <a:spcPct val="150000"/>
              </a:lnSpc>
            </a:pPr>
            <a:r>
              <a:rPr lang="en-GB" b="1" dirty="0">
                <a:solidFill>
                  <a:schemeClr val="tx1"/>
                </a:solidFill>
                <a:latin typeface="Helvetica Light" panose="020B0403020202020204"/>
              </a:rPr>
              <a:t>Associate Professor of Operations Management at </a:t>
            </a:r>
            <a:r>
              <a:rPr lang="en-GB" b="1" dirty="0" err="1">
                <a:solidFill>
                  <a:schemeClr val="tx1"/>
                </a:solidFill>
                <a:latin typeface="Helvetica Light" panose="020B0403020202020204"/>
              </a:rPr>
              <a:t>Leavey</a:t>
            </a:r>
            <a:endParaRPr lang="en-GB" b="1" dirty="0">
              <a:solidFill>
                <a:schemeClr val="tx1"/>
              </a:solidFill>
              <a:latin typeface="Helvetica Light" panose="020B0403020202020204"/>
            </a:endParaRPr>
          </a:p>
          <a:p>
            <a:pPr lvl="1">
              <a:lnSpc>
                <a:spcPct val="150000"/>
              </a:lnSpc>
            </a:pPr>
            <a:r>
              <a:rPr lang="en-GB" b="1" dirty="0">
                <a:solidFill>
                  <a:schemeClr val="tx1"/>
                </a:solidFill>
                <a:latin typeface="Helvetica Light" panose="020B0403020202020204"/>
              </a:rPr>
              <a:t>Research interests:</a:t>
            </a:r>
          </a:p>
          <a:p>
            <a:pPr lvl="2">
              <a:lnSpc>
                <a:spcPct val="150000"/>
              </a:lnSpc>
            </a:pPr>
            <a:r>
              <a:rPr lang="en-GB" sz="1400" dirty="0">
                <a:solidFill>
                  <a:schemeClr val="tx1"/>
                </a:solidFill>
                <a:latin typeface="Helvetica Light" panose="020B0403020202020204"/>
              </a:rPr>
              <a:t>Stochastic Modelling, Optimization</a:t>
            </a:r>
          </a:p>
          <a:p>
            <a:pPr lvl="2">
              <a:lnSpc>
                <a:spcPct val="150000"/>
              </a:lnSpc>
            </a:pPr>
            <a:r>
              <a:rPr lang="en-GB" sz="1400" dirty="0">
                <a:solidFill>
                  <a:schemeClr val="tx1"/>
                </a:solidFill>
                <a:latin typeface="Helvetica Light" panose="020B0403020202020204"/>
              </a:rPr>
              <a:t>Pricing and Revenue Management, Service Operations</a:t>
            </a:r>
          </a:p>
          <a:p>
            <a:pPr lvl="2">
              <a:lnSpc>
                <a:spcPct val="150000"/>
              </a:lnSpc>
            </a:pPr>
            <a:r>
              <a:rPr lang="en-GB" sz="1400" dirty="0">
                <a:solidFill>
                  <a:schemeClr val="tx1"/>
                </a:solidFill>
                <a:latin typeface="Helvetica Light" panose="020B0403020202020204"/>
              </a:rPr>
              <a:t>Operations-Marketing interface: Online Advertising</a:t>
            </a:r>
          </a:p>
          <a:p>
            <a:pPr lvl="2">
              <a:buFontTx/>
              <a:buNone/>
            </a:pPr>
            <a:endParaRPr lang="en-GB" sz="1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1868-9924-4B38-9C42-1E06BA6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CA872-42E2-41B7-9511-9F6377971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Comparing Numbers and Vectors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EF239BC-C939-47BD-BE65-9097903C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66636"/>
            <a:ext cx="7886700" cy="2259274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v = c(3,pi,4)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w = c(</a:t>
            </a:r>
            <a:r>
              <a:rPr lang="en-US" sz="1100" dirty="0" err="1">
                <a:solidFill>
                  <a:srgbClr val="0000FF"/>
                </a:solidFill>
                <a:latin typeface="Courier New" panose="02070309020205020404" pitchFamily="49" charset="0"/>
              </a:rPr>
              <a:t>pi,pi,pi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v != w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TRUE FALSE TRUE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v &lt;= w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TRUE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</a:rPr>
              <a:t>TRUE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 FALSE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v != 3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FALSE TRUE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</a:rPr>
              <a:t>TRUE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any(v != 3)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TRUE</a:t>
            </a:r>
          </a:p>
          <a:p>
            <a:pPr marL="0" indent="0">
              <a:lnSpc>
                <a:spcPct val="75000"/>
              </a:lnSpc>
              <a:buNone/>
            </a:pP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75000"/>
              </a:lnSpc>
              <a:buNone/>
            </a:pP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9205CB1-94E8-4ADE-B522-C87ECE8A6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79" y="1480438"/>
            <a:ext cx="6641967" cy="996427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any(v == w) Return TRUE if any element of v equals the same element in w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all(v == w) Return TRUE if all element of v equals the same element in w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any(v == num) Return TRUE if any element of v equals the value num 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all(v == num) Return TRUE if all element of v equals the value num</a:t>
            </a:r>
          </a:p>
        </p:txBody>
      </p:sp>
    </p:spTree>
    <p:extLst>
      <p:ext uri="{BB962C8B-B14F-4D97-AF65-F5344CB8AC3E}">
        <p14:creationId xmlns:p14="http://schemas.microsoft.com/office/powerpoint/2010/main" val="4042298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1868-9924-4B38-9C42-1E06BA6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879C3-3F1E-4137-9E39-B552059A02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Choosing Vector Elements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EF239BC-C939-47BD-BE65-9097903C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77" y="2664112"/>
            <a:ext cx="7886700" cy="2119469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fib = c(0,1,1,2,3,5,8,13,21,34)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fib[6]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05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fib[4:9] 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2 3 5 8 13 21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&gt;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fib[c(1,2,4,8)]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0 1 2 13</a:t>
            </a:r>
          </a:p>
          <a:p>
            <a:pPr marL="0" indent="0">
              <a:lnSpc>
                <a:spcPct val="75000"/>
              </a:lnSpc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fib[-1:-5] </a:t>
            </a:r>
          </a:p>
          <a:p>
            <a:pPr marL="0" indent="0">
              <a:lnSpc>
                <a:spcPct val="75000"/>
              </a:lnSpc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 5 8 13 21 34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9205CB1-94E8-4ADE-B522-C87ECE8A6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19" y="1496312"/>
            <a:ext cx="6641967" cy="996427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[a] Select element 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a:b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Select elements a through b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(c(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Select elements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and c.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(-a:-b) or </a:t>
            </a:r>
            <a:r>
              <a:rPr lang="en-US" alt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(-(</a:t>
            </a:r>
            <a:r>
              <a:rPr lang="en-US" alt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a:b</a:t>
            </a: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exclude elements a through b</a:t>
            </a: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367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1868-9924-4B38-9C42-1E06BA6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A8A6F5A-0E37-4623-B271-6E8A10F296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More Complex Element Selections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EF239BC-C939-47BD-BE65-9097903C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77" y="2336342"/>
            <a:ext cx="7886700" cy="2807158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fib = c(0,1,1,2,3,5,8,13,21,34)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fib[fib &lt; 10] </a:t>
            </a:r>
            <a:r>
              <a:rPr lang="en-US" sz="1100" dirty="0">
                <a:solidFill>
                  <a:srgbClr val="006600"/>
                </a:solidFill>
                <a:latin typeface="Courier New" panose="02070309020205020404" pitchFamily="49" charset="0"/>
              </a:rPr>
              <a:t># Use that vector to select elements less than 10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0 1 1 2 3 5 8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fib[fib &gt; mean(fib)] </a:t>
            </a:r>
            <a:r>
              <a:rPr lang="en-US" sz="1100" dirty="0">
                <a:solidFill>
                  <a:srgbClr val="006600"/>
                </a:solidFill>
                <a:latin typeface="Courier New" panose="02070309020205020404" pitchFamily="49" charset="0"/>
              </a:rPr>
              <a:t># Use that vector to select elements less than 10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13 21 34</a:t>
            </a:r>
          </a:p>
          <a:p>
            <a:pPr marL="0" indent="0">
              <a:lnSpc>
                <a:spcPct val="75000"/>
              </a:lnSpc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fib[fib&lt;=5|fib&gt;=21] </a:t>
            </a:r>
            <a:r>
              <a:rPr lang="en-US" sz="1100" dirty="0">
                <a:solidFill>
                  <a:srgbClr val="006600"/>
                </a:solidFill>
                <a:latin typeface="Courier New" panose="02070309020205020404" pitchFamily="49" charset="0"/>
              </a:rPr>
              <a:t># | means “or”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5000"/>
              </a:lnSpc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 0 1 1 2 3 5 21 34 </a:t>
            </a:r>
          </a:p>
          <a:p>
            <a:pPr marL="0" indent="0">
              <a:lnSpc>
                <a:spcPct val="75000"/>
              </a:lnSpc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fib[fib&gt;5&amp;fib&lt;21] </a:t>
            </a:r>
            <a:r>
              <a:rPr lang="en-US" sz="1100" dirty="0">
                <a:solidFill>
                  <a:srgbClr val="006600"/>
                </a:solidFill>
                <a:latin typeface="Courier New" panose="02070309020205020404" pitchFamily="49" charset="0"/>
              </a:rPr>
              <a:t># | means “and”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5000"/>
              </a:lnSpc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 8 13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75000"/>
              </a:lnSpc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w=c(1,2,4,3,5,6,8,2,7,0) </a:t>
            </a:r>
          </a:p>
          <a:p>
            <a:pPr marL="0" indent="0">
              <a:lnSpc>
                <a:spcPct val="75000"/>
              </a:lnSpc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fib[w&gt;5] </a:t>
            </a:r>
          </a:p>
          <a:p>
            <a:pPr marL="0" indent="0">
              <a:lnSpc>
                <a:spcPct val="75000"/>
              </a:lnSpc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 5 8 21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9205CB1-94E8-4ADE-B522-C87ECE8A6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41" y="1480438"/>
            <a:ext cx="6641967" cy="765594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a] Select elements that are not greater than a</a:t>
            </a:r>
            <a:endParaRPr lang="en-US" altLang="en-US" sz="1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a&amp;vec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&lt;=b] Select elements that are between a and b inclusively</a:t>
            </a:r>
            <a:endParaRPr lang="en-US" altLang="en-US" sz="1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More complex element selections can be coded similarly.</a:t>
            </a:r>
          </a:p>
        </p:txBody>
      </p:sp>
    </p:spTree>
    <p:extLst>
      <p:ext uri="{BB962C8B-B14F-4D97-AF65-F5344CB8AC3E}">
        <p14:creationId xmlns:p14="http://schemas.microsoft.com/office/powerpoint/2010/main" val="1215033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1868-9924-4B38-9C42-1E06BA6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BCC95-B6B7-432B-BF0D-22290CFBF2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Arithmetic Operations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EF239BC-C939-47BD-BE65-9097903C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68779"/>
            <a:ext cx="7886700" cy="2780709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v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pl-PL" sz="1100" dirty="0">
                <a:solidFill>
                  <a:srgbClr val="0000FF"/>
                </a:solidFill>
                <a:latin typeface="Courier New" panose="02070309020205020404" pitchFamily="49" charset="0"/>
              </a:rPr>
              <a:t> c(11,12,13,14,15)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w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pl-PL" sz="1100" dirty="0">
                <a:solidFill>
                  <a:srgbClr val="0000FF"/>
                </a:solidFill>
                <a:latin typeface="Courier New" panose="02070309020205020404" pitchFamily="49" charset="0"/>
              </a:rPr>
              <a:t> c(1,2,3,4,5)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v + w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12 14 16 18 20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v - w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10 10 10 10 10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v * w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11 24 39 56 75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v / w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11.000000 6.000000 4.333333 3.500000 3.000000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w ^ v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1 4096 1594323 268435456 30517578125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9205CB1-94E8-4ADE-B522-C87ECE8A6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777" y="1480438"/>
            <a:ext cx="6641967" cy="303929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+, -, *, /, ^: These arithmetic operations are component-wise</a:t>
            </a:r>
          </a:p>
        </p:txBody>
      </p:sp>
    </p:spTree>
    <p:extLst>
      <p:ext uri="{BB962C8B-B14F-4D97-AF65-F5344CB8AC3E}">
        <p14:creationId xmlns:p14="http://schemas.microsoft.com/office/powerpoint/2010/main" val="4028082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1868-9924-4B38-9C42-1E06BA6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48407-2804-4AFC-BCCA-847F6B96DC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Arithmetic Operations between a Vector and a Scalar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EF239BC-C939-47BD-BE65-9097903C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71" y="1936413"/>
            <a:ext cx="7886700" cy="2776930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w + 2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3 4 5 6 7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w - 2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-1 0 1 2 3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w * 2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2 4 6 8 10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w / 2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0.5 1.0 1.5 2.0 2.5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w ^ 2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1 4 9 16 25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2 ^ w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2 4 8 16 32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9205CB1-94E8-4ADE-B522-C87ECE8A6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71" y="1456790"/>
            <a:ext cx="6777234" cy="303929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operation is performed between every vector element and the scalar</a:t>
            </a:r>
            <a:endParaRPr lang="en-US" altLang="en-US" sz="1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916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1868-9924-4B38-9C42-1E06BA6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Vector Arithmetic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C3E96-A14D-4761-B700-D3C5045D3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Operation of Functions on Vectors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EF239BC-C939-47BD-BE65-9097903C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77" y="1898840"/>
            <a:ext cx="7886700" cy="1854973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w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1 2 3 4 5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sqrt(w)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1.000000 1.414214 1.732051 2.000000 2.236068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log(w)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0.0000000 0.6931472 1.0986123 1.3862944 1.6094379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sin(w)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chemeClr val="tx1"/>
                </a:solidFill>
                <a:latin typeface="Courier New" panose="02070309020205020404" pitchFamily="49" charset="0"/>
              </a:rPr>
              <a:t>[1] 0.8414710 0.9092974 0.1411200 -0.7568025 -0.9589243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9205CB1-94E8-4ADE-B522-C87ECE8A6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77" y="1495798"/>
            <a:ext cx="6636223" cy="246221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Functions operate on every element. The result is a vector.</a:t>
            </a:r>
            <a:endParaRPr lang="en-US" altLang="en-US" sz="1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394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1868-9924-4B38-9C42-1E06BA6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5F8F5-86B3-4F53-818E-2384B431C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More Vector Arithmetic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EF239BC-C939-47BD-BE65-9097903C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758" y="2624551"/>
            <a:ext cx="7886700" cy="1892758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14%%5 </a:t>
            </a:r>
          </a:p>
          <a:p>
            <a:pPr marL="0" indent="0">
              <a:lnSpc>
                <a:spcPct val="75000"/>
              </a:lnSpc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 4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14%%5 </a:t>
            </a:r>
          </a:p>
          <a:p>
            <a:pPr marL="0" indent="0">
              <a:lnSpc>
                <a:spcPct val="75000"/>
              </a:lnSpc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 2</a:t>
            </a:r>
          </a:p>
          <a:p>
            <a:pPr marL="0" indent="0">
              <a:lnSpc>
                <a:spcPct val="75000"/>
              </a:lnSpc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5%in%14 </a:t>
            </a:r>
          </a:p>
          <a:p>
            <a:pPr marL="0" indent="0">
              <a:lnSpc>
                <a:spcPct val="75000"/>
              </a:lnSpc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 FALSE </a:t>
            </a:r>
          </a:p>
          <a:p>
            <a:pPr marL="0" indent="0">
              <a:lnSpc>
                <a:spcPct val="75000"/>
              </a:lnSpc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5%in%c(5,4) </a:t>
            </a:r>
          </a:p>
          <a:p>
            <a:pPr marL="0" indent="0">
              <a:lnSpc>
                <a:spcPct val="75000"/>
              </a:lnSpc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 TRUE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75000"/>
              </a:lnSpc>
              <a:buNone/>
            </a:pP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5000"/>
              </a:lnSpc>
              <a:buNone/>
            </a:pP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9205CB1-94E8-4ADE-B522-C87ECE8A6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923" y="1480026"/>
            <a:ext cx="6882102" cy="996427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m%%n Modulo operator (gives the remainder of m/n)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%/% Integer division (gives the </a:t>
            </a: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part of m/n)</a:t>
            </a: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%*% Matrix multiplication (to be studied later)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%in% Returns TRUE if the left operand occurs in its right operand; FALSE otherwise</a:t>
            </a:r>
            <a:endParaRPr lang="en-US" altLang="en-US" sz="1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399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11"/>
          <p:cNvSpPr>
            <a:spLocks noGrp="1" noChangeArrowheads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Functions, Loops, Matrices, and Lists</a:t>
            </a:r>
          </a:p>
        </p:txBody>
      </p:sp>
    </p:spTree>
    <p:extLst>
      <p:ext uri="{BB962C8B-B14F-4D97-AF65-F5344CB8AC3E}">
        <p14:creationId xmlns:p14="http://schemas.microsoft.com/office/powerpoint/2010/main" val="1983708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1868-9924-4B38-9C42-1E06BA6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8D47C1-93DB-446D-BB65-9DF9D13D2D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Defining a Function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EF239BC-C939-47BD-BE65-9097903C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060184"/>
            <a:ext cx="7886700" cy="1987910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cv = function(x)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(x)/mean(x)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cv(1:10)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 0.5504819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s=function(n){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if(n&gt;=5) return (2*n)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if((n&gt;=0)&amp;&amp;(n&lt;5))return (n)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else return (3*n)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s(3)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 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9205CB1-94E8-4ADE-B522-C87ECE8A6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885" y="1480438"/>
            <a:ext cx="7007724" cy="1477328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function(param1, ...., </a:t>
            </a:r>
            <a:r>
              <a:rPr lang="en-US" alt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paramN</a:t>
            </a: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expr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function(param1, ..., </a:t>
            </a:r>
            <a:r>
              <a:rPr lang="en-US" alt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paramN</a:t>
            </a: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exprM</a:t>
            </a:r>
            <a:endParaRPr lang="en-US" altLang="en-US" sz="1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4998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1868-9924-4B38-9C42-1E06BA6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B4D1A60-7F0F-4630-8A95-DDD4541C5F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Loops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EF239BC-C939-47BD-BE65-9097903C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824447"/>
            <a:ext cx="7886700" cy="1978042"/>
          </a:xfrm>
        </p:spPr>
        <p:txBody>
          <a:bodyPr>
            <a:no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factorial=1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for 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1:5) {factorial = factorial *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factorial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 120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while(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&gt;=1){print(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=i-1}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3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2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1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9205CB1-94E8-4ADE-B522-C87ECE8A6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6" y="1567667"/>
            <a:ext cx="7146483" cy="1169551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(variable in vector) {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(condition) {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504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7" name="Rectangle 1027"/>
          <p:cNvSpPr>
            <a:spLocks noGrp="1" noChangeArrowheads="1"/>
          </p:cNvSpPr>
          <p:nvPr>
            <p:ph idx="1"/>
          </p:nvPr>
        </p:nvSpPr>
        <p:spPr>
          <a:xfrm>
            <a:off x="544845" y="1077321"/>
            <a:ext cx="6403869" cy="37232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200" dirty="0">
                <a:solidFill>
                  <a:schemeClr val="tx1"/>
                </a:solidFill>
                <a:latin typeface="Helvetica Light" panose="020B0403020202020204"/>
              </a:rPr>
              <a:t>Lecture slides, excel files, and all other teaching materials:</a:t>
            </a:r>
          </a:p>
          <a:p>
            <a:pPr lvl="1">
              <a:lnSpc>
                <a:spcPct val="160000"/>
              </a:lnSpc>
            </a:pPr>
            <a:r>
              <a:rPr lang="en-GB" sz="1100" b="1" dirty="0">
                <a:solidFill>
                  <a:srgbClr val="006600"/>
                </a:solidFill>
                <a:latin typeface="Helvetica Light" panose="020B0403020202020204"/>
              </a:rPr>
              <a:t>Posted on the course page 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solidFill>
                  <a:schemeClr val="tx1"/>
                </a:solidFill>
                <a:latin typeface="Helvetica Light" panose="020B0403020202020204"/>
              </a:rPr>
              <a:t>Recommended Optional Textbooks:</a:t>
            </a:r>
          </a:p>
          <a:p>
            <a:pPr lvl="1">
              <a:lnSpc>
                <a:spcPct val="160000"/>
              </a:lnSpc>
            </a:pPr>
            <a:r>
              <a:rPr lang="en-US" sz="1100" b="1" dirty="0">
                <a:solidFill>
                  <a:srgbClr val="0000FF"/>
                </a:solidFill>
                <a:latin typeface="Helvetica Light" panose="020B0403020202020204"/>
              </a:rPr>
              <a:t>Modules 1-4: </a:t>
            </a:r>
            <a:r>
              <a:rPr lang="en-US" sz="1100" b="1" dirty="0">
                <a:solidFill>
                  <a:srgbClr val="006600"/>
                </a:solidFill>
                <a:latin typeface="Helvetica Light" panose="020B0403020202020204"/>
              </a:rPr>
              <a:t>Introductory mathematical analysis for business, economics and the life and social sciences (14th Ed.)</a:t>
            </a:r>
          </a:p>
          <a:p>
            <a:pPr lvl="2">
              <a:lnSpc>
                <a:spcPct val="160000"/>
              </a:lnSpc>
            </a:pPr>
            <a:r>
              <a:rPr lang="en-US" sz="1000" dirty="0">
                <a:solidFill>
                  <a:schemeClr val="tx1"/>
                </a:solidFill>
                <a:latin typeface="Helvetica Light" panose="020B0403020202020204"/>
              </a:rPr>
              <a:t>By </a:t>
            </a:r>
            <a:r>
              <a:rPr lang="en-US" sz="1000" dirty="0" err="1">
                <a:solidFill>
                  <a:schemeClr val="tx1"/>
                </a:solidFill>
                <a:latin typeface="Helvetica Light" panose="020B0403020202020204"/>
              </a:rPr>
              <a:t>by</a:t>
            </a:r>
            <a:r>
              <a:rPr lang="en-US" sz="1000" dirty="0">
                <a:solidFill>
                  <a:schemeClr val="tx1"/>
                </a:solidFill>
                <a:latin typeface="Helvetica Light" panose="020B0403020202020204"/>
              </a:rPr>
              <a:t> Ernest F </a:t>
            </a:r>
            <a:r>
              <a:rPr lang="en-US" sz="1000" dirty="0" err="1">
                <a:solidFill>
                  <a:schemeClr val="tx1"/>
                </a:solidFill>
                <a:latin typeface="Helvetica Light" panose="020B0403020202020204"/>
              </a:rPr>
              <a:t>Haeussler</a:t>
            </a:r>
            <a:r>
              <a:rPr lang="en-US" sz="1000" dirty="0">
                <a:solidFill>
                  <a:schemeClr val="tx1"/>
                </a:solidFill>
                <a:latin typeface="Helvetica Light" panose="020B0403020202020204"/>
              </a:rPr>
              <a:t>, Richard S. Paul, Richard J. Wood. Pearson (July 24th 2018)</a:t>
            </a:r>
            <a:endParaRPr lang="en-GB" sz="1000" dirty="0">
              <a:solidFill>
                <a:schemeClr val="tx1"/>
              </a:solidFill>
              <a:latin typeface="Helvetica Light" panose="020B0403020202020204"/>
            </a:endParaRPr>
          </a:p>
          <a:p>
            <a:pPr lvl="1">
              <a:lnSpc>
                <a:spcPct val="160000"/>
              </a:lnSpc>
            </a:pPr>
            <a:r>
              <a:rPr lang="en-US" sz="1100" b="1" dirty="0">
                <a:solidFill>
                  <a:srgbClr val="0000FF"/>
                </a:solidFill>
                <a:latin typeface="Helvetica Light" panose="020B0403020202020204"/>
              </a:rPr>
              <a:t>Modules 5-9: </a:t>
            </a:r>
            <a:r>
              <a:rPr lang="en-US" sz="1100" b="1" dirty="0">
                <a:solidFill>
                  <a:srgbClr val="006600"/>
                </a:solidFill>
                <a:latin typeface="Helvetica Light" panose="020B0403020202020204"/>
              </a:rPr>
              <a:t>Basic business statistics: Concepts and applications. Pearson higher education (13th Ed.). </a:t>
            </a:r>
            <a:endParaRPr lang="en-GB" sz="1100" b="1" dirty="0">
              <a:solidFill>
                <a:srgbClr val="006600"/>
              </a:solidFill>
              <a:latin typeface="Helvetica Light" panose="020B0403020202020204"/>
            </a:endParaRPr>
          </a:p>
          <a:p>
            <a:pPr lvl="2">
              <a:lnSpc>
                <a:spcPct val="150000"/>
              </a:lnSpc>
            </a:pPr>
            <a:r>
              <a:rPr lang="en-GB" sz="1000" dirty="0">
                <a:solidFill>
                  <a:schemeClr val="tx1"/>
                </a:solidFill>
                <a:latin typeface="Helvetica Light" panose="020B0403020202020204"/>
              </a:rPr>
              <a:t>Berenson, M., Levine, D., </a:t>
            </a:r>
            <a:r>
              <a:rPr lang="en-GB" sz="1000" dirty="0" err="1">
                <a:solidFill>
                  <a:schemeClr val="tx1"/>
                </a:solidFill>
                <a:latin typeface="Helvetica Light" panose="020B0403020202020204"/>
              </a:rPr>
              <a:t>Szabat</a:t>
            </a:r>
            <a:r>
              <a:rPr lang="en-GB" sz="1000" dirty="0">
                <a:solidFill>
                  <a:schemeClr val="tx1"/>
                </a:solidFill>
                <a:latin typeface="Helvetica Light" panose="020B0403020202020204"/>
              </a:rPr>
              <a:t>, K. A., &amp; </a:t>
            </a:r>
            <a:r>
              <a:rPr lang="en-GB" sz="1000" dirty="0" err="1">
                <a:solidFill>
                  <a:schemeClr val="tx1"/>
                </a:solidFill>
                <a:latin typeface="Helvetica Light" panose="020B0403020202020204"/>
              </a:rPr>
              <a:t>Krehbiel</a:t>
            </a:r>
            <a:r>
              <a:rPr lang="en-GB" sz="1000" dirty="0">
                <a:solidFill>
                  <a:schemeClr val="tx1"/>
                </a:solidFill>
                <a:latin typeface="Helvetica Light" panose="020B0403020202020204"/>
              </a:rPr>
              <a:t>, T. C. (2014). Pearson (2014)</a:t>
            </a:r>
            <a:endParaRPr lang="en-GB" sz="1000" b="1" dirty="0">
              <a:solidFill>
                <a:schemeClr val="tx1"/>
              </a:solidFill>
              <a:latin typeface="Helvetica Light" panose="020B0403020202020204"/>
            </a:endParaRPr>
          </a:p>
        </p:txBody>
      </p:sp>
      <p:sp>
        <p:nvSpPr>
          <p:cNvPr id="297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 dirty="0"/>
              <a:t>Course Material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D11CC3-D208-49F6-9B18-F4AE3EA8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382" y="608684"/>
            <a:ext cx="1452851" cy="191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sic Business Statistics: Concepts and Applications (Subscription)">
            <a:extLst>
              <a:ext uri="{FF2B5EF4-FFF2-40B4-BE49-F238E27FC236}">
                <a16:creationId xmlns:a16="http://schemas.microsoft.com/office/drawing/2014/main" id="{005CC0AB-69AE-430C-9DB7-1B8585E00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382" y="2712471"/>
            <a:ext cx="1514463" cy="193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1868-9924-4B38-9C42-1E06BA6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A871D-4920-4814-87FE-67F48509CC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 Matrix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EF239BC-C939-47BD-BE65-9097903C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10706"/>
            <a:ext cx="7886700" cy="988277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mat=matrix(c(1,2,3,4),2,2,byrow=1)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mat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[,1] [,2]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[1,]   1  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[2,]   3   4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75000"/>
              </a:lnSpc>
              <a:buNone/>
            </a:pPr>
            <a:endParaRPr lang="en-US" sz="110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9205CB1-94E8-4ADE-B522-C87ECE8A6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1" y="1468173"/>
            <a:ext cx="7279775" cy="534762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Mat=matrix(c(a1,…,an),</a:t>
            </a:r>
            <a:r>
              <a:rPr lang="en-US" alt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</a:t>
            </a:r>
            <a:r>
              <a:rPr lang="en-US" alt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=,</a:t>
            </a:r>
            <a:r>
              <a:rPr lang="en-US" alt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byrow</a:t>
            </a: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=)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dim(Mat) given the matrix dimension</a:t>
            </a:r>
          </a:p>
        </p:txBody>
      </p:sp>
    </p:spTree>
    <p:extLst>
      <p:ext uri="{BB962C8B-B14F-4D97-AF65-F5344CB8AC3E}">
        <p14:creationId xmlns:p14="http://schemas.microsoft.com/office/powerpoint/2010/main" val="3906438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1868-9924-4B38-9C42-1E06BA6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A871D-4920-4814-87FE-67F48509CC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 List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EF239BC-C939-47BD-BE65-9097903C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10706"/>
            <a:ext cx="7886700" cy="988277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m= matrix(list(1,2,"x",3,"y",4),2,3,byrow=1)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[,1] [,2] [,3]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[1,]  1 	2   "x"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[2,]  3   "y"   4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m[[1,1]]+3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 4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s=c(m[[1,3]],"t")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s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 "x" "t"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75000"/>
              </a:lnSpc>
              <a:buNone/>
            </a:pPr>
            <a:endParaRPr lang="en-US" sz="110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9205CB1-94E8-4ADE-B522-C87ECE8A6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1" y="1466736"/>
            <a:ext cx="7279775" cy="303929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ls=list(num1/exp1,num2/exp2,…)</a:t>
            </a:r>
          </a:p>
        </p:txBody>
      </p:sp>
    </p:spTree>
    <p:extLst>
      <p:ext uri="{BB962C8B-B14F-4D97-AF65-F5344CB8AC3E}">
        <p14:creationId xmlns:p14="http://schemas.microsoft.com/office/powerpoint/2010/main" val="2820073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11"/>
          <p:cNvSpPr>
            <a:spLocks noGrp="1" noChangeArrowheads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3391580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1868-9924-4B38-9C42-1E06BA6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4DD72BE-02F6-4DE7-A258-90284EF704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Entering Data from the Keyboard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EF239BC-C939-47BD-BE65-9097903C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83" y="2637982"/>
            <a:ext cx="7886700" cy="838553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scores &lt;- c(61, 66, 90, 88, 100)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scores &lt;- </a:t>
            </a:r>
            <a:r>
              <a:rPr lang="en-US" sz="11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1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empty data frame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scores &lt;- edit(scores) </a:t>
            </a:r>
            <a:r>
              <a:rPr lang="en-US" sz="1100" dirty="0">
                <a:solidFill>
                  <a:srgbClr val="006600"/>
                </a:solidFill>
                <a:latin typeface="Courier New" panose="02070309020205020404" pitchFamily="49" charset="0"/>
              </a:rPr>
              <a:t># edit the data frame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9205CB1-94E8-4ADE-B522-C87ECE8A6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05" y="1552202"/>
            <a:ext cx="7438475" cy="553998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very small datasets, use the c() for vectors.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can also create an empty dataset (data frame) and then use “edit” to fill it</a:t>
            </a:r>
          </a:p>
        </p:txBody>
      </p:sp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E755F4C-B748-434C-B9D4-81AAC015D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301" y="2261893"/>
            <a:ext cx="3042624" cy="24601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44055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1868-9924-4B38-9C42-1E06BA6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90DD6-8876-4A46-B25C-9F7D2199D1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 Dataset on Keyboard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EF239BC-C939-47BD-BE65-9097903C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73509"/>
            <a:ext cx="7886700" cy="1131192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scores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label=c("Low", "Mid", "High"),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=c( 0, 0.67, 1.64),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=c(0.674, 1.64, 2.33)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scores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Low 	0.00 	0.674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Mid 	0.67 	1.640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High 	1.64 	2.330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9205CB1-94E8-4ADE-B522-C87ECE8A6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6" y="1480438"/>
            <a:ext cx="7786367" cy="861774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nameofdataframe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var1=c(…),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var2=c(…),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var3=c(…)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  <a:endParaRPr lang="en-US" sz="10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0645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1868-9924-4B38-9C42-1E06BA6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BF29DF5-B61A-422E-8BD6-D9C7CDFA01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Importing a Dataset From Excel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9205CB1-94E8-4ADE-B522-C87ECE8A6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608717"/>
            <a:ext cx="7786367" cy="2400657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alt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readxl</a:t>
            </a: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Data_name</a:t>
            </a: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read_excel</a:t>
            </a: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(“enter the address of the excel file", + sheet = “enter the sheet name")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easier way: Import Dataset </a:t>
            </a: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From Excel</a:t>
            </a:r>
            <a:endParaRPr lang="en-US" altLang="en-US" sz="1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E53E4ED-989D-4DFB-9C77-CCC9A4A61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4052640"/>
            <a:ext cx="5012591" cy="8463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readxl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Bank &lt;-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read_excel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(“address…", + sheet = “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mysheet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View(Bank)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(Use the posted UniversalBank.xlsx to practice these codes)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06F001F-662B-403C-9DAB-07C580083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664" y="2384789"/>
            <a:ext cx="2952338" cy="15688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03582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1868-9924-4B38-9C42-1E06BA6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CFC0FB-E0D5-4F36-A83D-F8EECA9DBE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Exporting a Dataset (Data Frame) in Excel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9205CB1-94E8-4ADE-B522-C87ECE8A6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562093"/>
            <a:ext cx="7786367" cy="1015663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alt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writexl</a:t>
            </a: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write_xlsx</a:t>
            </a: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(list(Nameofsheet1 = dataforsheet1,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Nameofsheet2 = dataforsheet2,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Nameofsheet3 = dataforsheet3),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"filename.xlsx")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E53E4ED-989D-4DFB-9C77-CCC9A4A61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712" y="2878565"/>
            <a:ext cx="781624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writexl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write_xlsx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mysheet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=df, mysheet2=df),"C:/Users/Vortex/Dropbox/Math course/Bank5.xlsx")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4014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11"/>
          <p:cNvSpPr>
            <a:spLocks noGrp="1" noChangeArrowheads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Some Other Statistical Tools</a:t>
            </a:r>
          </a:p>
        </p:txBody>
      </p:sp>
    </p:spTree>
    <p:extLst>
      <p:ext uri="{BB962C8B-B14F-4D97-AF65-F5344CB8AC3E}">
        <p14:creationId xmlns:p14="http://schemas.microsoft.com/office/powerpoint/2010/main" val="21958307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1868-9924-4B38-9C42-1E06BA6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Statistical Tools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CFC0FB-E0D5-4F36-A83D-F8EECA9DBE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Choose a Random Sample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9205CB1-94E8-4ADE-B522-C87ECE8A6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639037"/>
            <a:ext cx="7786367" cy="861774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sample(x, size, replace = FALSE)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 the vector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size: size of the sample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relace: False/True whether the sample is with replacement or not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E53E4ED-989D-4DFB-9C77-CCC9A4A61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2698048"/>
            <a:ext cx="7309827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the UniversalBank.xlsx case, after importing the dataset as a new data frame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Bank,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 can code like this: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sample(Bank$ID,10)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 1981 3717 2055 1622 868 2893 4634 1231 1202 385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7965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1868-9924-4B38-9C42-1E06BA6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Statistical Tools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CFC0FB-E0D5-4F36-A83D-F8EECA9DBE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Generating a Random Sequence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9205CB1-94E8-4ADE-B522-C87ECE8A6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562093"/>
            <a:ext cx="7786367" cy="1015663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sample(x, size, replace = </a:t>
            </a:r>
            <a:r>
              <a:rPr lang="en-US" alt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TRUE,Prob</a:t>
            </a: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 the vector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size: size of the sample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relace: False/True whether the sample is with replacement or not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Prob: a vector of probability weights for obtaining the elements of the vector being sampled.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E53E4ED-989D-4DFB-9C77-CCC9A4A61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549" y="2816882"/>
            <a:ext cx="7309827" cy="5078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fr-FR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kumimoji="0" lang="fr-FR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(c("H","T"),10,replace=</a:t>
            </a:r>
            <a:r>
              <a:rPr kumimoji="0" lang="fr-FR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TRUE,c</a:t>
            </a:r>
            <a:r>
              <a:rPr kumimoji="0" lang="fr-FR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(0.5,0.5))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 "T" "T" "T" "H" "H" "T" "H" "T" "T" "H"</a:t>
            </a:r>
          </a:p>
        </p:txBody>
      </p:sp>
    </p:spTree>
    <p:extLst>
      <p:ext uri="{BB962C8B-B14F-4D97-AF65-F5344CB8AC3E}">
        <p14:creationId xmlns:p14="http://schemas.microsoft.com/office/powerpoint/2010/main" val="66927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7" name="Rectangle 1027"/>
          <p:cNvSpPr>
            <a:spLocks noGrp="1" noChangeArrowheads="1"/>
          </p:cNvSpPr>
          <p:nvPr>
            <p:ph idx="1"/>
          </p:nvPr>
        </p:nvSpPr>
        <p:spPr>
          <a:xfrm>
            <a:off x="544845" y="1077321"/>
            <a:ext cx="6403869" cy="37232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200" dirty="0">
                <a:solidFill>
                  <a:schemeClr val="tx1"/>
                </a:solidFill>
                <a:latin typeface="Helvetica Light" panose="020B0403020202020204"/>
              </a:rPr>
              <a:t>Recommended book for R:</a:t>
            </a:r>
          </a:p>
          <a:p>
            <a:pPr lvl="1">
              <a:lnSpc>
                <a:spcPct val="160000"/>
              </a:lnSpc>
            </a:pPr>
            <a:r>
              <a:rPr lang="en-US" sz="1100" b="1" dirty="0">
                <a:solidFill>
                  <a:srgbClr val="006600"/>
                </a:solidFill>
                <a:latin typeface="Helvetica Light" panose="020B0403020202020204"/>
              </a:rPr>
              <a:t>R Cookbook: Proven Recipes for Data Analysis, Statistics, and Graphics, 2</a:t>
            </a:r>
            <a:r>
              <a:rPr lang="en-US" sz="1100" b="1" baseline="30000" dirty="0">
                <a:solidFill>
                  <a:srgbClr val="006600"/>
                </a:solidFill>
                <a:latin typeface="Helvetica Light" panose="020B0403020202020204"/>
              </a:rPr>
              <a:t>nd</a:t>
            </a:r>
            <a:r>
              <a:rPr lang="en-US" sz="1100" b="1" dirty="0">
                <a:solidFill>
                  <a:srgbClr val="006600"/>
                </a:solidFill>
                <a:latin typeface="Helvetica Light" panose="020B0403020202020204"/>
              </a:rPr>
              <a:t> edition</a:t>
            </a:r>
          </a:p>
          <a:p>
            <a:pPr lvl="2">
              <a:lnSpc>
                <a:spcPct val="160000"/>
              </a:lnSpc>
            </a:pPr>
            <a:r>
              <a:rPr lang="en-US" sz="1000" dirty="0">
                <a:solidFill>
                  <a:schemeClr val="tx1"/>
                </a:solidFill>
                <a:latin typeface="Helvetica Light" panose="020B0403020202020204"/>
              </a:rPr>
              <a:t>By J.D. Long and Paul </a:t>
            </a:r>
            <a:r>
              <a:rPr lang="en-US" sz="1000" dirty="0" err="1">
                <a:solidFill>
                  <a:schemeClr val="tx1"/>
                </a:solidFill>
                <a:latin typeface="Helvetica Light" panose="020B0403020202020204"/>
              </a:rPr>
              <a:t>Teetor</a:t>
            </a:r>
            <a:r>
              <a:rPr lang="en-US" sz="1000" dirty="0">
                <a:solidFill>
                  <a:schemeClr val="tx1"/>
                </a:solidFill>
                <a:latin typeface="Helvetica Light" panose="020B0403020202020204"/>
              </a:rPr>
              <a:t> (2019)</a:t>
            </a:r>
            <a:endParaRPr lang="en-GB" sz="1000" dirty="0">
              <a:solidFill>
                <a:schemeClr val="tx1"/>
              </a:solidFill>
              <a:latin typeface="Helvetica Light" panose="020B0403020202020204"/>
            </a:endParaRPr>
          </a:p>
        </p:txBody>
      </p:sp>
      <p:sp>
        <p:nvSpPr>
          <p:cNvPr id="297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 dirty="0"/>
              <a:t>Course Material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DA32596-49BB-4BE0-B56E-514196AA1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820" y="1078637"/>
            <a:ext cx="1420408" cy="1860324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6589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1868-9924-4B38-9C42-1E06BA6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Statistical Tools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CFC0FB-E0D5-4F36-A83D-F8EECA9DBE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Tabulating and Creating Contingency Tables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9205CB1-94E8-4ADE-B522-C87ECE8A6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639037"/>
            <a:ext cx="7786367" cy="861774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table(x) create a summary table based on different categories in x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Table(</a:t>
            </a:r>
            <a:r>
              <a:rPr lang="en-US" alt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creates a contingency table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y: categorical variables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E53E4ED-989D-4DFB-9C77-CCC9A4A61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2788170"/>
            <a:ext cx="730982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table(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Bank$Family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1	2 	3 	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1472    1296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1010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1222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table(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Bank$Family,Bank$Education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1   2   3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1 678 326 468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2 657 265 374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3 349 383 278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4 412 429 381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9847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1868-9924-4B38-9C42-1E06BA6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Statistical Tools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CFC0FB-E0D5-4F36-A83D-F8EECA9DBE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Testing Categorical Variables for Independence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9205CB1-94E8-4ADE-B522-C87ECE8A6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567755"/>
            <a:ext cx="7786367" cy="553998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summary(table(</a:t>
            </a:r>
            <a:r>
              <a:rPr lang="en-US" alt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creates a contingency table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y: categorical variables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E53E4ED-989D-4DFB-9C77-CCC9A4A61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2312098"/>
            <a:ext cx="7309827" cy="17774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summary(table(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Bank$Family,Bank$Education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 of cases in table: 5000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 of factors: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 for independence of all factors: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169.01, df = 6,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p-value = 7.288e-34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0" i="0" dirty="0">
              <a:solidFill>
                <a:srgbClr val="0000FF"/>
              </a:solidFill>
              <a:effectLst/>
              <a:latin typeface="Helvetica Ligh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0" i="0" dirty="0">
              <a:solidFill>
                <a:srgbClr val="0000FF"/>
              </a:solidFill>
              <a:effectLst/>
              <a:latin typeface="Helvetica Ligh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rgbClr val="0000FF"/>
                </a:solidFill>
                <a:latin typeface="Helvetica Light"/>
              </a:rPr>
              <a:t>Remark: </a:t>
            </a:r>
            <a:r>
              <a:rPr lang="en-US" sz="1100" b="0" i="0" dirty="0">
                <a:solidFill>
                  <a:srgbClr val="0000FF"/>
                </a:solidFill>
                <a:effectLst/>
                <a:latin typeface="Helvetica Light"/>
              </a:rPr>
              <a:t>The small </a:t>
            </a:r>
            <a:r>
              <a:rPr lang="en-US" sz="1100" b="0" i="1" dirty="0">
                <a:solidFill>
                  <a:srgbClr val="0000FF"/>
                </a:solidFill>
                <a:effectLst/>
                <a:latin typeface="Helvetica Light"/>
              </a:rPr>
              <a:t>p</a:t>
            </a:r>
            <a:r>
              <a:rPr lang="en-US" sz="1100" b="0" i="0" dirty="0">
                <a:solidFill>
                  <a:srgbClr val="0000FF"/>
                </a:solidFill>
                <a:effectLst/>
                <a:latin typeface="Helvetica Light"/>
              </a:rPr>
              <a:t>-value (e.g., p-value&lt;0.05) indicates that the two factors are probably not independent. Practically speaking, we conclude there is some relationship between the two variables.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Helvetica Ligh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6660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1868-9924-4B38-9C42-1E06BA6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Statistical Tools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CFC0FB-E0D5-4F36-A83D-F8EECA9DBE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Converting Data to Z-Scores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9205CB1-94E8-4ADE-B522-C87ECE8A6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6" y="1480438"/>
            <a:ext cx="7786367" cy="553998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scale(x)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 a vector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E53E4ED-989D-4DFB-9C77-CCC9A4A61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6" y="2362799"/>
            <a:ext cx="7309827" cy="6771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v=scale(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Bank$Income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v[1:5]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 -0.5381750 -0.8640230 -1.3636566 0.5697084 -0.6250678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0" i="0" dirty="0">
              <a:solidFill>
                <a:srgbClr val="0000FF"/>
              </a:solidFill>
              <a:effectLst/>
              <a:latin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763432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1868-9924-4B38-9C42-1E06BA6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Statistical Tools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CFC0FB-E0D5-4F36-A83D-F8EECA9DBE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the Mean of a Sample (t Test)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9205CB1-94E8-4ADE-B522-C87ECE8A6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6" y="1480438"/>
            <a:ext cx="7786367" cy="707886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t.test(x, mu=m)</a:t>
            </a:r>
            <a:endParaRPr lang="en-US" altLang="en-US" sz="1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 a vector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m: the hypothesized mean value for the data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E53E4ED-989D-4DFB-9C77-CCC9A4A61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6" y="2366128"/>
            <a:ext cx="7603683" cy="18620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Bank$Income,mu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=50)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 Sample t-test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data: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Bank$Income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= 36.519, df = 4999,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p-value &lt; 2.2e-16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true mean is not equal to 50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95 percent confidence interval: 72.49792 75.05048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 estimates: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 of x 73.7742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FF"/>
                </a:solidFill>
                <a:latin typeface="Helvetica Light"/>
              </a:rPr>
              <a:t>Remark: </a:t>
            </a:r>
            <a:r>
              <a:rPr lang="en-US" sz="1100" b="0" i="0" dirty="0">
                <a:solidFill>
                  <a:srgbClr val="0000FF"/>
                </a:solidFill>
                <a:effectLst/>
                <a:latin typeface="Helvetica Light"/>
              </a:rPr>
              <a:t>The small </a:t>
            </a:r>
            <a:r>
              <a:rPr lang="en-US" sz="1100" b="0" i="1" dirty="0">
                <a:solidFill>
                  <a:srgbClr val="0000FF"/>
                </a:solidFill>
                <a:effectLst/>
                <a:latin typeface="Helvetica Light"/>
              </a:rPr>
              <a:t>p</a:t>
            </a:r>
            <a:r>
              <a:rPr lang="en-US" sz="1100" b="0" i="0" dirty="0">
                <a:solidFill>
                  <a:srgbClr val="0000FF"/>
                </a:solidFill>
                <a:effectLst/>
                <a:latin typeface="Helvetica Light"/>
              </a:rPr>
              <a:t>-value (e.g., p-value&lt;0.05) indicates that the population mean is different from the hypothesized value mu.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4001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5" name="Rectangle 1027"/>
          <p:cNvSpPr>
            <a:spLocks noGrp="1" noChangeArrowheads="1"/>
          </p:cNvSpPr>
          <p:nvPr>
            <p:ph idx="1"/>
          </p:nvPr>
        </p:nvSpPr>
        <p:spPr>
          <a:xfrm>
            <a:off x="703943" y="1143000"/>
            <a:ext cx="7182757" cy="3429000"/>
          </a:xfrm>
        </p:spPr>
        <p:txBody>
          <a:bodyPr/>
          <a:lstStyle/>
          <a:p>
            <a:pPr>
              <a:buNone/>
            </a:pPr>
            <a:r>
              <a:rPr lang="en-GB" sz="1400" dirty="0">
                <a:solidFill>
                  <a:srgbClr val="006600"/>
                </a:solidFill>
                <a:latin typeface="Helvetica Light" panose="020B0403020202020204"/>
              </a:rPr>
              <a:t>Fair</a:t>
            </a:r>
            <a:r>
              <a:rPr lang="en-GB" sz="1400" b="0" dirty="0">
                <a:latin typeface="Helvetica Light" panose="020B0403020202020204"/>
              </a:rPr>
              <a:t> </a:t>
            </a:r>
            <a:r>
              <a:rPr lang="en-GB" sz="1400" b="0" dirty="0">
                <a:solidFill>
                  <a:schemeClr val="tx1"/>
                </a:solidFill>
                <a:latin typeface="Helvetica Light" panose="020B0403020202020204"/>
              </a:rPr>
              <a:t>grading, and communicating </a:t>
            </a:r>
            <a:r>
              <a:rPr lang="en-GB" sz="1400" dirty="0">
                <a:solidFill>
                  <a:srgbClr val="006600"/>
                </a:solidFill>
                <a:latin typeface="Helvetica Light" panose="020B0403020202020204"/>
              </a:rPr>
              <a:t>clearly</a:t>
            </a:r>
            <a:r>
              <a:rPr lang="en-GB" sz="1400" b="0" dirty="0">
                <a:latin typeface="Helvetica Light" panose="020B0403020202020204"/>
              </a:rPr>
              <a:t> </a:t>
            </a:r>
            <a:r>
              <a:rPr lang="en-GB" sz="1400" b="0" dirty="0">
                <a:solidFill>
                  <a:schemeClr val="tx1"/>
                </a:solidFill>
                <a:latin typeface="Helvetica Light" panose="020B0403020202020204"/>
              </a:rPr>
              <a:t>the</a:t>
            </a:r>
            <a:r>
              <a:rPr lang="en-GB" sz="1400" b="0" dirty="0">
                <a:latin typeface="Helvetica Light" panose="020B0403020202020204"/>
              </a:rPr>
              <a:t> </a:t>
            </a:r>
            <a:r>
              <a:rPr lang="en-GB" sz="1400" dirty="0">
                <a:solidFill>
                  <a:srgbClr val="006600"/>
                </a:solidFill>
                <a:latin typeface="Helvetica Light" panose="020B0403020202020204"/>
              </a:rPr>
              <a:t>expectations</a:t>
            </a:r>
            <a:r>
              <a:rPr lang="en-GB" sz="1400" b="0" dirty="0">
                <a:latin typeface="Helvetica Light" panose="020B0403020202020204"/>
              </a:rPr>
              <a:t> </a:t>
            </a:r>
            <a:r>
              <a:rPr lang="en-GB" sz="1400" b="0" dirty="0">
                <a:solidFill>
                  <a:schemeClr val="tx1"/>
                </a:solidFill>
                <a:latin typeface="Helvetica Light" panose="020B0403020202020204"/>
              </a:rPr>
              <a:t>of the course</a:t>
            </a:r>
          </a:p>
          <a:p>
            <a:pPr>
              <a:buNone/>
            </a:pPr>
            <a:r>
              <a:rPr lang="en-US" sz="1050" dirty="0">
                <a:latin typeface="Helvetica Light" panose="020B0403020202020204"/>
              </a:rPr>
              <a:t>	</a:t>
            </a:r>
            <a:endParaRPr lang="en-US" sz="1050" b="1" dirty="0">
              <a:latin typeface="Helvetica Light" panose="020B0403020202020204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Helvetica Light" panose="020B0403020202020204"/>
              </a:rPr>
              <a:t>Participation			 5% </a:t>
            </a:r>
            <a:r>
              <a:rPr lang="en-US" sz="1200" dirty="0">
                <a:solidFill>
                  <a:schemeClr val="tx1"/>
                </a:solidFill>
                <a:latin typeface="Helvetica Light" panose="020B0403020202020204"/>
              </a:rPr>
              <a:t>	</a:t>
            </a:r>
          </a:p>
          <a:p>
            <a:r>
              <a:rPr lang="en-US" sz="1200" b="1" dirty="0">
                <a:solidFill>
                  <a:schemeClr val="tx1"/>
                </a:solidFill>
                <a:latin typeface="Helvetica Light" panose="020B0403020202020204"/>
              </a:rPr>
              <a:t>2 Quizzes	   		15%</a:t>
            </a:r>
            <a:r>
              <a:rPr lang="en-US" sz="1200" dirty="0">
                <a:solidFill>
                  <a:schemeClr val="tx1"/>
                </a:solidFill>
                <a:latin typeface="Helvetica Light" panose="020B0403020202020204"/>
              </a:rPr>
              <a:t>	</a:t>
            </a:r>
          </a:p>
          <a:p>
            <a:pPr lvl="1"/>
            <a:r>
              <a:rPr lang="en-US" sz="1050" dirty="0">
                <a:solidFill>
                  <a:schemeClr val="tx1"/>
                </a:solidFill>
                <a:latin typeface="Helvetica Light" panose="020B0403020202020204"/>
              </a:rPr>
              <a:t>Given on Weeks 4 and 8 	</a:t>
            </a:r>
          </a:p>
          <a:p>
            <a:r>
              <a:rPr lang="en-US" sz="1200" b="1" dirty="0">
                <a:solidFill>
                  <a:schemeClr val="tx1"/>
                </a:solidFill>
                <a:latin typeface="Helvetica Light" panose="020B0403020202020204"/>
              </a:rPr>
              <a:t>Midterm Exam		</a:t>
            </a:r>
            <a:r>
              <a:rPr lang="en-US" b="1" dirty="0">
                <a:solidFill>
                  <a:schemeClr val="tx1"/>
                </a:solidFill>
                <a:latin typeface="Helvetica Light" panose="020B0403020202020204"/>
              </a:rPr>
              <a:t>	</a:t>
            </a:r>
            <a:r>
              <a:rPr lang="en-US" sz="1200" b="1" dirty="0">
                <a:solidFill>
                  <a:schemeClr val="tx1"/>
                </a:solidFill>
                <a:latin typeface="Helvetica Light" panose="020B0403020202020204"/>
              </a:rPr>
              <a:t>25%</a:t>
            </a:r>
            <a:r>
              <a:rPr lang="en-US" sz="1500" b="1" dirty="0">
                <a:solidFill>
                  <a:schemeClr val="tx1"/>
                </a:solidFill>
                <a:latin typeface="Helvetica Light" panose="020B0403020202020204"/>
              </a:rPr>
              <a:t>	</a:t>
            </a:r>
            <a:r>
              <a:rPr lang="en-US" sz="1200" dirty="0">
                <a:solidFill>
                  <a:schemeClr val="tx1"/>
                </a:solidFill>
                <a:latin typeface="Helvetica Light" panose="020B0403020202020204"/>
              </a:rPr>
              <a:t>	</a:t>
            </a:r>
          </a:p>
          <a:p>
            <a:pPr lvl="1"/>
            <a:r>
              <a:rPr lang="en-US" sz="1050" dirty="0">
                <a:solidFill>
                  <a:schemeClr val="tx1"/>
                </a:solidFill>
                <a:latin typeface="Helvetica Light" panose="020B0403020202020204"/>
              </a:rPr>
              <a:t>Given on Week 6 </a:t>
            </a:r>
          </a:p>
          <a:p>
            <a:pPr lvl="1"/>
            <a:r>
              <a:rPr lang="en-US" sz="1050" dirty="0">
                <a:solidFill>
                  <a:schemeClr val="tx1"/>
                </a:solidFill>
                <a:latin typeface="Helvetica Light" panose="020B0403020202020204"/>
              </a:rPr>
              <a:t>Take home online	</a:t>
            </a:r>
            <a:r>
              <a:rPr lang="en-US" sz="1350" dirty="0">
                <a:solidFill>
                  <a:schemeClr val="tx1"/>
                </a:solidFill>
                <a:latin typeface="Helvetica Light" panose="020B0403020202020204"/>
              </a:rPr>
              <a:t>	</a:t>
            </a:r>
          </a:p>
          <a:p>
            <a:r>
              <a:rPr lang="en-US" sz="1200" b="1" dirty="0">
                <a:solidFill>
                  <a:schemeClr val="tx1"/>
                </a:solidFill>
                <a:latin typeface="Helvetica Light" panose="020B0403020202020204"/>
              </a:rPr>
              <a:t>Group Projects		</a:t>
            </a:r>
            <a:r>
              <a:rPr lang="en-US" b="1" dirty="0">
                <a:solidFill>
                  <a:schemeClr val="tx1"/>
                </a:solidFill>
                <a:latin typeface="Helvetica Light" panose="020B0403020202020204"/>
              </a:rPr>
              <a:t>	</a:t>
            </a:r>
            <a:r>
              <a:rPr lang="en-US" sz="1200" b="1" dirty="0">
                <a:solidFill>
                  <a:schemeClr val="tx1"/>
                </a:solidFill>
                <a:latin typeface="Helvetica Light" panose="020B0403020202020204"/>
              </a:rPr>
              <a:t>20%</a:t>
            </a:r>
            <a:r>
              <a:rPr lang="en-US" sz="1500" dirty="0">
                <a:solidFill>
                  <a:schemeClr val="tx1"/>
                </a:solidFill>
                <a:latin typeface="Helvetica Light" panose="020B0403020202020204"/>
              </a:rPr>
              <a:t>	</a:t>
            </a:r>
            <a:r>
              <a:rPr lang="en-US" sz="1200" dirty="0">
                <a:solidFill>
                  <a:schemeClr val="tx1"/>
                </a:solidFill>
                <a:latin typeface="Helvetica Light" panose="020B0403020202020204"/>
              </a:rPr>
              <a:t>	</a:t>
            </a:r>
          </a:p>
          <a:p>
            <a:pPr lvl="1"/>
            <a:r>
              <a:rPr lang="en-US" sz="1050" dirty="0">
                <a:solidFill>
                  <a:schemeClr val="tx1"/>
                </a:solidFill>
                <a:latin typeface="Helvetica Light" panose="020B0403020202020204"/>
              </a:rPr>
              <a:t>Given on Week 7</a:t>
            </a:r>
            <a:endParaRPr lang="en-US" sz="1200" dirty="0">
              <a:solidFill>
                <a:schemeClr val="tx1"/>
              </a:solidFill>
              <a:latin typeface="Helvetica Light" panose="020B0403020202020204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Helvetica Light" panose="020B0403020202020204"/>
              </a:rPr>
              <a:t>Final Exam		</a:t>
            </a:r>
            <a:r>
              <a:rPr lang="en-US" b="1" dirty="0">
                <a:solidFill>
                  <a:schemeClr val="tx1"/>
                </a:solidFill>
                <a:latin typeface="Helvetica Light" panose="020B0403020202020204"/>
              </a:rPr>
              <a:t>	</a:t>
            </a:r>
            <a:r>
              <a:rPr lang="en-US" sz="1200" b="1" dirty="0">
                <a:solidFill>
                  <a:schemeClr val="tx1"/>
                </a:solidFill>
                <a:latin typeface="Helvetica Light" panose="020B0403020202020204"/>
              </a:rPr>
              <a:t>35%</a:t>
            </a:r>
            <a:r>
              <a:rPr lang="en-US" sz="1500" b="1" dirty="0">
                <a:solidFill>
                  <a:schemeClr val="tx1"/>
                </a:solidFill>
                <a:latin typeface="Helvetica Light" panose="020B0403020202020204"/>
              </a:rPr>
              <a:t>	</a:t>
            </a:r>
            <a:r>
              <a:rPr lang="en-US" sz="1200" dirty="0">
                <a:solidFill>
                  <a:schemeClr val="tx1"/>
                </a:solidFill>
                <a:latin typeface="Helvetica Light" panose="020B0403020202020204"/>
              </a:rPr>
              <a:t>	</a:t>
            </a:r>
          </a:p>
          <a:p>
            <a:pPr lvl="1"/>
            <a:r>
              <a:rPr lang="en-US" sz="1050" dirty="0">
                <a:solidFill>
                  <a:schemeClr val="tx1"/>
                </a:solidFill>
                <a:latin typeface="Helvetica Light" panose="020B0403020202020204"/>
              </a:rPr>
              <a:t>Given on Week 10 </a:t>
            </a:r>
          </a:p>
          <a:p>
            <a:pPr lvl="1"/>
            <a:r>
              <a:rPr lang="en-US" sz="1050" dirty="0">
                <a:solidFill>
                  <a:schemeClr val="tx1"/>
                </a:solidFill>
                <a:latin typeface="Helvetica Light" panose="020B0403020202020204"/>
              </a:rPr>
              <a:t>Take home online	</a:t>
            </a:r>
          </a:p>
          <a:p>
            <a:pPr marL="0" indent="0">
              <a:buNone/>
            </a:pPr>
            <a:endParaRPr lang="en-GB" sz="1800" b="1" dirty="0">
              <a:latin typeface="Helvetica Light" panose="020B0403020202020204"/>
            </a:endParaRPr>
          </a:p>
        </p:txBody>
      </p:sp>
      <p:sp>
        <p:nvSpPr>
          <p:cNvPr id="3000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Assessment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2999"/>
            <a:ext cx="8305800" cy="305162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Students will learn several </a:t>
            </a:r>
            <a:r>
              <a:rPr lang="en-US" sz="1400" b="1" dirty="0">
                <a:solidFill>
                  <a:srgbClr val="006600"/>
                </a:solidFill>
              </a:rPr>
              <a:t>tools</a:t>
            </a:r>
            <a:r>
              <a:rPr lang="en-US" sz="1400" dirty="0"/>
              <a:t> and techniques in: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006600"/>
                </a:solidFill>
              </a:rPr>
              <a:t>Single variable calculus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006600"/>
                </a:solidFill>
              </a:rPr>
              <a:t>Matrix algebra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006600"/>
                </a:solidFill>
              </a:rPr>
              <a:t>Multivariable calculus and optimization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006600"/>
                </a:solidFill>
              </a:rPr>
              <a:t>Probability and statistics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That are required to understand various quantitative topics in analytics, finance, marketing and economics</a:t>
            </a:r>
            <a:r>
              <a:rPr lang="en-US" dirty="0"/>
              <a:t>.</a:t>
            </a:r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5535" y="168616"/>
            <a:ext cx="7886700" cy="752851"/>
          </a:xfrm>
        </p:spPr>
        <p:txBody>
          <a:bodyPr anchor="ctr"/>
          <a:lstStyle/>
          <a:p>
            <a:r>
              <a:rPr lang="en-GB" dirty="0"/>
              <a:t>Course Outline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366ACB1-8399-49F3-B7B7-6FE6F2D64C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9713" y="881970"/>
          <a:ext cx="6124575" cy="420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124290" imgH="4209026" progId="Word.Document.12">
                  <p:embed/>
                </p:oleObj>
              </mc:Choice>
              <mc:Fallback>
                <p:oleObj name="Document" r:id="rId2" imgW="6124290" imgH="4209026" progId="Word.Documen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366ACB1-8399-49F3-B7B7-6FE6F2D64C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09713" y="881970"/>
                        <a:ext cx="6124575" cy="420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11"/>
          <p:cNvSpPr>
            <a:spLocks noGrp="1" noChangeArrowheads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dirty="0"/>
              <a:t>A Preliminary Introduction to R Programming</a:t>
            </a:r>
          </a:p>
        </p:txBody>
      </p:sp>
    </p:spTree>
    <p:extLst>
      <p:ext uri="{BB962C8B-B14F-4D97-AF65-F5344CB8AC3E}">
        <p14:creationId xmlns:p14="http://schemas.microsoft.com/office/powerpoint/2010/main" val="3563565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11"/>
          <p:cNvSpPr>
            <a:spLocks noGrp="1" noChangeArrowheads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Some Basics</a:t>
            </a:r>
          </a:p>
        </p:txBody>
      </p:sp>
    </p:spTree>
    <p:extLst>
      <p:ext uri="{BB962C8B-B14F-4D97-AF65-F5344CB8AC3E}">
        <p14:creationId xmlns:p14="http://schemas.microsoft.com/office/powerpoint/2010/main" val="1626459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21737</TotalTime>
  <Words>3232</Words>
  <Application>Microsoft Office PowerPoint</Application>
  <PresentationFormat>On-screen Show (16:9)</PresentationFormat>
  <Paragraphs>500</Paragraphs>
  <Slides>43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Calibri</vt:lpstr>
      <vt:lpstr>Courier New</vt:lpstr>
      <vt:lpstr>Franklin Gothic Book</vt:lpstr>
      <vt:lpstr>Franklin Gothic Medium Cond</vt:lpstr>
      <vt:lpstr>Helvetica Light</vt:lpstr>
      <vt:lpstr>Times New Roman</vt:lpstr>
      <vt:lpstr>Wingdings</vt:lpstr>
      <vt:lpstr>Office Theme</vt:lpstr>
      <vt:lpstr>Document</vt:lpstr>
      <vt:lpstr>Mathematics for Business Analytics and Finance</vt:lpstr>
      <vt:lpstr>Introduction</vt:lpstr>
      <vt:lpstr>Course Material</vt:lpstr>
      <vt:lpstr>Course Material</vt:lpstr>
      <vt:lpstr>Course Assessment</vt:lpstr>
      <vt:lpstr>Course Objectives</vt:lpstr>
      <vt:lpstr>Course Outline</vt:lpstr>
      <vt:lpstr>A Preliminary Introduction to R Programming</vt:lpstr>
      <vt:lpstr>Some Basics</vt:lpstr>
      <vt:lpstr>Entering Commands and Getting Help</vt:lpstr>
      <vt:lpstr>Printing Something</vt:lpstr>
      <vt:lpstr>Printing Something</vt:lpstr>
      <vt:lpstr>Variables and Vectors</vt:lpstr>
      <vt:lpstr>Variables</vt:lpstr>
      <vt:lpstr>Variables</vt:lpstr>
      <vt:lpstr>Vectors</vt:lpstr>
      <vt:lpstr>Vectors</vt:lpstr>
      <vt:lpstr>Vectors</vt:lpstr>
      <vt:lpstr>Vectors</vt:lpstr>
      <vt:lpstr>Vectors</vt:lpstr>
      <vt:lpstr>Vectors</vt:lpstr>
      <vt:lpstr>Vectors</vt:lpstr>
      <vt:lpstr>Vectors</vt:lpstr>
      <vt:lpstr>Vectors</vt:lpstr>
      <vt:lpstr>Performing Vector Arithmetic</vt:lpstr>
      <vt:lpstr>Vectors</vt:lpstr>
      <vt:lpstr>Functions, Loops, Matrices, and Lists</vt:lpstr>
      <vt:lpstr>Functions</vt:lpstr>
      <vt:lpstr>Loops</vt:lpstr>
      <vt:lpstr>Matrices</vt:lpstr>
      <vt:lpstr>Lists</vt:lpstr>
      <vt:lpstr>Input and Output</vt:lpstr>
      <vt:lpstr>Input and Output</vt:lpstr>
      <vt:lpstr>Input and Output</vt:lpstr>
      <vt:lpstr>Input and Output</vt:lpstr>
      <vt:lpstr>Input and Output</vt:lpstr>
      <vt:lpstr>Some Other Statistical Tools</vt:lpstr>
      <vt:lpstr>Some Other Statistical Tools</vt:lpstr>
      <vt:lpstr>Some Other Statistical Tools</vt:lpstr>
      <vt:lpstr>Some Other Statistical Tools</vt:lpstr>
      <vt:lpstr>Some Other Statistical Tools</vt:lpstr>
      <vt:lpstr>Some Other Statistical Tools</vt:lpstr>
      <vt:lpstr>Some Other Statistical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for Analytics and Finance</dc:title>
  <dc:creator>Sami Najafi</dc:creator>
  <cp:lastModifiedBy>Sami Najafi-Asadolahi</cp:lastModifiedBy>
  <cp:revision>140</cp:revision>
  <cp:lastPrinted>2021-08-21T20:58:54Z</cp:lastPrinted>
  <dcterms:created xsi:type="dcterms:W3CDTF">2020-09-18T18:36:38Z</dcterms:created>
  <dcterms:modified xsi:type="dcterms:W3CDTF">2021-09-19T07:43:53Z</dcterms:modified>
</cp:coreProperties>
</file>