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61"/>
  </p:notesMasterIdLst>
  <p:sldIdLst>
    <p:sldId id="322" r:id="rId2"/>
    <p:sldId id="373" r:id="rId3"/>
    <p:sldId id="1131" r:id="rId4"/>
    <p:sldId id="390" r:id="rId5"/>
    <p:sldId id="1132" r:id="rId6"/>
    <p:sldId id="352" r:id="rId7"/>
    <p:sldId id="351" r:id="rId8"/>
    <p:sldId id="350" r:id="rId9"/>
    <p:sldId id="265" r:id="rId10"/>
    <p:sldId id="348" r:id="rId11"/>
    <p:sldId id="372" r:id="rId12"/>
    <p:sldId id="266" r:id="rId13"/>
    <p:sldId id="1133" r:id="rId14"/>
    <p:sldId id="268" r:id="rId15"/>
    <p:sldId id="343" r:id="rId16"/>
    <p:sldId id="269" r:id="rId17"/>
    <p:sldId id="340" r:id="rId18"/>
    <p:sldId id="270" r:id="rId19"/>
    <p:sldId id="341" r:id="rId20"/>
    <p:sldId id="353" r:id="rId21"/>
    <p:sldId id="354" r:id="rId22"/>
    <p:sldId id="273" r:id="rId23"/>
    <p:sldId id="274" r:id="rId24"/>
    <p:sldId id="277" r:id="rId25"/>
    <p:sldId id="342" r:id="rId26"/>
    <p:sldId id="333" r:id="rId27"/>
    <p:sldId id="345" r:id="rId28"/>
    <p:sldId id="334" r:id="rId29"/>
    <p:sldId id="346" r:id="rId30"/>
    <p:sldId id="374" r:id="rId31"/>
    <p:sldId id="357" r:id="rId32"/>
    <p:sldId id="358" r:id="rId33"/>
    <p:sldId id="283" r:id="rId34"/>
    <p:sldId id="1115" r:id="rId35"/>
    <p:sldId id="393" r:id="rId36"/>
    <p:sldId id="355" r:id="rId37"/>
    <p:sldId id="359" r:id="rId38"/>
    <p:sldId id="337" r:id="rId39"/>
    <p:sldId id="1118" r:id="rId40"/>
    <p:sldId id="289" r:id="rId41"/>
    <p:sldId id="360" r:id="rId42"/>
    <p:sldId id="290" r:id="rId43"/>
    <p:sldId id="368" r:id="rId44"/>
    <p:sldId id="305" r:id="rId45"/>
    <p:sldId id="369" r:id="rId46"/>
    <p:sldId id="362" r:id="rId47"/>
    <p:sldId id="370" r:id="rId48"/>
    <p:sldId id="307" r:id="rId49"/>
    <p:sldId id="371" r:id="rId50"/>
    <p:sldId id="376" r:id="rId51"/>
    <p:sldId id="261" r:id="rId52"/>
    <p:sldId id="363" r:id="rId53"/>
    <p:sldId id="262" r:id="rId54"/>
    <p:sldId id="364" r:id="rId55"/>
    <p:sldId id="1124" r:id="rId56"/>
    <p:sldId id="325" r:id="rId57"/>
    <p:sldId id="366" r:id="rId58"/>
    <p:sldId id="367" r:id="rId59"/>
    <p:sldId id="326" r:id="rId6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 Najafi" initials="SN" lastIdx="13" clrIdx="0">
    <p:extLst>
      <p:ext uri="{19B8F6BF-5375-455C-9EA6-DF929625EA0E}">
        <p15:presenceInfo xmlns:p15="http://schemas.microsoft.com/office/powerpoint/2012/main" userId="S::snajafi@scu.edu::f7194395-31bc-4028-993f-686e68b7cc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5F5FF"/>
    <a:srgbClr val="B50043"/>
    <a:srgbClr val="006600"/>
    <a:srgbClr val="021523"/>
    <a:srgbClr val="115740"/>
    <a:srgbClr val="0D2234"/>
    <a:srgbClr val="021D52"/>
    <a:srgbClr val="546575"/>
    <a:srgbClr val="690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20" autoAdjust="0"/>
    <p:restoredTop sz="94305" autoAdjust="0"/>
  </p:normalViewPr>
  <p:slideViewPr>
    <p:cSldViewPr snapToGrid="0" snapToObjects="1">
      <p:cViewPr varScale="1">
        <p:scale>
          <a:sx n="118" d="100"/>
          <a:sy n="118" d="100"/>
        </p:scale>
        <p:origin x="11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06T01:11:44.76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0 13718 0 0,'0'0'625'0'0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4:38:58.810"/>
    </inkml:context>
    <inkml:brush xml:id="br0">
      <inkml:brushProperty name="width" value="0.05" units="cm"/>
      <inkml:brushProperty name="height" value="0.05" units="cm"/>
      <inkml:brushProperty name="color" value="#0000FF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4:38:59.140"/>
    </inkml:context>
    <inkml:brush xml:id="br0">
      <inkml:brushProperty name="width" value="0.05" units="cm"/>
      <inkml:brushProperty name="height" value="0.05" units="cm"/>
      <inkml:brushProperty name="color" value="#0000FF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08T00:42:35.00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0 10309 0 0,'0'0'-16'0'0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3T02:33:04.06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3T02:33:04.40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2:05:09.92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 11266 0 0,'0'0'1697'0'0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1T01:21:43.85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18236 0 0,'0'0'-3217'0'0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16AB4-BCC4-4058-A11C-22DADC6BAC9A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2D475-CA7F-4BD4-809A-E9B3E854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20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100300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630259-AA91-4325-A03E-51433C31EF7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100300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5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2D475-CA7F-4BD4-809A-E9B3E854440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53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2D475-CA7F-4BD4-809A-E9B3E854440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04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2D475-CA7F-4BD4-809A-E9B3E854440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47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2D475-CA7F-4BD4-809A-E9B3E854440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79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48418"/>
            <a:ext cx="6858000" cy="1046663"/>
          </a:xfrm>
        </p:spPr>
        <p:txBody>
          <a:bodyPr anchor="b"/>
          <a:lstStyle>
            <a:lvl1pPr algn="ctr">
              <a:defRPr sz="36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96645"/>
            <a:ext cx="6858000" cy="1241822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96169A15-83D5-374D-8114-65A610BBA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43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28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4563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8918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050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3907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9579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03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5321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Google Shape;9;p2">
            <a:extLst>
              <a:ext uri="{FF2B5EF4-FFF2-40B4-BE49-F238E27FC236}">
                <a16:creationId xmlns:a16="http://schemas.microsoft.com/office/drawing/2014/main" id="{1FCF44F6-5A3D-E048-9544-889B53C3B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6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Google Shape;9;p2">
            <a:extLst>
              <a:ext uri="{FF2B5EF4-FFF2-40B4-BE49-F238E27FC236}">
                <a16:creationId xmlns:a16="http://schemas.microsoft.com/office/drawing/2014/main" id="{9276374E-D2D9-DC42-A494-8AC9A165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25489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Google Shape;9;p2">
            <a:extLst>
              <a:ext uri="{FF2B5EF4-FFF2-40B4-BE49-F238E27FC236}">
                <a16:creationId xmlns:a16="http://schemas.microsoft.com/office/drawing/2014/main" id="{2BECEAAE-95DE-7F48-A1B5-8653118BC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193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9;p2">
            <a:extLst>
              <a:ext uri="{FF2B5EF4-FFF2-40B4-BE49-F238E27FC236}">
                <a16:creationId xmlns:a16="http://schemas.microsoft.com/office/drawing/2014/main" id="{BCD90D5E-D7AC-014B-B622-1C4522500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40083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Google Shape;9;p2">
            <a:extLst>
              <a:ext uri="{FF2B5EF4-FFF2-40B4-BE49-F238E27FC236}">
                <a16:creationId xmlns:a16="http://schemas.microsoft.com/office/drawing/2014/main" id="{2085C8BE-71C8-A94B-B44D-4219E253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29794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oogle Shape;9;p2">
            <a:extLst>
              <a:ext uri="{FF2B5EF4-FFF2-40B4-BE49-F238E27FC236}">
                <a16:creationId xmlns:a16="http://schemas.microsoft.com/office/drawing/2014/main" id="{C1E125B7-055E-5047-97D9-F27D7CEBE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718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46150" y="228600"/>
            <a:ext cx="7035800" cy="42469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41A1FDB-C687-4779-AC9D-6654FB4897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DDB710-5041-499F-8C90-C5EA7F5C35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93A95F2-CDD4-41DF-8B2E-F2643F735E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605DFF-286C-4371-A0EB-26315B4B18B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04702967"/>
      </p:ext>
    </p:extLst>
  </p:cSld>
  <p:clrMapOvr>
    <a:masterClrMapping/>
  </p:clrMapOvr>
  <p:transition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150" y="1046560"/>
            <a:ext cx="3429000" cy="3429000"/>
          </a:xfrm>
        </p:spPr>
        <p:txBody>
          <a:bodyPr/>
          <a:lstStyle>
            <a:lvl1pPr>
              <a:defRPr sz="21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50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046560"/>
            <a:ext cx="3429000" cy="3429000"/>
          </a:xfrm>
        </p:spPr>
        <p:txBody>
          <a:bodyPr/>
          <a:lstStyle>
            <a:lvl1pPr>
              <a:defRPr sz="21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50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0E1C23-8E0B-4DC3-ACDB-C4F90A5FA8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0A5B2A-32F1-473D-A360-E4D88015F3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40DEA7-9CBD-486F-8FF4-A4E782E3F0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6623C3-BC50-4782-9567-D5FBFFE3970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23558005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006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569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5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69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0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1BD809E3-AD6A-7B4C-A433-216B2CAC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1140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35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1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6491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0" r:id="rId3"/>
    <p:sldLayoutId id="2147483679" r:id="rId4"/>
    <p:sldLayoutId id="2147483682" r:id="rId5"/>
    <p:sldLayoutId id="2147483669" r:id="rId6"/>
    <p:sldLayoutId id="2147483668" r:id="rId7"/>
    <p:sldLayoutId id="2147483681" r:id="rId8"/>
    <p:sldLayoutId id="2147483670" r:id="rId9"/>
    <p:sldLayoutId id="2147483683" r:id="rId10"/>
    <p:sldLayoutId id="2147483684" r:id="rId11"/>
    <p:sldLayoutId id="2147483674" r:id="rId12"/>
    <p:sldLayoutId id="2147483672" r:id="rId13"/>
    <p:sldLayoutId id="2147483671" r:id="rId14"/>
    <p:sldLayoutId id="2147483673" r:id="rId15"/>
    <p:sldLayoutId id="2147483675" r:id="rId16"/>
    <p:sldLayoutId id="2147483680" r:id="rId17"/>
    <p:sldLayoutId id="2147483677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85" r:id="rId24"/>
    <p:sldLayoutId id="2147483687" r:id="rId2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1600" b="0" i="0" kern="1200">
          <a:solidFill>
            <a:schemeClr val="bg2">
              <a:lumMod val="25000"/>
            </a:schemeClr>
          </a:solidFill>
          <a:latin typeface="Helvetica Light" panose="020B0403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400" b="0" i="0" kern="1200">
          <a:solidFill>
            <a:schemeClr val="bg2">
              <a:lumMod val="25000"/>
            </a:schemeClr>
          </a:solidFill>
          <a:latin typeface="Helvetica Light" panose="020B0403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200" b="0" i="0" kern="1200">
          <a:solidFill>
            <a:schemeClr val="bg2">
              <a:lumMod val="25000"/>
            </a:schemeClr>
          </a:solidFill>
          <a:latin typeface="Helvetica Light" panose="020B0403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410.png"/><Relationship Id="rId1" Type="http://schemas.openxmlformats.org/officeDocument/2006/relationships/slideLayout" Target="../slideLayouts/slideLayout3.xml"/><Relationship Id="rId5" Type="http://schemas.openxmlformats.org/officeDocument/2006/relationships/customXml" Target="../ink/ink3.xml"/><Relationship Id="rId4" Type="http://schemas.openxmlformats.org/officeDocument/2006/relationships/image" Target="../media/image2010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0.png"/><Relationship Id="rId2" Type="http://schemas.openxmlformats.org/officeDocument/2006/relationships/image" Target="../media/image35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0.png"/><Relationship Id="rId2" Type="http://schemas.openxmlformats.org/officeDocument/2006/relationships/image" Target="../media/image37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10.png"/><Relationship Id="rId2" Type="http://schemas.openxmlformats.org/officeDocument/2006/relationships/image" Target="../media/image44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0.png"/><Relationship Id="rId2" Type="http://schemas.openxmlformats.org/officeDocument/2006/relationships/image" Target="../media/image50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10.png"/><Relationship Id="rId2" Type="http://schemas.openxmlformats.org/officeDocument/2006/relationships/image" Target="../media/image54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1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1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1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image" Target="../media/image2.emf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3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93.png"/><Relationship Id="rId3" Type="http://schemas.openxmlformats.org/officeDocument/2006/relationships/image" Target="../media/image16.png"/><Relationship Id="rId2" Type="http://schemas.openxmlformats.org/officeDocument/2006/relationships/image" Target="../media/image6410.png"/><Relationship Id="rId1" Type="http://schemas.openxmlformats.org/officeDocument/2006/relationships/slideLayout" Target="../slideLayouts/slideLayout4.xml"/><Relationship Id="rId5" Type="http://schemas.openxmlformats.org/officeDocument/2006/relationships/customXml" Target="../ink/ink4.xml"/><Relationship Id="rId4" Type="http://schemas.openxmlformats.org/officeDocument/2006/relationships/image" Target="../media/image66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10.png"/><Relationship Id="rId5" Type="http://schemas.openxmlformats.org/officeDocument/2006/relationships/image" Target="../media/image6910.png"/><Relationship Id="rId4" Type="http://schemas.openxmlformats.org/officeDocument/2006/relationships/image" Target="../media/image68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10.png"/><Relationship Id="rId2" Type="http://schemas.openxmlformats.org/officeDocument/2006/relationships/image" Target="../media/image67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31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4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0.png"/><Relationship Id="rId2" Type="http://schemas.openxmlformats.org/officeDocument/2006/relationships/image" Target="../media/image1610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1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0.png"/><Relationship Id="rId2" Type="http://schemas.openxmlformats.org/officeDocument/2006/relationships/image" Target="../media/image102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7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6.xml"/><Relationship Id="rId5" Type="http://schemas.openxmlformats.org/officeDocument/2006/relationships/image" Target="../media/image91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140.png"/><Relationship Id="rId1" Type="http://schemas.openxmlformats.org/officeDocument/2006/relationships/slideLayout" Target="../slideLayouts/slideLayout4.xml"/><Relationship Id="rId321" Type="http://schemas.openxmlformats.org/officeDocument/2006/relationships/image" Target="../media/image30.png"/><Relationship Id="rId320" Type="http://schemas.openxmlformats.org/officeDocument/2006/relationships/image" Target="../media/image325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160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0.png"/><Relationship Id="rId13" Type="http://schemas.openxmlformats.org/officeDocument/2006/relationships/image" Target="../media/image2810.png"/><Relationship Id="rId3" Type="http://schemas.openxmlformats.org/officeDocument/2006/relationships/image" Target="../media/image1810.png"/><Relationship Id="rId7" Type="http://schemas.openxmlformats.org/officeDocument/2006/relationships/image" Target="../media/image2210.png"/><Relationship Id="rId12" Type="http://schemas.openxmlformats.org/officeDocument/2006/relationships/image" Target="../media/image271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10.png"/><Relationship Id="rId11" Type="http://schemas.openxmlformats.org/officeDocument/2006/relationships/image" Target="../media/image2610.png"/><Relationship Id="rId5" Type="http://schemas.openxmlformats.org/officeDocument/2006/relationships/image" Target="../media/image2010.png"/><Relationship Id="rId10" Type="http://schemas.openxmlformats.org/officeDocument/2006/relationships/image" Target="../media/image1510.png"/><Relationship Id="rId4" Type="http://schemas.openxmlformats.org/officeDocument/2006/relationships/image" Target="../media/image1910.png"/><Relationship Id="rId9" Type="http://schemas.openxmlformats.org/officeDocument/2006/relationships/image" Target="../media/image24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0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0.png"/><Relationship Id="rId2" Type="http://schemas.openxmlformats.org/officeDocument/2006/relationships/image" Target="../media/image101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0.png"/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8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0.png"/><Relationship Id="rId2" Type="http://schemas.openxmlformats.org/officeDocument/2006/relationships/image" Target="../media/image1330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350.png"/><Relationship Id="rId1" Type="http://schemas.openxmlformats.org/officeDocument/2006/relationships/slideLayout" Target="../slideLayouts/slideLayout4.xml"/><Relationship Id="rId266" Type="http://schemas.openxmlformats.org/officeDocument/2006/relationships/image" Target="../media/image6405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0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0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0.png"/><Relationship Id="rId2" Type="http://schemas.openxmlformats.org/officeDocument/2006/relationships/image" Target="../media/image1610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11"/>
          <p:cNvSpPr>
            <a:spLocks noGrp="1" noChangeArrowheads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dirty="0"/>
              <a:t>Mathematics for Business Analytics and Finance</a:t>
            </a: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350" b="1" dirty="0"/>
              <a:t>Sami Najafi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Franklin Gothic Book" panose="020B0503020102020204" pitchFamily="34" charset="0"/>
              </a:rPr>
              <a:t>MSIS2402/2502</a:t>
            </a:r>
          </a:p>
          <a:p>
            <a:pPr>
              <a:lnSpc>
                <a:spcPct val="90000"/>
              </a:lnSpc>
            </a:pPr>
            <a:endParaRPr lang="en-US" sz="900" dirty="0"/>
          </a:p>
          <a:p>
            <a:pPr>
              <a:lnSpc>
                <a:spcPct val="90000"/>
              </a:lnSpc>
            </a:pPr>
            <a:endParaRPr lang="en-US" sz="900" dirty="0"/>
          </a:p>
          <a:p>
            <a:pPr>
              <a:lnSpc>
                <a:spcPct val="90000"/>
              </a:lnSpc>
            </a:pPr>
            <a:r>
              <a:rPr lang="en-US" sz="1125" b="1" dirty="0"/>
              <a:t>Module 2</a:t>
            </a:r>
          </a:p>
          <a:p>
            <a:pPr>
              <a:lnSpc>
                <a:spcPct val="90000"/>
              </a:lnSpc>
            </a:pPr>
            <a:endParaRPr lang="en-US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B161-7392-4CE2-B0EF-46843532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842DB49-081D-4DA5-9C3A-2A248435E6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1600" dirty="0">
                    <a:latin typeface="Helvetica Light" panose="020B0403020202020204"/>
                  </a:rPr>
                  <a:t>a) </a:t>
                </a:r>
                <a:endParaRPr lang="en-US" sz="1200" dirty="0">
                  <a:latin typeface="Helvetica Light" panose="020B0403020202020204"/>
                </a:endParaRP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+4⇒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</m:oMath>
                  </m:oMathPara>
                </a14:m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200" dirty="0">
                    <a:latin typeface="Helvetica Light" panose="020B0403020202020204"/>
                  </a:rPr>
                  <a:t>b)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2500−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2500−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842DB49-081D-4DA5-9C3A-2A248435E6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5F7543EC-899D-4257-95E1-250F0AC2B2B9}"/>
              </a:ext>
            </a:extLst>
          </p:cNvPr>
          <p:cNvGrpSpPr/>
          <p:nvPr/>
        </p:nvGrpSpPr>
        <p:grpSpPr>
          <a:xfrm>
            <a:off x="1425829" y="833937"/>
            <a:ext cx="360" cy="360"/>
            <a:chOff x="1425829" y="83393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A468B69-295B-473A-8D90-FABDF480C280}"/>
                    </a:ext>
                  </a:extLst>
                </p14:cNvPr>
                <p14:cNvContentPartPr/>
                <p14:nvPr/>
              </p14:nvContentPartPr>
              <p14:xfrm>
                <a:off x="1425829" y="833937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A468B69-295B-473A-8D90-FABDF480C28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16829" y="8252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36806A2-F2C2-4282-916B-81A03441E2B9}"/>
                    </a:ext>
                  </a:extLst>
                </p14:cNvPr>
                <p14:cNvContentPartPr/>
                <p14:nvPr/>
              </p14:nvContentPartPr>
              <p14:xfrm>
                <a:off x="1425829" y="833937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36806A2-F2C2-4282-916B-81A03441E2B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16829" y="8252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75959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D3015B-3DA0-2F4D-813F-E72CEE582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Indefinite Integral</a:t>
            </a:r>
          </a:p>
        </p:txBody>
      </p:sp>
    </p:spTree>
    <p:extLst>
      <p:ext uri="{BB962C8B-B14F-4D97-AF65-F5344CB8AC3E}">
        <p14:creationId xmlns:p14="http://schemas.microsoft.com/office/powerpoint/2010/main" val="3471683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FCEAD-07B7-4A79-94B9-512699E9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Indefinite Integral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6" name="Rectangle 3">
                <a:extLst>
                  <a:ext uri="{FF2B5EF4-FFF2-40B4-BE49-F238E27FC236}">
                    <a16:creationId xmlns:a16="http://schemas.microsoft.com/office/drawing/2014/main" id="{79C1D268-65C3-475B-B372-7133092AD05A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sz="1200" dirty="0">
                    <a:solidFill>
                      <a:schemeClr val="tx1"/>
                    </a:solidFill>
                  </a:rPr>
                  <a:t>An</a:t>
                </a:r>
                <a:r>
                  <a:rPr lang="en-US" altLang="en-US" sz="1200" dirty="0">
                    <a:solidFill>
                      <a:srgbClr val="021523"/>
                    </a:solidFill>
                  </a:rPr>
                  <a:t> </a:t>
                </a:r>
                <a:r>
                  <a:rPr lang="en-US" altLang="en-US" sz="1200" dirty="0">
                    <a:solidFill>
                      <a:srgbClr val="0000FF"/>
                    </a:solidFill>
                  </a:rPr>
                  <a:t>antiderivative</a:t>
                </a:r>
                <a:r>
                  <a:rPr lang="en-US" altLang="en-US" sz="1200" i="1" dirty="0"/>
                  <a:t>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of a function</a:t>
                </a:r>
                <a:r>
                  <a:rPr lang="en-US" altLang="en-US" sz="1200" dirty="0">
                    <a:solidFill>
                      <a:srgbClr val="021523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en-US" sz="1200" i="1" dirty="0"/>
                  <a:t>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is a function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en-US" sz="1200" i="1" dirty="0"/>
                  <a:t>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en-US" sz="1200" dirty="0"/>
                  <a:t>. </a:t>
                </a:r>
              </a:p>
              <a:p>
                <a:r>
                  <a:rPr lang="en-US" altLang="en-US" sz="1200" dirty="0">
                    <a:solidFill>
                      <a:schemeClr val="tx1"/>
                    </a:solidFill>
                  </a:rPr>
                  <a:t>In differential notation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𝑑𝐹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𝑑𝐹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altLang="en-US" sz="1200" dirty="0"/>
                  <a:t>.</a:t>
                </a:r>
              </a:p>
              <a:p>
                <a:r>
                  <a:rPr lang="en-US" altLang="en-US" sz="1200" dirty="0"/>
                  <a:t>Any two antiderivatives of a function differ only by a constant.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Indefinite Integral is expressed as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sz="120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sz="1200" dirty="0"/>
              </a:p>
              <a:p>
                <a:pPr>
                  <a:lnSpc>
                    <a:spcPct val="90000"/>
                  </a:lnSpc>
                </a:pPr>
                <a:endParaRPr lang="en-US" altLang="en-US" sz="1200" dirty="0"/>
              </a:p>
              <a:p>
                <a:pPr>
                  <a:lnSpc>
                    <a:spcPct val="90000"/>
                  </a:lnSpc>
                </a:pPr>
                <a:endParaRPr lang="en-US" altLang="en-US" sz="1200" dirty="0"/>
              </a:p>
              <a:p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en-US" sz="1200" dirty="0"/>
                  <a:t>: integrand,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1200" dirty="0"/>
                  <a:t>: variable of integral,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en-US" sz="1200" dirty="0"/>
                  <a:t>: constant of integral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sz="1800" dirty="0"/>
              </a:p>
            </p:txBody>
          </p:sp>
        </mc:Choice>
        <mc:Fallback xmlns="">
          <p:sp>
            <p:nvSpPr>
              <p:cNvPr id="5126" name="Rectangle 3">
                <a:extLst>
                  <a:ext uri="{FF2B5EF4-FFF2-40B4-BE49-F238E27FC236}">
                    <a16:creationId xmlns:a16="http://schemas.microsoft.com/office/drawing/2014/main" id="{79C1D268-65C3-475B-B372-7133092AD0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Object 4">
                <a:extLst>
                  <a:ext uri="{FF2B5EF4-FFF2-40B4-BE49-F238E27FC236}">
                    <a16:creationId xmlns:a16="http://schemas.microsoft.com/office/drawing/2014/main" id="{B1C1BCA5-61AA-4AE9-9436-2947B54B36C0}"/>
                  </a:ext>
                </a:extLst>
              </p:cNvPr>
              <p:cNvSpPr txBox="1"/>
              <p:nvPr/>
            </p:nvSpPr>
            <p:spPr bwMode="auto">
              <a:xfrm>
                <a:off x="1850807" y="2289045"/>
                <a:ext cx="4477403" cy="517655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124" name="Object 4">
                <a:extLst>
                  <a:ext uri="{FF2B5EF4-FFF2-40B4-BE49-F238E27FC236}">
                    <a16:creationId xmlns:a16="http://schemas.microsoft.com/office/drawing/2014/main" id="{B1C1BCA5-61AA-4AE9-9436-2947B54B3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50807" y="2289045"/>
                <a:ext cx="4477403" cy="517655"/>
              </a:xfrm>
              <a:prstGeom prst="rect">
                <a:avLst/>
              </a:prstGeom>
              <a:blipFill>
                <a:blip r:embed="rId3"/>
                <a:stretch>
                  <a:fillRect l="-3804" t="-131034" b="-203448"/>
                </a:stretch>
              </a:blipFill>
              <a:ln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FCEAD-07B7-4A79-94B9-512699E9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4">
                <a:extLst>
                  <a:ext uri="{FF2B5EF4-FFF2-40B4-BE49-F238E27FC236}">
                    <a16:creationId xmlns:a16="http://schemas.microsoft.com/office/drawing/2014/main" id="{ED5381C7-8082-4436-9C9A-B3DA96DBE3D5}"/>
                  </a:ext>
                </a:extLst>
              </p:cNvPr>
              <p:cNvSpPr txBox="1"/>
              <p:nvPr/>
            </p:nvSpPr>
            <p:spPr bwMode="auto">
              <a:xfrm>
                <a:off x="935832" y="1080085"/>
                <a:ext cx="3262540" cy="1251099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  <a:effectLst/>
            </p:spPr>
            <p:txBody>
              <a:bodyPr>
                <a:no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2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120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120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constant</m:t>
                    </m:r>
                  </m:oMath>
                </a14:m>
                <a:endParaRPr lang="en-US" sz="1200" dirty="0">
                  <a:solidFill>
                    <a:srgbClr val="0000FF"/>
                  </a:solidFill>
                  <a:latin typeface="Helvetica Light" panose="020B0403020202020204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12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2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20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≠−1</m:t>
                        </m:r>
                      </m:e>
                    </m:nary>
                  </m:oMath>
                </a14:m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power</m:t>
                    </m:r>
                    <m:r>
                      <a:rPr lang="en-US" sz="12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rule</m:t>
                    </m:r>
                    <m:r>
                      <a:rPr lang="en-US" sz="12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solidFill>
                    <a:srgbClr val="0000FF"/>
                  </a:solidFill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12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12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|+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15" name="Object 4">
                <a:extLst>
                  <a:ext uri="{FF2B5EF4-FFF2-40B4-BE49-F238E27FC236}">
                    <a16:creationId xmlns:a16="http://schemas.microsoft.com/office/drawing/2014/main" id="{ED5381C7-8082-4436-9C9A-B3DA96DBE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5832" y="1080085"/>
                <a:ext cx="3262540" cy="1251099"/>
              </a:xfrm>
              <a:prstGeom prst="rect">
                <a:avLst/>
              </a:prstGeom>
              <a:blipFill>
                <a:blip r:embed="rId2"/>
                <a:stretch>
                  <a:fillRect l="-2048" t="-20290" b="-34783"/>
                </a:stretch>
              </a:blipFill>
              <a:ln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4">
                <a:extLst>
                  <a:ext uri="{FF2B5EF4-FFF2-40B4-BE49-F238E27FC236}">
                    <a16:creationId xmlns:a16="http://schemas.microsoft.com/office/drawing/2014/main" id="{D6FCD22C-1AFB-42DC-B446-AF4E44039937}"/>
                  </a:ext>
                </a:extLst>
              </p:cNvPr>
              <p:cNvSpPr txBox="1"/>
              <p:nvPr/>
            </p:nvSpPr>
            <p:spPr bwMode="auto">
              <a:xfrm>
                <a:off x="4285004" y="1080086"/>
                <a:ext cx="3233057" cy="1251098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  <a:effectLst/>
            </p:spPr>
            <p:txBody>
              <a:bodyPr>
                <a:noAutofit/>
              </a:bodyPr>
              <a:lstStyle/>
              <a:p>
                <a:pPr marL="171450" indent="-171450">
                  <a:lnSpc>
                    <a:spcPct val="17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12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1200" dirty="0">
                  <a:solidFill>
                    <a:srgbClr val="006600"/>
                  </a:solidFill>
                </a:endParaRPr>
              </a:p>
              <a:p>
                <a:pPr marL="171450" indent="-171450">
                  <a:lnSpc>
                    <a:spcPct val="17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𝑘𝑓</m:t>
                        </m:r>
                        <m:d>
                          <m:dPr>
                            <m:ctrlPr>
                              <a:rPr lang="en-US" sz="12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nary>
                          <m:naryPr>
                            <m:subHide m:val="on"/>
                            <m:supHide m:val="on"/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20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200" b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1200" b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1200" b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constant</m:t>
                        </m:r>
                      </m:e>
                    </m:nary>
                  </m:oMath>
                </a14:m>
                <a:endParaRPr lang="en-US" sz="1200" dirty="0">
                  <a:solidFill>
                    <a:srgbClr val="006600"/>
                  </a:solidFill>
                </a:endParaRPr>
              </a:p>
              <a:p>
                <a:pPr marL="171450" indent="-171450">
                  <a:lnSpc>
                    <a:spcPct val="17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12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±</m:t>
                            </m:r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120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subHide m:val="on"/>
                            <m:supHide m:val="on"/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±</m:t>
                        </m:r>
                        <m:nary>
                          <m:naryPr>
                            <m:subHide m:val="on"/>
                            <m:supHide m:val="on"/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bject 4">
                <a:extLst>
                  <a:ext uri="{FF2B5EF4-FFF2-40B4-BE49-F238E27FC236}">
                    <a16:creationId xmlns:a16="http://schemas.microsoft.com/office/drawing/2014/main" id="{D6FCD22C-1AFB-42DC-B446-AF4E44039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85004" y="1080086"/>
                <a:ext cx="3233057" cy="1251098"/>
              </a:xfrm>
              <a:prstGeom prst="rect">
                <a:avLst/>
              </a:prstGeom>
              <a:blipFill>
                <a:blip r:embed="rId3"/>
                <a:stretch>
                  <a:fillRect l="-2068" t="-16908" b="-34783"/>
                </a:stretch>
              </a:blipFill>
              <a:ln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775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C9E7-D0DC-498B-BA3C-89D065AC5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3F911-7DE4-47B6-BC9D-CAE9FD9862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Indefinite Integral of a Sum and Difference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4920F8-5694-4A4C-B77A-1BA8AFB8F3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sz="1200" dirty="0">
                    <a:latin typeface="Helvetica Light" panose="020B0403020202020204"/>
                  </a:rPr>
                  <a:t>Find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ad>
                              <m:rad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g>
                              <m:e>
                                <m:sSup>
                                  <m:sSup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−7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+10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nary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sz="1200" dirty="0">
                    <a:latin typeface="Helvetica Light" panose="020B0403020202020204"/>
                  </a:rPr>
                  <a:t>.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4920F8-5694-4A4C-B77A-1BA8AFB8F3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Object 3">
                <a:extLst>
                  <a:ext uri="{FF2B5EF4-FFF2-40B4-BE49-F238E27FC236}">
                    <a16:creationId xmlns:a16="http://schemas.microsoft.com/office/drawing/2014/main" id="{9CDBC841-BA0D-4EE1-9644-3C721AD62898}"/>
                  </a:ext>
                </a:extLst>
              </p:cNvPr>
              <p:cNvSpPr txBox="1"/>
              <p:nvPr/>
            </p:nvSpPr>
            <p:spPr bwMode="auto">
              <a:xfrm>
                <a:off x="628650" y="1139491"/>
                <a:ext cx="5788479" cy="159433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ad>
                                <m:rad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g>
                                <m:e>
                                  <m:sSup>
                                    <m:sSupPr>
                                      <m:ctrlP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200" b="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+10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9/5</m:t>
                              </m:r>
                            </m:sup>
                          </m:sSup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9/5</m:t>
                          </m:r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  <m:oMath xmlns:m="http://schemas.openxmlformats.org/officeDocument/2006/math"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9/5</m:t>
                          </m:r>
                        </m:sup>
                      </m:sSup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7171" name="Object 3">
                <a:extLst>
                  <a:ext uri="{FF2B5EF4-FFF2-40B4-BE49-F238E27FC236}">
                    <a16:creationId xmlns:a16="http://schemas.microsoft.com/office/drawing/2014/main" id="{9CDBC841-BA0D-4EE1-9644-3C721AD62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0" y="1139491"/>
                <a:ext cx="5788479" cy="15943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59CC9E7-D0DC-498B-BA3C-89D065AC5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620535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0DFFD73-F730-4563-AE17-D891117D89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eaLnBrk="1" hangingPunct="1">
                  <a:buNone/>
                </a:pPr>
                <a:r>
                  <a:rPr lang="en-US" altLang="en-US" sz="1200" dirty="0">
                    <a:latin typeface="Helvetica Light" panose="020B0403020202020204"/>
                  </a:rPr>
                  <a:t>Find: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solidFill>
                          <a:srgbClr val="02152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200" i="0" smtClean="0">
                        <a:solidFill>
                          <a:srgbClr val="021523"/>
                        </a:solidFill>
                        <a:latin typeface="Helvetica Light" panose="020B0403020202020204"/>
                      </a:rPr>
                      <m:t>a</m:t>
                    </m:r>
                    <m:r>
                      <m:rPr>
                        <m:nor/>
                      </m:rPr>
                      <a:rPr lang="en-US" sz="1200" b="0" i="0" smtClean="0">
                        <a:solidFill>
                          <a:srgbClr val="021523"/>
                        </a:solidFill>
                        <a:latin typeface="Helvetica Light" panose="020B0403020202020204"/>
                      </a:rPr>
                      <m:t>)</m:t>
                    </m:r>
                    <m:r>
                      <m:rPr>
                        <m:nor/>
                      </m:rPr>
                      <a:rPr lang="en-US" sz="1200" i="0" smtClean="0">
                        <a:solidFill>
                          <a:srgbClr val="021523"/>
                        </a:solidFill>
                        <a:latin typeface="Helvetica Light" panose="020B0403020202020204"/>
                      </a:rPr>
                      <m:t>  </m:t>
                    </m:r>
                    <m:nary>
                      <m:naryPr>
                        <m:subHide m:val="on"/>
                        <m:supHide m:val="on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</m:num>
                          <m:den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nary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𝑑𝑥</m:t>
                    </m:r>
                    <m:r>
                      <m:rPr>
                        <m:nor/>
                      </m:rPr>
                      <a:rPr lang="en-US" sz="120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r>
                      <m:rPr>
                        <m:nor/>
                      </m:rPr>
                      <a:rPr lang="en-US" sz="1200" i="0" smtClean="0">
                        <a:solidFill>
                          <a:srgbClr val="021523"/>
                        </a:solidFill>
                        <a:latin typeface="Helvetica Light" panose="020B0403020202020204"/>
                      </a:rPr>
                      <m:t>b</m:t>
                    </m:r>
                    <m:r>
                      <m:rPr>
                        <m:nor/>
                      </m:rPr>
                      <a:rPr lang="en-US" sz="1200">
                        <a:solidFill>
                          <a:srgbClr val="021523"/>
                        </a:solidFill>
                        <a:latin typeface="Helvetica Light" panose="020B0403020202020204"/>
                      </a:rPr>
                      <m:t>)</m:t>
                    </m:r>
                    <m:nary>
                      <m:naryPr>
                        <m:subHide m:val="on"/>
                        <m:supHide m:val="on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sz="1200" dirty="0">
                  <a:solidFill>
                    <a:srgbClr val="006600"/>
                  </a:solidFill>
                </a:endParaRPr>
              </a:p>
              <a:p>
                <a:pPr eaLnBrk="1" hangingPunct="1"/>
                <a:endParaRPr lang="en-US" sz="1400" b="1" dirty="0">
                  <a:solidFill>
                    <a:srgbClr val="006600"/>
                  </a:solidFill>
                </a:endParaRPr>
              </a:p>
              <a:p>
                <a:pPr marL="0" indent="0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0DFFD73-F730-4563-AE17-D891117D89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8AC520F-90A0-4119-A7CB-EA17924E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3A67C8-2562-4236-BB75-905D1857D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8" y="1075625"/>
            <a:ext cx="5177065" cy="404813"/>
          </a:xfrm>
        </p:spPr>
        <p:txBody>
          <a:bodyPr>
            <a:noAutofit/>
          </a:bodyPr>
          <a:lstStyle/>
          <a:p>
            <a:r>
              <a:rPr lang="en-US" dirty="0"/>
              <a:t>Using Algebraic Manipulation to Find an Indefinite Integral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6" name="Object 4">
                <a:extLst>
                  <a:ext uri="{FF2B5EF4-FFF2-40B4-BE49-F238E27FC236}">
                    <a16:creationId xmlns:a16="http://schemas.microsoft.com/office/drawing/2014/main" id="{34A39A38-5753-43AE-A256-D03C01A52BC4}"/>
                  </a:ext>
                </a:extLst>
              </p:cNvPr>
              <p:cNvSpPr txBox="1"/>
              <p:nvPr/>
            </p:nvSpPr>
            <p:spPr bwMode="auto">
              <a:xfrm>
                <a:off x="601096" y="1225550"/>
                <a:ext cx="7941808" cy="229416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lnSpc>
                    <a:spcPct val="16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smtClean="0">
                          <a:solidFill>
                            <a:srgbClr val="021523"/>
                          </a:solidFill>
                          <a:latin typeface="Helvetica Light" panose="020B0403020202020204"/>
                        </a:rPr>
                        <m:t>a</m:t>
                      </m:r>
                      <m:r>
                        <m:rPr>
                          <m:nor/>
                        </m:rPr>
                        <a:rPr lang="en-US" sz="1200" smtClean="0">
                          <a:solidFill>
                            <a:srgbClr val="021523"/>
                          </a:solidFill>
                          <a:latin typeface="Helvetica Light" panose="020B0403020202020204"/>
                        </a:rPr>
                        <m:t>)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nary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  <a:p>
                <a:pPr>
                  <a:lnSpc>
                    <a:spcPct val="160000"/>
                  </a:lnSpc>
                </a:pPr>
                <a:endParaRPr lang="en-US" sz="1200" i="0" dirty="0">
                  <a:solidFill>
                    <a:srgbClr val="021523"/>
                  </a:solidFill>
                  <a:latin typeface="Helvetica Light" panose="020B0403020202020204"/>
                </a:endParaRPr>
              </a:p>
              <a:p>
                <a:pPr>
                  <a:lnSpc>
                    <a:spcPct val="16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i="0" smtClean="0">
                          <a:solidFill>
                            <a:srgbClr val="021523"/>
                          </a:solidFill>
                          <a:latin typeface="Helvetica Light" panose="020B0403020202020204"/>
                        </a:rPr>
                        <m:t>b</m:t>
                      </m:r>
                      <m:r>
                        <m:rPr>
                          <m:nor/>
                        </m:rPr>
                        <a:rPr lang="en-US" sz="1200">
                          <a:solidFill>
                            <a:srgbClr val="021523"/>
                          </a:solidFill>
                          <a:latin typeface="Helvetica Light" panose="020B0403020202020204"/>
                        </a:rPr>
                        <m:t>)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  <a:p>
                <a:pPr>
                  <a:lnSpc>
                    <a:spcPct val="160000"/>
                  </a:lnSpc>
                </a:pPr>
                <a:endParaRPr lang="en-US" sz="1200" b="1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8196" name="Object 4">
                <a:extLst>
                  <a:ext uri="{FF2B5EF4-FFF2-40B4-BE49-F238E27FC236}">
                    <a16:creationId xmlns:a16="http://schemas.microsoft.com/office/drawing/2014/main" id="{34A39A38-5753-43AE-A256-D03C01A52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096" y="1225550"/>
                <a:ext cx="7941808" cy="22941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8AC520F-90A0-4119-A7CB-EA17924E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592000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1DD2-CCB2-466C-9CF9-4770F743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with Initial Conditions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4CCB8-34A7-4B3F-9593-626F4ED177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719864" cy="404813"/>
          </a:xfrm>
        </p:spPr>
        <p:txBody>
          <a:bodyPr>
            <a:normAutofit/>
          </a:bodyPr>
          <a:lstStyle/>
          <a:p>
            <a:r>
              <a:rPr lang="en-US" dirty="0"/>
              <a:t>Using Initial Conditions To Find The Constant Value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22" name="Rectangle 3">
                <a:extLst>
                  <a:ext uri="{FF2B5EF4-FFF2-40B4-BE49-F238E27FC236}">
                    <a16:creationId xmlns:a16="http://schemas.microsoft.com/office/drawing/2014/main" id="{B5EE34B0-E37D-4508-BD00-C491FECD44B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is a function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sz="1200" b="0" i="1">
                        <a:solidFill>
                          <a:srgbClr val="02152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and</a:t>
                </a:r>
                <a:r>
                  <a:rPr lang="en-US" altLang="en-US" sz="1200" dirty="0">
                    <a:solidFill>
                      <a:srgbClr val="021523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, find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altLang="en-US" sz="1400" dirty="0"/>
              </a:p>
              <a:p>
                <a:endParaRPr lang="en-US" altLang="en-US" sz="1400" dirty="0"/>
              </a:p>
            </p:txBody>
          </p:sp>
        </mc:Choice>
        <mc:Fallback xmlns="">
          <p:sp>
            <p:nvSpPr>
              <p:cNvPr id="9222" name="Rectangle 3">
                <a:extLst>
                  <a:ext uri="{FF2B5EF4-FFF2-40B4-BE49-F238E27FC236}">
                    <a16:creationId xmlns:a16="http://schemas.microsoft.com/office/drawing/2014/main" id="{B5EE34B0-E37D-4508-BD00-C491FECD44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1DD2-CCB2-466C-9CF9-4770F743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9222" name="Rectangle 3">
            <a:extLst>
              <a:ext uri="{FF2B5EF4-FFF2-40B4-BE49-F238E27FC236}">
                <a16:creationId xmlns:a16="http://schemas.microsoft.com/office/drawing/2014/main" id="{B5EE34B0-E37D-4508-BD00-C491FECD44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We find the integral,</a:t>
            </a:r>
          </a:p>
          <a:p>
            <a:pPr>
              <a:lnSpc>
                <a:spcPct val="100000"/>
              </a:lnSpc>
            </a:pPr>
            <a:endParaRPr lang="en-US" altLang="en-US" sz="1200" dirty="0">
              <a:solidFill>
                <a:srgbClr val="021523"/>
              </a:solidFill>
            </a:endParaRPr>
          </a:p>
          <a:p>
            <a:pPr>
              <a:lnSpc>
                <a:spcPct val="100000"/>
              </a:lnSpc>
            </a:pPr>
            <a:endParaRPr lang="en-US" altLang="en-US" sz="1200" dirty="0">
              <a:solidFill>
                <a:srgbClr val="021523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Using the condition,</a:t>
            </a:r>
          </a:p>
          <a:p>
            <a:pPr>
              <a:lnSpc>
                <a:spcPct val="100000"/>
              </a:lnSpc>
            </a:pPr>
            <a:endParaRPr lang="en-US" altLang="en-US" sz="1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altLang="en-US" sz="12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The equation is</a:t>
            </a:r>
          </a:p>
          <a:p>
            <a:pPr marL="0" indent="0">
              <a:buNone/>
            </a:pPr>
            <a:endParaRPr lang="en-US" altLang="en-US" sz="1200" dirty="0"/>
          </a:p>
          <a:p>
            <a:endParaRPr lang="en-US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8" name="Object 2">
                <a:extLst>
                  <a:ext uri="{FF2B5EF4-FFF2-40B4-BE49-F238E27FC236}">
                    <a16:creationId xmlns:a16="http://schemas.microsoft.com/office/drawing/2014/main" id="{E1561B3C-E2FB-4307-9CA7-4D61CB0CF146}"/>
                  </a:ext>
                </a:extLst>
              </p:cNvPr>
              <p:cNvSpPr txBox="1"/>
              <p:nvPr/>
            </p:nvSpPr>
            <p:spPr bwMode="auto">
              <a:xfrm>
                <a:off x="2110014" y="1468022"/>
                <a:ext cx="4642757" cy="63431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d>
                        </m:e>
                      </m:nary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9218" name="Object 2">
                <a:extLst>
                  <a:ext uri="{FF2B5EF4-FFF2-40B4-BE49-F238E27FC236}">
                    <a16:creationId xmlns:a16="http://schemas.microsoft.com/office/drawing/2014/main" id="{E1561B3C-E2FB-4307-9CA7-4D61CB0CF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0014" y="1468022"/>
                <a:ext cx="4642757" cy="634318"/>
              </a:xfrm>
              <a:prstGeom prst="rect">
                <a:avLst/>
              </a:prstGeom>
              <a:blipFill>
                <a:blip r:embed="rId2"/>
                <a:stretch>
                  <a:fillRect l="-6037" t="-114423" b="-150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Object 3">
                <a:extLst>
                  <a:ext uri="{FF2B5EF4-FFF2-40B4-BE49-F238E27FC236}">
                    <a16:creationId xmlns:a16="http://schemas.microsoft.com/office/drawing/2014/main" id="{F9A3A811-5AEE-4534-B937-B141A7B024F6}"/>
                  </a:ext>
                </a:extLst>
              </p:cNvPr>
              <p:cNvSpPr txBox="1"/>
              <p:nvPr/>
            </p:nvSpPr>
            <p:spPr bwMode="auto">
              <a:xfrm>
                <a:off x="2913856" y="2473327"/>
                <a:ext cx="3219450" cy="54564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lnSpc>
                    <a:spcPct val="17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5=4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9219" name="Object 3">
                <a:extLst>
                  <a:ext uri="{FF2B5EF4-FFF2-40B4-BE49-F238E27FC236}">
                    <a16:creationId xmlns:a16="http://schemas.microsoft.com/office/drawing/2014/main" id="{F9A3A811-5AEE-4534-B937-B141A7B02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3856" y="2473327"/>
                <a:ext cx="3219450" cy="5456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20" name="Object 4">
                <a:extLst>
                  <a:ext uri="{FF2B5EF4-FFF2-40B4-BE49-F238E27FC236}">
                    <a16:creationId xmlns:a16="http://schemas.microsoft.com/office/drawing/2014/main" id="{F62DEA19-94B3-4CD8-ADA4-F69D06585984}"/>
                  </a:ext>
                </a:extLst>
              </p:cNvPr>
              <p:cNvSpPr txBox="1"/>
              <p:nvPr/>
            </p:nvSpPr>
            <p:spPr bwMode="auto">
              <a:xfrm>
                <a:off x="3668712" y="3470110"/>
                <a:ext cx="1709737" cy="352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9220" name="Object 4">
                <a:extLst>
                  <a:ext uri="{FF2B5EF4-FFF2-40B4-BE49-F238E27FC236}">
                    <a16:creationId xmlns:a16="http://schemas.microsoft.com/office/drawing/2014/main" id="{F62DEA19-94B3-4CD8-ADA4-F69D06585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68712" y="3470110"/>
                <a:ext cx="1709737" cy="3524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21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D3015B-3DA0-2F4D-813F-E72CEE582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Differentials</a:t>
            </a:r>
          </a:p>
        </p:txBody>
      </p:sp>
    </p:spTree>
    <p:extLst>
      <p:ext uri="{BB962C8B-B14F-4D97-AF65-F5344CB8AC3E}">
        <p14:creationId xmlns:p14="http://schemas.microsoft.com/office/powerpoint/2010/main" val="467537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D729-207B-4899-9CB1-C203275B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D240E-9E63-41A3-A2C3-CFEAF8A7BB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1075625"/>
            <a:ext cx="5565321" cy="404813"/>
          </a:xfrm>
        </p:spPr>
        <p:txBody>
          <a:bodyPr>
            <a:normAutofit/>
          </a:bodyPr>
          <a:lstStyle/>
          <a:p>
            <a:r>
              <a:rPr lang="en-US" sz="1800" dirty="0"/>
              <a:t>Finding the Demand Function from Marginal Revenue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DE18A-E248-4A2F-A1DC-9A270443A2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If the marginal-revenue function for a manufacturer’s product is</a:t>
                </a:r>
                <a:endParaRPr lang="en-US" sz="1200" b="1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𝑑𝑞</m:t>
                          </m:r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2000−20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en-US" sz="12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find the price as a function of quantity.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DE18A-E248-4A2F-A1DC-9A270443A2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406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3">
            <a:extLst>
              <a:ext uri="{FF2B5EF4-FFF2-40B4-BE49-F238E27FC236}">
                <a16:creationId xmlns:a16="http://schemas.microsoft.com/office/drawing/2014/main" id="{A6008297-86F1-4AFC-B9D3-9141614A1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036505"/>
            <a:ext cx="6506765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endParaRPr lang="en-US" altLang="en-US" sz="1400" dirty="0">
              <a:latin typeface="Helvetica Light" panose="020B0403020202020204"/>
            </a:endParaRPr>
          </a:p>
          <a:p>
            <a:pPr eaLnBrk="1" hangingPunct="1">
              <a:lnSpc>
                <a:spcPct val="100000"/>
              </a:lnSpc>
            </a:pPr>
            <a:endParaRPr lang="en-US" altLang="en-US" sz="1400" dirty="0">
              <a:latin typeface="Franklin Gothic Book" panose="020B0503020102020204" pitchFamily="34" charset="0"/>
            </a:endParaRPr>
          </a:p>
          <a:p>
            <a:pPr eaLnBrk="1" hangingPunct="1">
              <a:lnSpc>
                <a:spcPct val="100000"/>
              </a:lnSpc>
            </a:pPr>
            <a:endParaRPr lang="en-US" altLang="en-US" sz="1400" dirty="0">
              <a:latin typeface="Franklin Gothic Book" panose="020B0503020102020204" pitchFamily="34" charset="0"/>
            </a:endParaRPr>
          </a:p>
          <a:p>
            <a:pPr eaLnBrk="1" hangingPunct="1">
              <a:lnSpc>
                <a:spcPct val="100000"/>
              </a:lnSpc>
            </a:pPr>
            <a:endParaRPr lang="en-US" altLang="en-US" sz="1400" dirty="0">
              <a:latin typeface="Franklin Gothic Book" panose="020B0503020102020204" pitchFamily="34" charset="0"/>
            </a:endParaRPr>
          </a:p>
          <a:p>
            <a:pPr eaLnBrk="1" hangingPunct="1">
              <a:lnSpc>
                <a:spcPct val="100000"/>
              </a:lnSpc>
            </a:pPr>
            <a:endParaRPr lang="en-US" altLang="en-US" sz="1400" dirty="0">
              <a:latin typeface="Franklin Gothic Book" panose="020B0503020102020204" pitchFamily="34" charset="0"/>
            </a:endParaRPr>
          </a:p>
          <a:p>
            <a:pPr eaLnBrk="1" hangingPunct="1">
              <a:lnSpc>
                <a:spcPct val="100000"/>
              </a:lnSpc>
            </a:pPr>
            <a:endParaRPr lang="en-US" altLang="en-US" sz="1400" dirty="0">
              <a:latin typeface="Franklin Gothic Book" panose="020B0503020102020204" pitchFamily="34" charset="0"/>
            </a:endParaRPr>
          </a:p>
          <a:p>
            <a:pPr eaLnBrk="1" hangingPunct="1">
              <a:lnSpc>
                <a:spcPct val="100000"/>
              </a:lnSpc>
            </a:pPr>
            <a:endParaRPr lang="en-US" altLang="en-US" sz="1400" dirty="0">
              <a:latin typeface="Franklin Gothic Book" panose="020B05030201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AA68E-C064-4619-B6A9-4926F83C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3A34FD-87A1-44CB-867C-04BC13A4B1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𝑑𝑞</m:t>
                          </m:r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=2000−20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12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2000−20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𝑑𝑞</m:t>
                          </m:r>
                        </m:e>
                      </m:nary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=2000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−10</m:t>
                      </m:r>
                      <m:sSup>
                        <m:sSup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/>
                  <a:t>If no units are sold, 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/>
                  <a:t>, the revenue will be zero, 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/>
                  <a:t>, which gives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/>
                  <a:t>The price function will become: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2000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−10</m:t>
                          </m:r>
                          <m:sSup>
                            <m:sSupPr>
                              <m:ctrlPr>
                                <a:rPr lang="en-US" sz="12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=2000−10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3A34FD-87A1-44CB-867C-04BC13A4B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029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D729-207B-4899-9CB1-C203275B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D240E-9E63-41A3-A2C3-CFEAF8A7BB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Finding Cost from Marginal Cost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DE18A-E248-4A2F-A1DC-9A270443A2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In the manufacture of a product, fixed costs per week are $4000. (Fixed costs are costs, such as rent and insurance, that remain constant at all levels of production during a given time period.) If the marginal-cost function is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𝑑𝑐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𝑑𝑞</m:t>
                          </m:r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=0.000001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0.002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−25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+0.2</m:t>
                      </m:r>
                    </m:oMath>
                  </m:oMathPara>
                </a14:m>
                <a:endParaRPr lang="en-US" altLang="en-US" sz="12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is the total cost (in dollars) of producing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pounds of product per week, find the total cost of producing 10,000 lbs. in 1 week.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DE18A-E248-4A2F-A1DC-9A270443A2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17" name="Rectangle 3">
                <a:extLst>
                  <a:ext uri="{FF2B5EF4-FFF2-40B4-BE49-F238E27FC236}">
                    <a16:creationId xmlns:a16="http://schemas.microsoft.com/office/drawing/2014/main" id="{A6008297-86F1-4AFC-B9D3-9141614A1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650" y="1036505"/>
                <a:ext cx="6506765" cy="19389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1200" dirty="0">
                    <a:latin typeface="Helvetica Light" panose="020B0403020202020204"/>
                  </a:rPr>
                  <a:t>The total cost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en-US" sz="1200" dirty="0">
                    <a:latin typeface="Helvetica Light" panose="020B0403020202020204"/>
                  </a:rPr>
                  <a:t> is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1200" dirty="0">
                  <a:latin typeface="Franklin Gothic Book" panose="020B0503020102020204" pitchFamily="34" charset="0"/>
                </a:endParaRP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1200" dirty="0">
                  <a:latin typeface="Franklin Gothic Book" panose="020B0503020102020204" pitchFamily="34" charset="0"/>
                </a:endParaRP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1200" dirty="0">
                  <a:latin typeface="Franklin Gothic Book" panose="020B0503020102020204" pitchFamily="34" charset="0"/>
                </a:endParaRP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1200" dirty="0">
                  <a:latin typeface="Franklin Gothic Book" panose="020B0503020102020204" pitchFamily="34" charset="0"/>
                </a:endParaRP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1200" dirty="0">
                  <a:latin typeface="Franklin Gothic Book" panose="020B0503020102020204" pitchFamily="34" charset="0"/>
                </a:endParaRP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1200" dirty="0">
                  <a:latin typeface="Franklin Gothic Book" panose="020B0503020102020204" pitchFamily="34" charset="0"/>
                </a:endParaRP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1200" dirty="0">
                  <a:latin typeface="Franklin Gothic Book" panose="020B0503020102020204" pitchFamily="34" charset="0"/>
                </a:endParaRP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1200" dirty="0">
                  <a:latin typeface="Franklin Gothic Book" panose="020B0503020102020204" pitchFamily="34" charset="0"/>
                </a:endParaRP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1200" dirty="0">
                    <a:latin typeface="Helvetica Light" panose="020B0403020202020204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sz="1200" dirty="0">
                    <a:latin typeface="Helvetica Light" panose="020B0403020202020204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2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=4000</m:t>
                    </m:r>
                  </m:oMath>
                </a14:m>
                <a:r>
                  <a:rPr lang="en-US" altLang="en-US" sz="1200" dirty="0">
                    <a:latin typeface="Helvetica Light" panose="020B0403020202020204"/>
                  </a:rPr>
                  <a:t>. Cost of 10,000 lbs. in one week,</a:t>
                </a:r>
              </a:p>
            </p:txBody>
          </p:sp>
        </mc:Choice>
        <mc:Fallback xmlns="">
          <p:sp>
            <p:nvSpPr>
              <p:cNvPr id="13317" name="Rectangle 3">
                <a:extLst>
                  <a:ext uri="{FF2B5EF4-FFF2-40B4-BE49-F238E27FC236}">
                    <a16:creationId xmlns:a16="http://schemas.microsoft.com/office/drawing/2014/main" id="{A6008297-86F1-4AFC-B9D3-9141614A1D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0" y="1036505"/>
                <a:ext cx="6506765" cy="1938992"/>
              </a:xfrm>
              <a:prstGeom prst="rect">
                <a:avLst/>
              </a:prstGeom>
              <a:blipFill>
                <a:blip r:embed="rId2"/>
                <a:stretch>
                  <a:fillRect b="-15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14" name="Object 2">
                <a:extLst>
                  <a:ext uri="{FF2B5EF4-FFF2-40B4-BE49-F238E27FC236}">
                    <a16:creationId xmlns:a16="http://schemas.microsoft.com/office/drawing/2014/main" id="{0BDD08AF-F448-4511-86FA-E20F8233FC29}"/>
                  </a:ext>
                </a:extLst>
              </p:cNvPr>
              <p:cNvSpPr txBox="1"/>
              <p:nvPr/>
            </p:nvSpPr>
            <p:spPr bwMode="auto">
              <a:xfrm>
                <a:off x="2060575" y="1259114"/>
                <a:ext cx="5022850" cy="1574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.000001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0.002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sz="1200" b="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−25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+0.2</m:t>
                              </m:r>
                            </m:e>
                          </m:d>
                        </m:e>
                      </m:nary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𝑑𝑞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.000001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0.002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+0.2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13314" name="Object 2">
                <a:extLst>
                  <a:ext uri="{FF2B5EF4-FFF2-40B4-BE49-F238E27FC236}">
                    <a16:creationId xmlns:a16="http://schemas.microsoft.com/office/drawing/2014/main" id="{0BDD08AF-F448-4511-86FA-E20F8233F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0575" y="1259114"/>
                <a:ext cx="5022850" cy="1574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Object 3">
                <a:extLst>
                  <a:ext uri="{FF2B5EF4-FFF2-40B4-BE49-F238E27FC236}">
                    <a16:creationId xmlns:a16="http://schemas.microsoft.com/office/drawing/2014/main" id="{770DA600-825A-42B2-88BF-38C415C3BDE6}"/>
                  </a:ext>
                </a:extLst>
              </p:cNvPr>
              <p:cNvSpPr txBox="1"/>
              <p:nvPr/>
            </p:nvSpPr>
            <p:spPr bwMode="auto">
              <a:xfrm>
                <a:off x="2060575" y="3169333"/>
                <a:ext cx="5726112" cy="11779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m:rPr>
                          <m:aln/>
                        </m:rP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.000001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0.002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+0.2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+4000</m:t>
                      </m:r>
                    </m:oMath>
                  </m:oMathPara>
                </a14:m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10000</m:t>
                          </m:r>
                        </m:e>
                      </m:d>
                      <m:r>
                        <m:rPr>
                          <m:aln/>
                        </m:rP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$5416.67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13315" name="Object 3">
                <a:extLst>
                  <a:ext uri="{FF2B5EF4-FFF2-40B4-BE49-F238E27FC236}">
                    <a16:creationId xmlns:a16="http://schemas.microsoft.com/office/drawing/2014/main" id="{770DA600-825A-42B2-88BF-38C415C3B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0575" y="3169333"/>
                <a:ext cx="5726112" cy="11779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59EAA68E-C064-4619-B6A9-4926F83C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91F34-1516-4B0D-89CA-8E30FC03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by Substitution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01B0F-6B93-4E48-B96F-B7C146BDD2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FCB2B8-830C-4912-9B89-0E536AA4DB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en-US" sz="1200" dirty="0">
                    <a:latin typeface="Helvetica Light" panose="020B0403020202020204"/>
                  </a:rPr>
                  <a:t>Find the integrals of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∫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200" dirty="0">
                    <a:latin typeface="Helvetica Light" panose="020B0403020202020204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+7</m:t>
                                </m:r>
                              </m:e>
                            </m:d>
                          </m:e>
                          <m:sup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nary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200" dirty="0">
                  <a:solidFill>
                    <a:srgbClr val="006600"/>
                  </a:solidFill>
                  <a:latin typeface="Helvetica Light" panose="020B0403020202020204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FCB2B8-830C-4912-9B89-0E536AA4DB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362" name="Object 2">
                <a:extLst>
                  <a:ext uri="{FF2B5EF4-FFF2-40B4-BE49-F238E27FC236}">
                    <a16:creationId xmlns:a16="http://schemas.microsoft.com/office/drawing/2014/main" id="{1B246D64-F344-4FB0-905C-1B2B1D09A47F}"/>
                  </a:ext>
                </a:extLst>
              </p:cNvPr>
              <p:cNvSpPr txBox="1"/>
              <p:nvPr/>
            </p:nvSpPr>
            <p:spPr bwMode="auto">
              <a:xfrm>
                <a:off x="681946" y="1135211"/>
                <a:ext cx="5878513" cy="113811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US" sz="1200" dirty="0">
                    <a:latin typeface="Helvetica Light" panose="020B0403020202020204"/>
                  </a:rPr>
                  <a:t>a)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1200" dirty="0">
                    <a:latin typeface="Helvetica Light" panose="020B0403020202020204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+1⇒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𝑑𝑢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sz="1200" i="0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7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  <m:sSup>
                        <m:sSup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=∫</m:t>
                      </m:r>
                      <m:sSup>
                        <m:sSup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p>
                          </m:sSup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p>
                          </m:sSup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15362" name="Object 2">
                <a:extLst>
                  <a:ext uri="{FF2B5EF4-FFF2-40B4-BE49-F238E27FC236}">
                    <a16:creationId xmlns:a16="http://schemas.microsoft.com/office/drawing/2014/main" id="{1B246D64-F344-4FB0-905C-1B2B1D09A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946" y="1135211"/>
                <a:ext cx="5878513" cy="1138115"/>
              </a:xfrm>
              <a:prstGeom prst="rect">
                <a:avLst/>
              </a:prstGeom>
              <a:blipFill>
                <a:blip r:embed="rId2"/>
                <a:stretch>
                  <a:fillRect l="-104" b="-802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65" name="Object 5">
                <a:extLst>
                  <a:ext uri="{FF2B5EF4-FFF2-40B4-BE49-F238E27FC236}">
                    <a16:creationId xmlns:a16="http://schemas.microsoft.com/office/drawing/2014/main" id="{D130F798-E4CA-47DF-8B7E-F0C612E2BD1B}"/>
                  </a:ext>
                </a:extLst>
              </p:cNvPr>
              <p:cNvSpPr txBox="1"/>
              <p:nvPr/>
            </p:nvSpPr>
            <p:spPr bwMode="auto">
              <a:xfrm>
                <a:off x="681946" y="2855893"/>
                <a:ext cx="5400675" cy="10375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r>
                  <a:rPr lang="en-US" sz="1200" dirty="0">
                    <a:latin typeface="Helvetica Light" panose="020B0403020202020204"/>
                  </a:rPr>
                  <a:t>b)</a:t>
                </a:r>
              </a:p>
              <a:p>
                <a:endParaRPr lang="en-US" sz="1200" dirty="0">
                  <a:latin typeface="Helvetica Light" panose="020B0403020202020204"/>
                </a:endParaRPr>
              </a:p>
              <a:p>
                <a:r>
                  <a:rPr lang="en-US" sz="1200" dirty="0">
                    <a:latin typeface="Helvetica Light" panose="020B0403020202020204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+7⇒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𝑑𝑢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sz="1200" dirty="0">
                  <a:solidFill>
                    <a:srgbClr val="006600"/>
                  </a:solidFill>
                </a:endParaRPr>
              </a:p>
              <a:p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+7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+7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15365" name="Object 5">
                <a:extLst>
                  <a:ext uri="{FF2B5EF4-FFF2-40B4-BE49-F238E27FC236}">
                    <a16:creationId xmlns:a16="http://schemas.microsoft.com/office/drawing/2014/main" id="{D130F798-E4CA-47DF-8B7E-F0C612E2B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946" y="2855893"/>
                <a:ext cx="5400675" cy="1037539"/>
              </a:xfrm>
              <a:prstGeom prst="rect">
                <a:avLst/>
              </a:prstGeom>
              <a:blipFill>
                <a:blip r:embed="rId3"/>
                <a:stretch>
                  <a:fillRect l="-113" b="-1637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B391F34-1516-4B0D-89CA-8E30FC03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535204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EFE8-EB5F-4F07-AACE-CEF318465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133A3-5879-44ED-96DE-877A9553E6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Integrals Involving Logarithmic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3CEE61-F724-4811-A8F2-73A27354F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200" dirty="0">
                    <a:solidFill>
                      <a:schemeClr val="tx1"/>
                    </a:solidFill>
                  </a:rPr>
                  <a:t>Find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+7</m:t>
                            </m:r>
                          </m:den>
                        </m:f>
                      </m:e>
                    </m:nary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3CEE61-F724-4811-A8F2-73A27354F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879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386" name="Object 2">
                <a:extLst>
                  <a:ext uri="{FF2B5EF4-FFF2-40B4-BE49-F238E27FC236}">
                    <a16:creationId xmlns:a16="http://schemas.microsoft.com/office/drawing/2014/main" id="{79EB571C-F6FB-49C4-9681-7FD35DD27958}"/>
                  </a:ext>
                </a:extLst>
              </p:cNvPr>
              <p:cNvSpPr txBox="1"/>
              <p:nvPr/>
            </p:nvSpPr>
            <p:spPr bwMode="auto">
              <a:xfrm>
                <a:off x="661308" y="1304471"/>
                <a:ext cx="7147379" cy="86178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smtClean="0">
                          <a:solidFill>
                            <a:schemeClr val="tx1"/>
                          </a:solidFill>
                          <a:latin typeface="Helvetica Light" panose="020B0403020202020204"/>
                        </a:rPr>
                        <m:t>Let</m:t>
                      </m:r>
                      <m:r>
                        <m:rPr>
                          <m:nor/>
                        </m:rPr>
                        <a:rPr lang="en-US" sz="120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+7⇒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  <a:p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200" b="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</m:den>
                          </m:f>
                        </m:e>
                      </m:nary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m:rPr>
                          <m:aln/>
                        </m:rP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</m:e>
                          </m:d>
                        </m:e>
                      </m:func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m:rPr>
                          <m:aln/>
                        </m:rP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</m:e>
                          </m:d>
                        </m:e>
                      </m:func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16386" name="Object 2">
                <a:extLst>
                  <a:ext uri="{FF2B5EF4-FFF2-40B4-BE49-F238E27FC236}">
                    <a16:creationId xmlns:a16="http://schemas.microsoft.com/office/drawing/2014/main" id="{79EB571C-F6FB-49C4-9681-7FD35DD27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1308" y="1304471"/>
                <a:ext cx="7147379" cy="861785"/>
              </a:xfrm>
              <a:prstGeom prst="rect">
                <a:avLst/>
              </a:prstGeom>
              <a:blipFill>
                <a:blip r:embed="rId2"/>
                <a:stretch>
                  <a:fillRect l="-7928" t="-37589" b="-13120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012EFE8-EB5F-4F07-AACE-CEF318465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518816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EFE8-EB5F-4F07-AACE-CEF318465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31D82-AA66-4DBD-BFC8-B908B240DB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Preliminary Division before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3CEE61-F724-4811-A8F2-73A27354F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200" dirty="0">
                    <a:solidFill>
                      <a:schemeClr val="tx1"/>
                    </a:solidFill>
                  </a:rPr>
                  <a:t>Find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nary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3CEE61-F724-4811-A8F2-73A27354F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505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EFE8-EB5F-4F07-AACE-CEF318465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DFE8EE-E480-AC79-A43E-584ED9A7CE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79093"/>
                <a:ext cx="7886700" cy="20439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200" dirty="0"/>
                  <a:t>Divide the numerator by the denominator: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b="0" i="1" smtClean="0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200" b="0" i="1" smtClean="0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200" b="0" i="1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func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DFE8EE-E480-AC79-A43E-584ED9A7CE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79093"/>
                <a:ext cx="7886700" cy="2043977"/>
              </a:xfrm>
              <a:blipFill>
                <a:blip r:embed="rId2"/>
                <a:stretch>
                  <a:fillRect l="-5178" t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45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EC68-C0BE-4E44-816C-D27F36EEC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2" name="Rectangle 2">
                <a:extLst>
                  <a:ext uri="{FF2B5EF4-FFF2-40B4-BE49-F238E27FC236}">
                    <a16:creationId xmlns:a16="http://schemas.microsoft.com/office/drawing/2014/main" id="{DD64DB89-CF2F-01A7-3043-22E10B0CA84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24372" y="987796"/>
                <a:ext cx="7592133" cy="696495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Courier New" panose="02070309020205020404" pitchFamily="49" charset="0"/>
                  <a:buChar char="o"/>
                  <a:defRPr sz="14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Wingdings" pitchFamily="2" charset="2"/>
                  <a:buChar char="§"/>
                  <a:defRPr sz="12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altLang="en-US" sz="1200" dirty="0"/>
                  <a:t>The </a:t>
                </a:r>
                <a:r>
                  <a:rPr lang="en-US" altLang="en-US" sz="1200" dirty="0">
                    <a:solidFill>
                      <a:srgbClr val="0000FF"/>
                    </a:solidFill>
                  </a:rPr>
                  <a:t>differential</a:t>
                </a:r>
                <a:r>
                  <a:rPr lang="en-US" altLang="en-US" sz="1200" i="1" dirty="0"/>
                  <a:t> </a:t>
                </a:r>
                <a:r>
                  <a:rPr lang="en-US" altLang="en-US" sz="1200" dirty="0"/>
                  <a:t>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1200" dirty="0"/>
                  <a:t>, denoted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r>
                  <a:rPr lang="en-US" altLang="en-US" sz="1200" i="1" dirty="0"/>
                  <a:t> </a:t>
                </a:r>
                <a:r>
                  <a:rPr lang="en-US" altLang="en-US" sz="1200" dirty="0"/>
                  <a:t>or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en-US" sz="1200" dirty="0"/>
                  <a:t>, is given by: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200" b="0" i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1200" b="0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 sz="1200" dirty="0"/>
              </a:p>
            </p:txBody>
          </p:sp>
        </mc:Choice>
        <mc:Fallback xmlns="">
          <p:sp>
            <p:nvSpPr>
              <p:cNvPr id="2322" name="Rectangle 2">
                <a:extLst>
                  <a:ext uri="{FF2B5EF4-FFF2-40B4-BE49-F238E27FC236}">
                    <a16:creationId xmlns:a16="http://schemas.microsoft.com/office/drawing/2014/main" id="{DD64DB89-CF2F-01A7-3043-22E10B0CA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72" y="987796"/>
                <a:ext cx="7592133" cy="6964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4F12A42A-6763-5212-3255-65C3158C1014}"/>
              </a:ext>
            </a:extLst>
          </p:cNvPr>
          <p:cNvGrpSpPr/>
          <p:nvPr/>
        </p:nvGrpSpPr>
        <p:grpSpPr>
          <a:xfrm>
            <a:off x="1876570" y="2071636"/>
            <a:ext cx="6056727" cy="2685747"/>
            <a:chOff x="1876570" y="2071636"/>
            <a:chExt cx="6056727" cy="268574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8F6C3E6-315F-A49F-D114-35897A8D45D0}"/>
                </a:ext>
              </a:extLst>
            </p:cNvPr>
            <p:cNvGrpSpPr/>
            <p:nvPr/>
          </p:nvGrpSpPr>
          <p:grpSpPr>
            <a:xfrm>
              <a:off x="1876570" y="2071636"/>
              <a:ext cx="6056727" cy="2685747"/>
              <a:chOff x="5713658" y="2164752"/>
              <a:chExt cx="6056727" cy="268574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C490F8AA-9584-AB5F-0E83-3A57A29951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2570" t="6391" r="8280" b="9959"/>
              <a:stretch/>
            </p:blipFill>
            <p:spPr>
              <a:xfrm>
                <a:off x="5713658" y="2164752"/>
                <a:ext cx="3014203" cy="2372806"/>
              </a:xfrm>
              <a:prstGeom prst="rect">
                <a:avLst/>
              </a:prstGeom>
            </p:spPr>
          </p:pic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CF1FABEF-0E99-4BC4-8EF6-B08BB8FD6E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0758" y="4009225"/>
                <a:ext cx="1" cy="520058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DCCBB8D-F3F4-1429-3675-EE9D6D883F10}"/>
                      </a:ext>
                    </a:extLst>
                  </p:cNvPr>
                  <p:cNvSpPr txBox="1"/>
                  <p:nvPr/>
                </p:nvSpPr>
                <p:spPr>
                  <a:xfrm>
                    <a:off x="7083715" y="3697548"/>
                    <a:ext cx="241685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12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DCCBB8D-F3F4-1429-3675-EE9D6D883F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83715" y="3697548"/>
                    <a:ext cx="241685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25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FFA5CF7C-A0EB-36C5-D9A4-DB9B0ACCD891}"/>
                      </a:ext>
                    </a:extLst>
                  </p:cNvPr>
                  <p:cNvSpPr txBox="1"/>
                  <p:nvPr/>
                </p:nvSpPr>
                <p:spPr>
                  <a:xfrm>
                    <a:off x="8382462" y="2378356"/>
                    <a:ext cx="241685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oMath>
                      </m:oMathPara>
                    </a14:m>
                    <a:endParaRPr lang="en-US" sz="12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FFA5CF7C-A0EB-36C5-D9A4-DB9B0ACCD8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462" y="2378356"/>
                    <a:ext cx="241685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28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BE697F4-2BE1-57E9-5EE6-37E9DEEFA6DF}"/>
                      </a:ext>
                    </a:extLst>
                  </p:cNvPr>
                  <p:cNvSpPr txBox="1"/>
                  <p:nvPr/>
                </p:nvSpPr>
                <p:spPr>
                  <a:xfrm>
                    <a:off x="7082410" y="4435796"/>
                    <a:ext cx="258224" cy="24622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BE697F4-2BE1-57E9-5EE6-37E9DEEFA6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82410" y="4435796"/>
                    <a:ext cx="258224" cy="2462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A7D3738C-A23F-E42F-09C5-51D55762E4AC}"/>
                      </a:ext>
                    </a:extLst>
                  </p:cNvPr>
                  <p:cNvSpPr txBox="1"/>
                  <p:nvPr/>
                </p:nvSpPr>
                <p:spPr>
                  <a:xfrm>
                    <a:off x="8361374" y="4450389"/>
                    <a:ext cx="630174" cy="4001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00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0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1100" dirty="0"/>
                  </a:p>
                  <a:p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A7D3738C-A23F-E42F-09C5-51D55762E4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61374" y="4450389"/>
                    <a:ext cx="630174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BAEA719D-B2A5-2CEE-F589-3BD38D0C41BF}"/>
                      </a:ext>
                    </a:extLst>
                  </p:cNvPr>
                  <p:cNvSpPr txBox="1"/>
                  <p:nvPr/>
                </p:nvSpPr>
                <p:spPr>
                  <a:xfrm>
                    <a:off x="7819454" y="4131841"/>
                    <a:ext cx="231579" cy="2616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050" b="0" i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05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BAEA719D-B2A5-2CEE-F589-3BD38D0C41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9454" y="4131841"/>
                    <a:ext cx="231579" cy="2616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2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Right Brace 11">
                <a:extLst>
                  <a:ext uri="{FF2B5EF4-FFF2-40B4-BE49-F238E27FC236}">
                    <a16:creationId xmlns:a16="http://schemas.microsoft.com/office/drawing/2014/main" id="{B7D6B4A0-4A3C-C991-1018-655FD604717F}"/>
                  </a:ext>
                </a:extLst>
              </p:cNvPr>
              <p:cNvSpPr/>
              <p:nvPr/>
            </p:nvSpPr>
            <p:spPr>
              <a:xfrm rot="16200000">
                <a:off x="7890034" y="3699091"/>
                <a:ext cx="122578" cy="1424752"/>
              </a:xfrm>
              <a:prstGeom prst="rightBrace">
                <a:avLst>
                  <a:gd name="adj1" fmla="val 72796"/>
                  <a:gd name="adj2" fmla="val 49775"/>
                </a:avLst>
              </a:prstGeom>
              <a:ln>
                <a:solidFill>
                  <a:srgbClr val="0066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0DA9539-51FD-53C9-CCB5-89701A166D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13658" y="3997125"/>
                <a:ext cx="2950041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A5219DA4-1B1F-AC79-D39A-A2DCB9F5714E}"/>
                      </a:ext>
                    </a:extLst>
                  </p:cNvPr>
                  <p:cNvSpPr txBox="1"/>
                  <p:nvPr/>
                </p:nvSpPr>
                <p:spPr>
                  <a:xfrm>
                    <a:off x="9076100" y="3365247"/>
                    <a:ext cx="2120030" cy="24622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0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0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0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0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0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A5219DA4-1B1F-AC79-D39A-A2DCB9F571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76100" y="3365247"/>
                    <a:ext cx="2120030" cy="24622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83D856CA-F716-9EAF-225E-953A0418CD09}"/>
                      </a:ext>
                    </a:extLst>
                  </p:cNvPr>
                  <p:cNvSpPr txBox="1"/>
                  <p:nvPr/>
                </p:nvSpPr>
                <p:spPr>
                  <a:xfrm>
                    <a:off x="9213989" y="2375497"/>
                    <a:ext cx="2556396" cy="41549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546575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000" i="1">
                                  <a:solidFill>
                                    <a:srgbClr val="546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i="1">
                                  <a:solidFill>
                                    <a:srgbClr val="54657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000" i="1">
                                  <a:solidFill>
                                    <a:srgbClr val="546575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0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0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000" i="1">
                              <a:solidFill>
                                <a:srgbClr val="546575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i="1">
                              <a:solidFill>
                                <a:srgbClr val="54657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000" i="1">
                                  <a:solidFill>
                                    <a:srgbClr val="546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i="1">
                                  <a:solidFill>
                                    <a:srgbClr val="54657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000" i="1">
                              <a:solidFill>
                                <a:srgbClr val="54657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000" i="1">
                                  <a:solidFill>
                                    <a:srgbClr val="546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solidFill>
                                    <a:srgbClr val="546575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000" i="1">
                                  <a:solidFill>
                                    <a:srgbClr val="546575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000" i="1">
                                  <a:solidFill>
                                    <a:srgbClr val="546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i="1">
                                  <a:solidFill>
                                    <a:srgbClr val="54657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i="1">
                              <a:solidFill>
                                <a:srgbClr val="54657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000" i="1">
                                  <a:solidFill>
                                    <a:srgbClr val="546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000" i="1">
                                      <a:solidFill>
                                        <a:srgbClr val="546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000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000" i="1">
                                      <a:solidFill>
                                        <a:srgbClr val="546575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000" i="1">
                                  <a:solidFill>
                                    <a:srgbClr val="54657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000" i="1">
                                  <a:solidFill>
                                    <a:srgbClr val="546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solidFill>
                                    <a:srgbClr val="546575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000" i="1">
                                  <a:solidFill>
                                    <a:srgbClr val="546575"/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000" i="1">
                                  <a:solidFill>
                                    <a:srgbClr val="546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i="1">
                                  <a:solidFill>
                                    <a:srgbClr val="54657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en-US" sz="1000" dirty="0">
                      <a:solidFill>
                        <a:srgbClr val="54657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83D856CA-F716-9EAF-225E-953A0418CD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13989" y="2375497"/>
                    <a:ext cx="2556396" cy="41549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D358684-926F-EA77-32C8-10E935470B68}"/>
                    </a:ext>
                  </a:extLst>
                </p:cNvPr>
                <p:cNvSpPr txBox="1"/>
                <p:nvPr/>
              </p:nvSpPr>
              <p:spPr>
                <a:xfrm>
                  <a:off x="5307122" y="2109365"/>
                  <a:ext cx="985425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D358684-926F-EA77-32C8-10E935470B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7122" y="2109365"/>
                  <a:ext cx="985425" cy="246221"/>
                </a:xfrm>
                <a:prstGeom prst="rect">
                  <a:avLst/>
                </a:prstGeom>
                <a:blipFill>
                  <a:blip r:embed="rId11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F1284A1-0037-A234-3561-94216B87CCBA}"/>
                    </a:ext>
                  </a:extLst>
                </p:cNvPr>
                <p:cNvSpPr txBox="1"/>
                <p:nvPr/>
              </p:nvSpPr>
              <p:spPr>
                <a:xfrm>
                  <a:off x="5482663" y="3742931"/>
                  <a:ext cx="434014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F1284A1-0037-A234-3561-94216B87C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2663" y="3742931"/>
                  <a:ext cx="434014" cy="246221"/>
                </a:xfrm>
                <a:prstGeom prst="rect">
                  <a:avLst/>
                </a:prstGeom>
                <a:blipFill>
                  <a:blip r:embed="rId12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38F46F68-46AF-0E28-798D-DBCA39BD270A}"/>
                </a:ext>
              </a:extLst>
            </p:cNvPr>
            <p:cNvSpPr/>
            <p:nvPr/>
          </p:nvSpPr>
          <p:spPr>
            <a:xfrm>
              <a:off x="4851569" y="3432346"/>
              <a:ext cx="71497" cy="449085"/>
            </a:xfrm>
            <a:prstGeom prst="rightBrace">
              <a:avLst>
                <a:gd name="adj1" fmla="val 72796"/>
                <a:gd name="adj2" fmla="val 49775"/>
              </a:avLst>
            </a:prstGeom>
            <a:ln>
              <a:solidFill>
                <a:srgbClr val="0000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66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4317721-5776-4932-94FB-655EA77388B6}"/>
                    </a:ext>
                  </a:extLst>
                </p:cNvPr>
                <p:cNvSpPr txBox="1"/>
                <p:nvPr/>
              </p:nvSpPr>
              <p:spPr>
                <a:xfrm>
                  <a:off x="4826611" y="3518771"/>
                  <a:ext cx="960414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sz="1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0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1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10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4317721-5776-4932-94FB-655EA77388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6611" y="3518771"/>
                  <a:ext cx="960414" cy="246221"/>
                </a:xfrm>
                <a:prstGeom prst="rect">
                  <a:avLst/>
                </a:prstGeom>
                <a:blipFill>
                  <a:blip r:embed="rId13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3A1B939E-BED9-FB3B-CD7F-FE62539052F0}"/>
                </a:ext>
              </a:extLst>
            </p:cNvPr>
            <p:cNvSpPr/>
            <p:nvPr/>
          </p:nvSpPr>
          <p:spPr>
            <a:xfrm>
              <a:off x="4855024" y="2555716"/>
              <a:ext cx="45719" cy="803220"/>
            </a:xfrm>
            <a:prstGeom prst="rightBrace">
              <a:avLst>
                <a:gd name="adj1" fmla="val 72796"/>
                <a:gd name="adj2" fmla="val 49775"/>
              </a:avLst>
            </a:prstGeom>
            <a:ln>
              <a:solidFill>
                <a:srgbClr val="54657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66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30FA6C6-146D-D1AB-1F8A-C8C4C6C631D7}"/>
                    </a:ext>
                  </a:extLst>
                </p:cNvPr>
                <p:cNvSpPr txBox="1"/>
                <p:nvPr/>
              </p:nvSpPr>
              <p:spPr>
                <a:xfrm>
                  <a:off x="4833775" y="2732630"/>
                  <a:ext cx="656946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50" i="1">
                                <a:solidFill>
                                  <a:srgbClr val="546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050" i="1">
                                    <a:solidFill>
                                      <a:srgbClr val="546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05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105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050" i="1">
                                    <a:solidFill>
                                      <a:srgbClr val="546575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050" i="1">
                                <a:solidFill>
                                  <a:srgbClr val="54657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1050" i="1">
                                <a:solidFill>
                                  <a:srgbClr val="546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50" i="1">
                                <a:solidFill>
                                  <a:srgbClr val="546575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050" i="1">
                                <a:solidFill>
                                  <a:srgbClr val="546575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sz="1050" i="1">
                                <a:solidFill>
                                  <a:srgbClr val="546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50" i="1">
                                <a:solidFill>
                                  <a:srgbClr val="54657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05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30FA6C6-146D-D1AB-1F8A-C8C4C6C631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3775" y="2732630"/>
                  <a:ext cx="656946" cy="415498"/>
                </a:xfrm>
                <a:prstGeom prst="rect">
                  <a:avLst/>
                </a:prstGeom>
                <a:blipFill>
                  <a:blip r:embed="rId14"/>
                  <a:stretch>
                    <a:fillRect r="-2778" b="-14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700123E-E904-EC16-435D-E86EEC2BCD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7797" y="3399089"/>
              <a:ext cx="607685" cy="0"/>
            </a:xfrm>
            <a:prstGeom prst="line">
              <a:avLst/>
            </a:prstGeom>
            <a:ln w="9525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6B56A38-97DD-8EB6-E1CC-250A0089C7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7978" y="2520342"/>
              <a:ext cx="60768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138173A5-8B25-1D0C-056E-48B2E6304DB6}"/>
                </a:ext>
              </a:extLst>
            </p:cNvPr>
            <p:cNvSpPr/>
            <p:nvPr/>
          </p:nvSpPr>
          <p:spPr>
            <a:xfrm>
              <a:off x="4861181" y="2261846"/>
              <a:ext cx="45719" cy="236770"/>
            </a:xfrm>
            <a:prstGeom prst="rightBrace">
              <a:avLst>
                <a:gd name="adj1" fmla="val 72796"/>
                <a:gd name="adj2" fmla="val 49775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66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325A33A-A05B-FC1D-33FE-FBAB5BEFEC85}"/>
                    </a:ext>
                  </a:extLst>
                </p:cNvPr>
                <p:cNvSpPr txBox="1"/>
                <p:nvPr/>
              </p:nvSpPr>
              <p:spPr>
                <a:xfrm>
                  <a:off x="4838931" y="2173935"/>
                  <a:ext cx="457051" cy="33470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105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05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05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105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05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05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325A33A-A05B-FC1D-33FE-FBAB5BEFEC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8931" y="2173935"/>
                  <a:ext cx="457051" cy="334707"/>
                </a:xfrm>
                <a:prstGeom prst="rect">
                  <a:avLst/>
                </a:prstGeom>
                <a:blipFill>
                  <a:blip r:embed="rId15"/>
                  <a:stretch>
                    <a:fillRect r="-2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D9BFA9-3806-2029-FC0F-050D76ABDC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8369" y="2232476"/>
              <a:ext cx="607685" cy="0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0499061-5DD6-8077-3C19-7E603D438E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0088" y="3894724"/>
              <a:ext cx="607685" cy="0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D2C13946-BB51-CFE9-8FD3-DD355CD68205}"/>
                </a:ext>
              </a:extLst>
            </p:cNvPr>
            <p:cNvSpPr/>
            <p:nvPr/>
          </p:nvSpPr>
          <p:spPr>
            <a:xfrm>
              <a:off x="3351590" y="3852864"/>
              <a:ext cx="83127" cy="83719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094FAFD0-44D9-BAAD-F446-0D282B1FC611}"/>
                </a:ext>
              </a:extLst>
            </p:cNvPr>
            <p:cNvSpPr/>
            <p:nvPr/>
          </p:nvSpPr>
          <p:spPr>
            <a:xfrm>
              <a:off x="4811773" y="2204192"/>
              <a:ext cx="83127" cy="83719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0877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D3015B-3DA0-2F4D-813F-E72CEE582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Definite Integrals: The Concept</a:t>
            </a:r>
          </a:p>
        </p:txBody>
      </p:sp>
    </p:spTree>
    <p:extLst>
      <p:ext uri="{BB962C8B-B14F-4D97-AF65-F5344CB8AC3E}">
        <p14:creationId xmlns:p14="http://schemas.microsoft.com/office/powerpoint/2010/main" val="3013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D09E6-656B-4F3B-8BC4-B2688B4A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Definite Integral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6271E-E206-4157-A2B4-9A4BCF83E2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937B5E-E9F0-48EB-806C-825ED5BD29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83473"/>
                <a:ext cx="7880350" cy="30492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dirty="0"/>
                  <a:t>Consider the region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200" dirty="0"/>
                  <a:t>, bounded by the lines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200" dirty="0"/>
                  <a:t>. The region is a right triangle, so its area is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1.</m:t>
                    </m:r>
                  </m:oMath>
                </a14:m>
                <a:endParaRPr lang="en-US" sz="1200" dirty="0">
                  <a:solidFill>
                    <a:srgbClr val="0066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200" dirty="0"/>
                  <a:t>Let us divide the interval into four </a:t>
                </a:r>
                <a:r>
                  <a:rPr lang="en-US" sz="1200" dirty="0">
                    <a:solidFill>
                      <a:srgbClr val="0000FF"/>
                    </a:solidFill>
                  </a:rPr>
                  <a:t>subintervals</a:t>
                </a:r>
                <a:r>
                  <a:rPr lang="en-US" sz="1200" dirty="0"/>
                  <a:t> </a:t>
                </a:r>
                <a:r>
                  <a:rPr lang="en-US" sz="1200" dirty="0">
                    <a:solidFill>
                      <a:srgbClr val="0000FF"/>
                    </a:solidFill>
                  </a:rPr>
                  <a:t>of equal length</a:t>
                </a:r>
                <a:r>
                  <a:rPr lang="en-US" sz="1200" dirty="0"/>
                  <a:t>. Each subinterval has length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200" i="1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937B5E-E9F0-48EB-806C-825ED5BD29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83473"/>
                <a:ext cx="7880350" cy="3049250"/>
              </a:xfrm>
              <a:blipFill>
                <a:blip r:embed="rId2"/>
                <a:stretch>
                  <a:fillRect t="-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llustration of 4 subregions for the function y=2x">
            <a:extLst>
              <a:ext uri="{FF2B5EF4-FFF2-40B4-BE49-F238E27FC236}">
                <a16:creationId xmlns:a16="http://schemas.microsoft.com/office/drawing/2014/main" id="{6EAB2F50-A66E-403F-9B97-9C76DF46C0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08" r="35591"/>
          <a:stretch/>
        </p:blipFill>
        <p:spPr>
          <a:xfrm>
            <a:off x="3358243" y="2405743"/>
            <a:ext cx="2026735" cy="26615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42610C-9C71-4C3B-AAF3-F8A0F73DC002}"/>
                  </a:ext>
                </a:extLst>
              </p:cNvPr>
              <p:cNvSpPr txBox="1"/>
              <p:nvPr/>
            </p:nvSpPr>
            <p:spPr>
              <a:xfrm>
                <a:off x="5522685" y="3076228"/>
                <a:ext cx="2053771" cy="972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200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12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200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200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=1,2,3,4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  <a:p>
                <a:endParaRPr lang="en-US" sz="1200" dirty="0">
                  <a:solidFill>
                    <a:srgbClr val="0066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42610C-9C71-4C3B-AAF3-F8A0F73DC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685" y="3076228"/>
                <a:ext cx="2053771" cy="972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755AE03-3B03-4EC8-96EB-FB9293DF5C40}"/>
                  </a:ext>
                </a:extLst>
              </p14:cNvPr>
              <p14:cNvContentPartPr/>
              <p14:nvPr/>
            </p14:nvContentPartPr>
            <p14:xfrm>
              <a:off x="3139847" y="219694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755AE03-3B03-4EC8-96EB-FB9293DF5C4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30847" y="21879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1922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D09E6-656B-4F3B-8BC4-B2688B4A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Definite Integral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6271E-E206-4157-A2B4-9A4BCF83E2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37B5E-E9F0-48EB-806C-825ED5BD2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3473"/>
            <a:ext cx="5688693" cy="304925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We can approximate the area by using rectangular subregions in two ways: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By using circumscribed (the outside) rectangles:</a:t>
            </a:r>
          </a:p>
          <a:p>
            <a:pPr>
              <a:lnSpc>
                <a:spcPct val="100000"/>
              </a:lnSpc>
            </a:pPr>
            <a:endParaRPr lang="en-US" sz="1200" dirty="0"/>
          </a:p>
          <a:p>
            <a:pPr>
              <a:lnSpc>
                <a:spcPct val="100000"/>
              </a:lnSpc>
            </a:pPr>
            <a:endParaRPr lang="en-US" sz="1200" dirty="0"/>
          </a:p>
          <a:p>
            <a:pPr>
              <a:lnSpc>
                <a:spcPct val="100000"/>
              </a:lnSpc>
            </a:pP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By using inscribed (the inside) rectangles:</a:t>
            </a:r>
          </a:p>
          <a:p>
            <a:pPr>
              <a:lnSpc>
                <a:spcPct val="100000"/>
              </a:lnSpc>
            </a:pPr>
            <a:endParaRPr lang="en-US" sz="1200" dirty="0"/>
          </a:p>
          <a:p>
            <a:pPr marL="0" indent="0" algn="ctr">
              <a:lnSpc>
                <a:spcPct val="100000"/>
              </a:lnSpc>
              <a:buNone/>
            </a:pPr>
            <a:endParaRPr lang="en-US" sz="1200" b="0" i="1" dirty="0">
              <a:solidFill>
                <a:srgbClr val="006600"/>
              </a:solidFill>
              <a:latin typeface="Cambria Math" panose="02040503050406030204" pitchFamily="18" charset="0"/>
            </a:endParaRPr>
          </a:p>
        </p:txBody>
      </p:sp>
      <p:pic>
        <p:nvPicPr>
          <p:cNvPr id="5" name="Picture 4" descr="Illustration of subregions and circumscribed  rectangles for the function y=2x">
            <a:extLst>
              <a:ext uri="{FF2B5EF4-FFF2-40B4-BE49-F238E27FC236}">
                <a16:creationId xmlns:a16="http://schemas.microsoft.com/office/drawing/2014/main" id="{6EAB2F50-A66E-403F-9B97-9C76DF46C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77"/>
          <a:stretch/>
        </p:blipFill>
        <p:spPr>
          <a:xfrm>
            <a:off x="6649288" y="537796"/>
            <a:ext cx="1803538" cy="2402612"/>
          </a:xfrm>
          <a:prstGeom prst="rect">
            <a:avLst/>
          </a:prstGeom>
        </p:spPr>
      </p:pic>
      <p:pic>
        <p:nvPicPr>
          <p:cNvPr id="7" name="Picture 6" descr="Illustration of subregions and inscribed  rectangles for the function y=2x">
            <a:extLst>
              <a:ext uri="{FF2B5EF4-FFF2-40B4-BE49-F238E27FC236}">
                <a16:creationId xmlns:a16="http://schemas.microsoft.com/office/drawing/2014/main" id="{6D2836FF-5899-4622-96BC-CB6488375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340" y="2778316"/>
            <a:ext cx="1446346" cy="2298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DE4E5C-6FCF-461E-8EEC-EF97F2B46BAD}"/>
                  </a:ext>
                </a:extLst>
              </p:cNvPr>
              <p:cNvSpPr txBox="1"/>
              <p:nvPr/>
            </p:nvSpPr>
            <p:spPr>
              <a:xfrm>
                <a:off x="1302657" y="2266042"/>
                <a:ext cx="3877856" cy="615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2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sz="12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200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n-US" sz="1200" b="0" i="1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2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sz="1200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200" b="0" i="1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sz="1200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b="0" i="1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n-US" sz="1200" b="0" i="1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2(</m:t>
                          </m:r>
                          <m:f>
                            <m:fPr>
                              <m:ctrlPr>
                                <a:rPr lang="en-US" sz="12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1200" b="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200" b="0" i="1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f>
                            <m:fPr>
                              <m:ctrlPr>
                                <a:rPr lang="en-US" sz="12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200" b="0" i="1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200" dirty="0">
                              <a:solidFill>
                                <a:srgbClr val="006600"/>
                              </a:solidFill>
                            </a:rPr>
                            <m:t> </m:t>
                          </m:r>
                        </m:e>
                      </m:nary>
                      <m:r>
                        <a:rPr lang="en-US" sz="1200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200" i="1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b="0" i="1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n-US" sz="1200" b="0" i="1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  <m:r>
                        <a:rPr lang="en-US" sz="1200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12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1200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DE4E5C-6FCF-461E-8EEC-EF97F2B46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657" y="2266042"/>
                <a:ext cx="3877856" cy="6156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001D15-2013-4CB5-BB17-09B69BA5A3F7}"/>
                  </a:ext>
                </a:extLst>
              </p:cNvPr>
              <p:cNvSpPr txBox="1"/>
              <p:nvPr/>
            </p:nvSpPr>
            <p:spPr>
              <a:xfrm>
                <a:off x="678543" y="3510968"/>
                <a:ext cx="5046914" cy="615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sz="1200" i="1" dirty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200" b="0" i="1" dirty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bar>
                        </m:e>
                        <m:sub>
                          <m:r>
                            <a:rPr lang="en-US" sz="12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200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1200" b="0" i="1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2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sz="1200" b="0" i="0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200" b="0" i="1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sz="1200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b="0" i="1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1200" b="0" i="1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2(</m:t>
                          </m:r>
                          <m:f>
                            <m:fPr>
                              <m:ctrlPr>
                                <a:rPr lang="en-US" sz="12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1200" b="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200" b="0" i="1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f>
                            <m:fPr>
                              <m:ctrlPr>
                                <a:rPr lang="en-US" sz="12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200" b="0" i="1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200" dirty="0">
                              <a:solidFill>
                                <a:srgbClr val="006600"/>
                              </a:solidFill>
                            </a:rPr>
                            <m:t> </m:t>
                          </m:r>
                        </m:e>
                      </m:nary>
                      <m:r>
                        <a:rPr lang="en-US" sz="1200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200" i="1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b="0" i="1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12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  <m:r>
                        <a:rPr lang="en-US" sz="1200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12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1200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2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001D15-2013-4CB5-BB17-09B69BA5A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43" y="3510968"/>
                <a:ext cx="5046914" cy="6156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97824D-8D31-4319-BFF2-C8628B0C14BA}"/>
                  </a:ext>
                </a:extLst>
              </p:cNvPr>
              <p:cNvSpPr txBox="1"/>
              <p:nvPr/>
            </p:nvSpPr>
            <p:spPr>
              <a:xfrm>
                <a:off x="2400661" y="4443972"/>
                <a:ext cx="1872343" cy="441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12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200" b="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2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en-US" sz="12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1200" b="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1200" b="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2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2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𝐴𝑟𝑒𝑎</m:t>
                          </m:r>
                          <m:r>
                            <a:rPr lang="en-US" sz="12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acc>
                            <m:accPr>
                              <m:chr m:val="̅"/>
                              <m:ctrlPr>
                                <a:rPr lang="en-US" sz="12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sz="12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200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97824D-8D31-4319-BFF2-C8628B0C1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661" y="4443972"/>
                <a:ext cx="1872343" cy="441788"/>
              </a:xfrm>
              <a:prstGeom prst="rect">
                <a:avLst/>
              </a:prstGeom>
              <a:blipFill>
                <a:blip r:embed="rId6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770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FEB47-77F7-4C88-9FC9-42445257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Definite Integral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8" name="Rectangle 3">
                <a:extLst>
                  <a:ext uri="{FF2B5EF4-FFF2-40B4-BE49-F238E27FC236}">
                    <a16:creationId xmlns:a16="http://schemas.microsoft.com/office/drawing/2014/main" id="{9F6B3A79-7382-4A9A-8584-4E7338FC01A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For area under the graph from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en-US" altLang="en-US" sz="1200" dirty="0"/>
              </a:p>
              <a:p>
                <a:endParaRPr lang="en-US" altLang="en-US" sz="1200" dirty="0"/>
              </a:p>
              <a:p>
                <a:endParaRPr lang="en-US" altLang="en-US" sz="1200" dirty="0"/>
              </a:p>
              <a:p>
                <a:pPr marL="0" indent="0">
                  <a:buNone/>
                </a:pPr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the </a:t>
                </a:r>
                <a:r>
                  <a:rPr lang="en-US" altLang="en-US" sz="1200" dirty="0">
                    <a:solidFill>
                      <a:srgbClr val="0000FF"/>
                    </a:solidFill>
                  </a:rPr>
                  <a:t>variable of integration,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the </a:t>
                </a:r>
                <a:r>
                  <a:rPr lang="en-US" altLang="en-US" sz="1200" dirty="0">
                    <a:solidFill>
                      <a:srgbClr val="0000FF"/>
                    </a:solidFill>
                  </a:rPr>
                  <a:t>integrand</a:t>
                </a:r>
                <a:r>
                  <a:rPr lang="en-US" altLang="en-US" sz="1200" dirty="0"/>
                  <a:t>,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en-US" sz="1200" i="1" dirty="0"/>
                  <a:t> </a:t>
                </a:r>
                <a:r>
                  <a:rPr lang="en-US" altLang="en-US" sz="1200" dirty="0"/>
                  <a:t>the </a:t>
                </a:r>
                <a:r>
                  <a:rPr lang="en-US" altLang="en-US" sz="1200" dirty="0">
                    <a:solidFill>
                      <a:srgbClr val="0000FF"/>
                    </a:solidFill>
                  </a:rPr>
                  <a:t>lower bound</a:t>
                </a:r>
                <a:r>
                  <a:rPr lang="en-US" altLang="en-US" sz="1200" i="1" dirty="0"/>
                  <a:t>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en-US" sz="1200" i="1" dirty="0"/>
                  <a:t> </a:t>
                </a:r>
                <a:r>
                  <a:rPr lang="en-US" altLang="en-US" sz="1200" dirty="0"/>
                  <a:t>the </a:t>
                </a:r>
                <a:r>
                  <a:rPr lang="en-US" altLang="en-US" sz="1200" dirty="0">
                    <a:solidFill>
                      <a:srgbClr val="0000FF"/>
                    </a:solidFill>
                  </a:rPr>
                  <a:t>upper bound</a:t>
                </a:r>
              </a:p>
              <a:p>
                <a:pPr marL="0" indent="0">
                  <a:buNone/>
                </a:pPr>
                <a:endParaRPr lang="en-US" altLang="en-US" sz="1200" dirty="0">
                  <a:solidFill>
                    <a:schemeClr val="tx1"/>
                  </a:solidFill>
                </a:endParaRPr>
              </a:p>
              <a:p>
                <a:pPr>
                  <a:buFontTx/>
                  <a:buNone/>
                </a:pPr>
                <a:endParaRPr lang="en-US" altLang="en-US" sz="1200" dirty="0"/>
              </a:p>
            </p:txBody>
          </p:sp>
        </mc:Choice>
        <mc:Fallback xmlns="">
          <p:sp>
            <p:nvSpPr>
              <p:cNvPr id="21508" name="Rectangle 3">
                <a:extLst>
                  <a:ext uri="{FF2B5EF4-FFF2-40B4-BE49-F238E27FC236}">
                    <a16:creationId xmlns:a16="http://schemas.microsoft.com/office/drawing/2014/main" id="{9F6B3A79-7382-4A9A-8584-4E7338FC01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Object 2">
                <a:extLst>
                  <a:ext uri="{FF2B5EF4-FFF2-40B4-BE49-F238E27FC236}">
                    <a16:creationId xmlns:a16="http://schemas.microsoft.com/office/drawing/2014/main" id="{0566B198-5CD8-4B38-92EE-8E10EE20B467}"/>
                  </a:ext>
                </a:extLst>
              </p:cNvPr>
              <p:cNvSpPr txBox="1"/>
              <p:nvPr/>
            </p:nvSpPr>
            <p:spPr bwMode="auto">
              <a:xfrm>
                <a:off x="1490880" y="1676194"/>
                <a:ext cx="3869890" cy="638270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12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b="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12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en-US" sz="12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1200" b="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1200" b="0" i="1" dirty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en-US" sz="1200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200" b="0" i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nary>
                        <m:naryPr>
                          <m:chr m:val="∑"/>
                          <m:ctrlPr>
                            <a:rPr lang="en-US" sz="1200" i="1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b="0" i="1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200" b="0" i="1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2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sz="1200" b="0" i="0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200" b="0" i="1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sz="1200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1506" name="Object 2">
                <a:extLst>
                  <a:ext uri="{FF2B5EF4-FFF2-40B4-BE49-F238E27FC236}">
                    <a16:creationId xmlns:a16="http://schemas.microsoft.com/office/drawing/2014/main" id="{0566B198-5CD8-4B38-92EE-8E10EE20B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0880" y="1676194"/>
                <a:ext cx="3869890" cy="638270"/>
              </a:xfrm>
              <a:prstGeom prst="rect">
                <a:avLst/>
              </a:prstGeom>
              <a:blipFill>
                <a:blip r:embed="rId3"/>
                <a:stretch>
                  <a:fillRect t="-103738" r="-4245" b="-150467"/>
                </a:stretch>
              </a:blipFill>
              <a:ln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rea under the graph for the function y=4-x^2">
            <a:extLst>
              <a:ext uri="{FF2B5EF4-FFF2-40B4-BE49-F238E27FC236}">
                <a16:creationId xmlns:a16="http://schemas.microsoft.com/office/drawing/2014/main" id="{E33AD271-C1F9-4425-BECB-8E59007FF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863" y="2695607"/>
            <a:ext cx="1794612" cy="1917699"/>
          </a:xfrm>
          <a:prstGeom prst="rect">
            <a:avLst/>
          </a:prstGeom>
        </p:spPr>
      </p:pic>
      <p:sp>
        <p:nvSpPr>
          <p:cNvPr id="5" name="Rectangle 29">
            <a:extLst>
              <a:ext uri="{FF2B5EF4-FFF2-40B4-BE49-F238E27FC236}">
                <a16:creationId xmlns:a16="http://schemas.microsoft.com/office/drawing/2014/main" id="{949052B3-E711-4AB6-BB3B-F6814B4C2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880" y="3112322"/>
            <a:ext cx="3869889" cy="1084271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FF"/>
                </a:solidFill>
              </a:rPr>
              <a:t>Coding in R:</a:t>
            </a: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f=function(x){4-x^2}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6600"/>
                </a:solidFill>
                <a:latin typeface="Courier New" panose="02070309020205020404" pitchFamily="49" charset="0"/>
              </a:rPr>
              <a:t>integrate(f,0,2)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5.333333 with absolute error &lt; 5.9e-14</a:t>
            </a:r>
            <a:endParaRPr lang="en-US" altLang="en-US" sz="12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1868-9924-4B38-9C42-1E06BA6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Loops in 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B4D1A60-7F0F-4630-8A95-DDD4541C5F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Loops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EF239BC-C939-47BD-BE65-9097903C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16" y="2782884"/>
            <a:ext cx="7886700" cy="1978042"/>
          </a:xfrm>
        </p:spPr>
        <p:txBody>
          <a:bodyPr>
            <a:no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s=0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1:3){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s=s+(1/8)*</a:t>
            </a:r>
            <a:r>
              <a:rPr lang="en-US" altLang="en-US" sz="11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11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s=0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&lt;=3){</a:t>
            </a:r>
            <a:endParaRPr lang="en-US" altLang="en-US" sz="11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s=s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+(1/8)*</a:t>
            </a:r>
            <a:r>
              <a:rPr lang="en-US" altLang="en-US" sz="11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=i+1}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print(s)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9205CB1-94E8-4ADE-B522-C87ECE8A6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6" y="1567667"/>
            <a:ext cx="7146483" cy="1169551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(variable in vector)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expressions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while (condition)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17729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56BA-2560-4F97-B557-A1E5E532C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Definite Integral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4D330-4485-835B-EFE6-504D0B5969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Recap: Definite Integral as a Limit of a Sum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E973790-1FC2-774A-A524-D86EEAD11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5067" y="2571750"/>
                <a:ext cx="7886700" cy="245290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sz="1200" b="1" dirty="0"/>
                  <a:t>Example</a:t>
                </a:r>
                <a:r>
                  <a:rPr lang="en-US" sz="1200" dirty="0"/>
                  <a:t>: Find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𝑥𝑑𝑥</m:t>
                        </m:r>
                      </m:e>
                    </m:nary>
                  </m:oMath>
                </a14:m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1−0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12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sz="1200" b="0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12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en-US" sz="1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aln/>
                      </m:rP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m:rPr>
                        <m:sty m:val="p"/>
                      </m:rPr>
                      <a:rPr lang="en-US" sz="120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12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nary>
                    <m:d>
                      <m:d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200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altLang="en-US" sz="1200" dirty="0"/>
                  <a:t>Now, to find the approximate value of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20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sz="1200" dirty="0"/>
                  <a:t>, use R: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s=0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n=1000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for (k in 1:n){ 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s=s+2*k/n^2}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print(s)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[1] 1.001</a:t>
                </a:r>
                <a:endParaRPr lang="en-US" altLang="en-US" sz="1200" dirty="0">
                  <a:solidFill>
                    <a:srgbClr val="0000FF"/>
                  </a:solidFill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E973790-1FC2-774A-A524-D86EEAD11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067" y="2571750"/>
                <a:ext cx="7886700" cy="2452909"/>
              </a:xfrm>
              <a:blipFill>
                <a:blip r:embed="rId2"/>
                <a:stretch>
                  <a:fillRect l="-77" t="-6965" b="-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F601287-AB39-43B1-81E8-5802C8C96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914" y="1801310"/>
            <a:ext cx="2024047" cy="26580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661B23F8-A388-45FA-AAE3-C100B92DCF36}"/>
                  </a:ext>
                </a:extLst>
              </p:cNvPr>
              <p:cNvSpPr txBox="1"/>
              <p:nvPr/>
            </p:nvSpPr>
            <p:spPr bwMode="auto">
              <a:xfrm>
                <a:off x="2503159" y="1480438"/>
                <a:ext cx="3850515" cy="1278360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m:rPr>
                              <m:sty m:val="p"/>
                            </m:rPr>
                            <a:rPr lang="en-US" sz="1200" b="0" i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  <a:p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sz="1200" b="0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,       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12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sz="1200" b="0" i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661B23F8-A388-45FA-AAE3-C100B92DC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3159" y="1480438"/>
                <a:ext cx="3850515" cy="1278360"/>
              </a:xfrm>
              <a:prstGeom prst="rect">
                <a:avLst/>
              </a:prstGeom>
              <a:blipFill>
                <a:blip r:embed="rId4"/>
                <a:stretch>
                  <a:fillRect l="-7425" t="-52358" b="-26415"/>
                </a:stretch>
              </a:blipFill>
              <a:ln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6389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FEB47-77F7-4C88-9FC9-42445257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CB3E3-7B8E-45C8-AFDD-1750EE24C4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Definite Integral as a Limit of a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8" name="Rectangle 3">
                <a:extLst>
                  <a:ext uri="{FF2B5EF4-FFF2-40B4-BE49-F238E27FC236}">
                    <a16:creationId xmlns:a16="http://schemas.microsoft.com/office/drawing/2014/main" id="{9F6B3A79-7382-4A9A-8584-4E7338FC01A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480438"/>
                <a:ext cx="6156960" cy="3503041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Find the area of the region bounded by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=4−</m:t>
                    </m:r>
                    <m:sSup>
                      <m:sSup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between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.</a:t>
                </a:r>
                <a:endParaRPr lang="en-US" altLang="en-US" sz="1200" dirty="0"/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altLang="en-US" sz="1200" dirty="0"/>
                  <a:t>Since the length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[0,2]</m:t>
                    </m:r>
                  </m:oMath>
                </a14:m>
                <a:r>
                  <a:rPr lang="en-US" altLang="en-US" sz="1200" dirty="0"/>
                  <a:t> is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en-US" sz="12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en-US" sz="1200" i="1" dirty="0"/>
                  <a:t> </a:t>
                </a:r>
                <a:r>
                  <a:rPr lang="en-US" altLang="en-US" sz="1200" dirty="0"/>
                  <a:t>. Considering inscribed rectangles,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200" dirty="0"/>
                  <a:t>. Summing the areas, we get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m:rPr>
                          <m:sty m:val="p"/>
                        </m:rPr>
                        <a:rPr lang="en-US" sz="1200" b="0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4−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2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b="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200" b="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lang="en-US" sz="1200" b="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en-US" sz="1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Now, to find the approximate value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2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 b="0" i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, use R: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s=0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n=1000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for (k in 1:n){ 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s=s+(4-(2*k/n)^2)*(2/n)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}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print(s)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[1] 5.33</a:t>
                </a:r>
                <a:endParaRPr lang="en-US" altLang="en-US" sz="1400" dirty="0">
                  <a:solidFill>
                    <a:srgbClr val="0000FF"/>
                  </a:solidFill>
                </a:endParaRPr>
              </a:p>
              <a:p>
                <a:pPr>
                  <a:buFontTx/>
                  <a:buNone/>
                </a:pPr>
                <a:endParaRPr lang="en-US" altLang="en-US" sz="1400" dirty="0"/>
              </a:p>
            </p:txBody>
          </p:sp>
        </mc:Choice>
        <mc:Fallback xmlns="">
          <p:sp>
            <p:nvSpPr>
              <p:cNvPr id="21508" name="Rectangle 3">
                <a:extLst>
                  <a:ext uri="{FF2B5EF4-FFF2-40B4-BE49-F238E27FC236}">
                    <a16:creationId xmlns:a16="http://schemas.microsoft.com/office/drawing/2014/main" id="{9F6B3A79-7382-4A9A-8584-4E7338FC01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80438"/>
                <a:ext cx="6156960" cy="3503041"/>
              </a:xfrm>
              <a:blipFill>
                <a:blip r:embed="rId2"/>
                <a:stretch>
                  <a:fillRect t="-697" r="-297" b="-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n subintervals and corresponding nscribed rectangles for the function y=4-x^2">
            <a:extLst>
              <a:ext uri="{FF2B5EF4-FFF2-40B4-BE49-F238E27FC236}">
                <a16:creationId xmlns:a16="http://schemas.microsoft.com/office/drawing/2014/main" id="{7D92DC4A-9496-4EA3-BA74-AB078ECE7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713" y="1756410"/>
            <a:ext cx="1884904" cy="245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99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FFCE-3C5C-4698-9441-4448C21A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46388-9F91-4EE8-8D52-1371F9475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430778" cy="404813"/>
          </a:xfrm>
        </p:spPr>
        <p:txBody>
          <a:bodyPr>
            <a:normAutofit/>
          </a:bodyPr>
          <a:lstStyle/>
          <a:p>
            <a:r>
              <a:rPr lang="en-US" sz="1600" dirty="0"/>
              <a:t>Definite Integral as a Limit of a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7F86E34-0B5F-4841-A4E2-53DC3E0346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en-US" sz="1200" dirty="0"/>
                  <a:t>Integrate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−5 </m:t>
                    </m:r>
                  </m:oMath>
                </a14:m>
                <a:r>
                  <a:rPr lang="en-US" altLang="en-US" sz="1200" dirty="0"/>
                  <a:t>from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200" dirty="0"/>
                  <a:t>to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en-US" sz="1200" dirty="0"/>
              </a:p>
              <a:p>
                <a:pPr marL="0" indent="0">
                  <a:buNone/>
                </a:pPr>
                <a:endParaRPr lang="en-US" sz="14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7F86E34-0B5F-4841-A4E2-53DC3E0346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Demonstrating the subintervals for the function y=x-5">
            <a:extLst>
              <a:ext uri="{FF2B5EF4-FFF2-40B4-BE49-F238E27FC236}">
                <a16:creationId xmlns:a16="http://schemas.microsoft.com/office/drawing/2014/main" id="{5C5DE495-D358-4CF5-96DD-4702D0216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997" y="1520372"/>
            <a:ext cx="1770573" cy="242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39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C3E6D87-BDAE-4774-A9C3-DD4C9E70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E0E1E51-1923-F445-A07A-9CB162CE31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34791"/>
                <a:ext cx="6403521" cy="383486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dirty="0"/>
                  <a:t>Since the length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[0,3]</m:t>
                    </m:r>
                  </m:oMath>
                </a14:m>
                <a:r>
                  <a:rPr lang="en-US" altLang="en-US" sz="1200" dirty="0"/>
                  <a:t> is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en-US" sz="12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en-US" sz="1200" i="1" dirty="0"/>
                  <a:t> </a:t>
                </a:r>
                <a:r>
                  <a:rPr lang="en-US" altLang="en-US" sz="1200" dirty="0"/>
                  <a:t>. Considering inscribed rectangles,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200" dirty="0"/>
                  <a:t>. Summing the areas, we get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m:rPr>
                          <m:sty m:val="p"/>
                        </m:rPr>
                        <a:rPr lang="en-US" sz="1200" b="0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12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</m:e>
                      </m:nary>
                      <m:d>
                        <m:dPr>
                          <m:ctrlP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marL="0" indent="0">
                  <a:buNone/>
                </a:pPr>
                <a:endParaRPr lang="en-US" altLang="en-US" sz="1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Now, to find the approximate value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2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 b="0" i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, use R: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s=0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n=1000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for (k in 1:n){ 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s=s+(3*k/n-5)*(3/n)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}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print(s)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[1]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-10.50</a:t>
                </a:r>
                <a:endParaRPr lang="en-US" altLang="en-US" sz="1600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sz="1200" dirty="0">
                    <a:solidFill>
                      <a:srgbClr val="0000FF"/>
                    </a:solidFill>
                  </a:rPr>
                  <a:t>Remark: </a:t>
                </a:r>
                <a:r>
                  <a:rPr lang="en-US" sz="1200" dirty="0"/>
                  <a:t>Since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sz="1200" dirty="0"/>
                  <a:t> for all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/>
                  <a:t>, the definite integral has become a negative number.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E0E1E51-1923-F445-A07A-9CB162CE31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34791"/>
                <a:ext cx="6403521" cy="3834865"/>
              </a:xfrm>
              <a:blipFill>
                <a:blip r:embed="rId2"/>
                <a:stretch>
                  <a:fillRect r="-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Demonstrating the subintervals for the function y=x-5">
            <a:extLst>
              <a:ext uri="{FF2B5EF4-FFF2-40B4-BE49-F238E27FC236}">
                <a16:creationId xmlns:a16="http://schemas.microsoft.com/office/drawing/2014/main" id="{61EDABF8-137A-428E-8454-9480BB603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941" y="1785257"/>
            <a:ext cx="1667890" cy="228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98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9D8792-FF96-496A-9CDA-1F44DB490856}"/>
              </a:ext>
            </a:extLst>
          </p:cNvPr>
          <p:cNvSpPr/>
          <p:nvPr/>
        </p:nvSpPr>
        <p:spPr>
          <a:xfrm>
            <a:off x="650600" y="1406189"/>
            <a:ext cx="8095343" cy="1828523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374A1-1D48-4EFF-BDEE-ED1A2F1F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Fundamental Theorem of Integral Calculus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C0A80-8B10-4056-9E55-CAD02AB933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Fundamental Theorem of Integral Calculus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2" name="Rectangle 3">
                <a:extLst>
                  <a:ext uri="{FF2B5EF4-FFF2-40B4-BE49-F238E27FC236}">
                    <a16:creationId xmlns:a16="http://schemas.microsoft.com/office/drawing/2014/main" id="{383C2B40-5424-4662-BDE6-0050B487FFF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64481" y="1417800"/>
                <a:ext cx="7815037" cy="2411249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en-US" sz="1200" dirty="0"/>
                  <a:t>If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en-US" sz="1200" i="1" dirty="0"/>
                  <a:t> </a:t>
                </a:r>
                <a:r>
                  <a:rPr lang="en-US" altLang="en-US" sz="1200" dirty="0"/>
                  <a:t>is </a:t>
                </a:r>
                <a:r>
                  <a:rPr lang="en-US" altLang="en-US" sz="1200" dirty="0">
                    <a:solidFill>
                      <a:srgbClr val="0000FF"/>
                    </a:solidFill>
                  </a:rPr>
                  <a:t>continuous</a:t>
                </a:r>
                <a:r>
                  <a:rPr lang="en-US" altLang="en-US" sz="1200" dirty="0"/>
                  <a:t> on the interval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altLang="en-US" sz="1200" dirty="0"/>
                  <a:t>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en-US" sz="1200" i="1" dirty="0"/>
                  <a:t> </a:t>
                </a:r>
                <a:r>
                  <a:rPr lang="en-US" altLang="en-US" sz="1200" dirty="0"/>
                  <a:t>is any antiderivative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en-US" sz="1200" i="1" dirty="0"/>
                  <a:t> </a:t>
                </a:r>
                <a:r>
                  <a:rPr lang="en-US" altLang="en-US" sz="1200" dirty="0"/>
                  <a:t>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1200" dirty="0"/>
                  <a:t>, then</a:t>
                </a:r>
              </a:p>
              <a:p>
                <a:pPr marL="228600" indent="-228600">
                  <a:lnSpc>
                    <a:spcPct val="130000"/>
                  </a:lnSpc>
                  <a:buAutoNum type="alphaLcParenR"/>
                </a:pPr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nary>
                      </m:e>
                    </m:d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228600" indent="-228600">
                  <a:lnSpc>
                    <a:spcPct val="130000"/>
                  </a:lnSpc>
                  <a:buAutoNum type="alphaLcParenR"/>
                </a:pPr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altLang="en-US" sz="1200" dirty="0">
                  <a:solidFill>
                    <a:srgbClr val="0000FF"/>
                  </a:solidFill>
                </a:endParaRPr>
              </a:p>
              <a:p>
                <a:pPr>
                  <a:buFontTx/>
                  <a:buNone/>
                </a:pPr>
                <a:r>
                  <a:rPr lang="en-US" altLang="en-US" sz="1200" dirty="0"/>
                  <a:t>If</a:t>
                </a:r>
                <a:r>
                  <a:rPr lang="en-US" altLang="en-US" sz="12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en-US" sz="12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sz="1200" dirty="0"/>
                  <a:t>on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1200" dirty="0"/>
                  <a:t> then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en-US" sz="12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sz="1200" dirty="0"/>
                  <a:t>represents the </a:t>
                </a:r>
                <a:r>
                  <a:rPr lang="en-US" altLang="en-US" sz="1200" dirty="0">
                    <a:solidFill>
                      <a:srgbClr val="0000FF"/>
                    </a:solidFill>
                  </a:rPr>
                  <a:t>area under the curve</a:t>
                </a:r>
                <a:r>
                  <a:rPr lang="en-US" altLang="en-US" sz="1200" dirty="0"/>
                  <a:t>.</a:t>
                </a:r>
                <a:endParaRPr lang="en-US" altLang="en-US" sz="1200" dirty="0">
                  <a:solidFill>
                    <a:srgbClr val="0000FF"/>
                  </a:solidFill>
                </a:endParaRPr>
              </a:p>
              <a:p>
                <a:pPr>
                  <a:buFontTx/>
                  <a:buNone/>
                </a:pPr>
                <a:endParaRPr lang="en-US" altLang="en-US" sz="1200" b="1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0"/>
                  </a:lnSpc>
                  <a:buFontTx/>
                  <a:buNone/>
                </a:pPr>
                <a:endParaRPr lang="en-US" altLang="en-US" sz="1200" b="1" dirty="0">
                  <a:solidFill>
                    <a:srgbClr val="0000FF"/>
                  </a:solidFill>
                </a:endParaRPr>
              </a:p>
              <a:p>
                <a:pPr>
                  <a:buNone/>
                </a:pPr>
                <a:r>
                  <a:rPr lang="en-US" altLang="en-US" sz="1200" b="1" dirty="0">
                    <a:solidFill>
                      <a:srgbClr val="0000FF"/>
                    </a:solidFill>
                  </a:rPr>
                  <a:t>Properties of The Definite Integrals:  </a:t>
                </a:r>
              </a:p>
              <a:p>
                <a:pPr>
                  <a:buFontTx/>
                  <a:buNone/>
                </a:pPr>
                <a:endParaRPr lang="en-US" alt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4582" name="Rectangle 3">
                <a:extLst>
                  <a:ext uri="{FF2B5EF4-FFF2-40B4-BE49-F238E27FC236}">
                    <a16:creationId xmlns:a16="http://schemas.microsoft.com/office/drawing/2014/main" id="{383C2B40-5424-4662-BDE6-0050B487FF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4481" y="1417800"/>
                <a:ext cx="7815037" cy="24112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Illustration of the area under a function that is positive at all points in its domain">
            <a:extLst>
              <a:ext uri="{FF2B5EF4-FFF2-40B4-BE49-F238E27FC236}">
                <a16:creationId xmlns:a16="http://schemas.microsoft.com/office/drawing/2014/main" id="{13975919-9F4D-422E-9BE4-A3BE744FF1F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94953" y="1354211"/>
            <a:ext cx="2116340" cy="17032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7548C7-F59E-FACE-7A46-135977CA3158}"/>
                  </a:ext>
                </a:extLst>
              </p:cNvPr>
              <p:cNvSpPr txBox="1"/>
              <p:nvPr/>
            </p:nvSpPr>
            <p:spPr>
              <a:xfrm>
                <a:off x="650600" y="3660688"/>
                <a:ext cx="3675743" cy="1186350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en-US" sz="1200" dirty="0">
                  <a:solidFill>
                    <a:srgbClr val="0000FF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limLoc m:val="undOvr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en-US" sz="1200" dirty="0">
                  <a:solidFill>
                    <a:srgbClr val="0000FF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undOvr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7548C7-F59E-FACE-7A46-135977CA3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00" y="3660688"/>
                <a:ext cx="3675743" cy="1186350"/>
              </a:xfrm>
              <a:prstGeom prst="rect">
                <a:avLst/>
              </a:prstGeom>
              <a:blipFill>
                <a:blip r:embed="rId4"/>
                <a:stretch>
                  <a:fillRect t="-18878" b="-4132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0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EC68-C0BE-4E44-816C-D27F36EEC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5" name="Rectangle 2">
                <a:extLst>
                  <a:ext uri="{FF2B5EF4-FFF2-40B4-BE49-F238E27FC236}">
                    <a16:creationId xmlns:a16="http://schemas.microsoft.com/office/drawing/2014/main" id="{4A83D849-53AA-4CDA-BC87-4AC75CAC67F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49" y="1204496"/>
                <a:ext cx="8087179" cy="181075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b="1" dirty="0">
                    <a:solidFill>
                      <a:schemeClr val="tx1"/>
                    </a:solidFill>
                  </a:rPr>
                  <a:t>Example: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Find the differential of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en-US" altLang="en-US" sz="1200" dirty="0">
                    <a:solidFill>
                      <a:srgbClr val="115740"/>
                    </a:solidFill>
                  </a:rPr>
                  <a:t>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and evaluate it when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=0.04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en-US" sz="12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b="1" dirty="0">
                    <a:solidFill>
                      <a:schemeClr val="tx1"/>
                    </a:solidFill>
                  </a:rPr>
                  <a:t>Solution: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=0.04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200" b="0" i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1200" b="0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1200" b="0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0.04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0.04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=0.08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  <a:p>
                <a:endParaRPr lang="en-US" altLang="en-US" sz="1400" dirty="0"/>
              </a:p>
            </p:txBody>
          </p:sp>
        </mc:Choice>
        <mc:Fallback xmlns="">
          <p:sp>
            <p:nvSpPr>
              <p:cNvPr id="2055" name="Rectangle 2">
                <a:extLst>
                  <a:ext uri="{FF2B5EF4-FFF2-40B4-BE49-F238E27FC236}">
                    <a16:creationId xmlns:a16="http://schemas.microsoft.com/office/drawing/2014/main" id="{4A83D849-53AA-4CDA-BC87-4AC75CAC67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204496"/>
                <a:ext cx="8087179" cy="181075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FE15885C-7B8C-178B-91B7-B75D51648B6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48" y="3473546"/>
                <a:ext cx="8087179" cy="844713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Courier New" panose="02070309020205020404" pitchFamily="49" charset="0"/>
                  <a:buChar char="o"/>
                  <a:defRPr sz="14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Wingdings" pitchFamily="2" charset="2"/>
                  <a:buChar char="§"/>
                  <a:defRPr sz="12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200" dirty="0">
                    <a:solidFill>
                      <a:srgbClr val="0000FF"/>
                    </a:solidFill>
                    <a:latin typeface="Helvetica Light" panose="020B0403020202020204"/>
                  </a:rPr>
                  <a:t>Remark: </a:t>
                </a:r>
                <a:r>
                  <a:rPr lang="en-US" altLang="en-US" sz="1200" dirty="0">
                    <a:latin typeface="Helvetica Light" panose="020B0403020202020204"/>
                  </a:rPr>
                  <a:t>To find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200" dirty="0">
                    <a:latin typeface="Helvetica Light" panose="020B0403020202020204"/>
                  </a:rPr>
                  <a:t>in R, type:</a:t>
                </a:r>
                <a:endParaRPr lang="en-US" altLang="en-US" sz="1200" dirty="0">
                  <a:solidFill>
                    <a:srgbClr val="0000FF"/>
                  </a:solidFill>
                  <a:latin typeface="Courier New" panose="02070309020205020404" pitchFamily="49" charset="0"/>
                </a:endParaRPr>
              </a:p>
              <a:p>
                <a:pPr marL="0" indent="0"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200" dirty="0">
                    <a:solidFill>
                      <a:srgbClr val="006600"/>
                    </a:solidFill>
                    <a:latin typeface="Courier New" panose="02070309020205020404" pitchFamily="49" charset="0"/>
                  </a:rPr>
                  <a:t>f=expression(x^3-2x^2+3x-4)</a:t>
                </a:r>
              </a:p>
              <a:p>
                <a:pPr marL="0" indent="0"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en-US" altLang="en-US" sz="1200" dirty="0">
                    <a:solidFill>
                      <a:srgbClr val="006600"/>
                    </a:solidFill>
                    <a:latin typeface="Courier New" panose="02070309020205020404" pitchFamily="49" charset="0"/>
                  </a:rPr>
                  <a:t>D(</a:t>
                </a:r>
                <a:r>
                  <a:rPr lang="en-US" altLang="en-US" sz="1200" dirty="0" err="1">
                    <a:solidFill>
                      <a:srgbClr val="006600"/>
                    </a:solidFill>
                    <a:latin typeface="Courier New" panose="02070309020205020404" pitchFamily="49" charset="0"/>
                  </a:rPr>
                  <a:t>f,’x</a:t>
                </a:r>
                <a:r>
                  <a:rPr lang="en-US" altLang="en-US" sz="1200" dirty="0">
                    <a:solidFill>
                      <a:srgbClr val="006600"/>
                    </a:solidFill>
                    <a:latin typeface="Courier New" panose="02070309020205020404" pitchFamily="49" charset="0"/>
                  </a:rPr>
                  <a:t>’)</a:t>
                </a:r>
              </a:p>
            </p:txBody>
          </p:sp>
        </mc:Choice>
        <mc:Fallback xmlns=""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FE15885C-7B8C-178B-91B7-B75D51648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8" y="3473546"/>
                <a:ext cx="8087179" cy="8447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9723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5005-B136-4DAC-B07E-A540E672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1ABD8-A1EA-4781-9684-5EF4E2901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Fundamental Theorem of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8A8533-A19C-4F5F-8360-C0BA9F6C1E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400" dirty="0"/>
                  <a:t>Find the following integrals: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200" dirty="0"/>
                  <a:t>a)</a:t>
                </a:r>
                <a:r>
                  <a:rPr lang="en-US" sz="1200" b="1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sup>
                            </m:sSup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r>
                  <a:rPr lang="en-US" sz="1200" dirty="0">
                    <a:solidFill>
                      <a:srgbClr val="006600"/>
                    </a:solidFill>
                  </a:rPr>
                  <a:t>   </a:t>
                </a:r>
              </a:p>
              <a:p>
                <a:pPr marL="342900" indent="-342900">
                  <a:buAutoNum type="alphaLcParenR"/>
                </a:pPr>
                <a:endParaRPr lang="en-US" sz="1200" dirty="0">
                  <a:solidFill>
                    <a:srgbClr val="006600"/>
                  </a:solidFill>
                </a:endParaRP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sz="1200" dirty="0"/>
                  <a:t>b)</a:t>
                </a:r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1200" dirty="0">
                  <a:solidFill>
                    <a:srgbClr val="006600"/>
                  </a:solidFill>
                </a:endParaRPr>
              </a:p>
              <a:p>
                <a:pPr marL="0" indent="0">
                  <a:buNone/>
                </a:pPr>
                <a:r>
                  <a:rPr lang="en-US" sz="1400" b="1" dirty="0">
                    <a:solidFill>
                      <a:srgbClr val="006600"/>
                    </a:solidFill>
                  </a:rPr>
                  <a:t>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8A8533-A19C-4F5F-8360-C0BA9F6C1E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Object 3">
                <a:extLst>
                  <a:ext uri="{FF2B5EF4-FFF2-40B4-BE49-F238E27FC236}">
                    <a16:creationId xmlns:a16="http://schemas.microsoft.com/office/drawing/2014/main" id="{BB3F1B6E-E140-4C45-871E-5C844D37F935}"/>
                  </a:ext>
                </a:extLst>
              </p:cNvPr>
              <p:cNvSpPr txBox="1"/>
              <p:nvPr/>
            </p:nvSpPr>
            <p:spPr bwMode="auto">
              <a:xfrm>
                <a:off x="628650" y="1349829"/>
                <a:ext cx="6477000" cy="1168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:r>
                  <a:rPr lang="en-US" sz="1200" dirty="0">
                    <a:latin typeface="Helvetica Light" panose="020B0403020202020204"/>
                  </a:rPr>
                  <a:t>a)</a:t>
                </a:r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sup>
                            </m:sSup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m:rPr>
                        <m:aln/>
                      </m:rP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4/3</m:t>
                                    </m:r>
                                  </m:sup>
                                </m:sSup>
                              </m:num>
                              <m:den>
                                <m:f>
                                  <m:f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den>
                            </m:f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f>
                              <m:f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200" i="1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200" b="0" i="1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sz="1200" b="0" i="1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br>
                  <a:rPr lang="en-US" sz="1200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</m:t>
                      </m:r>
                      <m:r>
                        <m:rPr>
                          <m:aln/>
                        </m:rP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4/3</m:t>
                              </m:r>
                            </m:sup>
                          </m:s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  <m:rad>
                        <m:ra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585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7651" name="Object 3">
                <a:extLst>
                  <a:ext uri="{FF2B5EF4-FFF2-40B4-BE49-F238E27FC236}">
                    <a16:creationId xmlns:a16="http://schemas.microsoft.com/office/drawing/2014/main" id="{BB3F1B6E-E140-4C45-871E-5C844D37F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0" y="1349829"/>
                <a:ext cx="6477000" cy="1168400"/>
              </a:xfrm>
              <a:prstGeom prst="rect">
                <a:avLst/>
              </a:prstGeom>
              <a:blipFill>
                <a:blip r:embed="rId2"/>
                <a:stretch>
                  <a:fillRect l="-1223" t="-1666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52" name="Object 4">
                <a:extLst>
                  <a:ext uri="{FF2B5EF4-FFF2-40B4-BE49-F238E27FC236}">
                    <a16:creationId xmlns:a16="http://schemas.microsoft.com/office/drawing/2014/main" id="{E2A32495-EF95-43A8-93AC-2E09483BDC9E}"/>
                  </a:ext>
                </a:extLst>
              </p:cNvPr>
              <p:cNvSpPr txBox="1"/>
              <p:nvPr/>
            </p:nvSpPr>
            <p:spPr bwMode="auto">
              <a:xfrm>
                <a:off x="628650" y="3026909"/>
                <a:ext cx="4941887" cy="8207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r>
                  <a:rPr lang="en-US" sz="1200" dirty="0">
                    <a:latin typeface="Helvetica Light" panose="020B0403020202020204"/>
                  </a:rPr>
                  <a:t>b)</a:t>
                </a:r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sSubSup>
                      <m:sSub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7652" name="Object 4">
                <a:extLst>
                  <a:ext uri="{FF2B5EF4-FFF2-40B4-BE49-F238E27FC236}">
                    <a16:creationId xmlns:a16="http://schemas.microsoft.com/office/drawing/2014/main" id="{E2A32495-EF95-43A8-93AC-2E09483BD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0" y="3026909"/>
                <a:ext cx="4941887" cy="820737"/>
              </a:xfrm>
              <a:prstGeom prst="rect">
                <a:avLst/>
              </a:prstGeom>
              <a:blipFill>
                <a:blip r:embed="rId3"/>
                <a:stretch>
                  <a:fillRect l="-1480" t="-35821" b="-597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DA35005-B136-4DAC-B07E-A540E672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1738566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42CE07-BD91-4D13-A10E-6EB61CE7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9162AA-A986-47EE-BA6D-9D8932C35F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7920264" cy="404813"/>
          </a:xfrm>
        </p:spPr>
        <p:txBody>
          <a:bodyPr>
            <a:normAutofit/>
          </a:bodyPr>
          <a:lstStyle/>
          <a:p>
            <a:r>
              <a:rPr lang="en-US" dirty="0"/>
              <a:t>Finding a Change in Function Values by Definite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3B3F969-73EC-4518-BE90-3795D3AE94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583473"/>
                <a:ext cx="7985579" cy="304925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1200" dirty="0"/>
                  <a:t>A manufacturer’s marginal-cost function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𝑑𝑐</m:t>
                        </m:r>
                      </m:num>
                      <m:den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𝑑𝑞</m:t>
                        </m:r>
                      </m:den>
                    </m:f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=0.6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altLang="en-US" sz="1200" dirty="0"/>
                  <a:t>. If production is presently set at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2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=80</m:t>
                    </m:r>
                  </m:oMath>
                </a14:m>
                <a:r>
                  <a:rPr lang="en-US" altLang="en-US" sz="1200" dirty="0"/>
                  <a:t> units per week, how much more would it cost to increase production to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200" b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sz="1200" dirty="0"/>
                  <a:t> units per week?</a:t>
                </a:r>
              </a:p>
              <a:p>
                <a:pPr marL="0" indent="0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3B3F969-73EC-4518-BE90-3795D3AE94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583473"/>
                <a:ext cx="7985579" cy="30492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42CE07-BD91-4D13-A10E-6EB61CE7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3B3F969-73EC-4518-BE90-3795D3AE94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35130"/>
                <a:ext cx="7985579" cy="3049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𝑑𝑐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𝑑𝑞</m:t>
                          </m:r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=0.6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+2⇒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𝑑𝑐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𝑑𝑞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0.6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𝑑𝑞</m:t>
                          </m:r>
                        </m:e>
                      </m:nary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=0.3</m:t>
                      </m:r>
                      <m:sSup>
                        <m:sSup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1200" i="1" dirty="0"/>
              </a:p>
              <a:p>
                <a:pPr marL="0" indent="0">
                  <a:buNone/>
                </a:pPr>
                <a:endParaRPr lang="en-US" sz="12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(80)=3200−2080=1120</m:t>
                      </m:r>
                    </m:oMath>
                  </m:oMathPara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3B3F969-73EC-4518-BE90-3795D3AE94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35130"/>
                <a:ext cx="7985579" cy="3049250"/>
              </a:xfrm>
              <a:blipFill>
                <a:blip r:embed="rId3"/>
                <a:stretch>
                  <a:fillRect t="-25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D19F935-D398-4C9B-A415-897FD04464E3}"/>
              </a:ext>
            </a:extLst>
          </p:cNvPr>
          <p:cNvSpPr/>
          <p:nvPr/>
        </p:nvSpPr>
        <p:spPr>
          <a:xfrm>
            <a:off x="3443397" y="2683602"/>
            <a:ext cx="2431141" cy="900246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Coding in R: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6600"/>
                </a:solidFill>
                <a:latin typeface="Courier New" panose="02070309020205020404" pitchFamily="49" charset="0"/>
              </a:rPr>
              <a:t>f=function(q){0.6*q+2}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6600"/>
                </a:solidFill>
                <a:latin typeface="Courier New" panose="02070309020205020404" pitchFamily="49" charset="0"/>
              </a:rPr>
              <a:t>integrate(f,80,100)</a:t>
            </a:r>
          </a:p>
        </p:txBody>
      </p:sp>
    </p:spTree>
    <p:extLst>
      <p:ext uri="{BB962C8B-B14F-4D97-AF65-F5344CB8AC3E}">
        <p14:creationId xmlns:p14="http://schemas.microsoft.com/office/powerpoint/2010/main" val="31677045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3B06-1970-4F46-89B2-5E531C91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an Area between Two Curves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61E56-62EB-4F28-AF76-FB546B6ACA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sz="1800" dirty="0"/>
              <a:t>Vertical Elements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42" name="Rectangle 3">
                <a:extLst>
                  <a:ext uri="{FF2B5EF4-FFF2-40B4-BE49-F238E27FC236}">
                    <a16:creationId xmlns:a16="http://schemas.microsoft.com/office/drawing/2014/main" id="{9C49E095-F360-48D0-A800-1A8E7C5FDCE9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noFill/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70000"/>
                  </a:lnSpc>
                  <a:buNone/>
                </a:pPr>
                <a:r>
                  <a:rPr lang="en-US" altLang="en-US" sz="1200" dirty="0"/>
                  <a:t>The </a:t>
                </a:r>
                <a:r>
                  <a:rPr lang="en-US" altLang="en-US" sz="1200" dirty="0">
                    <a:solidFill>
                      <a:srgbClr val="0000FF"/>
                    </a:solidFill>
                  </a:rPr>
                  <a:t>area of the vertical strip </a:t>
                </a:r>
                <a:r>
                  <a:rPr lang="en-US" altLang="en-US" sz="1200" dirty="0"/>
                  <a:t>is</a:t>
                </a:r>
              </a:p>
              <a:p>
                <a:endParaRPr lang="en-US" altLang="en-US" sz="1200" dirty="0"/>
              </a:p>
              <a:p>
                <a:pPr marL="0" indent="0">
                  <a:buNone/>
                </a:pPr>
                <a:endParaRPr lang="en-US" altLang="en-US" sz="1200" dirty="0"/>
              </a:p>
              <a:p>
                <a:endParaRPr lang="en-US" altLang="en-US" sz="12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1200" b="1" dirty="0"/>
                  <a:t>Example:</a:t>
                </a:r>
                <a:r>
                  <a:rPr lang="en-US" altLang="en-US" sz="1200" dirty="0"/>
                  <a:t> </a:t>
                </a:r>
                <a:r>
                  <a:rPr lang="en-US" altLang="en-US" sz="1200" dirty="0">
                    <a:latin typeface="Helvetica Light"/>
                  </a:rPr>
                  <a:t>Find the area of the region bounded by the graphs of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r>
                  <a:rPr lang="en-US" altLang="en-US" sz="1200" baseline="30000" dirty="0">
                    <a:latin typeface="Helvetica Light"/>
                  </a:rPr>
                  <a:t> </a:t>
                </a:r>
                <a:r>
                  <a:rPr lang="en-US" altLang="en-US" sz="1200" dirty="0">
                    <a:latin typeface="Helvetica Light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1200" dirty="0">
                    <a:latin typeface="Helvetica Light"/>
                  </a:rPr>
                  <a:t>. </a:t>
                </a:r>
              </a:p>
            </p:txBody>
          </p:sp>
        </mc:Choice>
        <mc:Fallback xmlns="">
          <p:sp>
            <p:nvSpPr>
              <p:cNvPr id="39942" name="Rectangle 3">
                <a:extLst>
                  <a:ext uri="{FF2B5EF4-FFF2-40B4-BE49-F238E27FC236}">
                    <a16:creationId xmlns:a16="http://schemas.microsoft.com/office/drawing/2014/main" id="{9C49E095-F360-48D0-A800-1A8E7C5FDC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E4BA33-E803-1F10-2E0F-45220F9F86C1}"/>
                  </a:ext>
                </a:extLst>
              </p:cNvPr>
              <p:cNvSpPr txBox="1"/>
              <p:nvPr/>
            </p:nvSpPr>
            <p:spPr>
              <a:xfrm>
                <a:off x="1703540" y="1795009"/>
                <a:ext cx="3497893" cy="5112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E4BA33-E803-1F10-2E0F-45220F9F8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40" y="1795009"/>
                <a:ext cx="3497893" cy="511294"/>
              </a:xfrm>
              <a:prstGeom prst="rect">
                <a:avLst/>
              </a:prstGeom>
              <a:blipFill>
                <a:blip r:embed="rId3"/>
                <a:stretch>
                  <a:fillRect t="-140476" b="-2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CBC5F5C-F93B-EB0C-73F2-F0CFD6B2F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473" y="643890"/>
            <a:ext cx="2988852" cy="19278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3B9A02-1558-BD07-18BE-9F01CA552D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317" y="3017520"/>
            <a:ext cx="2131164" cy="1824037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21D8-D85F-40C3-8E36-59329974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C31837B-C8CD-6917-0A73-D78F77D07C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sz="1800" dirty="0"/>
              <a:t>Vertical Elements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F236EC-D26F-403E-BA5A-22203D4CB5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+8=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−4=0⇒</m:t>
                      </m:r>
                      <m:d>
                        <m:d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d>
                        <m:d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=−1,4</m:t>
                      </m:r>
                    </m:oMath>
                  </m:oMathPara>
                </a14:m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en-US" sz="1200" dirty="0"/>
                  <a:t>Area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+8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/>
                  <a:t>Area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d>
                          <m:d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+6</m:t>
                            </m:r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+8</m:t>
                            </m:r>
                          </m:e>
                        </m:d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41</m:t>
                    </m:r>
                    <m:f>
                      <m:f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1200" dirty="0">
                  <a:solidFill>
                    <a:srgbClr val="006600"/>
                  </a:solidFill>
                </a:endParaRP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endParaRPr lang="en-US" altLang="en-US" sz="1400" dirty="0">
                  <a:latin typeface="Helvetica Light"/>
                </a:endParaRPr>
              </a:p>
              <a:p>
                <a:pPr marL="0" indent="0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F236EC-D26F-403E-BA5A-22203D4CB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72F50F3E-CBFD-4415-9BB4-78A68F952948}"/>
              </a:ext>
            </a:extLst>
          </p:cNvPr>
          <p:cNvGrpSpPr/>
          <p:nvPr/>
        </p:nvGrpSpPr>
        <p:grpSpPr>
          <a:xfrm>
            <a:off x="1305949" y="812337"/>
            <a:ext cx="360" cy="360"/>
            <a:chOff x="1305949" y="81233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8DF4C66-44AB-4AFD-BA00-6501895C60E4}"/>
                    </a:ext>
                  </a:extLst>
                </p14:cNvPr>
                <p14:cNvContentPartPr/>
                <p14:nvPr/>
              </p14:nvContentPartPr>
              <p14:xfrm>
                <a:off x="1305949" y="81233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8DF4C66-44AB-4AFD-BA00-6501895C60E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97309" y="8036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561BE4B-4995-4C95-97D8-6304F9FBF806}"/>
                    </a:ext>
                  </a:extLst>
                </p14:cNvPr>
                <p14:cNvContentPartPr/>
                <p14:nvPr/>
              </p14:nvContentPartPr>
              <p14:xfrm>
                <a:off x="1305949" y="812337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561BE4B-4995-4C95-97D8-6304F9FBF80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97309" y="8036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8534FBE-00B9-83D0-A9AC-6092401E32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1708" y="2160270"/>
            <a:ext cx="2131164" cy="18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809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F236EC-D26F-403E-BA5A-22203D4CB5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1200" dirty="0">
                    <a:latin typeface="Helvetica Light"/>
                  </a:rPr>
                  <a:t>Find the area of the region bounded by the graphs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=9−</m:t>
                    </m:r>
                    <m:sSup>
                      <m:sSup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1200" dirty="0">
                    <a:latin typeface="Helvetica Ligh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en-US" sz="1200" dirty="0">
                    <a:latin typeface="Helvetica Light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sz="1200" dirty="0">
                    <a:latin typeface="Helvetica Light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=3.</m:t>
                    </m:r>
                  </m:oMath>
                </a14:m>
                <a:endParaRPr lang="en-US" altLang="en-US" sz="1200" dirty="0">
                  <a:latin typeface="Helvetica Light"/>
                </a:endParaRP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endParaRPr lang="en-US" altLang="en-US" sz="1400" dirty="0">
                  <a:latin typeface="Helvetica Light"/>
                </a:endParaRP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endParaRPr lang="en-US" altLang="en-US" sz="1400" dirty="0">
                  <a:latin typeface="Helvetica Light"/>
                </a:endParaRPr>
              </a:p>
              <a:p>
                <a:pPr marL="0" indent="0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F236EC-D26F-403E-BA5A-22203D4CB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14E17-6617-4EE3-AF81-0429717396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1075625"/>
            <a:ext cx="4883151" cy="404813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Area of a Region Having Two Different Upper Curves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95AD0024-2571-C93D-B8E7-CA8A2CADBA66}"/>
                  </a:ext>
                </a:extLst>
              </p14:cNvPr>
              <p14:cNvContentPartPr/>
              <p14:nvPr/>
            </p14:nvContentPartPr>
            <p14:xfrm>
              <a:off x="9225107" y="1419070"/>
              <a:ext cx="360" cy="3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95AD0024-2571-C93D-B8E7-CA8A2CADBA66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9216107" y="141043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itle 35">
            <a:extLst>
              <a:ext uri="{FF2B5EF4-FFF2-40B4-BE49-F238E27FC236}">
                <a16:creationId xmlns:a16="http://schemas.microsoft.com/office/drawing/2014/main" id="{4818E463-41B9-9506-0382-05945B52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an Area between Two Curves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62A6C4-3FA2-650E-0092-7D5A5661677F}"/>
              </a:ext>
            </a:extLst>
          </p:cNvPr>
          <p:cNvPicPr>
            <a:picLocks noChangeAspect="1"/>
          </p:cNvPicPr>
          <p:nvPr/>
        </p:nvPicPr>
        <p:blipFill>
          <a:blip r:embed="rId321"/>
          <a:stretch>
            <a:fillRect/>
          </a:stretch>
        </p:blipFill>
        <p:spPr>
          <a:xfrm>
            <a:off x="6641437" y="1957478"/>
            <a:ext cx="2176767" cy="230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140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F236EC-D26F-403E-BA5A-22203D4CB5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3743" y="1480438"/>
                <a:ext cx="7886700" cy="139777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9−</m:t>
                      </m:r>
                      <m:sSup>
                        <m:sSupPr>
                          <m:ctrlPr>
                            <a:rPr lang="en-US" sz="11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1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1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1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1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1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11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11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1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sz="11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1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1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=−2,2</m:t>
                      </m:r>
                    </m:oMath>
                  </m:oMathPara>
                </a14:m>
                <a:endParaRPr lang="en-US" sz="11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100" dirty="0"/>
                  <a:t>For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1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0,2</m:t>
                        </m:r>
                      </m:e>
                    </m:d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100" b="0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100" dirty="0"/>
                  <a:t>Area between two curves </a:t>
                </a:r>
                <a14:m>
                  <m:oMath xmlns:m="http://schemas.openxmlformats.org/officeDocument/2006/math">
                    <m:r>
                      <a:rPr lang="en-US" sz="11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d>
                          <m:dPr>
                            <m:ctrlPr>
                              <a:rPr lang="en-US" sz="11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9−</m:t>
                            </m:r>
                            <m:sSup>
                              <m:sSupPr>
                                <m:ctrlP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1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1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1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d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d>
                          <m:dPr>
                            <m:ctrlPr>
                              <a:rPr lang="en-US" sz="11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8−</m:t>
                            </m:r>
                            <m:sSup>
                              <m:sSupPr>
                                <m:ctrlP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11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100" dirty="0"/>
                  <a:t>For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1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100" b="0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100" dirty="0"/>
                  <a:t>Area between two curves </a:t>
                </a:r>
                <a14:m>
                  <m:oMath xmlns:m="http://schemas.openxmlformats.org/officeDocument/2006/math">
                    <m:r>
                      <a:rPr lang="en-US" sz="11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d>
                          <m:dPr>
                            <m:ctrlPr>
                              <a:rPr lang="en-US" sz="11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1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+1−</m:t>
                            </m:r>
                            <m:d>
                              <m:dPr>
                                <m:ctrlP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9−</m:t>
                                </m:r>
                                <m:sSup>
                                  <m:sSupPr>
                                    <m:ctrlPr>
                                      <a:rPr lang="en-US" sz="11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1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d>
                          <m:dPr>
                            <m:ctrlPr>
                              <a:rPr lang="en-US" sz="11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−8+</m:t>
                            </m:r>
                            <m:sSup>
                              <m:sSupPr>
                                <m:ctrlP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11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100" dirty="0"/>
                  <a:t>Total Area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d>
                          <m:dPr>
                            <m:ctrlPr>
                              <a:rPr lang="en-US" sz="11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8−</m:t>
                            </m:r>
                            <m:sSup>
                              <m:sSupPr>
                                <m:ctrlP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1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1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d>
                          <m:dPr>
                            <m:ctrlPr>
                              <a:rPr lang="en-US" sz="11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−8+</m:t>
                            </m:r>
                            <m:sSup>
                              <m:sSupPr>
                                <m:ctrlP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1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1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11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1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46</m:t>
                        </m:r>
                      </m:num>
                      <m:den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1400" dirty="0">
                  <a:solidFill>
                    <a:srgbClr val="006600"/>
                  </a:solidFill>
                </a:endParaRP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endParaRPr lang="en-US" altLang="en-US" sz="1400" dirty="0">
                  <a:latin typeface="Helvetica Light"/>
                </a:endParaRPr>
              </a:p>
              <a:p>
                <a:pPr marL="0" indent="0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F236EC-D26F-403E-BA5A-22203D4CB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3743" y="1480438"/>
                <a:ext cx="7886700" cy="1397773"/>
              </a:xfrm>
              <a:blipFill>
                <a:blip r:embed="rId2"/>
                <a:stretch>
                  <a:fillRect t="-437" b="-26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71021D8-D85F-40C3-8E36-59329974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14E17-6617-4EE3-AF81-0429717396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1075625"/>
            <a:ext cx="4883151" cy="404813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Area of a Region Having Two Different Upper Curves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A09B99B-2BDE-4FE7-B075-7F9341648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770" y="3156000"/>
            <a:ext cx="2813961" cy="96949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To p</a:t>
            </a:r>
            <a:r>
              <a:rPr lang="en-US" alt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lot these functions in R, type: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05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105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f=function(x) 9-x^2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5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g=function(x) x^2+1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5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plot(f,0,3,col="red")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5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curve(g,0,3,add = </a:t>
            </a:r>
            <a:r>
              <a:rPr kumimoji="0" lang="en-US" altLang="en-US" sz="1050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TRUE,col</a:t>
            </a:r>
            <a:r>
              <a:rPr kumimoji="0" lang="en-US" altLang="en-US" sz="105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="blue")</a:t>
            </a:r>
            <a:endParaRPr kumimoji="0" lang="en-US" altLang="en-US" sz="105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7" name="Picture 6" descr="An illustration of the area between two curves y=0-x^2 and y=x^2+1 from x=0 to x=3">
            <a:extLst>
              <a:ext uri="{FF2B5EF4-FFF2-40B4-BE49-F238E27FC236}">
                <a16:creationId xmlns:a16="http://schemas.microsoft.com/office/drawing/2014/main" id="{D7F0F0B7-FC86-47F9-A059-9B07B00E141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30375" y="520803"/>
            <a:ext cx="2044503" cy="2411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4BAABF-CFE8-AE37-8F04-0B2F8AC31ED4}"/>
              </a:ext>
            </a:extLst>
          </p:cNvPr>
          <p:cNvSpPr txBox="1"/>
          <p:nvPr/>
        </p:nvSpPr>
        <p:spPr>
          <a:xfrm>
            <a:off x="601432" y="2960683"/>
            <a:ext cx="3340087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en-US" altLang="en-US" sz="1100" dirty="0">
                <a:latin typeface="Helvetica Light"/>
              </a:rPr>
              <a:t>To find the value in R, type:</a:t>
            </a:r>
          </a:p>
          <a:p>
            <a:pPr marL="0" indent="0">
              <a:buNone/>
            </a:pPr>
            <a:endParaRPr lang="es-ES" altLang="en-US" sz="1100" b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altLang="en-US" sz="1100" dirty="0">
                <a:latin typeface="Courier New" panose="02070309020205020404" pitchFamily="49" charset="0"/>
              </a:rPr>
              <a:t>y1 = </a:t>
            </a:r>
            <a:r>
              <a:rPr lang="es-ES" altLang="en-US" sz="11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s-ES" altLang="en-US" sz="1100" dirty="0">
                <a:latin typeface="Courier New" panose="02070309020205020404" pitchFamily="49" charset="0"/>
              </a:rPr>
              <a:t>(x) (</a:t>
            </a:r>
            <a:r>
              <a:rPr lang="es-ES" alt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8</a:t>
            </a:r>
            <a:r>
              <a:rPr lang="es-ES" altLang="en-US" sz="1100" dirty="0">
                <a:latin typeface="Courier New" panose="02070309020205020404" pitchFamily="49" charset="0"/>
              </a:rPr>
              <a:t>-</a:t>
            </a:r>
            <a:r>
              <a:rPr lang="es-ES" alt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2</a:t>
            </a:r>
            <a:r>
              <a:rPr lang="es-ES" altLang="en-US" sz="1100" dirty="0">
                <a:latin typeface="Courier New" panose="02070309020205020404" pitchFamily="49" charset="0"/>
              </a:rPr>
              <a:t>*x^</a:t>
            </a:r>
            <a:r>
              <a:rPr lang="es-ES" alt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2</a:t>
            </a:r>
            <a:r>
              <a:rPr lang="es-ES" altLang="en-US" sz="1100" dirty="0"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altLang="en-US" sz="1100" dirty="0">
                <a:latin typeface="Courier New" panose="02070309020205020404" pitchFamily="49" charset="0"/>
              </a:rPr>
              <a:t>Area1 = </a:t>
            </a:r>
            <a:r>
              <a:rPr lang="es-ES" altLang="en-US" sz="1100" dirty="0" err="1">
                <a:latin typeface="Courier New" panose="02070309020205020404" pitchFamily="49" charset="0"/>
              </a:rPr>
              <a:t>integrate</a:t>
            </a:r>
            <a:r>
              <a:rPr lang="es-ES" altLang="en-US" sz="1100" dirty="0">
                <a:latin typeface="Courier New" panose="02070309020205020404" pitchFamily="49" charset="0"/>
              </a:rPr>
              <a:t>(y1, </a:t>
            </a:r>
            <a:r>
              <a:rPr lang="es-ES" alt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0</a:t>
            </a:r>
            <a:r>
              <a:rPr lang="es-ES" altLang="en-US" sz="1100" dirty="0">
                <a:latin typeface="Courier New" panose="02070309020205020404" pitchFamily="49" charset="0"/>
              </a:rPr>
              <a:t>, </a:t>
            </a:r>
            <a:r>
              <a:rPr lang="es-ES" alt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2</a:t>
            </a:r>
            <a:r>
              <a:rPr lang="es-ES" altLang="en-US" sz="1100" dirty="0"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altLang="en-US" sz="1100" dirty="0">
                <a:latin typeface="Courier New" panose="02070309020205020404" pitchFamily="49" charset="0"/>
              </a:rPr>
              <a:t>y2 = </a:t>
            </a:r>
            <a:r>
              <a:rPr lang="es-ES" altLang="en-US" sz="11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s-ES" altLang="en-US" sz="1100" dirty="0">
                <a:latin typeface="Courier New" panose="02070309020205020404" pitchFamily="49" charset="0"/>
              </a:rPr>
              <a:t>(x) (</a:t>
            </a:r>
            <a:r>
              <a:rPr lang="es-ES" alt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2</a:t>
            </a:r>
            <a:r>
              <a:rPr lang="es-ES" altLang="en-US" sz="1100" dirty="0">
                <a:latin typeface="Courier New" panose="02070309020205020404" pitchFamily="49" charset="0"/>
              </a:rPr>
              <a:t>*x^</a:t>
            </a:r>
            <a:r>
              <a:rPr lang="es-ES" alt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2</a:t>
            </a:r>
            <a:r>
              <a:rPr lang="es-ES" altLang="en-US" sz="1100" dirty="0">
                <a:latin typeface="Courier New" panose="02070309020205020404" pitchFamily="49" charset="0"/>
              </a:rPr>
              <a:t>-</a:t>
            </a:r>
            <a:r>
              <a:rPr lang="es-ES" alt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8</a:t>
            </a:r>
            <a:r>
              <a:rPr lang="es-ES" altLang="en-US" sz="1100" dirty="0"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altLang="en-US" sz="1100" dirty="0">
                <a:latin typeface="Courier New" panose="02070309020205020404" pitchFamily="49" charset="0"/>
              </a:rPr>
              <a:t>Area2 = </a:t>
            </a:r>
            <a:r>
              <a:rPr lang="es-ES" altLang="en-US" sz="1100" dirty="0" err="1">
                <a:latin typeface="Courier New" panose="02070309020205020404" pitchFamily="49" charset="0"/>
              </a:rPr>
              <a:t>integrate</a:t>
            </a:r>
            <a:r>
              <a:rPr lang="es-ES" altLang="en-US" sz="1100" dirty="0">
                <a:latin typeface="Courier New" panose="02070309020205020404" pitchFamily="49" charset="0"/>
              </a:rPr>
              <a:t>(y2, </a:t>
            </a:r>
            <a:r>
              <a:rPr lang="es-ES" alt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2</a:t>
            </a:r>
            <a:r>
              <a:rPr lang="es-ES" altLang="en-US" sz="1100" dirty="0">
                <a:latin typeface="Courier New" panose="02070309020205020404" pitchFamily="49" charset="0"/>
              </a:rPr>
              <a:t>, </a:t>
            </a:r>
            <a:r>
              <a:rPr lang="es-ES" alt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3</a:t>
            </a:r>
            <a:r>
              <a:rPr lang="es-ES" altLang="en-US" sz="1100" dirty="0"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altLang="en-US" sz="1100" dirty="0" err="1">
                <a:latin typeface="Courier New" panose="02070309020205020404" pitchFamily="49" charset="0"/>
              </a:rPr>
              <a:t>print</a:t>
            </a:r>
            <a:r>
              <a:rPr lang="es-ES" altLang="en-US" sz="1100" dirty="0">
                <a:latin typeface="Courier New" panose="02070309020205020404" pitchFamily="49" charset="0"/>
              </a:rPr>
              <a:t>(Area1$value + Area2$value)</a:t>
            </a:r>
          </a:p>
          <a:p>
            <a:pPr marL="0" indent="0">
              <a:buNone/>
            </a:pPr>
            <a:endParaRPr lang="en-US" altLang="en-US" sz="1100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[1] 15.33333</a:t>
            </a:r>
            <a:endParaRPr kumimoji="0" lang="en-US" alt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7249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F236EC-D26F-403E-BA5A-22203D4CB5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1200" dirty="0">
                    <a:latin typeface="Helvetica Light"/>
                  </a:rPr>
                  <a:t>Find the area of the region bounded by the graphs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1200" baseline="30000" dirty="0">
                    <a:latin typeface="Helvetica Light"/>
                  </a:rPr>
                  <a:t> </a:t>
                </a:r>
                <a:r>
                  <a:rPr lang="en-US" altLang="en-US" sz="1200" dirty="0">
                    <a:latin typeface="Helvetica Light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en-US" sz="1200" dirty="0">
                    <a:latin typeface="Helvetica Light"/>
                  </a:rPr>
                  <a:t>. </a:t>
                </a: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endParaRPr lang="en-US" altLang="en-US" sz="1400" dirty="0">
                  <a:latin typeface="Helvetica Light"/>
                </a:endParaRP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endParaRPr lang="en-US" altLang="en-US" sz="1400" dirty="0">
                  <a:latin typeface="Helvetica Light"/>
                </a:endParaRPr>
              </a:p>
              <a:p>
                <a:pPr marL="0" indent="0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F236EC-D26F-403E-BA5A-22203D4CB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71021D8-D85F-40C3-8E36-59329974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14E17-6617-4EE3-AF81-0429717396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sz="1800" dirty="0"/>
              <a:t>Horizontal Elements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5C018E-3E60-55D9-C34C-A787649FC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935" y="1554480"/>
            <a:ext cx="2304925" cy="196977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F236EC-D26F-403E-BA5A-22203D4CB5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7679" y="1206102"/>
                <a:ext cx="5357946" cy="304925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1200" dirty="0">
                    <a:latin typeface="Helvetica Light"/>
                  </a:rPr>
                  <a:t>The intersection points are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(1,−1)</m:t>
                    </m:r>
                  </m:oMath>
                </a14:m>
                <a:r>
                  <a:rPr lang="en-US" altLang="en-US" sz="1200" dirty="0">
                    <a:latin typeface="Helvetica Ligh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200" dirty="0">
                    <a:latin typeface="Helvetica Light"/>
                  </a:rPr>
                  <a:t>. The total area is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200" b="1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Area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+2−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rgbClr val="006600"/>
                  </a:solidFill>
                </a:endParaRP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endParaRPr lang="en-US" altLang="en-US" sz="1400" dirty="0">
                  <a:latin typeface="Helvetica Light"/>
                </a:endParaRPr>
              </a:p>
              <a:p>
                <a:pPr marL="0" indent="0">
                  <a:buNone/>
                </a:pPr>
                <a:endParaRPr lang="en-US" sz="1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F236EC-D26F-403E-BA5A-22203D4CB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679" y="1206102"/>
                <a:ext cx="5357946" cy="3049250"/>
              </a:xfrm>
              <a:blipFill>
                <a:blip r:embed="rId2"/>
                <a:stretch>
                  <a:fillRect l="-114" t="-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71021D8-D85F-40C3-8E36-59329974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1C21E-B0C2-66CA-8D43-6787223B6ACB}"/>
              </a:ext>
            </a:extLst>
          </p:cNvPr>
          <p:cNvSpPr txBox="1"/>
          <p:nvPr/>
        </p:nvSpPr>
        <p:spPr>
          <a:xfrm>
            <a:off x="657679" y="2904349"/>
            <a:ext cx="4572000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en-US" sz="1200" dirty="0">
                <a:latin typeface="Helvetica Light"/>
              </a:rPr>
              <a:t>To see the region between the graphs in R, you can type and compare the resulting graph with the book’s figure:</a:t>
            </a:r>
          </a:p>
          <a:p>
            <a:pPr marL="0" indent="0">
              <a:buNone/>
            </a:pPr>
            <a:endParaRPr lang="en-US" altLang="en-US" sz="1200" dirty="0">
              <a:latin typeface="Helvetica Light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6600"/>
                </a:solidFill>
                <a:latin typeface="Courier New" panose="02070309020205020404" pitchFamily="49" charset="0"/>
              </a:rPr>
              <a:t>x=seq(-2,5,0.01)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6600"/>
                </a:solidFill>
                <a:latin typeface="Courier New" panose="02070309020205020404" pitchFamily="49" charset="0"/>
              </a:rPr>
              <a:t>y1=x^0.5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6600"/>
                </a:solidFill>
                <a:latin typeface="Courier New" panose="02070309020205020404" pitchFamily="49" charset="0"/>
              </a:rPr>
              <a:t>y2=-x^0.5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6600"/>
                </a:solidFill>
                <a:latin typeface="Courier New" panose="02070309020205020404" pitchFamily="49" charset="0"/>
              </a:rPr>
              <a:t>y3=x-2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6600"/>
                </a:solidFill>
                <a:latin typeface="Courier New" panose="02070309020205020404" pitchFamily="49" charset="0"/>
              </a:rPr>
              <a:t>plot(x,y1,type="</a:t>
            </a:r>
            <a:r>
              <a:rPr lang="en-US" sz="900" dirty="0" err="1">
                <a:solidFill>
                  <a:srgbClr val="006600"/>
                </a:solidFill>
                <a:latin typeface="Courier New" panose="02070309020205020404" pitchFamily="49" charset="0"/>
              </a:rPr>
              <a:t>l",col</a:t>
            </a:r>
            <a:r>
              <a:rPr lang="en-US" sz="900" dirty="0">
                <a:solidFill>
                  <a:srgbClr val="006600"/>
                </a:solidFill>
                <a:latin typeface="Courier New" panose="02070309020205020404" pitchFamily="49" charset="0"/>
              </a:rPr>
              <a:t>="red",</a:t>
            </a:r>
            <a:r>
              <a:rPr lang="en-US" sz="900" dirty="0" err="1">
                <a:solidFill>
                  <a:srgbClr val="006600"/>
                </a:solidFill>
                <a:latin typeface="Courier New" panose="02070309020205020404" pitchFamily="49" charset="0"/>
              </a:rPr>
              <a:t>xlim</a:t>
            </a:r>
            <a:r>
              <a:rPr lang="en-US" sz="900" dirty="0">
                <a:solidFill>
                  <a:srgbClr val="006600"/>
                </a:solidFill>
                <a:latin typeface="Courier New" panose="02070309020205020404" pitchFamily="49" charset="0"/>
              </a:rPr>
              <a:t>=c(0,5),</a:t>
            </a:r>
            <a:r>
              <a:rPr lang="en-US" sz="900" dirty="0" err="1">
                <a:solidFill>
                  <a:srgbClr val="006600"/>
                </a:solidFill>
                <a:latin typeface="Courier New" panose="02070309020205020404" pitchFamily="49" charset="0"/>
              </a:rPr>
              <a:t>ylim</a:t>
            </a:r>
            <a:r>
              <a:rPr lang="en-US" sz="900" dirty="0">
                <a:solidFill>
                  <a:srgbClr val="006600"/>
                </a:solidFill>
                <a:latin typeface="Courier New" panose="02070309020205020404" pitchFamily="49" charset="0"/>
              </a:rPr>
              <a:t>=c(-2,3))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6600"/>
                </a:solidFill>
                <a:latin typeface="Courier New" panose="02070309020205020404" pitchFamily="49" charset="0"/>
              </a:rPr>
              <a:t>lines(x,y2,col="blue")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6600"/>
                </a:solidFill>
                <a:latin typeface="Courier New" panose="02070309020205020404" pitchFamily="49" charset="0"/>
              </a:rPr>
              <a:t>lines(x,y3,col="green")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3BC48D-EA20-410D-8191-583A0EC4DE7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1735" y="2677548"/>
            <a:ext cx="2810588" cy="23150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7736CA-6518-4575-C2E4-61AE6D491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425" y="867237"/>
            <a:ext cx="2304925" cy="196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2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E20D4053-179F-EFCA-14E7-1CB03882BB91}"/>
              </a:ext>
            </a:extLst>
          </p:cNvPr>
          <p:cNvGrpSpPr/>
          <p:nvPr/>
        </p:nvGrpSpPr>
        <p:grpSpPr>
          <a:xfrm>
            <a:off x="4572000" y="1428688"/>
            <a:ext cx="4517272" cy="3140928"/>
            <a:chOff x="2582262" y="2257679"/>
            <a:chExt cx="4415977" cy="263408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E0C02FC-B2DF-D2E3-C105-5E858F3F66A0}"/>
                </a:ext>
              </a:extLst>
            </p:cNvPr>
            <p:cNvGrpSpPr/>
            <p:nvPr/>
          </p:nvGrpSpPr>
          <p:grpSpPr>
            <a:xfrm>
              <a:off x="2582262" y="2257679"/>
              <a:ext cx="4415977" cy="2634087"/>
              <a:chOff x="2629235" y="586384"/>
              <a:chExt cx="4415977" cy="263408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0E03552-1EC5-CE4A-CFFF-6C2DF371C275}"/>
                  </a:ext>
                </a:extLst>
              </p:cNvPr>
              <p:cNvGrpSpPr/>
              <p:nvPr/>
            </p:nvGrpSpPr>
            <p:grpSpPr>
              <a:xfrm>
                <a:off x="2629235" y="586384"/>
                <a:ext cx="4415977" cy="2634087"/>
                <a:chOff x="1876570" y="2071636"/>
                <a:chExt cx="4415977" cy="2634087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0D80D2F-F828-AB76-972D-FA2BC11095B5}"/>
                    </a:ext>
                  </a:extLst>
                </p:cNvPr>
                <p:cNvGrpSpPr/>
                <p:nvPr/>
              </p:nvGrpSpPr>
              <p:grpSpPr>
                <a:xfrm>
                  <a:off x="1876570" y="2071636"/>
                  <a:ext cx="3277890" cy="2634087"/>
                  <a:chOff x="5713658" y="2164752"/>
                  <a:chExt cx="3277890" cy="2634087"/>
                </a:xfrm>
              </p:grpSpPr>
              <p:pic>
                <p:nvPicPr>
                  <p:cNvPr id="34" name="Picture 33">
                    <a:extLst>
                      <a:ext uri="{FF2B5EF4-FFF2-40B4-BE49-F238E27FC236}">
                        <a16:creationId xmlns:a16="http://schemas.microsoft.com/office/drawing/2014/main" id="{260C69CB-8DF3-215E-ED95-5834C70EF9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2570" t="6391" r="8280" b="9959"/>
                  <a:stretch/>
                </p:blipFill>
                <p:spPr>
                  <a:xfrm>
                    <a:off x="5713658" y="2164752"/>
                    <a:ext cx="3014203" cy="2372806"/>
                  </a:xfrm>
                  <a:prstGeom prst="rect">
                    <a:avLst/>
                  </a:prstGeom>
                </p:spPr>
              </p:pic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54411107-C952-51BB-7D6B-24A3E2D781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220758" y="4009225"/>
                    <a:ext cx="1" cy="520058"/>
                  </a:xfrm>
                  <a:prstGeom prst="line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B772171E-8585-C4AF-B17F-73195677C9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083715" y="3697549"/>
                        <a:ext cx="241686" cy="2581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oMath>
                          </m:oMathPara>
                        </a14:m>
                        <a:endParaRPr lang="en-US" sz="1400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B772171E-8585-C4AF-B17F-73195677C95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083715" y="3697549"/>
                        <a:ext cx="241686" cy="25811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r="-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0CE38E7A-B3B2-9032-3AB0-960D8138DC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382462" y="2378356"/>
                        <a:ext cx="241686" cy="2581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oMath>
                          </m:oMathPara>
                        </a14:m>
                        <a:endParaRPr lang="en-US" sz="1400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0CE38E7A-B3B2-9032-3AB0-960D8138DC0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82462" y="2378356"/>
                        <a:ext cx="241686" cy="25811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r="-22500" b="-58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9A029621-27DB-7FF5-3DAC-F105577882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082410" y="4435795"/>
                        <a:ext cx="258224" cy="21294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05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sz="1050" dirty="0"/>
                      </a:p>
                    </p:txBody>
                  </p:sp>
                </mc:Choice>
                <mc:Fallback xmlns="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9A029621-27DB-7FF5-3DAC-F1055778825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082410" y="4435795"/>
                        <a:ext cx="258224" cy="21294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697B480D-335A-24E2-5814-5BC3FBC1AE1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361374" y="4450389"/>
                        <a:ext cx="630174" cy="34845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05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05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05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05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sz="1200" dirty="0"/>
                      </a:p>
                      <a:p>
                        <a:endParaRPr lang="en-US" sz="1050" dirty="0"/>
                      </a:p>
                    </p:txBody>
                  </p:sp>
                </mc:Choice>
                <mc:Fallback xmlns=""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697B480D-335A-24E2-5814-5BC3FBC1AE1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61374" y="4450389"/>
                        <a:ext cx="630174" cy="348450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18526649-A255-17E4-B278-2D9E4EE2FA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19454" y="4131841"/>
                        <a:ext cx="231579" cy="21939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1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18526649-A255-17E4-B278-2D9E4EE2FA7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19454" y="4131841"/>
                        <a:ext cx="231579" cy="21939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r="-2051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5" name="Right Brace 44">
                    <a:extLst>
                      <a:ext uri="{FF2B5EF4-FFF2-40B4-BE49-F238E27FC236}">
                        <a16:creationId xmlns:a16="http://schemas.microsoft.com/office/drawing/2014/main" id="{EB43E8D1-5908-E940-4920-BFC1365DAD5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890034" y="3699091"/>
                    <a:ext cx="122578" cy="1424752"/>
                  </a:xfrm>
                  <a:prstGeom prst="rightBrace">
                    <a:avLst>
                      <a:gd name="adj1" fmla="val 72796"/>
                      <a:gd name="adj2" fmla="val 49775"/>
                    </a:avLst>
                  </a:prstGeom>
                  <a:ln>
                    <a:solidFill>
                      <a:srgbClr val="006600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rgbClr val="006600"/>
                      </a:solidFill>
                    </a:endParaRPr>
                  </a:p>
                </p:txBody>
              </p: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87C1AD8E-EFB8-1197-CFD2-16523A5AF1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713658" y="3997125"/>
                    <a:ext cx="2950041" cy="0"/>
                  </a:xfrm>
                  <a:prstGeom prst="line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3798042D-69C0-0000-032B-D1C7F44810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7121" y="2109365"/>
                      <a:ext cx="985426" cy="2129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5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05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5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05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05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105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3798042D-69C0-0000-032B-D1C7F448104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7121" y="2109365"/>
                      <a:ext cx="985426" cy="21294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73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D0C20A09-7CAC-2E4E-2AF3-D18DDFC10B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82665" y="3742931"/>
                      <a:ext cx="434013" cy="2129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5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05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5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D0C20A09-7CAC-2E4E-2AF3-D18DDFC10B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82665" y="3742931"/>
                      <a:ext cx="434013" cy="21294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" name="Right Brace 18">
                  <a:extLst>
                    <a:ext uri="{FF2B5EF4-FFF2-40B4-BE49-F238E27FC236}">
                      <a16:creationId xmlns:a16="http://schemas.microsoft.com/office/drawing/2014/main" id="{4923B9ED-CDC7-C8B9-E764-680405F04EDD}"/>
                    </a:ext>
                  </a:extLst>
                </p:cNvPr>
                <p:cNvSpPr/>
                <p:nvPr/>
              </p:nvSpPr>
              <p:spPr>
                <a:xfrm>
                  <a:off x="4851569" y="3432346"/>
                  <a:ext cx="71497" cy="449085"/>
                </a:xfrm>
                <a:prstGeom prst="rightBrace">
                  <a:avLst>
                    <a:gd name="adj1" fmla="val 72796"/>
                    <a:gd name="adj2" fmla="val 49775"/>
                  </a:avLst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rgbClr val="006600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FE1E2E22-F25B-69B9-93A0-8A53FBB0A97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26611" y="3518772"/>
                      <a:ext cx="960414" cy="2129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5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𝑑𝑦</m:t>
                            </m:r>
                            <m:r>
                              <a:rPr lang="en-US" sz="105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105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5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105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105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5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sz="105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105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1050" dirty="0">
                        <a:solidFill>
                          <a:srgbClr val="0000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FE1E2E22-F25B-69B9-93A0-8A53FBB0A97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26611" y="3518772"/>
                      <a:ext cx="960414" cy="21294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F98790BD-81C8-D156-CA4A-B5C731EA7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877797" y="3399089"/>
                  <a:ext cx="607685" cy="0"/>
                </a:xfrm>
                <a:prstGeom prst="line">
                  <a:avLst/>
                </a:prstGeom>
                <a:ln w="9525" cap="flat" cmpd="sng" algn="ctr">
                  <a:solidFill>
                    <a:srgbClr val="0000FF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6" name="Right Brace 25">
                  <a:extLst>
                    <a:ext uri="{FF2B5EF4-FFF2-40B4-BE49-F238E27FC236}">
                      <a16:creationId xmlns:a16="http://schemas.microsoft.com/office/drawing/2014/main" id="{0D5BE81C-0F16-CC74-FC83-B40428B0A598}"/>
                    </a:ext>
                  </a:extLst>
                </p:cNvPr>
                <p:cNvSpPr/>
                <p:nvPr/>
              </p:nvSpPr>
              <p:spPr>
                <a:xfrm>
                  <a:off x="5501937" y="2261845"/>
                  <a:ext cx="97261" cy="1619586"/>
                </a:xfrm>
                <a:prstGeom prst="rightBrace">
                  <a:avLst>
                    <a:gd name="adj1" fmla="val 72796"/>
                    <a:gd name="adj2" fmla="val 50935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rgbClr val="006600"/>
                    </a:solidFill>
                  </a:endParaRP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BCF92F48-2C4D-2455-E9E4-08BD9A694E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858369" y="2232476"/>
                  <a:ext cx="607685" cy="0"/>
                </a:xfrm>
                <a:prstGeom prst="line">
                  <a:avLst/>
                </a:prstGeom>
                <a:ln w="9525" cap="flat" cmpd="sng" algn="ctr">
                  <a:solidFill>
                    <a:srgbClr val="FF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156304F3-32BE-5AC7-878D-D1CA26148B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870088" y="3894724"/>
                  <a:ext cx="607685" cy="0"/>
                </a:xfrm>
                <a:prstGeom prst="line">
                  <a:avLst/>
                </a:prstGeom>
                <a:ln w="9525" cap="flat" cmpd="sng" algn="ctr">
                  <a:solidFill>
                    <a:srgbClr val="FF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31" name="Flowchart: Connector 30">
                  <a:extLst>
                    <a:ext uri="{FF2B5EF4-FFF2-40B4-BE49-F238E27FC236}">
                      <a16:creationId xmlns:a16="http://schemas.microsoft.com/office/drawing/2014/main" id="{04244C3E-6CEF-6A36-4C09-7DEDED2493AE}"/>
                    </a:ext>
                  </a:extLst>
                </p:cNvPr>
                <p:cNvSpPr/>
                <p:nvPr/>
              </p:nvSpPr>
              <p:spPr>
                <a:xfrm>
                  <a:off x="3351590" y="3852864"/>
                  <a:ext cx="83127" cy="83719"/>
                </a:xfrm>
                <a:prstGeom prst="flowChartConnector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32" name="Flowchart: Connector 31">
                  <a:extLst>
                    <a:ext uri="{FF2B5EF4-FFF2-40B4-BE49-F238E27FC236}">
                      <a16:creationId xmlns:a16="http://schemas.microsoft.com/office/drawing/2014/main" id="{238830DA-21B4-AC3E-C420-57C8F4E4AA9B}"/>
                    </a:ext>
                  </a:extLst>
                </p:cNvPr>
                <p:cNvSpPr/>
                <p:nvPr/>
              </p:nvSpPr>
              <p:spPr>
                <a:xfrm>
                  <a:off x="4811773" y="2204192"/>
                  <a:ext cx="83127" cy="83719"/>
                </a:xfrm>
                <a:prstGeom prst="flowChartConnector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D376B863-8705-301C-A452-7D127770EE3E}"/>
                      </a:ext>
                    </a:extLst>
                  </p:cNvPr>
                  <p:cNvSpPr txBox="1"/>
                  <p:nvPr/>
                </p:nvSpPr>
                <p:spPr>
                  <a:xfrm>
                    <a:off x="6254602" y="1470679"/>
                    <a:ext cx="478137" cy="21294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05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105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D376B863-8705-301C-A452-7D127770E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4602" y="1470679"/>
                    <a:ext cx="478137" cy="21294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2" name="Right Brace 51">
              <a:extLst>
                <a:ext uri="{FF2B5EF4-FFF2-40B4-BE49-F238E27FC236}">
                  <a16:creationId xmlns:a16="http://schemas.microsoft.com/office/drawing/2014/main" id="{D8323247-53BE-F1B5-F881-B30B6AA3CB8B}"/>
                </a:ext>
              </a:extLst>
            </p:cNvPr>
            <p:cNvSpPr/>
            <p:nvPr/>
          </p:nvSpPr>
          <p:spPr>
            <a:xfrm>
              <a:off x="5532303" y="2436806"/>
              <a:ext cx="138617" cy="1128991"/>
            </a:xfrm>
            <a:prstGeom prst="rightBrace">
              <a:avLst>
                <a:gd name="adj1" fmla="val 72796"/>
                <a:gd name="adj2" fmla="val 50935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0066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F5897EF-9976-1D50-A2B2-6D971CB67589}"/>
                    </a:ext>
                  </a:extLst>
                </p:cNvPr>
                <p:cNvSpPr txBox="1"/>
                <p:nvPr/>
              </p:nvSpPr>
              <p:spPr>
                <a:xfrm>
                  <a:off x="5616933" y="2881234"/>
                  <a:ext cx="571422" cy="212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5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sz="105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05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0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1050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F5897EF-9976-1D50-A2B2-6D971CB675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6933" y="2881234"/>
                  <a:ext cx="571422" cy="212942"/>
                </a:xfrm>
                <a:prstGeom prst="rect">
                  <a:avLst/>
                </a:prstGeom>
                <a:blipFill>
                  <a:blip r:embed="rId12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73EC68-C0BE-4E44-816C-D27F36EEC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5" name="Rectangle 2">
                <a:extLst>
                  <a:ext uri="{FF2B5EF4-FFF2-40B4-BE49-F238E27FC236}">
                    <a16:creationId xmlns:a16="http://schemas.microsoft.com/office/drawing/2014/main" id="{4A83D849-53AA-4CDA-BC87-4AC75CAC67F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1" y="1204495"/>
                <a:ext cx="3734534" cy="3453628"/>
              </a:xfr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1200" dirty="0"/>
                  <a:t>If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1200" dirty="0"/>
                  <a:t>,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then since</a:t>
                </a:r>
                <a:r>
                  <a:rPr lang="en-US" altLang="en-US" sz="1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en-US" sz="1200" dirty="0"/>
                  <a:t>, we have: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12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d>
                        <m:d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 sz="12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12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1200" dirty="0">
                    <a:solidFill>
                      <a:srgbClr val="0000FF"/>
                    </a:solidFill>
                  </a:rPr>
                  <a:t>Remark</a:t>
                </a:r>
                <a:r>
                  <a:rPr lang="en-US" altLang="en-US" sz="1200" dirty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12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sz="1200" b="0" dirty="0">
                  <a:solidFill>
                    <a:srgbClr val="0066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en-US" sz="12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sz="1200" dirty="0">
                  <a:solidFill>
                    <a:srgbClr val="0000FF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>
                    <a:latin typeface="Helvetica Light" panose="020B0403020202020204"/>
                  </a:rPr>
                  <a:t>This formula gives us a way of estimating a function value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d>
                  </m:oMath>
                </a14:m>
                <a:endParaRPr lang="en-US" sz="1200" dirty="0"/>
              </a:p>
              <a:p>
                <a:pPr marL="0" indent="0">
                  <a:buNone/>
                </a:pPr>
                <a:endParaRPr lang="en-US" altLang="en-US" sz="1400" dirty="0"/>
              </a:p>
            </p:txBody>
          </p:sp>
        </mc:Choice>
        <mc:Fallback xmlns="">
          <p:sp>
            <p:nvSpPr>
              <p:cNvPr id="2055" name="Rectangle 2">
                <a:extLst>
                  <a:ext uri="{FF2B5EF4-FFF2-40B4-BE49-F238E27FC236}">
                    <a16:creationId xmlns:a16="http://schemas.microsoft.com/office/drawing/2014/main" id="{4A83D849-53AA-4CDA-BC87-4AC75CAC67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1" y="1204495"/>
                <a:ext cx="3734534" cy="3453628"/>
              </a:xfr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8903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D3015B-3DA0-2F4D-813F-E72CEE582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Integration: Further Solution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28509531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A59E-8469-4375-855F-BE8ADD65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by Parts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F88ED-5607-4BDE-A946-DFE3A64986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Integration by Parts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F1CF41-16C8-40C8-8ADD-F3A68C9D9B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46085"/>
                <a:ext cx="7886700" cy="2386637"/>
              </a:xfrm>
            </p:spPr>
            <p:txBody>
              <a:bodyPr>
                <a:normAutofit/>
              </a:bodyPr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200" b="1" dirty="0">
                    <a:latin typeface="Helvetica Light" panose="020B0403020202020204"/>
                    <a:ea typeface="FangSong" panose="02010609060101010101" pitchFamily="49" charset="-122"/>
                  </a:rPr>
                  <a:t>Example: </a:t>
                </a:r>
                <a:r>
                  <a:rPr lang="en-US" altLang="en-US" sz="1200" dirty="0">
                    <a:latin typeface="Helvetica Light" panose="020B0403020202020204"/>
                    <a:ea typeface="FangSong" panose="02010609060101010101" pitchFamily="49" charset="-122"/>
                  </a:rPr>
                  <a:t>Find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200" b="0" i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b="0" i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func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b="0" i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rad>
                          </m:den>
                        </m:f>
                      </m:e>
                    </m:nary>
                    <m:r>
                      <a:rPr lang="en-US" sz="1200" b="0" i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altLang="en-US" sz="1200" dirty="0">
                    <a:solidFill>
                      <a:srgbClr val="006600"/>
                    </a:solidFill>
                    <a:latin typeface="Helvetica Light" panose="020B0403020202020204"/>
                    <a:ea typeface="FangSong" panose="02010609060101010101" pitchFamily="49" charset="-122"/>
                  </a:rPr>
                  <a:t> </a:t>
                </a:r>
                <a:r>
                  <a:rPr lang="en-US" altLang="en-US" sz="1200" dirty="0">
                    <a:latin typeface="Helvetica Light" panose="020B0403020202020204"/>
                    <a:ea typeface="FangSong" panose="02010609060101010101" pitchFamily="49" charset="-122"/>
                  </a:rPr>
                  <a:t>by integration by parts.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altLang="en-US" sz="1200" dirty="0">
                  <a:latin typeface="Helvetica Light" panose="020B0403020202020204"/>
                  <a:ea typeface="FangSong" panose="02010609060101010101" pitchFamily="49" charset="-122"/>
                </a:endParaRPr>
              </a:p>
              <a:p>
                <a:endParaRPr lang="en-US" sz="1200" dirty="0">
                  <a:latin typeface="Helvetica Light" panose="020B040302020202020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F1CF41-16C8-40C8-8ADD-F3A68C9D9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46085"/>
                <a:ext cx="7886700" cy="2386637"/>
              </a:xfrm>
              <a:blipFill>
                <a:blip r:embed="rId2"/>
                <a:stretch>
                  <a:fillRect t="-13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74EC96F-7CC4-4088-87A6-86A1CB0082BF}"/>
                  </a:ext>
                </a:extLst>
              </p:cNvPr>
              <p:cNvSpPr/>
              <p:nvPr/>
            </p:nvSpPr>
            <p:spPr>
              <a:xfrm>
                <a:off x="3466623" y="1564405"/>
                <a:ext cx="2269339" cy="470000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200" b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𝑢𝑣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200" b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altLang="en-US" sz="12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74EC96F-7CC4-4088-87A6-86A1CB008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623" y="1564405"/>
                <a:ext cx="2269339" cy="470000"/>
              </a:xfrm>
              <a:prstGeom prst="rect">
                <a:avLst/>
              </a:prstGeom>
              <a:blipFill>
                <a:blip r:embed="rId3"/>
                <a:stretch>
                  <a:fillRect l="-9893" t="-155696" r="-9358" b="-22405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A59E-8469-4375-855F-BE8ADD65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F1CF41-16C8-40C8-8ADD-F3A68C9D9B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24244"/>
                <a:ext cx="7886700" cy="3049250"/>
              </a:xfrm>
            </p:spPr>
            <p:txBody>
              <a:bodyPr>
                <a:normAutofit/>
              </a:bodyPr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200" dirty="0">
                    <a:latin typeface="Helvetica Light" panose="020B0403020202020204"/>
                    <a:ea typeface="FangSong" panose="02010609060101010101" pitchFamily="49" charset="-122"/>
                  </a:rPr>
                  <a:t>Let 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en-US" sz="1200" dirty="0">
                    <a:latin typeface="Helvetica Light" panose="020B0403020202020204"/>
                    <a:ea typeface="FangSong" panose="02010609060101010101" pitchFamily="49" charset="-122"/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𝑑𝑣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  <m:r>
                      <a:rPr lang="en-US" sz="1200" b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sz="1200" dirty="0">
                    <a:solidFill>
                      <a:srgbClr val="006600"/>
                    </a:solidFill>
                    <a:latin typeface="Helvetica Light" panose="020B0403020202020204"/>
                  </a:rPr>
                  <a:t>. </a:t>
                </a:r>
                <a:r>
                  <a:rPr lang="en-US" altLang="en-US" sz="1200" dirty="0">
                    <a:latin typeface="Helvetica Light" panose="020B0403020202020204"/>
                    <a:ea typeface="FangSong" panose="02010609060101010101" pitchFamily="49" charset="-122"/>
                  </a:rPr>
                  <a:t>We have: 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altLang="en-US" sz="1200" dirty="0">
                  <a:latin typeface="Helvetica Light" panose="020B0403020202020204"/>
                  <a:ea typeface="FangSong" panose="02010609060101010101" pitchFamily="49" charset="-122"/>
                </a:endParaRPr>
              </a:p>
              <a:p>
                <a:pPr marL="0" indent="0" algn="ctr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𝑑𝑢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sz="1200" dirty="0">
                    <a:solidFill>
                      <a:srgbClr val="006600"/>
                    </a:solidFill>
                    <a:latin typeface="Helvetica Light" panose="020B0403020202020204"/>
                  </a:rPr>
                  <a:t>,  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p>
                        </m:sSup>
                      </m:e>
                    </m:nary>
                    <m:r>
                      <a:rPr lang="en-US" sz="1200" b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endParaRPr lang="en-US" sz="1200" dirty="0">
                  <a:solidFill>
                    <a:srgbClr val="006600"/>
                  </a:solidFill>
                  <a:latin typeface="Helvetica Light" panose="020B0403020202020204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1200" dirty="0">
                  <a:solidFill>
                    <a:srgbClr val="006600"/>
                  </a:solidFill>
                  <a:latin typeface="Helvetica Light" panose="020B0403020202020204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1200" dirty="0">
                    <a:latin typeface="Helvetica Light" panose="020B0403020202020204"/>
                    <a:ea typeface="FangSong" panose="02010609060101010101" pitchFamily="49" charset="-122"/>
                  </a:rPr>
                  <a:t>Thus,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</m:den>
                          </m:f>
                        </m:e>
                      </m:nary>
                      <m:r>
                        <a:rPr lang="en-US" sz="1200" b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m:rPr>
                          <m:aln/>
                        </m:rP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1200" b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d>
                      <m:r>
                        <m:rPr>
                          <m:aln/>
                        </m:rP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  <a:latin typeface="Helvetica Light" panose="020B0403020202020204"/>
                </a:endParaRPr>
              </a:p>
              <a:p>
                <a:endParaRPr lang="en-US" sz="1200" dirty="0">
                  <a:latin typeface="Helvetica Light" panose="020B040302020202020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F1CF41-16C8-40C8-8ADD-F3A68C9D9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24244"/>
                <a:ext cx="7886700" cy="30492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4986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6177-DB67-44D6-BAA6-735478E5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by Parts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1AABC58-FE41-466D-821D-457573F747C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LATE Rule for choosing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𝒅𝒗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1AABC58-FE41-466D-821D-457573F747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212" t="-13433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62111D-8985-4BF3-8085-69F548EC34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5758" y="1494805"/>
                <a:ext cx="7886700" cy="2122881"/>
              </a:xfr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sz="1200" i="0" dirty="0">
                    <a:solidFill>
                      <a:srgbClr val="202122"/>
                    </a:solidFill>
                    <a:effectLst/>
                    <a:latin typeface="Helvetica Light" panose="020B0403020202020204"/>
                  </a:rPr>
                  <a:t>Between the two functions,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i="0" dirty="0">
                    <a:solidFill>
                      <a:srgbClr val="202122"/>
                    </a:solidFill>
                    <a:effectLst/>
                    <a:latin typeface="Helvetica Light" panose="020B0403020202020204"/>
                  </a:rPr>
                  <a:t>is often the one that </a:t>
                </a:r>
                <a:r>
                  <a:rPr lang="en-US" sz="1200" dirty="0">
                    <a:solidFill>
                      <a:srgbClr val="202122"/>
                    </a:solidFill>
                    <a:latin typeface="Helvetica Light" panose="020B0403020202020204"/>
                  </a:rPr>
                  <a:t>comes upper on the list. The other will be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𝑑𝑣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i="0" dirty="0">
                    <a:solidFill>
                      <a:srgbClr val="202122"/>
                    </a:solidFill>
                    <a:effectLst/>
                    <a:latin typeface="Helvetica Light" panose="020B0403020202020204"/>
                  </a:rPr>
                  <a:t>:</a:t>
                </a:r>
                <a:endParaRPr lang="en-US" altLang="en-US" sz="1200" dirty="0">
                  <a:latin typeface="Helvetica Light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en-US" altLang="en-US" sz="1200" dirty="0">
                    <a:solidFill>
                      <a:srgbClr val="0000FF"/>
                    </a:solidFill>
                    <a:latin typeface="Helvetica Light"/>
                  </a:rPr>
                  <a:t>L:</a:t>
                </a:r>
                <a:r>
                  <a:rPr lang="en-US" altLang="en-US" sz="1200" dirty="0">
                    <a:latin typeface="Helvetica Light"/>
                  </a:rPr>
                  <a:t> Logarithmic functions, e.g.,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), 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𝑙𝑜</m:t>
                        </m:r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𝑒𝑡𝑐</m:t>
                        </m:r>
                      </m:e>
                    </m:func>
                  </m:oMath>
                </a14:m>
                <a:r>
                  <a:rPr lang="en-US" altLang="en-US" sz="1200" dirty="0">
                    <a:latin typeface="Helvetica Light"/>
                  </a:rPr>
                  <a:t> 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altLang="en-US" sz="1200" dirty="0">
                    <a:solidFill>
                      <a:srgbClr val="0000FF"/>
                    </a:solidFill>
                    <a:latin typeface="Helvetica Light"/>
                  </a:rPr>
                  <a:t>A</a:t>
                </a:r>
                <a:r>
                  <a:rPr lang="en-US" altLang="en-US" sz="1200" dirty="0">
                    <a:latin typeface="Helvetica Light"/>
                  </a:rPr>
                  <a:t>: Algebraic functions, e.g.,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3</m:t>
                    </m:r>
                    <m:sSup>
                      <m:sSup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sup>
                    </m:sSup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𝑒𝑡𝑐</m:t>
                    </m:r>
                  </m:oMath>
                </a14:m>
                <a:endParaRPr lang="en-US" altLang="en-US" sz="1200" dirty="0">
                  <a:latin typeface="Helvetica Light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en-US" altLang="en-US" sz="1200" dirty="0">
                    <a:solidFill>
                      <a:srgbClr val="0000FF"/>
                    </a:solidFill>
                    <a:latin typeface="Helvetica Light"/>
                  </a:rPr>
                  <a:t>T</a:t>
                </a:r>
                <a:r>
                  <a:rPr lang="en-US" altLang="en-US" sz="1200" dirty="0">
                    <a:latin typeface="Helvetica Light"/>
                  </a:rPr>
                  <a:t>: Trigonometric functions, e.g.,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12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𝑒𝑡𝑐</m:t>
                    </m:r>
                  </m:oMath>
                </a14:m>
                <a:endParaRPr lang="en-US" altLang="en-US" sz="1200" i="1" dirty="0">
                  <a:latin typeface="Helvetica Light" panose="020B0403020202020204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en-US" altLang="en-US" sz="1200" dirty="0">
                    <a:solidFill>
                      <a:srgbClr val="0000FF"/>
                    </a:solidFill>
                    <a:latin typeface="Helvetica Light" panose="020B0403020202020204"/>
                  </a:rPr>
                  <a:t>E</a:t>
                </a:r>
                <a:r>
                  <a:rPr lang="en-US" altLang="en-US" sz="1200" dirty="0">
                    <a:latin typeface="Helvetica Light" panose="020B0403020202020204"/>
                  </a:rPr>
                  <a:t>: Exponential functions, e.g.,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12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𝑒𝑡𝑐</m:t>
                    </m:r>
                  </m:oMath>
                </a14:m>
                <a:r>
                  <a:rPr lang="en-US" altLang="en-US" sz="1200" i="1" dirty="0">
                    <a:latin typeface="Helvetica Light" panose="020B0403020202020204"/>
                  </a:rPr>
                  <a:t> </a:t>
                </a:r>
                <a:endParaRPr lang="en-US" altLang="en-US" sz="1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62111D-8985-4BF3-8085-69F548EC34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5758" y="1494805"/>
                <a:ext cx="7886700" cy="2122881"/>
              </a:xfr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4C2C75A-9059-4268-A94E-D2C863D969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3853790"/>
                <a:ext cx="7886700" cy="3952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Courier New" panose="02070309020205020404" pitchFamily="49" charset="0"/>
                  <a:buChar char="o"/>
                  <a:defRPr sz="14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Wingdings" pitchFamily="2" charset="2"/>
                  <a:buChar char="§"/>
                  <a:defRPr sz="12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en-US" sz="1200" b="1" dirty="0">
                    <a:latin typeface="Helvetica Light" panose="020B0403020202020204"/>
                    <a:ea typeface="FangSong" panose="02010609060101010101" pitchFamily="49" charset="-122"/>
                  </a:rPr>
                  <a:t>Example: </a:t>
                </a:r>
                <a:r>
                  <a:rPr lang="en-US" altLang="en-US" sz="1200" dirty="0">
                    <a:latin typeface="Helvetica Light" panose="020B0403020202020204"/>
                    <a:ea typeface="FangSong" panose="02010609060101010101" pitchFamily="49" charset="-122"/>
                  </a:rPr>
                  <a:t>Find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sz="1200" b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</m:oMath>
                </a14:m>
                <a:r>
                  <a:rPr lang="en-US" altLang="en-US" sz="1200" dirty="0">
                    <a:latin typeface="Helvetica Light" panose="020B0403020202020204"/>
                    <a:ea typeface="FangSong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4C2C75A-9059-4268-A94E-D2C863D96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853790"/>
                <a:ext cx="7886700" cy="395268"/>
              </a:xfrm>
              <a:prstGeom prst="rect">
                <a:avLst/>
              </a:prstGeom>
              <a:blipFill>
                <a:blip r:embed="rId4"/>
                <a:stretch>
                  <a:fillRect t="-89231" b="-10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51" name="Object 3">
                <a:extLst>
                  <a:ext uri="{FF2B5EF4-FFF2-40B4-BE49-F238E27FC236}">
                    <a16:creationId xmlns:a16="http://schemas.microsoft.com/office/drawing/2014/main" id="{198F31CC-C99D-4902-B52E-0665155CB578}"/>
                  </a:ext>
                </a:extLst>
              </p:cNvPr>
              <p:cNvSpPr txBox="1"/>
              <p:nvPr/>
            </p:nvSpPr>
            <p:spPr bwMode="auto">
              <a:xfrm>
                <a:off x="2501220" y="1244602"/>
                <a:ext cx="1160008" cy="8216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m:rPr>
                          <m:aln/>
                        </m:rP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US" sz="1200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m:rPr>
                          <m:aln/>
                        </m:rP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051" name="Object 3">
                <a:extLst>
                  <a:ext uri="{FF2B5EF4-FFF2-40B4-BE49-F238E27FC236}">
                    <a16:creationId xmlns:a16="http://schemas.microsoft.com/office/drawing/2014/main" id="{198F31CC-C99D-4902-B52E-0665155CB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1220" y="1244602"/>
                <a:ext cx="1160008" cy="8216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2" name="Object 4">
                <a:extLst>
                  <a:ext uri="{FF2B5EF4-FFF2-40B4-BE49-F238E27FC236}">
                    <a16:creationId xmlns:a16="http://schemas.microsoft.com/office/drawing/2014/main" id="{C5536585-66FE-42E5-A27B-F5CC75E10A43}"/>
                  </a:ext>
                </a:extLst>
              </p:cNvPr>
              <p:cNvSpPr txBox="1"/>
              <p:nvPr/>
            </p:nvSpPr>
            <p:spPr bwMode="auto">
              <a:xfrm>
                <a:off x="663348" y="2701472"/>
                <a:ext cx="7540851" cy="71482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  <m:r>
                            <a:rPr lang="en-US" sz="1200" b="0" i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m:rPr>
                          <m:aln/>
                        </m:rP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e>
                      </m:d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US" sz="1200" b="0" i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d>
                        </m:e>
                      </m:nary>
                      <m:r>
                        <m:rPr>
                          <m:aln/>
                        </m:rP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m:rPr>
                          <m:aln/>
                        </m:rP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052" name="Object 4">
                <a:extLst>
                  <a:ext uri="{FF2B5EF4-FFF2-40B4-BE49-F238E27FC236}">
                    <a16:creationId xmlns:a16="http://schemas.microsoft.com/office/drawing/2014/main" id="{C5536585-66FE-42E5-A27B-F5CC75E10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3348" y="2701472"/>
                <a:ext cx="7540851" cy="714828"/>
              </a:xfrm>
              <a:prstGeom prst="rect">
                <a:avLst/>
              </a:prstGeom>
              <a:blipFill>
                <a:blip r:embed="rId3"/>
                <a:stretch>
                  <a:fillRect l="-7599" t="-101709" b="-12222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3" name="Object 5">
                <a:extLst>
                  <a:ext uri="{FF2B5EF4-FFF2-40B4-BE49-F238E27FC236}">
                    <a16:creationId xmlns:a16="http://schemas.microsoft.com/office/drawing/2014/main" id="{7D4F043F-7E19-48FE-A9FD-0E2FFAF31551}"/>
                  </a:ext>
                </a:extLst>
              </p:cNvPr>
              <p:cNvSpPr txBox="1"/>
              <p:nvPr/>
            </p:nvSpPr>
            <p:spPr bwMode="auto">
              <a:xfrm>
                <a:off x="742042" y="1244602"/>
                <a:ext cx="1689100" cy="105999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m:rPr>
                          <m:aln/>
                        </m:rP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</m:oMath>
                  </m:oMathPara>
                </a14:m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US" sz="1200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m:rPr>
                          <m:aln/>
                        </m:rP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sz="1200" b="0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053" name="Object 5">
                <a:extLst>
                  <a:ext uri="{FF2B5EF4-FFF2-40B4-BE49-F238E27FC236}">
                    <a16:creationId xmlns:a16="http://schemas.microsoft.com/office/drawing/2014/main" id="{7D4F043F-7E19-48FE-A9FD-0E2FFAF31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2042" y="1244602"/>
                <a:ext cx="1689100" cy="1059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E536177-DB67-44D6-BAA6-735478E5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2297005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815B-06C0-4CC7-83D9-08E0D6CC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by Partial 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6AA41A3-2B7A-4A80-9B6E-75EB5A4026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854" y="1026695"/>
                <a:ext cx="8325134" cy="1395783"/>
              </a:xfr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1200" dirty="0">
                    <a:solidFill>
                      <a:srgbClr val="0000FF"/>
                    </a:solidFill>
                  </a:rPr>
                  <a:t>Remark: </a:t>
                </a:r>
                <a:r>
                  <a:rPr lang="en-US" sz="1200" dirty="0"/>
                  <a:t>A polynomial is defined as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200" dirty="0"/>
                  <a:t> in which the highest exponent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is known as the degree of the polynomial. Suppose in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1200" dirty="0"/>
                  <a:t> both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are polynomials and the degree of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is less than the degree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200" dirty="0"/>
                  <a:t>. Then, we typically can solve it by partial fractions. To make this done we factor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200" dirty="0"/>
                  <a:t> as completely as possible. Then for each factor in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200" dirty="0"/>
                  <a:t> we can use the following table to determine the term(s) we pick up in the partial fraction decomposition.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6AA41A3-2B7A-4A80-9B6E-75EB5A4026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854" y="1026695"/>
                <a:ext cx="8325134" cy="1395783"/>
              </a:xfrm>
              <a:blipFill>
                <a:blip r:embed="rId2"/>
                <a:stretch>
                  <a:fillRect t="-144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84FCD7E1-12F3-484C-93F8-4E96DA4178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2407613"/>
                  </p:ext>
                </p:extLst>
              </p:nvPr>
            </p:nvGraphicFramePr>
            <p:xfrm>
              <a:off x="1876869" y="2627158"/>
              <a:ext cx="5305816" cy="229922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8021">
                      <a:extLst>
                        <a:ext uri="{9D8B030D-6E8A-4147-A177-3AD203B41FA5}">
                          <a16:colId xmlns:a16="http://schemas.microsoft.com/office/drawing/2014/main" val="394112486"/>
                        </a:ext>
                      </a:extLst>
                    </a:gridCol>
                    <a:gridCol w="3877795">
                      <a:extLst>
                        <a:ext uri="{9D8B030D-6E8A-4147-A177-3AD203B41FA5}">
                          <a16:colId xmlns:a16="http://schemas.microsoft.com/office/drawing/2014/main" val="2068310110"/>
                        </a:ext>
                      </a:extLst>
                    </a:gridCol>
                  </a:tblGrid>
                  <a:tr h="318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latin typeface="Helvetica Light" panose="020B0403020202020204"/>
                            </a:rPr>
                            <a:t>Factor in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endParaRPr lang="en-US" sz="1200" b="0" dirty="0"/>
                        </a:p>
                      </a:txBody>
                      <a:tcPr>
                        <a:solidFill>
                          <a:srgbClr val="E5F5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effectLst/>
                              <a:latin typeface="Helvetica Light" panose="020B0403020202020204"/>
                            </a:rPr>
                            <a:t>Term in partial fraction decomposition</a:t>
                          </a:r>
                          <a:endParaRPr lang="en-US" sz="1200" b="0" dirty="0">
                            <a:latin typeface="Helvetica Light" panose="020B0403020202020204"/>
                          </a:endParaRPr>
                        </a:p>
                      </a:txBody>
                      <a:tcPr>
                        <a:solidFill>
                          <a:srgbClr val="E5F5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1689850"/>
                      </a:ext>
                    </a:extLst>
                  </a:tr>
                  <a:tr h="4045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200" b="0" i="1" dirty="0"/>
                        </a:p>
                      </a:txBody>
                      <a:tcPr anchor="ctr">
                        <a:solidFill>
                          <a:srgbClr val="E5F5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i="1" dirty="0"/>
                        </a:p>
                      </a:txBody>
                      <a:tcPr anchor="ctr">
                        <a:solidFill>
                          <a:srgbClr val="E5F5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3142995"/>
                      </a:ext>
                    </a:extLst>
                  </a:tr>
                  <a:tr h="4045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𝑎𝑥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anchor="ctr">
                        <a:solidFill>
                          <a:srgbClr val="E5F5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200" b="0" i="1" smtClean="0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𝑎𝑥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nor/>
                                      </m:rPr>
                                      <a:rPr lang="en-US" sz="1200" b="0" i="1" dirty="0"/>
                                      <m:t> </m:t>
                                    </m:r>
                                  </m:den>
                                </m:f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200" b="0" i="1" smtClean="0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𝑎𝑥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  <m:r>
                                      <m:rPr>
                                        <m:nor/>
                                      </m:rPr>
                                      <a:rPr lang="en-US" sz="1200" b="0" i="1" dirty="0"/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i="1" dirty="0"/>
                        </a:p>
                      </a:txBody>
                      <a:tcPr anchor="ctr">
                        <a:solidFill>
                          <a:srgbClr val="E5F5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6115942"/>
                      </a:ext>
                    </a:extLst>
                  </a:tr>
                  <a:tr h="404518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𝑏𝑥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1200" b="0" i="1" dirty="0"/>
                        </a:p>
                      </a:txBody>
                      <a:tcPr anchor="ctr">
                        <a:solidFill>
                          <a:srgbClr val="E5F5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𝐴𝑥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𝑏𝑥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i="1" dirty="0"/>
                        </a:p>
                      </a:txBody>
                      <a:tcPr anchor="ctr">
                        <a:solidFill>
                          <a:srgbClr val="E5F5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7917383"/>
                      </a:ext>
                    </a:extLst>
                  </a:tr>
                  <a:tr h="573655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𝑏𝑥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0" i="1" dirty="0"/>
                        </a:p>
                      </a:txBody>
                      <a:tcPr anchor="ctr">
                        <a:solidFill>
                          <a:srgbClr val="E5F5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𝑏𝑥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200" b="0" i="1" smtClean="0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200" b="0" i="1" smtClean="0">
                                                    <a:solidFill>
                                                      <a:srgbClr val="0066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200" b="0" i="1" smtClean="0">
                                                    <a:solidFill>
                                                      <a:srgbClr val="0066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200" b="0" i="1" smtClean="0">
                                                    <a:solidFill>
                                                      <a:srgbClr val="0066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200" b="0" i="1" smtClean="0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𝑏𝑥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+…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200" b="0" i="1" smtClean="0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200" b="0" i="1" smtClean="0">
                                                    <a:solidFill>
                                                      <a:srgbClr val="0066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200" b="0" i="1" smtClean="0">
                                                    <a:solidFill>
                                                      <a:srgbClr val="0066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200" b="0" i="1" smtClean="0">
                                                    <a:solidFill>
                                                      <a:srgbClr val="0066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200" b="0" i="1" smtClean="0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𝑏𝑥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200" b="0" i="1" dirty="0"/>
                        </a:p>
                        <a:p>
                          <a:pPr algn="ctr"/>
                          <a:endParaRPr lang="en-US" sz="1200" b="0" i="1" dirty="0"/>
                        </a:p>
                      </a:txBody>
                      <a:tcPr anchor="ctr">
                        <a:solidFill>
                          <a:srgbClr val="E5F5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8841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84FCD7E1-12F3-484C-93F8-4E96DA4178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2407613"/>
                  </p:ext>
                </p:extLst>
              </p:nvPr>
            </p:nvGraphicFramePr>
            <p:xfrm>
              <a:off x="1876869" y="2627158"/>
              <a:ext cx="5305816" cy="229922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8021">
                      <a:extLst>
                        <a:ext uri="{9D8B030D-6E8A-4147-A177-3AD203B41FA5}">
                          <a16:colId xmlns:a16="http://schemas.microsoft.com/office/drawing/2014/main" val="394112486"/>
                        </a:ext>
                      </a:extLst>
                    </a:gridCol>
                    <a:gridCol w="3877795">
                      <a:extLst>
                        <a:ext uri="{9D8B030D-6E8A-4147-A177-3AD203B41FA5}">
                          <a16:colId xmlns:a16="http://schemas.microsoft.com/office/drawing/2014/main" val="2068310110"/>
                        </a:ext>
                      </a:extLst>
                    </a:gridCol>
                  </a:tblGrid>
                  <a:tr h="3186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26" t="-1887" r="-271915" b="-6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effectLst/>
                              <a:latin typeface="Helvetica Light" panose="020B0403020202020204"/>
                            </a:rPr>
                            <a:t>Term in partial fraction decomposition</a:t>
                          </a:r>
                          <a:endParaRPr lang="en-US" sz="1200" b="0" dirty="0">
                            <a:latin typeface="Helvetica Light" panose="020B0403020202020204"/>
                          </a:endParaRPr>
                        </a:p>
                      </a:txBody>
                      <a:tcPr>
                        <a:solidFill>
                          <a:srgbClr val="E5F5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1689850"/>
                      </a:ext>
                    </a:extLst>
                  </a:tr>
                  <a:tr h="4380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6" t="-75000" r="-271915" b="-35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049" t="-75000" r="-314" b="-35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3142995"/>
                      </a:ext>
                    </a:extLst>
                  </a:tr>
                  <a:tr h="4608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6" t="-165789" r="-271915" b="-23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049" t="-165789" r="-314" b="-2368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6115942"/>
                      </a:ext>
                    </a:extLst>
                  </a:tr>
                  <a:tr h="4380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6" t="-280556" r="-271915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049" t="-280556" r="-314" b="-1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7917383"/>
                      </a:ext>
                    </a:extLst>
                  </a:tr>
                  <a:tr h="643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6" t="-258491" r="-271915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049" t="-258491" r="-314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8841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197256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6E21-7464-41B8-B08E-232FAB15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by Partial Fractions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5B76E-842F-47E0-98B5-B1CD16A8FC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sz="1800" dirty="0"/>
              <a:t>Express The Integrand as Partial 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7" name="Rectangle 3">
                <a:extLst>
                  <a:ext uri="{FF2B5EF4-FFF2-40B4-BE49-F238E27FC236}">
                    <a16:creationId xmlns:a16="http://schemas.microsoft.com/office/drawing/2014/main" id="{45B40AD5-3520-4118-A7E5-85DD6965668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sz="1200" b="1" dirty="0"/>
                  <a:t>Example: </a:t>
                </a:r>
                <a:r>
                  <a:rPr lang="en-US" altLang="en-US" sz="1200" dirty="0"/>
                  <a:t>Determine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−27</m:t>
                            </m:r>
                          </m:den>
                        </m:f>
                      </m:e>
                    </m:nary>
                    <m:r>
                      <a:rPr lang="en-US" sz="1200" b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5127" name="Rectangle 3">
                <a:extLst>
                  <a:ext uri="{FF2B5EF4-FFF2-40B4-BE49-F238E27FC236}">
                    <a16:creationId xmlns:a16="http://schemas.microsoft.com/office/drawing/2014/main" id="{45B40AD5-3520-4118-A7E5-85DD696566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412" name="Ink 5411">
                <a:extLst>
                  <a:ext uri="{FF2B5EF4-FFF2-40B4-BE49-F238E27FC236}">
                    <a16:creationId xmlns:a16="http://schemas.microsoft.com/office/drawing/2014/main" id="{9502DBF0-934C-3409-9505-C69F00F11F5B}"/>
                  </a:ext>
                </a:extLst>
              </p14:cNvPr>
              <p14:cNvContentPartPr/>
              <p14:nvPr/>
            </p14:nvContentPartPr>
            <p14:xfrm>
              <a:off x="164627" y="2370190"/>
              <a:ext cx="360" cy="360"/>
            </p14:xfrm>
          </p:contentPart>
        </mc:Choice>
        <mc:Fallback xmlns="">
          <p:pic>
            <p:nvPicPr>
              <p:cNvPr id="5412" name="Ink 5411">
                <a:extLst>
                  <a:ext uri="{FF2B5EF4-FFF2-40B4-BE49-F238E27FC236}">
                    <a16:creationId xmlns:a16="http://schemas.microsoft.com/office/drawing/2014/main" id="{9502DBF0-934C-3409-9505-C69F00F11F5B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155627" y="236155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6E21-7464-41B8-B08E-232FAB15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Object 4">
                <a:extLst>
                  <a:ext uri="{FF2B5EF4-FFF2-40B4-BE49-F238E27FC236}">
                    <a16:creationId xmlns:a16="http://schemas.microsoft.com/office/drawing/2014/main" id="{750AF55F-5D63-4DD6-94AA-BB39885C4827}"/>
                  </a:ext>
                </a:extLst>
              </p:cNvPr>
              <p:cNvSpPr txBox="1"/>
              <p:nvPr/>
            </p:nvSpPr>
            <p:spPr bwMode="auto">
              <a:xfrm>
                <a:off x="719420" y="1217160"/>
                <a:ext cx="5905954" cy="340330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lnSpc>
                    <a:spcPct val="17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−9</m:t>
                          </m:r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⇒2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+3)</m:t>
                      </m:r>
                    </m:oMath>
                  </m:oMathPara>
                </a14:m>
                <a:br>
                  <a:rPr lang="en-US" sz="1200" b="0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</a:br>
                <a:endParaRPr lang="en-US" sz="1200" i="0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en-US" sz="1200" b="0" dirty="0">
                    <a:latin typeface="Helvetica Light" panose="020B0403020202020204"/>
                  </a:rPr>
                  <a:t>To solve for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200" b="0" dirty="0">
                    <a:latin typeface="Helvetica Light" panose="020B0403020202020204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200" b="0" dirty="0">
                    <a:latin typeface="Helvetica Light" panose="020B0403020202020204"/>
                  </a:rPr>
                  <a:t>, equate the like powers:</a:t>
                </a:r>
              </a:p>
              <a:p>
                <a:pPr>
                  <a:lnSpc>
                    <a:spcPct val="17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m:rPr>
                          <m:nor/>
                        </m:rPr>
                        <a:rPr lang="en-US" sz="12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  <a:p>
                <a:pPr>
                  <a:lnSpc>
                    <a:spcPct val="17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−27</m:t>
                              </m:r>
                            </m:den>
                          </m:f>
                        </m:e>
                      </m:nary>
                      <m:r>
                        <a:rPr lang="en-US" sz="1200" b="0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m:rPr>
                          <m:aln/>
                        </m:rP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nary>
                        <m:naryPr>
                          <m:subHide m:val="on"/>
                          <m:supHide m:val="on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12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(5/6)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den>
                              </m:f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(7/6)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den>
                              </m:f>
                            </m:e>
                          </m:d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m:rPr>
                          <m:aln/>
                        </m:rP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050" dirty="0">
                  <a:solidFill>
                    <a:srgbClr val="006600"/>
                  </a:solidFill>
                </a:endParaRPr>
              </a:p>
              <a:p>
                <a:pPr>
                  <a:lnSpc>
                    <a:spcPct val="170000"/>
                  </a:lnSpc>
                </a:pPr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124" name="Object 4">
                <a:extLst>
                  <a:ext uri="{FF2B5EF4-FFF2-40B4-BE49-F238E27FC236}">
                    <a16:creationId xmlns:a16="http://schemas.microsoft.com/office/drawing/2014/main" id="{750AF55F-5D63-4DD6-94AA-BB39885C4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420" y="1217160"/>
                <a:ext cx="5905954" cy="34033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6954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357F-8DE5-486F-87D6-E1D9014B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5AE77-002E-43F2-8594-2F6390ED0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770664" cy="404813"/>
          </a:xfrm>
        </p:spPr>
        <p:txBody>
          <a:bodyPr>
            <a:normAutofit/>
          </a:bodyPr>
          <a:lstStyle/>
          <a:p>
            <a:r>
              <a:rPr lang="en-US" dirty="0"/>
              <a:t>An Integral with a Distinct Irreducible Quadratic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477A3B-7A35-4097-80B1-891E199BBE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200" dirty="0"/>
                  <a:t>Determine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−4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1200" b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sz="1200" dirty="0"/>
              </a:p>
              <a:p>
                <a:pPr marL="0" indent="0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477A3B-7A35-4097-80B1-891E199BBE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8976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Object 3">
                <a:extLst>
                  <a:ext uri="{FF2B5EF4-FFF2-40B4-BE49-F238E27FC236}">
                    <a16:creationId xmlns:a16="http://schemas.microsoft.com/office/drawing/2014/main" id="{1A0E3123-A1B4-4579-9FF0-16871AFCBFDA}"/>
                  </a:ext>
                </a:extLst>
              </p:cNvPr>
              <p:cNvSpPr txBox="1"/>
              <p:nvPr/>
            </p:nvSpPr>
            <p:spPr bwMode="auto">
              <a:xfrm>
                <a:off x="580570" y="1078704"/>
                <a:ext cx="7451933" cy="387779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lnSpc>
                    <a:spcPct val="17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m:rPr>
                          <m:aln/>
                        </m:rP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𝐵𝑥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70000"/>
                  </a:lnSpc>
                </a:pPr>
                <a:br>
                  <a:rPr lang="en-US" sz="1200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m:rPr>
                          <m:aln/>
                        </m:rP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+1)+(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𝐵𝑥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  <a:p>
                <a:pPr>
                  <a:lnSpc>
                    <a:spcPct val="170000"/>
                  </a:lnSpc>
                </a:pPr>
                <a:endParaRPr lang="en-US" sz="1200" b="0" dirty="0">
                  <a:latin typeface="Helvetica Light" panose="020B0403020202020204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en-US" sz="1200" b="0" dirty="0">
                    <a:latin typeface="Helvetica Light" panose="020B0403020202020204"/>
                  </a:rPr>
                  <a:t>To solve for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200" b="0" dirty="0">
                    <a:latin typeface="Helvetica Light" panose="020B0403020202020204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200" b="0" dirty="0">
                    <a:latin typeface="Helvetica Light" panose="020B0403020202020204"/>
                  </a:rPr>
                  <a:t>, equate the like powers:</a:t>
                </a:r>
              </a:p>
              <a:p>
                <a:pPr>
                  <a:lnSpc>
                    <a:spcPct val="17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=−2</m:t>
                                    </m:r>
                                  </m:e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=−4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US" sz="12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4, 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  <a:p>
                <a:pPr>
                  <a:lnSpc>
                    <a:spcPct val="17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num>
                                <m:den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200" b="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m:rPr>
                          <m:aln/>
                        </m:rP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func>
                        <m:func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func>
                        <m:func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func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6147" name="Object 3">
                <a:extLst>
                  <a:ext uri="{FF2B5EF4-FFF2-40B4-BE49-F238E27FC236}">
                    <a16:creationId xmlns:a16="http://schemas.microsoft.com/office/drawing/2014/main" id="{1A0E3123-A1B4-4579-9FF0-16871AFCB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0570" y="1078704"/>
                <a:ext cx="7451933" cy="38777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5712357F-8DE5-486F-87D6-E1D9014B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0C15-9560-4221-A842-FEC20F24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8340C-F518-4F5E-8C72-8C4A2F644E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919436" cy="404813"/>
          </a:xfrm>
        </p:spPr>
        <p:txBody>
          <a:bodyPr>
            <a:noAutofit/>
          </a:bodyPr>
          <a:lstStyle/>
          <a:p>
            <a:r>
              <a:rPr lang="en-US" dirty="0"/>
              <a:t>Using the Differential to Estimate a Change in a Quantity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45B245-40BD-4002-AC89-D650B88E8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83473"/>
                <a:ext cx="8021864" cy="304925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A governmental health agency examined the records of a group of individuals who were hospitalized with a particular illness. It was found that the total proportion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that are discharged at the end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days of hospitalization is given by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300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300+</m:t>
                                  </m:r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dirty="0">
                    <a:solidFill>
                      <a:schemeClr val="tx2">
                        <a:lumMod val="95000"/>
                        <a:lumOff val="5000"/>
                      </a:schemeClr>
                    </a:solidFill>
                  </a:rPr>
                  <a:t>Use differentials to approximate the change in the proportion discharged if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en-US" sz="1200" dirty="0">
                    <a:solidFill>
                      <a:schemeClr val="tx2">
                        <a:lumMod val="95000"/>
                        <a:lumOff val="5000"/>
                      </a:schemeClr>
                    </a:solidFill>
                  </a:rPr>
                  <a:t> changes from 300 to 305.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45B245-40BD-4002-AC89-D650B88E8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83473"/>
                <a:ext cx="8021864" cy="30492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916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0C15-9560-4221-A842-FEC20F24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45B245-40BD-4002-AC89-D650B88E8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79095"/>
                <a:ext cx="8031256" cy="345362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𝑑𝑃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300</m:t>
                                  </m:r>
                                </m:num>
                                <m:den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300+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300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i="1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300+</m:t>
                                      </m:r>
                                      <m:r>
                                        <a:rPr lang="en-US" sz="1200" b="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300+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200" dirty="0">
                  <a:solidFill>
                    <a:srgbClr val="0066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=300,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12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200" b="0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≈3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300+</m:t>
                                  </m:r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300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16×300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320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≈0.0031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200" dirty="0">
                  <a:solidFill>
                    <a:srgbClr val="0066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305</m:t>
                          </m:r>
                        </m:e>
                      </m:d>
                      <m:r>
                        <a:rPr lang="en-US" sz="12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300</m:t>
                          </m:r>
                        </m:e>
                      </m:d>
                      <m:r>
                        <a:rPr lang="en-US" sz="12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=0.87807−0.87500=0.00307  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45B245-40BD-4002-AC89-D650B88E8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79095"/>
                <a:ext cx="8031256" cy="34536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23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0C15-9560-4221-A842-FEC20F24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D3962-B14B-4090-BDBF-6C131CE30B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1075625"/>
            <a:ext cx="4447721" cy="404813"/>
          </a:xfrm>
        </p:spPr>
        <p:txBody>
          <a:bodyPr>
            <a:noAutofit/>
          </a:bodyPr>
          <a:lstStyle/>
          <a:p>
            <a:r>
              <a:rPr lang="en-US" dirty="0"/>
              <a:t>Using the Differential to Estimate a Function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45B245-40BD-4002-AC89-D650B88E8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400" dirty="0">
                    <a:solidFill>
                      <a:schemeClr val="tx1"/>
                    </a:solidFill>
                  </a:rPr>
                  <a:t>By using differentials, estimate the 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sz="14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1.06</m:t>
                        </m:r>
                      </m:e>
                    </m:d>
                  </m:oMath>
                </a14:m>
                <a:r>
                  <a:rPr lang="en-US" altLang="en-US" sz="1400" dirty="0">
                    <a:solidFill>
                      <a:schemeClr val="tx2">
                        <a:lumMod val="95000"/>
                        <a:lumOff val="5000"/>
                      </a:schemeClr>
                    </a:solidFill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en-US" sz="1400" dirty="0">
                  <a:solidFill>
                    <a:schemeClr val="tx2">
                      <a:lumMod val="95000"/>
                      <a:lumOff val="5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400" dirty="0">
                    <a:solidFill>
                      <a:schemeClr val="tx2">
                        <a:lumMod val="95000"/>
                        <a:lumOff val="5000"/>
                      </a:schemeClr>
                    </a:solidFill>
                  </a:rPr>
                  <a:t>Solution: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1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altLang="en-US" sz="1400" dirty="0">
                  <a:solidFill>
                    <a:schemeClr val="tx2">
                      <a:lumMod val="95000"/>
                      <a:lumOff val="5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1.06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d>
                        <m:dPr>
                          <m:ctrlPr>
                            <a:rPr lang="en-US" sz="14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0.06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=0.06</m:t>
                      </m:r>
                    </m:oMath>
                  </m:oMathPara>
                </a14:m>
                <a:endParaRPr lang="en-US" altLang="en-US" sz="1400" dirty="0">
                  <a:solidFill>
                    <a:schemeClr val="tx2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45B245-40BD-4002-AC89-D650B88E8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EBD46A-B2D0-4F0F-9CEE-82AEB581628D}"/>
                  </a:ext>
                </a:extLst>
              </p14:cNvPr>
              <p14:cNvContentPartPr/>
              <p14:nvPr/>
            </p14:nvContentPartPr>
            <p14:xfrm>
              <a:off x="527687" y="147082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EBD46A-B2D0-4F0F-9CEE-82AEB58162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8687" y="146182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0096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B161-7392-4CE2-B0EF-46843532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79" name="Text Placeholder 4178">
                <a:extLst>
                  <a:ext uri="{FF2B5EF4-FFF2-40B4-BE49-F238E27FC236}">
                    <a16:creationId xmlns:a16="http://schemas.microsoft.com/office/drawing/2014/main" id="{E0DB6329-658C-4AE3-85F1-1CFF84E0FB0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28649" y="1075625"/>
                <a:ext cx="4164693" cy="404813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The Relationship between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num>
                      <m:den>
                        <m:r>
                          <a:rPr lang="en-US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</m:num>
                      <m:den>
                        <m:r>
                          <a:rPr lang="en-US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𝒅𝒚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79" name="Text Placeholder 4178">
                <a:extLst>
                  <a:ext uri="{FF2B5EF4-FFF2-40B4-BE49-F238E27FC236}">
                    <a16:creationId xmlns:a16="http://schemas.microsoft.com/office/drawing/2014/main" id="{E0DB6329-658C-4AE3-85F1-1CFF84E0FB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28649" y="1075625"/>
                <a:ext cx="4164693" cy="404813"/>
              </a:xfrm>
              <a:blipFill>
                <a:blip r:embed="rId2"/>
                <a:stretch>
                  <a:fillRect l="-1171" b="-31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7" name="Content Placeholder 4176">
                <a:extLst>
                  <a:ext uri="{FF2B5EF4-FFF2-40B4-BE49-F238E27FC236}">
                    <a16:creationId xmlns:a16="http://schemas.microsoft.com/office/drawing/2014/main" id="{89AB8980-C947-4819-A38D-809CF92CD4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>
                  <a:solidFill>
                    <a:srgbClr val="0000FF"/>
                  </a:solidFill>
                </a:endParaRPr>
              </a:p>
              <a:p>
                <a:endParaRPr lang="en-US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2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=1⇒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2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=1⇒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sz="1200" b="1" dirty="0"/>
                  <a:t>Example: </a:t>
                </a:r>
                <a:r>
                  <a:rPr lang="en-US" sz="1200" dirty="0"/>
                  <a:t>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</m:oMath>
                </a14:m>
                <a:r>
                  <a:rPr lang="en-US" sz="1200" i="1" dirty="0"/>
                  <a:t>  </a:t>
                </a:r>
                <a:r>
                  <a:rPr lang="en-US" sz="1200" dirty="0"/>
                  <a:t>for the following:   a)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sz="1200" dirty="0"/>
                  <a:t>    b)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2500−</m:t>
                        </m:r>
                        <m:sSup>
                          <m:s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1400" dirty="0"/>
              </a:p>
              <a:p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177" name="Content Placeholder 4176">
                <a:extLst>
                  <a:ext uri="{FF2B5EF4-FFF2-40B4-BE49-F238E27FC236}">
                    <a16:creationId xmlns:a16="http://schemas.microsoft.com/office/drawing/2014/main" id="{89AB8980-C947-4819-A38D-809CF92CD4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2B36341-06E5-4C56-ACD2-2A4215B068BF}"/>
                  </a:ext>
                </a:extLst>
              </p:cNvPr>
              <p:cNvSpPr txBox="1"/>
              <p:nvPr/>
            </p:nvSpPr>
            <p:spPr>
              <a:xfrm>
                <a:off x="3927943" y="1641382"/>
                <a:ext cx="957674" cy="628698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2B36341-06E5-4C56-ACD2-2A4215B06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943" y="1641382"/>
                <a:ext cx="957674" cy="6286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53556</TotalTime>
  <Words>3110</Words>
  <Application>Microsoft Office PowerPoint</Application>
  <PresentationFormat>On-screen Show (16:9)</PresentationFormat>
  <Paragraphs>440</Paragraphs>
  <Slides>59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Arial</vt:lpstr>
      <vt:lpstr>Calibri</vt:lpstr>
      <vt:lpstr>Cambria Math</vt:lpstr>
      <vt:lpstr>Courier New</vt:lpstr>
      <vt:lpstr>Franklin Gothic Book</vt:lpstr>
      <vt:lpstr>Franklin Gothic Medium Cond</vt:lpstr>
      <vt:lpstr>Helvetica Light</vt:lpstr>
      <vt:lpstr>Times New Roman</vt:lpstr>
      <vt:lpstr>Wingdings</vt:lpstr>
      <vt:lpstr>Office Theme</vt:lpstr>
      <vt:lpstr>Mathematics for Business Analytics and Finance</vt:lpstr>
      <vt:lpstr>Differentials</vt:lpstr>
      <vt:lpstr>Differentials</vt:lpstr>
      <vt:lpstr>Differential</vt:lpstr>
      <vt:lpstr>Differentials</vt:lpstr>
      <vt:lpstr>Example </vt:lpstr>
      <vt:lpstr>Solution </vt:lpstr>
      <vt:lpstr>Example </vt:lpstr>
      <vt:lpstr>Differentials</vt:lpstr>
      <vt:lpstr>Solution</vt:lpstr>
      <vt:lpstr>Indefinite Integral</vt:lpstr>
      <vt:lpstr>The Indefinite Integral</vt:lpstr>
      <vt:lpstr>Basic Properties</vt:lpstr>
      <vt:lpstr>Example</vt:lpstr>
      <vt:lpstr>Solution</vt:lpstr>
      <vt:lpstr>Example</vt:lpstr>
      <vt:lpstr>Solution</vt:lpstr>
      <vt:lpstr>Integration with Initial Conditions </vt:lpstr>
      <vt:lpstr>Solution</vt:lpstr>
      <vt:lpstr>Example</vt:lpstr>
      <vt:lpstr>Solution</vt:lpstr>
      <vt:lpstr>Example</vt:lpstr>
      <vt:lpstr>Solution</vt:lpstr>
      <vt:lpstr>Integration by Substitution</vt:lpstr>
      <vt:lpstr>Solution</vt:lpstr>
      <vt:lpstr>Example</vt:lpstr>
      <vt:lpstr>Solution</vt:lpstr>
      <vt:lpstr>Example</vt:lpstr>
      <vt:lpstr>Solution</vt:lpstr>
      <vt:lpstr>Definite Integrals: The Concept</vt:lpstr>
      <vt:lpstr>The Definite Integral</vt:lpstr>
      <vt:lpstr>The Definite Integral</vt:lpstr>
      <vt:lpstr>The Definite Integral</vt:lpstr>
      <vt:lpstr>Creating Loops in R</vt:lpstr>
      <vt:lpstr>The Definite Integral</vt:lpstr>
      <vt:lpstr>Example</vt:lpstr>
      <vt:lpstr>Example</vt:lpstr>
      <vt:lpstr>Solution</vt:lpstr>
      <vt:lpstr>The Fundamental Theorem of Integral Calculus</vt:lpstr>
      <vt:lpstr>Example</vt:lpstr>
      <vt:lpstr>Solution</vt:lpstr>
      <vt:lpstr>Example </vt:lpstr>
      <vt:lpstr>Solution</vt:lpstr>
      <vt:lpstr>Finding an Area between Two Curves</vt:lpstr>
      <vt:lpstr>Solution</vt:lpstr>
      <vt:lpstr>Finding an Area between Two Curves</vt:lpstr>
      <vt:lpstr>Example</vt:lpstr>
      <vt:lpstr>Example</vt:lpstr>
      <vt:lpstr>Solution</vt:lpstr>
      <vt:lpstr>Integration: Further Solution Techniques</vt:lpstr>
      <vt:lpstr>Integration by Parts</vt:lpstr>
      <vt:lpstr>Solution</vt:lpstr>
      <vt:lpstr>Integration by Parts</vt:lpstr>
      <vt:lpstr>Solution</vt:lpstr>
      <vt:lpstr>Integration by Partial Fractions</vt:lpstr>
      <vt:lpstr>Integration by Partial Fractions</vt:lpstr>
      <vt:lpstr>Solution</vt:lpstr>
      <vt:lpstr>Example </vt:lpstr>
      <vt:lpstr>Solution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Dictor</dc:creator>
  <cp:lastModifiedBy> </cp:lastModifiedBy>
  <cp:revision>289</cp:revision>
  <dcterms:created xsi:type="dcterms:W3CDTF">2019-11-25T23:29:35Z</dcterms:created>
  <dcterms:modified xsi:type="dcterms:W3CDTF">2024-10-08T19:51:24Z</dcterms:modified>
</cp:coreProperties>
</file>