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9"/>
  </p:notesMasterIdLst>
  <p:sldIdLst>
    <p:sldId id="322" r:id="rId2"/>
    <p:sldId id="365" r:id="rId3"/>
    <p:sldId id="1134" r:id="rId4"/>
    <p:sldId id="1135" r:id="rId5"/>
    <p:sldId id="1136" r:id="rId6"/>
    <p:sldId id="1141" r:id="rId7"/>
    <p:sldId id="1098" r:id="rId8"/>
    <p:sldId id="1099" r:id="rId9"/>
    <p:sldId id="1100" r:id="rId10"/>
    <p:sldId id="1101" r:id="rId11"/>
    <p:sldId id="1102" r:id="rId12"/>
    <p:sldId id="1103" r:id="rId13"/>
    <p:sldId id="1104" r:id="rId14"/>
    <p:sldId id="1105" r:id="rId15"/>
    <p:sldId id="1106" r:id="rId16"/>
    <p:sldId id="1107" r:id="rId17"/>
    <p:sldId id="370" r:id="rId18"/>
    <p:sldId id="344" r:id="rId19"/>
    <p:sldId id="1110" r:id="rId20"/>
    <p:sldId id="1120" r:id="rId21"/>
    <p:sldId id="325" r:id="rId22"/>
    <p:sldId id="1111" r:id="rId23"/>
    <p:sldId id="327" r:id="rId24"/>
    <p:sldId id="362" r:id="rId25"/>
    <p:sldId id="297" r:id="rId26"/>
    <p:sldId id="330" r:id="rId27"/>
    <p:sldId id="1121" r:id="rId28"/>
    <p:sldId id="360" r:id="rId29"/>
    <p:sldId id="366" r:id="rId30"/>
    <p:sldId id="303" r:id="rId31"/>
    <p:sldId id="304" r:id="rId32"/>
    <p:sldId id="305" r:id="rId33"/>
    <p:sldId id="342" r:id="rId34"/>
    <p:sldId id="343" r:id="rId35"/>
    <p:sldId id="347" r:id="rId36"/>
    <p:sldId id="348" r:id="rId37"/>
    <p:sldId id="349" r:id="rId38"/>
    <p:sldId id="350" r:id="rId39"/>
    <p:sldId id="351" r:id="rId40"/>
    <p:sldId id="1131" r:id="rId41"/>
    <p:sldId id="367" r:id="rId42"/>
    <p:sldId id="1125" r:id="rId43"/>
    <p:sldId id="355" r:id="rId44"/>
    <p:sldId id="364" r:id="rId45"/>
    <p:sldId id="356" r:id="rId46"/>
    <p:sldId id="357" r:id="rId47"/>
    <p:sldId id="358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D2234"/>
    <a:srgbClr val="E5F5FF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4" autoAdjust="0"/>
    <p:restoredTop sz="94118" autoAdjust="0"/>
  </p:normalViewPr>
  <p:slideViewPr>
    <p:cSldViewPr snapToGrid="0" snapToObjects="1">
      <p:cViewPr varScale="1">
        <p:scale>
          <a:sx n="119" d="100"/>
          <a:sy n="119" d="100"/>
        </p:scale>
        <p:origin x="4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03:18:3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4642 0 0,'-1'0'3506'0'0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03:18:02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 2049 0 0,'0'0'64'0'0,"1"-2"-32"0"0,0 1 96 0 0,0 0 240 0 0,-1 0-160 0 0,0 0 16 0 0,0 1-32 0 0,0-2 273 0 0,0 6-529 0 0,0-1-641 0 0,4-1-1520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03:29:52.3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0 1 8628 0 0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03:30:55.49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 8068 0 0,'5'-4'-4562'0'0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03:30:55.84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1 0 4354 0 0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6AB4-BCC4-4058-A11C-22DADC6BAC9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46150" y="228600"/>
            <a:ext cx="7035800" cy="42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1A1FDB-C687-4779-AC9D-6654FB489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DDB710-5041-499F-8C90-C5EA7F5C3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3A95F2-CDD4-41DF-8B2E-F2643F735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05DFF-286C-4371-A0EB-26315B4B18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4702967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150" y="1046560"/>
            <a:ext cx="3429000" cy="3429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046560"/>
            <a:ext cx="3429000" cy="3429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E1C23-8E0B-4DC3-ACDB-C4F90A5FA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A5B2A-32F1-473D-A360-E4D88015F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DEA7-9CBD-486F-8FF4-A4E782E3F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623C3-BC50-4782-9567-D5FBFFE397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558005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28600"/>
            <a:ext cx="7010400" cy="62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6150" y="1046560"/>
            <a:ext cx="3429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046560"/>
            <a:ext cx="3429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216A1-2202-4A07-8497-F4C017778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3B2F9-8574-4C3D-A55C-6BEB5074F6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BEFEE-A5F0-48A3-B0BE-5604B8FA0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ECE1F-0D51-47AD-9F5D-17D6C68144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0447939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290460"/>
            <a:ext cx="8763000" cy="5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9122"/>
            <a:ext cx="8229600" cy="8572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000">
                <a:solidFill>
                  <a:srgbClr val="7F452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A666-AD7C-41F4-8846-1EF5924D4CDA}" type="datetime1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F525-DAB2-4BDC-A82F-1466554F68B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494776" y="4793742"/>
            <a:ext cx="6492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1CAA2A77-17DC-4CE3-AB44-4B0BB14D7176}" type="slidenum">
              <a:rPr lang="en-IN" sz="135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IN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3161110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3498574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3404467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3246674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57200" y="4025503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686050" y="4025503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914900" y="4033480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881188" y="1321594"/>
            <a:ext cx="1498600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4054476" y="1321594"/>
            <a:ext cx="1300163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2"/>
          </p:nvPr>
        </p:nvSpPr>
        <p:spPr>
          <a:xfrm>
            <a:off x="6003926" y="1321594"/>
            <a:ext cx="1139825" cy="43815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51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290460"/>
            <a:ext cx="8763000" cy="5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5" y="144018"/>
            <a:ext cx="8430768" cy="85725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A666-AD7C-41F4-8846-1EF5924D4CDA}" type="datetime1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F525-DAB2-4BDC-A82F-1466554F68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083565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494776" y="4793742"/>
            <a:ext cx="6492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1CAA2A77-17DC-4CE3-AB44-4B0BB14D7176}" type="slidenum">
              <a:rPr lang="en-IN" sz="135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IN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0174" y="160805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70174" y="204594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0174" y="2516483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0174" y="2974538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0174" y="3445075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70174" y="3658954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70174" y="4129491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2987020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57200" y="3457557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367143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57200" y="4141974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25"/>
          </p:nvPr>
        </p:nvSpPr>
        <p:spPr>
          <a:xfrm>
            <a:off x="477076" y="2286001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25" name="Table Placeholder 24"/>
          <p:cNvSpPr>
            <a:spLocks noGrp="1"/>
          </p:cNvSpPr>
          <p:nvPr>
            <p:ph type="tbl" sz="quarter" idx="26"/>
          </p:nvPr>
        </p:nvSpPr>
        <p:spPr>
          <a:xfrm>
            <a:off x="476666" y="2992041"/>
            <a:ext cx="8277225" cy="1579959"/>
          </a:xfrm>
        </p:spPr>
        <p:txBody>
          <a:bodyPr/>
          <a:lstStyle/>
          <a:p>
            <a:endParaRPr lang="en-IN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7"/>
          </p:nvPr>
        </p:nvSpPr>
        <p:spPr>
          <a:xfrm>
            <a:off x="4916488" y="1092994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28"/>
          </p:nvPr>
        </p:nvSpPr>
        <p:spPr>
          <a:xfrm>
            <a:off x="4915726" y="3572808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915726" y="218132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915726" y="2727982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4915726" y="3294512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32"/>
          </p:nvPr>
        </p:nvSpPr>
        <p:spPr>
          <a:xfrm>
            <a:off x="4915726" y="3861043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26"/>
          <p:cNvSpPr>
            <a:spLocks noGrp="1"/>
          </p:cNvSpPr>
          <p:nvPr>
            <p:ph type="pic" sz="quarter" idx="33"/>
          </p:nvPr>
        </p:nvSpPr>
        <p:spPr>
          <a:xfrm>
            <a:off x="4915726" y="1634677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4915726" y="264349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915726" y="1709221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6" name="Picture Placeholder 26"/>
          <p:cNvSpPr>
            <a:spLocks noGrp="1"/>
          </p:cNvSpPr>
          <p:nvPr>
            <p:ph type="pic" sz="quarter" idx="36"/>
          </p:nvPr>
        </p:nvSpPr>
        <p:spPr>
          <a:xfrm>
            <a:off x="4915726" y="2921795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7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4915726" y="139116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8" name="Picture Placeholder 26"/>
          <p:cNvSpPr>
            <a:spLocks noGrp="1"/>
          </p:cNvSpPr>
          <p:nvPr>
            <p:ph type="pic" sz="quarter" idx="38"/>
          </p:nvPr>
        </p:nvSpPr>
        <p:spPr>
          <a:xfrm>
            <a:off x="4915726" y="1898064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4915726" y="2325447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0" name="Table Placeholder 8"/>
          <p:cNvSpPr>
            <a:spLocks noGrp="1"/>
          </p:cNvSpPr>
          <p:nvPr>
            <p:ph type="tbl" sz="quarter" idx="40"/>
          </p:nvPr>
        </p:nvSpPr>
        <p:spPr>
          <a:xfrm>
            <a:off x="629476" y="2400301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41" name="Table Placeholder 8"/>
          <p:cNvSpPr>
            <a:spLocks noGrp="1"/>
          </p:cNvSpPr>
          <p:nvPr>
            <p:ph type="tbl" sz="quarter" idx="41"/>
          </p:nvPr>
        </p:nvSpPr>
        <p:spPr>
          <a:xfrm>
            <a:off x="781876" y="2514600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42" name="Table Placeholder 8"/>
          <p:cNvSpPr>
            <a:spLocks noGrp="1"/>
          </p:cNvSpPr>
          <p:nvPr>
            <p:ph type="tbl" sz="quarter" idx="42"/>
          </p:nvPr>
        </p:nvSpPr>
        <p:spPr>
          <a:xfrm>
            <a:off x="934277" y="3632753"/>
            <a:ext cx="7342621" cy="79383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4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85" r:id="rId24"/>
    <p:sldLayoutId id="2147483687" r:id="rId25"/>
    <p:sldLayoutId id="2147483688" r:id="rId26"/>
    <p:sldLayoutId id="2147483689" r:id="rId27"/>
    <p:sldLayoutId id="2147483690" r:id="rId2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199" Type="http://schemas.openxmlformats.org/officeDocument/2006/relationships/image" Target="../media/image9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79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3" Type="http://schemas.openxmlformats.org/officeDocument/2006/relationships/image" Target="../media/image21.png"/><Relationship Id="rId17" Type="http://schemas.openxmlformats.org/officeDocument/2006/relationships/image" Target="../media/image3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Relationship Id="rId19" Type="http://schemas.openxmlformats.org/officeDocument/2006/relationships/customXml" Target="../ink/ink5.xml"/><Relationship Id="rId4" Type="http://schemas.openxmlformats.org/officeDocument/2006/relationships/customXml" Target="../ink/ink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Mathematics for Analytics and Finance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350" b="1" dirty="0"/>
              <a:t>Sami Najafi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Franklin Gothic Book" panose="020B0503020102020204" pitchFamily="34" charset="0"/>
              </a:rPr>
              <a:t>MSIS2402/2502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1125" b="1" dirty="0"/>
              <a:t>Module 3</a:t>
            </a:r>
          </a:p>
          <a:p>
            <a:pPr>
              <a:lnSpc>
                <a:spcPct val="90000"/>
              </a:lnSpc>
            </a:pP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96C9F-0FB5-411C-BFC0-E4584B887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Comparing Numbers and Vectors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8438"/>
            <a:ext cx="7886700" cy="304925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 = 3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 == pi</a:t>
            </a:r>
            <a:endParaRPr lang="en-US" sz="11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FALSE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 != pi </a:t>
            </a:r>
            <a:endParaRPr lang="en-US" sz="11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 &lt; pi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= c( 3, pi, 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= c(pi, pi, pi)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==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FALSE TRUE FALSE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458963"/>
            <a:ext cx="6641967" cy="534762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comparison operators compare two values and return TRUE or FALSE.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two vectors, the comparison is component-wise. 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result is a logical vector.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1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CA872-42E2-41B7-9511-9F6377971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Comparing Numbers and Vectors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66636"/>
            <a:ext cx="7886700" cy="22592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= c(3,pi,4)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= c(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pi,pi,pi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!=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 FALSE TRUE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&lt;=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 FALSE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!= 3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FALSE TRUE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</a:rPr>
              <a:t>TRUE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any(v != 3)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79" y="1480438"/>
            <a:ext cx="6641967" cy="99642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any(v == w) Return TRUE if any element of v equals the same element in w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all(v == w) Return TRUE if all element of v equals the same element in 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any(v == num) Return TRUE if any element of v equals the value num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all(v == num) Return TRUE if all element of v equals the value num</a:t>
            </a:r>
          </a:p>
        </p:txBody>
      </p:sp>
    </p:spTree>
    <p:extLst>
      <p:ext uri="{BB962C8B-B14F-4D97-AF65-F5344CB8AC3E}">
        <p14:creationId xmlns:p14="http://schemas.microsoft.com/office/powerpoint/2010/main" val="404229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79C3-3F1E-4137-9E39-B552059A02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Choosing Vector Elements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7" y="2664112"/>
            <a:ext cx="7886700" cy="2119469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 = c(0,1,1,2,3,5,8,13,21,34)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fib[6]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05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fib[4:9] 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2 3 5 8 13 21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&gt;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fib[c(1,2,4,8)]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 1 2 13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fib[-1:-5]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5 8 13 21 34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19" y="1496312"/>
            <a:ext cx="6641967" cy="99642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Select element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a:b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Select elements a through b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Select elements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c.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(-a:-b) or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(-(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a:b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exclude elements a through b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6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8A6F5A-0E37-4623-B271-6E8A10F29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Complex Element Selections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7" y="2336342"/>
            <a:ext cx="7886700" cy="2807158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 = c(0,1,1,2,3,5,8,13,21,34)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fib[fib &lt; 10]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Use that vector to select elements less than 10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 1 1 2 3 5 8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fib[fib &gt; mean(fib)]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Use that vector to select elements less than 10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13 21 34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fib[fib&lt;=5|fib&gt;=21]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| means “or”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0 1 1 2 3 5 21 34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fib[fib&gt;5&amp;fib&lt;21]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| means “and”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8 13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w=c(1,2,4,3,5,6,8,2,7,0)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fib[w&gt;5]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5 8 21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41" y="1480438"/>
            <a:ext cx="6641967" cy="765594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a] Select elements that are not greater than a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a&amp;vec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&lt;=b] Select elements that are between a and b inclusively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 complex element selections can be coded similarly.</a:t>
            </a:r>
          </a:p>
        </p:txBody>
      </p:sp>
    </p:spTree>
    <p:extLst>
      <p:ext uri="{BB962C8B-B14F-4D97-AF65-F5344CB8AC3E}">
        <p14:creationId xmlns:p14="http://schemas.microsoft.com/office/powerpoint/2010/main" val="121503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CC95-B6B7-432B-BF0D-22290CFBF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8779"/>
            <a:ext cx="7886700" cy="2780709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c(11,12,13,14,15)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c(1,2,3,4,5)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+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12 14 16 18 20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-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10 10 10 10 10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*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11 24 39 56 75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/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11.000000 6.000000 4.333333 3.500000 3.000000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^ v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4096 1594323 268435456 30517578125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77" y="1480438"/>
            <a:ext cx="6641967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+, -, *, /, ^: These arithmetic operations are component-wise</a:t>
            </a:r>
          </a:p>
        </p:txBody>
      </p:sp>
    </p:spTree>
    <p:extLst>
      <p:ext uri="{BB962C8B-B14F-4D97-AF65-F5344CB8AC3E}">
        <p14:creationId xmlns:p14="http://schemas.microsoft.com/office/powerpoint/2010/main" val="402808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8407-2804-4AFC-BCCA-847F6B96D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Arithmetic Operations between a Vector and a Scalar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1" y="1936413"/>
            <a:ext cx="7886700" cy="277693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+ 2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3 4 5 6 7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- 2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-1 0 1 2 3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*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2 4 6 8 10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/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0.5 1.0 1.5 2.0 2.5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^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4 9 16 25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2 ^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2 4 8 16 32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71" y="1456790"/>
            <a:ext cx="6777234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operation is performed between every vector element and the scalar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1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C3E96-A14D-4761-B700-D3C5045D3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 of Functions on Vectors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7" y="1898840"/>
            <a:ext cx="7886700" cy="1854973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2 3 4 5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sqrt(w)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1.000000 1.414214 1.732051 2.000000 2.236068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log(w)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0.0000000 0.6931472 1.0986123 1.3862944 1.6094379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sin(w)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0.8414710 0.9092974 0.1411200 -0.7568025 -0.9589243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495798"/>
            <a:ext cx="6636223" cy="24622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 operate on every element. The result is a vector.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9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6509" y="2872177"/>
                <a:ext cx="7886700" cy="921153"/>
              </a:xfr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Row Vector: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 matrix that has exactly one row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Column Vector: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 matrix that has exactly one column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Remark: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Scalars can be treated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en-US" altLang="en-US" sz="1200" b="1" i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matrices.</a:t>
                </a: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509" y="2872177"/>
                <a:ext cx="7886700" cy="9211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B1885-7713-51B9-4978-B0128B5F12A8}"/>
                  </a:ext>
                </a:extLst>
              </p:cNvPr>
              <p:cNvSpPr txBox="1"/>
              <p:nvPr/>
            </p:nvSpPr>
            <p:spPr>
              <a:xfrm>
                <a:off x="635409" y="3956640"/>
                <a:ext cx="7886700" cy="67608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b="1" dirty="0">
                    <a:solidFill>
                      <a:srgbClr val="C00000"/>
                    </a:solidFill>
                    <a:latin typeface="Helvetica Light" panose="020B0403020202020204" pitchFamily="34" charset="0"/>
                  </a:rPr>
                  <a:t>Equal Matrices: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smtClean="0">
                        <a:latin typeface="Helvetica Light" panose="020B0403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sz="1200" smtClean="0">
                        <a:latin typeface="Helvetica Light" panose="020B0403020202020204" pitchFamily="34" charset="0"/>
                      </a:rPr>
                      <m:t> </m:t>
                    </m:r>
                    <m:r>
                      <a:rPr lang="en-US" sz="120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200">
                        <a:latin typeface="Helvetica Light" panose="020B0403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>
                        <a:latin typeface="Helvetica Light" panose="020B0403020202020204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1200">
                        <a:latin typeface="Helvetica Light" panose="020B0403020202020204" pitchFamily="34" charset="0"/>
                      </a:rPr>
                      <m:t>  </m:t>
                    </m:r>
                    <m:r>
                      <a:rPr lang="en-US" sz="120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200" dirty="0">
                  <a:latin typeface="Helvetica Light" panose="020B0403020202020204" pitchFamily="34" charset="0"/>
                </a:endParaRPr>
              </a:p>
              <a:p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rgbClr val="006600"/>
                          </a:solidFill>
                          <a:latin typeface="Helvetica Light" panose="020B04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only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if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Helvetica Light" panose="020B04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Helvetica Light" panose="020B0403020202020204" pitchFamily="34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 pitchFamily="34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B1885-7713-51B9-4978-B0128B5F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09" y="3956640"/>
                <a:ext cx="7886700" cy="676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43BAA241-CC01-53A1-6C1C-0C8CB76C76B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35409" y="1162209"/>
                <a:ext cx="7886700" cy="157964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2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altLang="en-US" sz="1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 matrix with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rows and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columns is called an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 b="1" i="1" dirty="0">
                    <a:solidFill>
                      <a:srgbClr val="0000FF"/>
                    </a:solidFill>
                  </a:rPr>
                  <a:t> matrix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or a</a:t>
                </a:r>
                <a:r>
                  <a:rPr lang="en-US" altLang="en-US" sz="1200" dirty="0"/>
                  <a:t> </a:t>
                </a:r>
                <a:r>
                  <a:rPr lang="en-US" altLang="en-US" sz="1200" b="1" i="1" dirty="0">
                    <a:solidFill>
                      <a:srgbClr val="0000FF"/>
                    </a:solidFill>
                  </a:rPr>
                  <a:t>matrix of size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>
                  <a:lnSpc>
                    <a:spcPct val="25000"/>
                  </a:lnSpc>
                  <a:buFont typeface="Arial" panose="020B0604020202020204" pitchFamily="34" charset="0"/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en-US" sz="1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43BAA241-CC01-53A1-6C1C-0C8CB76C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09" y="1162209"/>
                <a:ext cx="7886700" cy="1579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31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96CD-93EC-4EB6-AF5E-C698C390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CED13-28A9-4386-B576-79093C8C5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115557"/>
                <a:ext cx="8079581" cy="1716940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Consider</a:t>
                </a:r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b="1" dirty="0">
                    <a:solidFill>
                      <a:srgbClr val="0000FF"/>
                    </a:solidFill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Zero matrix: </a:t>
                </a:r>
                <a:r>
                  <a:rPr 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called a zero matrix and denoted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  <a:endParaRPr 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200" b="1" dirty="0">
                    <a:solidFill>
                      <a:srgbClr val="C00000"/>
                    </a:solidFill>
                  </a:rPr>
                  <a:t>Square Matrix: </a:t>
                </a:r>
                <a:r>
                  <a:rPr lang="en-US" alt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200" dirty="0"/>
                  <a:t> is called a square matrix and sometimes denoted with</a:t>
                </a:r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Diagonal Matrix: </a:t>
                </a:r>
                <a:r>
                  <a:rPr lang="en-US" sz="1200" dirty="0">
                    <a:solidFill>
                      <a:schemeClr val="tx1"/>
                    </a:solidFill>
                  </a:rPr>
                  <a:t>A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called a diagonal matrix if </a:t>
                </a:r>
                <a:r>
                  <a:rPr lang="en-US" sz="1200" dirty="0"/>
                  <a:t>for all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b="0" dirty="0">
                    <a:solidFill>
                      <a:srgbClr val="006600"/>
                    </a:solidFill>
                  </a:rPr>
                  <a:t>. </a:t>
                </a: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Identity Matrix: </a:t>
                </a:r>
                <a:r>
                  <a:rPr lang="en-US" sz="1200" dirty="0">
                    <a:solidFill>
                      <a:schemeClr val="tx1"/>
                    </a:solidFill>
                  </a:rPr>
                  <a:t>A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. </a:t>
                </a:r>
                <a:r>
                  <a:rPr lang="en-US" sz="1200" dirty="0">
                    <a:solidFill>
                      <a:schemeClr val="tx1"/>
                    </a:solidFill>
                  </a:rPr>
                  <a:t>It is sometimes denoted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b="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CED13-28A9-4386-B576-79093C8C5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115557"/>
                <a:ext cx="8079581" cy="1716940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5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A871D-4920-4814-87FE-67F48509C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Matrix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043826"/>
            <a:ext cx="7886700" cy="98827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mat=matrix(c(1,2,3,4),2,2,byrow=1)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[,1] [,2]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[1,]   1  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[2,]   3   4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1468173"/>
            <a:ext cx="7279775" cy="534762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Mat=matrix(c(a1,…,an),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dim(Mat) gives the matrix dimension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610010-4B00-02E4-4782-4F05F08CE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3683095"/>
            <a:ext cx="7279775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 Matrix: d=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(c(a1,…,an))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0E558-8884-3CA3-6054-E2CA2F8B2EEF}"/>
              </a:ext>
            </a:extLst>
          </p:cNvPr>
          <p:cNvSpPr txBox="1"/>
          <p:nvPr/>
        </p:nvSpPr>
        <p:spPr>
          <a:xfrm>
            <a:off x="628650" y="409594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(c(1,4,6))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CE0FB92-BF30-2DAB-92FE-E8973E45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4400228"/>
            <a:ext cx="7279775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 Matrix: I=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CADAB-9E02-D867-D6C1-73DACEB5C63D}"/>
              </a:ext>
            </a:extLst>
          </p:cNvPr>
          <p:cNvSpPr txBox="1"/>
          <p:nvPr/>
        </p:nvSpPr>
        <p:spPr>
          <a:xfrm>
            <a:off x="628650" y="4811300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891D6BC-CA74-6B48-AD50-35489A38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2967742"/>
            <a:ext cx="7279775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 Matrix: z= matrix(0,nrow=,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EB006-4DDD-EC9F-60B7-B1B889FAD491}"/>
              </a:ext>
            </a:extLst>
          </p:cNvPr>
          <p:cNvSpPr txBox="1"/>
          <p:nvPr/>
        </p:nvSpPr>
        <p:spPr>
          <a:xfrm>
            <a:off x="628651" y="337912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matrix(0, 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6)</a:t>
            </a: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Matrix Algebra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C1F-BF4D-465E-B9C6-BCAE2C3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Matrix Addition and Scalar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6AF5DF8-7CE0-485E-A04B-37B97C217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15" y="1049250"/>
                <a:ext cx="7886700" cy="983162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For any two matrices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6600"/>
                    </a:solidFill>
                  </a:rPr>
                  <a:t>:    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Matrix Addition: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6600"/>
                    </a:solidFill>
                  </a:rPr>
                  <a:t>       </a:t>
                </a:r>
                <a:r>
                  <a:rPr lang="en-US" sz="1200" dirty="0">
                    <a:solidFill>
                      <a:schemeClr val="tx1"/>
                    </a:solidFill>
                  </a:rPr>
                  <a:t>(In R use: 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A+B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Scalar Multiplication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200" i="1" dirty="0"/>
                  <a:t> 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sz="1200" i="1" dirty="0"/>
                  <a:t>   </a:t>
                </a:r>
                <a:r>
                  <a:rPr lang="en-US" sz="1200" dirty="0">
                    <a:solidFill>
                      <a:schemeClr val="tx1"/>
                    </a:solidFill>
                  </a:rPr>
                  <a:t>(In R use: 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k*A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)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285750" indent="-285750"/>
                <a:endParaRPr lang="en-US" sz="1200" b="1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12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6AF5DF8-7CE0-485E-A04B-37B97C217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15" y="1049250"/>
                <a:ext cx="7886700" cy="983162"/>
              </a:xfrm>
              <a:blipFill>
                <a:blip r:embed="rId2"/>
                <a:stretch>
                  <a:fillRect b="-748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BFFEE-9FDA-FBD7-B415-7E06F545A216}"/>
                  </a:ext>
                </a:extLst>
              </p:cNvPr>
              <p:cNvSpPr txBox="1"/>
              <p:nvPr/>
            </p:nvSpPr>
            <p:spPr>
              <a:xfrm>
                <a:off x="2114342" y="2967434"/>
                <a:ext cx="4343397" cy="1026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−1+1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>
                  <a:spcBef>
                    <a:spcPct val="50000"/>
                  </a:spcBef>
                </a:pPr>
                <a:endParaRPr lang="en-US" sz="1200" b="1" dirty="0"/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3×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BFFEE-9FDA-FBD7-B415-7E06F545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42" y="2967434"/>
                <a:ext cx="4343397" cy="1026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90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C1F-BF4D-465E-B9C6-BCAE2C3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Matrix Addition and Scalar Multiplication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E8327-5AD6-339E-91CA-B6BB16AC0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6F762E-C4B8-4606-862E-C0D710D5BBB3}"/>
                  </a:ext>
                </a:extLst>
              </p:cNvPr>
              <p:cNvSpPr txBox="1"/>
              <p:nvPr/>
            </p:nvSpPr>
            <p:spPr>
              <a:xfrm>
                <a:off x="628650" y="1879975"/>
                <a:ext cx="7886700" cy="889282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Commutativity: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</a:t>
                </a:r>
                <a:endParaRPr lang="en-US" sz="1200" dirty="0">
                  <a:latin typeface="Helvetica Light" panose="020B0403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Associativity: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sz="1200" b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Identity: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</a:t>
                </a:r>
                <a:endParaRPr lang="en-US" sz="1200" b="1" dirty="0">
                  <a:solidFill>
                    <a:srgbClr val="006600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6F762E-C4B8-4606-862E-C0D710D5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79975"/>
                <a:ext cx="7886700" cy="889282"/>
              </a:xfrm>
              <a:prstGeom prst="rect">
                <a:avLst/>
              </a:prstGeom>
              <a:blipFill>
                <a:blip r:embed="rId2"/>
                <a:stretch>
                  <a:fillRect b="-40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D0F726D-4198-7506-C38B-4A84BBE3971A}"/>
                  </a:ext>
                </a:extLst>
              </p:cNvPr>
              <p:cNvSpPr txBox="1"/>
              <p:nvPr/>
            </p:nvSpPr>
            <p:spPr>
              <a:xfrm>
                <a:off x="628650" y="3177896"/>
                <a:ext cx="7886700" cy="889282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Distributivity: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Distributivity: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</a:t>
                </a:r>
                <a:endParaRPr lang="en-US" sz="1200" dirty="0">
                  <a:solidFill>
                    <a:srgbClr val="006600"/>
                  </a:solidFill>
                  <a:latin typeface="Franklin Gothic Book" panose="020B05030201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Associativity: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200" b="1" dirty="0">
                  <a:solidFill>
                    <a:srgbClr val="0066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D0F726D-4198-7506-C38B-4A84BBE39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77896"/>
                <a:ext cx="7886700" cy="889282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C162540-C97F-2BEC-A794-6B3FB2F3CC86}"/>
                  </a:ext>
                </a:extLst>
              </p:cNvPr>
              <p:cNvSpPr txBox="1"/>
              <p:nvPr/>
            </p:nvSpPr>
            <p:spPr>
              <a:xfrm>
                <a:off x="602736" y="4397923"/>
                <a:ext cx="7886700" cy="41941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Remark: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66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C162540-C97F-2BEC-A794-6B3FB2F3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36" y="4397923"/>
                <a:ext cx="7886700" cy="419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64E917-6B19-170A-FA19-A6C62391F695}"/>
              </a:ext>
            </a:extLst>
          </p:cNvPr>
          <p:cNvSpPr txBox="1"/>
          <p:nvPr/>
        </p:nvSpPr>
        <p:spPr>
          <a:xfrm>
            <a:off x="575665" y="156568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1200" b="1" dirty="0">
                <a:latin typeface="Helvetica Light" panose="020B0403020202020204" pitchFamily="34" charset="0"/>
              </a:rPr>
              <a:t>Matrix Addition: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FC56D-B136-5A62-EF2D-411DE8CB7813}"/>
              </a:ext>
            </a:extLst>
          </p:cNvPr>
          <p:cNvSpPr txBox="1"/>
          <p:nvPr/>
        </p:nvSpPr>
        <p:spPr>
          <a:xfrm>
            <a:off x="575665" y="290799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1200" b="1" dirty="0">
                <a:latin typeface="Helvetica Light" panose="020B0403020202020204" pitchFamily="34" charset="0"/>
              </a:rPr>
              <a:t>Scalar Multiplication:</a:t>
            </a:r>
          </a:p>
        </p:txBody>
      </p:sp>
    </p:spTree>
    <p:extLst>
      <p:ext uri="{BB962C8B-B14F-4D97-AF65-F5344CB8AC3E}">
        <p14:creationId xmlns:p14="http://schemas.microsoft.com/office/powerpoint/2010/main" val="110025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DB18D3-BE89-4593-8950-6EE8273A98D0}"/>
              </a:ext>
            </a:extLst>
          </p:cNvPr>
          <p:cNvSpPr/>
          <p:nvPr/>
        </p:nvSpPr>
        <p:spPr>
          <a:xfrm>
            <a:off x="628651" y="1179094"/>
            <a:ext cx="7742464" cy="392532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A3C1F-BF4D-465E-B9C6-BCAE2C3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Transpose of A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6AF5DF8-7CE0-485E-A04B-37B97C217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7655379" cy="3682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the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 called the transpose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We write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en-US" sz="1200" dirty="0"/>
                  <a:t>.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(In R, use: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t(A)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ct val="50000"/>
                  </a:spcBef>
                  <a:buNone/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Properties:</a:t>
                </a:r>
              </a:p>
              <a:p>
                <a:pPr marL="0" indent="0">
                  <a:lnSpc>
                    <a:spcPct val="100000"/>
                  </a:lnSpc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6AF5DF8-7CE0-485E-A04B-37B97C217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7655379" cy="368293"/>
              </a:xfrm>
              <a:blipFill>
                <a:blip r:embed="rId2"/>
                <a:stretch>
                  <a:fillRect b="-30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2A522-F3C4-448E-A372-0C18B06B308E}"/>
                  </a:ext>
                </a:extLst>
              </p:cNvPr>
              <p:cNvSpPr txBox="1"/>
              <p:nvPr/>
            </p:nvSpPr>
            <p:spPr>
              <a:xfrm>
                <a:off x="2679573" y="2617306"/>
                <a:ext cx="3364706" cy="99835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n>
                              <a:noFill/>
                            </a:ln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>
                                <a:ln>
                                  <a:noFill/>
                                </a:ln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b="1" i="1">
                                    <a:ln>
                                      <a:noFill/>
                                    </a:ln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n>
                                      <a:noFill/>
                                    </a:ln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1200" b="1" i="1">
                                    <a:ln>
                                      <a:noFill/>
                                    </a:ln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200" b="1" i="1">
                            <a:ln>
                              <a:noFill/>
                            </a:ln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ln>
                          <a:noFill/>
                        </a:ln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200" b="1" i="1" dirty="0">
                  <a:ln>
                    <a:noFill/>
                  </a:ln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1200" b="1" i="1" dirty="0">
                  <a:solidFill>
                    <a:srgbClr val="0066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>
                    <a:latin typeface="Helvetica Light" panose="020B0403020202020204" pitchFamily="34" charset="0"/>
                  </a:rPr>
                  <a:t>, whenever</a:t>
                </a:r>
                <a:r>
                  <a:rPr lang="en-US" altLang="en-US" sz="1200" dirty="0">
                    <a:latin typeface="Helvetica Light" panose="020B04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:r>
                  <a:rPr lang="en-US" sz="1200" dirty="0">
                    <a:latin typeface="Helvetica Light" panose="020B0403020202020204" pitchFamily="34" charset="0"/>
                  </a:rPr>
                  <a:t>symmetric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2A522-F3C4-448E-A372-0C18B06B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73" y="2617306"/>
                <a:ext cx="3364706" cy="998350"/>
              </a:xfrm>
              <a:prstGeom prst="rect">
                <a:avLst/>
              </a:prstGeom>
              <a:blipFill>
                <a:blip r:embed="rId3"/>
                <a:stretch>
                  <a:fillRect b="-30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7F245-06DA-8FE9-03B7-3E4E35C82103}"/>
                  </a:ext>
                </a:extLst>
              </p:cNvPr>
              <p:cNvSpPr txBox="1"/>
              <p:nvPr/>
            </p:nvSpPr>
            <p:spPr>
              <a:xfrm>
                <a:off x="628651" y="1689674"/>
                <a:ext cx="7742464" cy="765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dirty="0">
                    <a:latin typeface="Helvetica Light" panose="020B0403020202020204" pitchFamily="34" charset="0"/>
                  </a:rPr>
                  <a:t>Example: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200" dirty="0">
                    <a:solidFill>
                      <a:srgbClr val="115740"/>
                    </a:solidFill>
                  </a:rPr>
                  <a:t>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7F245-06DA-8FE9-03B7-3E4E35C82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1689674"/>
                <a:ext cx="7742464" cy="765402"/>
              </a:xfrm>
              <a:prstGeom prst="rect">
                <a:avLst/>
              </a:prstGeom>
              <a:blipFill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28CBD7-78C0-78EF-4DE3-C474083ABEF4}"/>
                  </a:ext>
                </a:extLst>
              </p:cNvPr>
              <p:cNvSpPr txBox="1"/>
              <p:nvPr/>
            </p:nvSpPr>
            <p:spPr>
              <a:xfrm>
                <a:off x="595204" y="3796073"/>
                <a:ext cx="6848134" cy="1119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dirty="0">
                    <a:latin typeface="Helvetica Light" panose="020B0403020202020204" pitchFamily="34" charset="0"/>
                  </a:rPr>
                  <a:t>Example: </a:t>
                </a:r>
                <a:r>
                  <a:rPr lang="en-US" sz="1200" dirty="0">
                    <a:latin typeface="Helvetica Light" panose="020B0403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Helvetica Light" panose="020B0403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Helvetica Light" panose="020B0403020202020204" pitchFamily="34" charset="0"/>
                  </a:rPr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1200" dirty="0"/>
              </a:p>
              <a:p>
                <a:endParaRPr lang="en-US" sz="1200" b="1" dirty="0">
                  <a:latin typeface="Helvetica Light" panose="020B0403020202020204" pitchFamily="34" charset="0"/>
                </a:endParaRPr>
              </a:p>
              <a:p>
                <a:r>
                  <a:rPr lang="en-US" sz="1200" b="1" dirty="0">
                    <a:latin typeface="Helvetica Light" panose="020B0403020202020204" pitchFamily="34" charset="0"/>
                  </a:rPr>
                  <a:t>Solution:</a:t>
                </a:r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28CBD7-78C0-78EF-4DE3-C474083AB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4" y="3796073"/>
                <a:ext cx="6848134" cy="1119024"/>
              </a:xfrm>
              <a:prstGeom prst="rect">
                <a:avLst/>
              </a:prstGeom>
              <a:blipFill>
                <a:blip r:embed="rId5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66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F873E9-AF86-4459-8068-0A473CAF9923}"/>
              </a:ext>
            </a:extLst>
          </p:cNvPr>
          <p:cNvSpPr/>
          <p:nvPr/>
        </p:nvSpPr>
        <p:spPr>
          <a:xfrm>
            <a:off x="628649" y="1135155"/>
            <a:ext cx="7985580" cy="1477416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7E5B1-7077-488E-B9DB-2EB9710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B30443F0-3E40-4F20-B907-5D5A3EE6924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49" y="1179095"/>
                <a:ext cx="8025493" cy="18319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00FF"/>
                    </a:solidFill>
                  </a:rPr>
                  <a:t>Matrix Multiplication: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For any two matrices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</a:t>
                </a:r>
                <a:r>
                  <a:rPr lang="en-US" altLang="en-US" sz="12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is the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matrix with the entry defined as </a:t>
                </a:r>
                <a:endParaRPr lang="en-US" altLang="en-US" sz="1200" b="1" dirty="0"/>
              </a:p>
              <a:p>
                <a:pPr marL="0" indent="0">
                  <a:buNone/>
                </a:pPr>
                <a:endParaRPr lang="en-US" altLang="en-US" sz="1200" b="1" dirty="0"/>
              </a:p>
              <a:p>
                <a:pPr marL="0" indent="0">
                  <a:buNone/>
                </a:pPr>
                <a:endParaRPr lang="en-US" altLang="en-US" sz="1200" b="1" dirty="0"/>
              </a:p>
              <a:p>
                <a:pPr marL="0" indent="0">
                  <a:buNone/>
                </a:pPr>
                <a:r>
                  <a:rPr lang="en-US" altLang="en-US" sz="1200" b="1" dirty="0"/>
                  <a:t>In R use: 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A %*% B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altLang="en-US" sz="1200" b="1" dirty="0"/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00FF"/>
                    </a:solidFill>
                  </a:rPr>
                  <a:t>Properties of Matrix Multiplication:</a:t>
                </a:r>
                <a:endParaRPr lang="en-US" altLang="en-US" sz="1200" b="1" dirty="0"/>
              </a:p>
            </p:txBody>
          </p:sp>
        </mc:Choice>
        <mc:Fallback xmlns="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B30443F0-3E40-4F20-B907-5D5A3EE69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79095"/>
                <a:ext cx="8025493" cy="1831996"/>
              </a:xfrm>
              <a:blipFill>
                <a:blip r:embed="rId2"/>
                <a:stretch>
                  <a:fillRect t="-332" b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4B080B-EA76-4D3D-B8D2-3A10E483CADA}"/>
                  </a:ext>
                </a:extLst>
              </p:cNvPr>
              <p:cNvSpPr txBox="1"/>
              <p:nvPr/>
            </p:nvSpPr>
            <p:spPr>
              <a:xfrm>
                <a:off x="1783697" y="1602883"/>
                <a:ext cx="5527619" cy="596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4B080B-EA76-4D3D-B8D2-3A10E483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97" y="1602883"/>
                <a:ext cx="5527619" cy="596445"/>
              </a:xfrm>
              <a:prstGeom prst="rect">
                <a:avLst/>
              </a:prstGeom>
              <a:blipFill>
                <a:blip r:embed="rId3"/>
                <a:stretch>
                  <a:fillRect l="-993" t="-95918" b="-147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D5393-0F2E-4CCC-831F-AB1F332D826C}"/>
                  </a:ext>
                </a:extLst>
              </p:cNvPr>
              <p:cNvSpPr txBox="1"/>
              <p:nvPr/>
            </p:nvSpPr>
            <p:spPr>
              <a:xfrm>
                <a:off x="2538186" y="3109279"/>
                <a:ext cx="4018643" cy="172528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𝑩𝑪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(Associative property)</a:t>
                </a:r>
                <a:endParaRPr lang="en-US" sz="1200" b="1" i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en-US" sz="1200" b="1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 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(Distributive property)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r>
                  <a:rPr lang="en-US" sz="1200" b="1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  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(Distributive property)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(for any scalar</a:t>
                </a:r>
                <a:r>
                  <a:rPr lang="en-US" sz="1200" b="1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/>
                  </a:rPr>
                  <a:t>Often</a:t>
                </a:r>
                <a:r>
                  <a:rPr lang="en-US" sz="1200" b="1" i="1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Franklin Gothic Book" panose="020B0503020102020204" pitchFamily="34" charset="0"/>
                  </a:rPr>
                  <a:t>  </a:t>
                </a:r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(Not Communicative Law)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D5393-0F2E-4CCC-831F-AB1F332D8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86" y="3109279"/>
                <a:ext cx="4018643" cy="1725280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1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F11-0386-4C6D-81B8-D0CB248D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0741F-5C0B-4FB7-9313-6E3FD9805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20C34-2EF1-4677-996F-BFAB7D64E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3472"/>
                <a:ext cx="7886700" cy="3445728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sz="1200" dirty="0"/>
                  <a:t>a.</a:t>
                </a: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200" i="1" dirty="0"/>
                  <a:t>			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sz="1200" dirty="0"/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sz="1200" dirty="0"/>
                  <a:t>b.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en-US" sz="12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/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sz="1200" dirty="0"/>
                  <a:t>c.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en-US" sz="1200" i="1" dirty="0"/>
              </a:p>
              <a:p>
                <a:pPr marL="0" indent="0" eaLnBrk="1" hangingPunct="1">
                  <a:buNone/>
                </a:pPr>
                <a:endParaRPr lang="en-US" sz="1200" dirty="0"/>
              </a:p>
              <a:p>
                <a:pPr marL="0" indent="0" eaLnBrk="1" hangingPunct="1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20C34-2EF1-4677-996F-BFAB7D64E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2"/>
                <a:ext cx="7886700" cy="3445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6190F7D-51B1-4643-AD77-BA57CB5DF1BB}"/>
                  </a:ext>
                </a:extLst>
              </p14:cNvPr>
              <p14:cNvContentPartPr/>
              <p14:nvPr/>
            </p14:nvContentPartPr>
            <p14:xfrm>
              <a:off x="1334569" y="4576418"/>
              <a:ext cx="72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6190F7D-51B1-4643-AD77-BA57CB5DF1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325929" y="4567418"/>
                <a:ext cx="183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201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F11-0386-4C6D-81B8-D0CB248D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20C34-2EF1-4677-996F-BFAB7D64E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82300"/>
                <a:ext cx="7886700" cy="3445728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sz="1200" dirty="0"/>
                  <a:t>a.</a:t>
                </a: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i="1" dirty="0"/>
                  <a:t>			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sz="1200" dirty="0"/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sz="1200" dirty="0"/>
                  <a:t>b.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12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/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sz="1200" dirty="0"/>
                  <a:t>c.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1200" i="1" dirty="0"/>
              </a:p>
              <a:p>
                <a:pPr marL="0" indent="0" eaLnBrk="1" hangingPunct="1">
                  <a:buNone/>
                </a:pPr>
                <a:endParaRPr lang="en-US" sz="1200" dirty="0"/>
              </a:p>
              <a:p>
                <a:pPr marL="0" indent="0" eaLnBrk="1" hangingPunct="1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20C34-2EF1-4677-996F-BFAB7D64E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82300"/>
                <a:ext cx="7886700" cy="3445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B2765C-66EF-4D8B-A48B-204820CF7144}"/>
                  </a:ext>
                </a:extLst>
              </p14:cNvPr>
              <p14:cNvContentPartPr/>
              <p14:nvPr/>
            </p14:nvContentPartPr>
            <p14:xfrm>
              <a:off x="1844689" y="3747338"/>
              <a:ext cx="2880" cy="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B2765C-66EF-4D8B-A48B-204820CF7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6049" y="3738338"/>
                <a:ext cx="20520" cy="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E5B1-7077-488E-B9DB-2EB9710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B98E-7155-4234-ADF6-050ED3B1A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Cost Vector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30443F0-3E40-4F20-B907-5D5A3EE69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Given the price and the quantities, calculate the total cost.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olidFill>
                <a:schemeClr val="tx2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sz="1200" i="1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200" b="1" dirty="0">
                <a:solidFill>
                  <a:schemeClr val="tx1"/>
                </a:solidFill>
              </a:rPr>
              <a:t>Solution: </a:t>
            </a:r>
            <a:r>
              <a:rPr lang="en-US" altLang="en-US" sz="1200" dirty="0">
                <a:solidFill>
                  <a:schemeClr val="tx2"/>
                </a:solidFill>
              </a:rPr>
              <a:t>The cost vector is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200" b="1" dirty="0"/>
          </a:p>
          <a:p>
            <a:pPr marL="0" indent="0">
              <a:buNone/>
            </a:pPr>
            <a:endParaRPr lang="en-US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F0002-E55B-408D-A4FE-954CDAB153B1}"/>
                  </a:ext>
                </a:extLst>
              </p:cNvPr>
              <p:cNvSpPr txBox="1"/>
              <p:nvPr/>
            </p:nvSpPr>
            <p:spPr>
              <a:xfrm>
                <a:off x="3077029" y="2027150"/>
                <a:ext cx="2797629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=[2 3 4]</m:t>
                    </m:r>
                  </m:oMath>
                </a14:m>
                <a:r>
                  <a:rPr lang="en-US" altLang="en-US" sz="1200" i="1" dirty="0"/>
                  <a:t> ,   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units</m:t>
                          </m:r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units</m:t>
                          </m:r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smtClean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units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m:t>C</m:t>
                          </m:r>
                        </m:e>
                      </m:mr>
                    </m:m>
                  </m:oMath>
                </a14:m>
                <a:endParaRPr 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F0002-E55B-408D-A4FE-954CDAB15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9" y="2027150"/>
                <a:ext cx="2797629" cy="589713"/>
              </a:xfrm>
              <a:prstGeom prst="rect">
                <a:avLst/>
              </a:prstGeom>
              <a:blipFill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F45E15-31AA-4F58-8820-B9FC87ABD4C7}"/>
                  </a:ext>
                </a:extLst>
              </p:cNvPr>
              <p:cNvSpPr txBox="1"/>
              <p:nvPr/>
            </p:nvSpPr>
            <p:spPr>
              <a:xfrm>
                <a:off x="2090057" y="3606661"/>
                <a:ext cx="4572000" cy="578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𝑷𝑸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2 3 4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2×7+3×5+4×11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=[73]</m:t>
                      </m:r>
                    </m:oMath>
                  </m:oMathPara>
                </a14:m>
                <a:endParaRPr lang="en-US" alt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F45E15-31AA-4F58-8820-B9FC87ABD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3606661"/>
                <a:ext cx="4572000" cy="578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BAA42C-18BE-4A94-B2F1-3FC3482CAF9C}"/>
                  </a:ext>
                </a:extLst>
              </p14:cNvPr>
              <p14:cNvContentPartPr/>
              <p14:nvPr/>
            </p14:nvContentPartPr>
            <p14:xfrm>
              <a:off x="4940689" y="271989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BAA42C-18BE-4A94-B2F1-3FC3482CAF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31689" y="27112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D221A47-0CEB-4913-855E-698F169860BA}"/>
                  </a:ext>
                </a:extLst>
              </p14:cNvPr>
              <p14:cNvContentPartPr/>
              <p14:nvPr/>
            </p14:nvContentPartPr>
            <p14:xfrm>
              <a:off x="2958889" y="3991418"/>
              <a:ext cx="2160" cy="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D221A47-0CEB-4913-855E-698F169860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0249" y="3982778"/>
                <a:ext cx="198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C8AD537-FEB4-4344-9B42-822552AA1DB3}"/>
                  </a:ext>
                </a:extLst>
              </p14:cNvPr>
              <p14:cNvContentPartPr/>
              <p14:nvPr/>
            </p14:nvContentPartPr>
            <p14:xfrm>
              <a:off x="3688969" y="373473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C8AD537-FEB4-4344-9B42-822552AA1D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0329" y="372573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25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3989B-6AFF-4998-990F-B52A72BE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0C0F-8349-4E06-B168-F4AFE150F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Equation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3AFFD-6B51-4C7A-B519-6040D3E5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12395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Write the system of equations in matrix form by using matrix multiplication.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2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A7DCF497-E7AB-40CD-A32D-1D91EFB21B34}"/>
                  </a:ext>
                </a:extLst>
              </p:cNvPr>
              <p:cNvSpPr txBox="1"/>
              <p:nvPr/>
            </p:nvSpPr>
            <p:spPr bwMode="auto">
              <a:xfrm>
                <a:off x="3623355" y="1986192"/>
                <a:ext cx="1495425" cy="5746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A7DCF497-E7AB-40CD-A32D-1D91EFB2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355" y="1986192"/>
                <a:ext cx="1495425" cy="574674"/>
              </a:xfrm>
              <a:prstGeom prst="rect">
                <a:avLst/>
              </a:prstGeom>
              <a:blipFill>
                <a:blip r:embed="rId2"/>
                <a:stretch>
                  <a:fillRect l="-45122" t="-155319" b="-2148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9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3989B-6AFF-4998-990F-B52A72BE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3AFFD-6B51-4C7A-B519-6040D3E5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3444"/>
            <a:ext cx="7886700" cy="304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Let</a:t>
            </a:r>
            <a:endParaRPr lang="en-US" alt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then the single matrix equation is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C25D4976-5D90-4C47-A3E7-B73FE95E16F4}"/>
                  </a:ext>
                </a:extLst>
              </p:cNvPr>
              <p:cNvSpPr txBox="1"/>
              <p:nvPr/>
            </p:nvSpPr>
            <p:spPr bwMode="auto">
              <a:xfrm>
                <a:off x="2644887" y="1383835"/>
                <a:ext cx="3278188" cy="4957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200" b="1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200" b="1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C25D4976-5D90-4C47-A3E7-B73FE95E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4887" y="1383835"/>
                <a:ext cx="3278188" cy="495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DC8D33A7-8494-45D7-A15F-8AB711110812}"/>
                  </a:ext>
                </a:extLst>
              </p:cNvPr>
              <p:cNvSpPr txBox="1"/>
              <p:nvPr/>
            </p:nvSpPr>
            <p:spPr bwMode="auto">
              <a:xfrm>
                <a:off x="3140754" y="2644927"/>
                <a:ext cx="2102532" cy="909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algn="ctr"/>
                <a:b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DC8D33A7-8494-45D7-A15F-8AB711110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0754" y="2644927"/>
                <a:ext cx="2102532" cy="9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19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BC81-361F-F442-900E-4F83F9BD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Reduction</a:t>
            </a:r>
          </a:p>
        </p:txBody>
      </p:sp>
    </p:spTree>
    <p:extLst>
      <p:ext uri="{BB962C8B-B14F-4D97-AF65-F5344CB8AC3E}">
        <p14:creationId xmlns:p14="http://schemas.microsoft.com/office/powerpoint/2010/main" val="223591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Vectors</a:t>
            </a:r>
            <a:endParaRPr lang="en-US" dirty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F0DAA585-B257-4894-AE5F-88817A1C9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020455"/>
            <a:ext cx="7886700" cy="368205"/>
          </a:xfrm>
          <a:solidFill>
            <a:srgbClr val="E5F5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200" b="1" dirty="0">
                <a:solidFill>
                  <a:srgbClr val="C00000"/>
                </a:solidFill>
              </a:rPr>
              <a:t>Definition:</a:t>
            </a:r>
            <a:r>
              <a:rPr lang="en-US" altLang="en-US" sz="1200" dirty="0">
                <a:solidFill>
                  <a:srgbClr val="C00000"/>
                </a:solidFill>
              </a:rPr>
              <a:t> </a:t>
            </a:r>
            <a:r>
              <a:rPr lang="en-US" altLang="en-US" sz="1200" dirty="0">
                <a:solidFill>
                  <a:schemeClr val="tx1"/>
                </a:solidFill>
              </a:rPr>
              <a:t>A vector, in simple terms, is like a list of numbers arranged either in a single column or a single row. </a:t>
            </a:r>
            <a:endParaRPr lang="en-US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3F6A5B-2253-7946-C4B3-78D2CFBC4C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452712"/>
                <a:ext cx="7886700" cy="6825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en-US" sz="1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200" b="1" dirty="0"/>
                  <a:t> </a:t>
                </a:r>
                <a:r>
                  <a:rPr lang="en-US" altLang="en-US" sz="1200" dirty="0"/>
                  <a:t>number of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products 1</a:t>
                </a:r>
                <a:r>
                  <a:rPr lang="en-US" alt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200" dirty="0"/>
                  <a:t> number of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products 2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3F6A5B-2253-7946-C4B3-78D2CFBC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2712"/>
                <a:ext cx="7886700" cy="682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4E4EF5AB-CA1C-3CB8-6BA3-07C1B2FE439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2067033"/>
                <a:ext cx="7886700" cy="239177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/>
                  <a:t>Vector addition and scalar multiplication are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component-wise</a:t>
                </a:r>
                <a:r>
                  <a:rPr lang="en-US" altLang="en-US" sz="1200" dirty="0"/>
                  <a:t>. For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we define: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sz="1200" b="1" dirty="0">
                    <a:solidFill>
                      <a:srgbClr val="C00000"/>
                    </a:solidFill>
                  </a:rPr>
                  <a:t>Vector addition: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100" b="1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sz="1100" b="1" dirty="0">
                    <a:solidFill>
                      <a:srgbClr val="C00000"/>
                    </a:solidFill>
                  </a:rPr>
                  <a:t>Scalar Multiplication: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342900" lvl="1" indent="0">
                  <a:lnSpc>
                    <a:spcPct val="150000"/>
                  </a:lnSpc>
                  <a:buNone/>
                </a:pPr>
                <a:r>
                  <a:rPr lang="en-US" altLang="en-US" sz="1100" dirty="0"/>
                  <a:t>(this is extended to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100" dirty="0"/>
                  <a:t> dimensions)</a:t>
                </a:r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4E4EF5AB-CA1C-3CB8-6BA3-07C1B2FE4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67033"/>
                <a:ext cx="7886700" cy="2391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9636A4-0F59-4778-B878-00F00998D435}"/>
                  </a:ext>
                </a:extLst>
              </p:cNvPr>
              <p:cNvSpPr txBox="1"/>
              <p:nvPr/>
            </p:nvSpPr>
            <p:spPr>
              <a:xfrm>
                <a:off x="628650" y="4539282"/>
                <a:ext cx="7886700" cy="579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Remark: 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/>
                  <a:t> </a:t>
                </a:r>
                <a:r>
                  <a:rPr lang="en-US" sz="11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is also written as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(1,2,3)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9636A4-0F59-4778-B878-00F00998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39282"/>
                <a:ext cx="7886700" cy="579518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5271-3CB1-4DA4-AF7F-8A659ABF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Solving Systems by Reducing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02D8A-2B61-45C8-BFD8-0361AA59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Elementary Row Operations</a:t>
            </a:r>
          </a:p>
          <a:p>
            <a:endParaRPr 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AD3FBED-E563-42AE-9D63-5BA0C0179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Tx/>
              <a:buAutoNum type="arabicPeriod"/>
            </a:pPr>
            <a:r>
              <a:rPr lang="en-US" altLang="en-US" sz="1200" dirty="0">
                <a:solidFill>
                  <a:schemeClr val="tx1"/>
                </a:solidFill>
              </a:rPr>
              <a:t>Interchanging two rows of a matrix</a:t>
            </a:r>
          </a:p>
          <a:p>
            <a:pPr marL="400050" indent="-400050">
              <a:buFontTx/>
              <a:buAutoNum type="arabicPeriod"/>
            </a:pPr>
            <a:r>
              <a:rPr lang="en-US" altLang="en-US" sz="1200" dirty="0">
                <a:solidFill>
                  <a:schemeClr val="tx1"/>
                </a:solidFill>
              </a:rPr>
              <a:t>Multiplying a row of a matrix by a nonzero number</a:t>
            </a:r>
          </a:p>
          <a:p>
            <a:pPr marL="400050" indent="-400050">
              <a:buFontTx/>
              <a:buAutoNum type="arabicPeriod"/>
            </a:pPr>
            <a:r>
              <a:rPr lang="en-US" altLang="en-US" sz="1200" dirty="0">
                <a:solidFill>
                  <a:schemeClr val="tx1"/>
                </a:solidFill>
              </a:rPr>
              <a:t>Adding a multiple of one row of a matrix to a different row of that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5D86A0A-614B-4BB3-82DA-6B9107B99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151870"/>
                  </p:ext>
                </p:extLst>
              </p:nvPr>
            </p:nvGraphicFramePr>
            <p:xfrm>
              <a:off x="1848757" y="2735563"/>
              <a:ext cx="5446485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72585">
                      <a:extLst>
                        <a:ext uri="{9D8B030D-6E8A-4147-A177-3AD203B41FA5}">
                          <a16:colId xmlns:a16="http://schemas.microsoft.com/office/drawing/2014/main" val="1595639077"/>
                        </a:ext>
                      </a:extLst>
                    </a:gridCol>
                    <a:gridCol w="4473900">
                      <a:extLst>
                        <a:ext uri="{9D8B030D-6E8A-4147-A177-3AD203B41FA5}">
                          <a16:colId xmlns:a16="http://schemas.microsoft.com/office/drawing/2014/main" val="1652579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solidFill>
                                <a:srgbClr val="0000FF"/>
                              </a:solidFill>
                              <a:latin typeface="Helvetica Light" panose="020B0403020202020204"/>
                            </a:rPr>
                            <a:t>Notation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solidFill>
                                <a:srgbClr val="0000FF"/>
                              </a:solidFill>
                              <a:latin typeface="Helvetica Light" panose="020B0403020202020204"/>
                            </a:rPr>
                            <a:t>Corresponding Row Operation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223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Interchange rows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and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.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612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Multiply row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by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 a nonzero constant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200" dirty="0"/>
                            <a:t>.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182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Add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times row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to row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(but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 leave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unchanged).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1229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5D86A0A-614B-4BB3-82DA-6B9107B99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151870"/>
                  </p:ext>
                </p:extLst>
              </p:nvPr>
            </p:nvGraphicFramePr>
            <p:xfrm>
              <a:off x="1848757" y="2735563"/>
              <a:ext cx="5446485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72585">
                      <a:extLst>
                        <a:ext uri="{9D8B030D-6E8A-4147-A177-3AD203B41FA5}">
                          <a16:colId xmlns:a16="http://schemas.microsoft.com/office/drawing/2014/main" val="1595639077"/>
                        </a:ext>
                      </a:extLst>
                    </a:gridCol>
                    <a:gridCol w="4473900">
                      <a:extLst>
                        <a:ext uri="{9D8B030D-6E8A-4147-A177-3AD203B41FA5}">
                          <a16:colId xmlns:a16="http://schemas.microsoft.com/office/drawing/2014/main" val="1652579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solidFill>
                                <a:srgbClr val="0000FF"/>
                              </a:solidFill>
                              <a:latin typeface="Helvetica Light" panose="020B0403020202020204"/>
                            </a:rPr>
                            <a:t>Notation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solidFill>
                                <a:srgbClr val="0000FF"/>
                              </a:solidFill>
                              <a:latin typeface="Helvetica Light" panose="020B0403020202020204"/>
                            </a:rPr>
                            <a:t>Corresponding Row Operation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223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25" t="-100000" r="-46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935" t="-100000" r="-2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612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25" t="-203279" r="-46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935" t="-203279" r="-27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182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" t="-303279" r="-46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935" t="-303279" r="-27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1229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6A46BD-9082-4EDA-9346-A9FD992C21C3}"/>
              </a:ext>
            </a:extLst>
          </p:cNvPr>
          <p:cNvSpPr/>
          <p:nvPr/>
        </p:nvSpPr>
        <p:spPr>
          <a:xfrm>
            <a:off x="628648" y="1135155"/>
            <a:ext cx="8235951" cy="136493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EB471-D0AD-4051-BE57-91B52B8C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Reduced Matrix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02174A0-E340-4BE7-930F-AFBC23683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9" y="1179095"/>
            <a:ext cx="8279493" cy="3453628"/>
          </a:xfrm>
        </p:spPr>
        <p:txBody>
          <a:bodyPr>
            <a:normAutofit/>
          </a:bodyPr>
          <a:lstStyle/>
          <a:p>
            <a:pPr marL="400050" indent="-400050">
              <a:buNone/>
            </a:pPr>
            <a:r>
              <a:rPr lang="en-US" altLang="en-US" sz="1200" b="1" dirty="0">
                <a:solidFill>
                  <a:srgbClr val="0000FF"/>
                </a:solidFill>
              </a:rPr>
              <a:t>A matrix is said to be a reduced matrix if all the following are true:</a:t>
            </a:r>
          </a:p>
          <a:p>
            <a:pPr marL="400050" indent="-400050"/>
            <a:r>
              <a:rPr lang="en-US" altLang="en-US" sz="1200" dirty="0">
                <a:solidFill>
                  <a:schemeClr val="tx2"/>
                </a:solidFill>
              </a:rPr>
              <a:t>All zero-rows at the bottom.</a:t>
            </a:r>
          </a:p>
          <a:p>
            <a:pPr marL="400050" indent="-400050"/>
            <a:r>
              <a:rPr lang="en-US" altLang="en-US" sz="1200" dirty="0">
                <a:solidFill>
                  <a:schemeClr val="tx2"/>
                </a:solidFill>
              </a:rPr>
              <a:t>For each nonzero-row, leading entry is 1 and all other entries in the column of the leading entry are 0. </a:t>
            </a:r>
          </a:p>
          <a:p>
            <a:pPr marL="400050" indent="-400050"/>
            <a:r>
              <a:rPr lang="en-US" altLang="en-US" sz="1200" dirty="0">
                <a:solidFill>
                  <a:schemeClr val="tx2"/>
                </a:solidFill>
              </a:rPr>
              <a:t>Leading entry in each row is to the right of the leading entry in any row above it.</a:t>
            </a:r>
          </a:p>
          <a:p>
            <a:pPr marL="400050" indent="-400050"/>
            <a:endParaRPr lang="en-US" altLang="en-US" sz="1200" dirty="0">
              <a:solidFill>
                <a:schemeClr val="tx1"/>
              </a:solidFill>
            </a:endParaRPr>
          </a:p>
          <a:p>
            <a:pPr marL="400050" indent="-400050"/>
            <a:endParaRPr lang="en-US" alt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200" b="1" dirty="0">
                <a:solidFill>
                  <a:srgbClr val="0000FF"/>
                </a:solidFill>
              </a:rPr>
              <a:t>Remark: </a:t>
            </a:r>
          </a:p>
          <a:p>
            <a:pPr marL="400050" indent="-400050"/>
            <a:r>
              <a:rPr lang="en-US" altLang="en-US" sz="1200" dirty="0">
                <a:solidFill>
                  <a:schemeClr val="tx2"/>
                </a:solidFill>
              </a:rPr>
              <a:t>A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leading entry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r>
              <a:rPr lang="en-US" altLang="en-US" sz="1200" dirty="0">
                <a:solidFill>
                  <a:schemeClr val="tx2"/>
                </a:solidFill>
              </a:rPr>
              <a:t>is the first nonzero entry in a nonzero-row</a:t>
            </a:r>
          </a:p>
          <a:p>
            <a:pPr marL="400050" indent="-400050"/>
            <a:r>
              <a:rPr lang="en-US" altLang="en-US" sz="1200" dirty="0">
                <a:solidFill>
                  <a:schemeClr val="tx2"/>
                </a:solidFill>
              </a:rPr>
              <a:t>Each matrix is </a:t>
            </a:r>
            <a:r>
              <a:rPr lang="en-US" altLang="en-US" sz="1200" b="1" dirty="0">
                <a:solidFill>
                  <a:srgbClr val="006600"/>
                </a:solidFill>
              </a:rPr>
              <a:t>equivalent</a:t>
            </a:r>
            <a:r>
              <a:rPr lang="en-US" altLang="en-US" sz="1200" dirty="0">
                <a:solidFill>
                  <a:schemeClr val="tx1"/>
                </a:solidFill>
              </a:rPr>
              <a:t> to </a:t>
            </a:r>
            <a:r>
              <a:rPr lang="en-US" altLang="en-US" sz="1200" b="1" dirty="0">
                <a:solidFill>
                  <a:srgbClr val="006600"/>
                </a:solidFill>
              </a:rPr>
              <a:t>a unique reduced matrix</a:t>
            </a:r>
            <a:r>
              <a:rPr lang="en-US" altLang="en-US" sz="12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F7C9-5CF8-440F-A119-D1BDE336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01A4-9E7B-4BF9-9D4C-C57FB3111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Reduced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0C0B-D79F-429A-AA94-BA91CFBE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For each of the following matrices, determine whether it is reduced or not reduced.</a:t>
            </a:r>
          </a:p>
          <a:p>
            <a:endParaRPr lang="en-US" altLang="en-US" sz="1200" i="1" dirty="0">
              <a:solidFill>
                <a:schemeClr val="tx2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200" dirty="0"/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2">
                <a:extLst>
                  <a:ext uri="{FF2B5EF4-FFF2-40B4-BE49-F238E27FC236}">
                    <a16:creationId xmlns:a16="http://schemas.microsoft.com/office/drawing/2014/main" id="{1B4C7A4A-37CE-437E-9A36-E1F30F7EC3B3}"/>
                  </a:ext>
                </a:extLst>
              </p:cNvPr>
              <p:cNvSpPr txBox="1"/>
              <p:nvPr/>
            </p:nvSpPr>
            <p:spPr bwMode="auto">
              <a:xfrm>
                <a:off x="686707" y="2087544"/>
                <a:ext cx="1381579" cy="21481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20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.</m:t>
                      </m:r>
                      <m:r>
                        <a:rPr lang="en-US" sz="1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20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buAutoNum type="alphaLcPeriod"/>
                </a:pPr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endParaRPr lang="en-US" sz="1200" i="0" dirty="0">
                  <a:solidFill>
                    <a:schemeClr val="tx2"/>
                  </a:solidFill>
                  <a:latin typeface="Helvetica Light" panose="020B040302020202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b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20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endParaRPr lang="en-US" sz="1200" i="0" dirty="0">
                  <a:solidFill>
                    <a:schemeClr val="tx2"/>
                  </a:solidFill>
                  <a:latin typeface="Helvetica Light" panose="020B040302020202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c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b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:endParaRPr lang="en-US" sz="12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5362" name="Object 2">
                <a:extLst>
                  <a:ext uri="{FF2B5EF4-FFF2-40B4-BE49-F238E27FC236}">
                    <a16:creationId xmlns:a16="http://schemas.microsoft.com/office/drawing/2014/main" id="{1B4C7A4A-37CE-437E-9A36-E1F30F7E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707" y="2087544"/>
                <a:ext cx="1381579" cy="2148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B047C07D-F427-4693-8CF4-671FD1911C94}"/>
                  </a:ext>
                </a:extLst>
              </p:cNvPr>
              <p:cNvSpPr txBox="1"/>
              <p:nvPr/>
            </p:nvSpPr>
            <p:spPr bwMode="auto">
              <a:xfrm>
                <a:off x="4478589" y="2087544"/>
                <a:ext cx="1381579" cy="21481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d</m:t>
                      </m:r>
                      <m:r>
                        <m:rPr>
                          <m:nor/>
                        </m:rPr>
                        <a:rPr lang="en-US" sz="120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20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endParaRPr lang="en-US" sz="1200" i="0" dirty="0">
                  <a:solidFill>
                    <a:schemeClr val="tx2"/>
                  </a:solidFill>
                  <a:latin typeface="Helvetica Light" panose="020B040302020202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20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endParaRPr lang="en-US" sz="1200" i="0" dirty="0">
                  <a:solidFill>
                    <a:schemeClr val="tx2"/>
                  </a:solidFill>
                  <a:latin typeface="Helvetica Light" panose="020B040302020202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chemeClr val="tx2"/>
                          </a:solidFill>
                          <a:latin typeface="Helvetica Light" panose="020B0403020202020204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b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:endParaRPr lang="en-US" sz="12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B047C07D-F427-4693-8CF4-671FD191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8589" y="2087544"/>
                <a:ext cx="1381579" cy="2148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0C0B-D79F-429A-AA94-BA91CFBE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9095"/>
            <a:ext cx="8250465" cy="375213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en-US" sz="1400" dirty="0">
                <a:solidFill>
                  <a:schemeClr val="tx2"/>
                </a:solidFill>
              </a:rPr>
              <a:t>a. </a:t>
            </a:r>
            <a:r>
              <a:rPr lang="en-US" altLang="en-US" sz="1200" dirty="0">
                <a:solidFill>
                  <a:schemeClr val="tx2"/>
                </a:solidFill>
              </a:rPr>
              <a:t>Not reduced because the leading entry in the second row is not 1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b. Reduced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c. Not reduced as the leading entry in the second row is not to the right of the leading entry in the first row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d. Reduced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e. Not reduced because the second row, which is a zero-row, is not at the bottom of the matrix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f. Reduced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3F7C9-5CF8-440F-A119-D1BDE336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26982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FA12-7182-4A0B-B745-0D355F47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97987-02E8-457E-85E3-1652C4BBA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Strategy for Reducing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B30B5-B169-4864-87D8-B3AEA42B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2"/>
                    </a:solidFill>
                  </a:rPr>
                  <a:t>Get the leading entry to be a 1 in the first row, the leading entry a 1 in the second row, and so on, until we arrive at a zero-row, if there are any.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2"/>
                    </a:solidFill>
                  </a:rPr>
                  <a:t>Work from left to right, because the leading entry in each row must be to the left of all other leading entries in the rows below it.</a:t>
                </a:r>
              </a:p>
              <a:p>
                <a:pPr>
                  <a:lnSpc>
                    <a:spcPct val="100000"/>
                  </a:lnSpc>
                </a:pPr>
                <a:endParaRPr lang="en-US" sz="120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b="1" dirty="0">
                    <a:solidFill>
                      <a:schemeClr val="tx2"/>
                    </a:solidFill>
                  </a:rPr>
                  <a:t>Example:</a:t>
                </a:r>
                <a:r>
                  <a:rPr lang="en-US" sz="1200" dirty="0">
                    <a:solidFill>
                      <a:schemeClr val="tx2"/>
                    </a:solidFill>
                  </a:rPr>
                  <a:t> Reduce the matrix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B30B5-B169-4864-87D8-B3AEA42B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05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DF1F-C7EC-4151-9FA4-1E67A53D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5C80-CFD3-46FC-B2D2-70532C331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79095"/>
                <a:ext cx="8079921" cy="34536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 sz="1200" dirty="0">
                        <a:solidFill>
                          <a:srgbClr val="006600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m:rPr>
                          <m:nor/>
                        </m:rPr>
                        <a:rPr lang="en-US" sz="1200" dirty="0">
                          <a:solidFill>
                            <a:srgbClr val="006600"/>
                          </a:solidFill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5C80-CFD3-46FC-B2D2-70532C331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79095"/>
                <a:ext cx="8079921" cy="34536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95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F7C9-5CF8-440F-A119-D1BDE336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 System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0C0B-D79F-429A-AA94-BA91CFBE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74" y="2372713"/>
            <a:ext cx="7886700" cy="31690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1200" b="1" dirty="0">
                <a:solidFill>
                  <a:schemeClr val="tx2"/>
                </a:solidFill>
              </a:rPr>
              <a:t>Example: </a:t>
            </a:r>
            <a:r>
              <a:rPr lang="en-US" altLang="en-US" sz="1200" dirty="0">
                <a:solidFill>
                  <a:schemeClr val="tx2"/>
                </a:solidFill>
              </a:rPr>
              <a:t>By using matrix reduction, solve the system</a:t>
            </a:r>
            <a:r>
              <a:rPr lang="en-US" sz="1200" dirty="0">
                <a:solidFill>
                  <a:srgbClr val="006600"/>
                </a:solidFill>
              </a:rPr>
              <a:t> </a:t>
            </a:r>
            <a:endParaRPr lang="en-US" altLang="en-US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200" dirty="0"/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545F1BFE-36D7-6574-0071-F030A67484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03" y="1213203"/>
                <a:ext cx="7886700" cy="94778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2"/>
                    </a:solidFill>
                  </a:rPr>
                  <a:t>Elimination does the same row operation to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and to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. We can include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as an extra column and follow it through elimination. The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is augmented by an extra column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→⋯→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545F1BFE-36D7-6574-0071-F030A6748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03" y="1213203"/>
                <a:ext cx="7886700" cy="947781"/>
              </a:xfrm>
              <a:prstGeom prst="rect">
                <a:avLst/>
              </a:prstGeom>
              <a:blipFill>
                <a:blip r:embed="rId2"/>
                <a:stretch>
                  <a:fillRect b="-394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1C9D71-62F5-9257-4063-94F07CA82D70}"/>
                  </a:ext>
                </a:extLst>
              </p:cNvPr>
              <p:cNvSpPr txBox="1"/>
              <p:nvPr/>
            </p:nvSpPr>
            <p:spPr>
              <a:xfrm>
                <a:off x="3940920" y="2689622"/>
                <a:ext cx="1371600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1C9D71-62F5-9257-4063-94F07CA8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20" y="2689622"/>
                <a:ext cx="13716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062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DF1F-C7EC-4151-9FA4-1E67A53D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5C80-CFD3-46FC-B2D2-70532C331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79095"/>
                <a:ext cx="8079921" cy="34536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Reducing the augmented coefficient matrix of the system,</a:t>
                </a: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altLang="en-US" sz="1200" dirty="0"/>
                  <a:t>We have</a:t>
                </a:r>
                <a:r>
                  <a:rPr lang="en-US" alt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5C80-CFD3-46FC-B2D2-70532C331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79095"/>
                <a:ext cx="8079921" cy="3453628"/>
              </a:xfrm>
              <a:blipFill>
                <a:blip r:embed="rId2"/>
                <a:stretch>
                  <a:fillRect l="-5279" t="-16226" b="-28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666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F7C9-5CF8-440F-A119-D1BDE336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FDF78-5FDE-44FF-9B54-B4B7DF45A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Parametric Form of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0C0B-D79F-429A-AA94-BA91CFBE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4768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Using matrix reduction, solve</a:t>
            </a:r>
          </a:p>
          <a:p>
            <a:pPr marL="0" indent="0"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200" dirty="0"/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7B3C78-6BFB-46B1-ACA4-C47F2ACC2502}"/>
                  </a:ext>
                </a:extLst>
              </p:cNvPr>
              <p:cNvSpPr txBox="1"/>
              <p:nvPr/>
            </p:nvSpPr>
            <p:spPr>
              <a:xfrm>
                <a:off x="3359331" y="1352037"/>
                <a:ext cx="2689282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7B3C78-6BFB-46B1-ACA4-C47F2ACC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31" y="1352037"/>
                <a:ext cx="2689282" cy="6819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550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DF1F-C7EC-4151-9FA4-1E67A53D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5C80-CFD3-46FC-B2D2-70532C331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79095"/>
                <a:ext cx="8079921" cy="34536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Reducing the augmented coefficient matrix of the system,</a:t>
                </a: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−9/2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d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−9/2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1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5/2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5C80-CFD3-46FC-B2D2-70532C331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79095"/>
                <a:ext cx="8079921" cy="3453628"/>
              </a:xfrm>
              <a:blipFill>
                <a:blip r:embed="rId2"/>
                <a:stretch>
                  <a:fillRect t="-27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75" dirty="0"/>
              <a:t>Dot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094676"/>
                <a:ext cx="7886700" cy="78189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/>
                  <a:t>The dot product or inner product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IN" sz="1200" b="1" i="1" dirty="0">
                  <a:solidFill>
                    <a:srgbClr val="207BB8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94676"/>
                <a:ext cx="7886700" cy="781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C3458BBA-8683-4736-84C5-8548A2407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84250"/>
                <a:ext cx="7886700" cy="2497985"/>
              </a:xfr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b="1" dirty="0"/>
                  <a:t>Example: </a:t>
                </a:r>
                <a:r>
                  <a:rPr lang="en-US" sz="1200" dirty="0"/>
                  <a:t>The vectors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(4,2)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have a </a:t>
                </a:r>
                <a:r>
                  <a:rPr lang="en-US" sz="1200" dirty="0">
                    <a:solidFill>
                      <a:srgbClr val="0000FF"/>
                    </a:solidFill>
                  </a:rPr>
                  <a:t>zero</a:t>
                </a:r>
                <a:r>
                  <a:rPr lang="en-US" sz="1200" dirty="0"/>
                  <a:t> dot product.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b="1" dirty="0">
                    <a:solidFill>
                      <a:srgbClr val="0000FF"/>
                    </a:solidFill>
                  </a:rPr>
                  <a:t>Remark:</a:t>
                </a:r>
                <a:r>
                  <a:rPr lang="en-US" sz="1200" dirty="0"/>
                  <a:t> Zero is a special case. It means that the two vectors are </a:t>
                </a:r>
                <a:r>
                  <a:rPr lang="en-US" sz="1200" dirty="0">
                    <a:solidFill>
                      <a:srgbClr val="0000FF"/>
                    </a:solidFill>
                  </a:rPr>
                  <a:t>perpendicular</a:t>
                </a:r>
                <a:r>
                  <a:rPr lang="en-US" sz="1200" dirty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b="1" dirty="0"/>
                  <a:t>Example: </a:t>
                </a:r>
                <a:r>
                  <a:rPr lang="en-US" sz="1200" dirty="0"/>
                  <a:t>We have three products to buy. The prices are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the quantities are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 Then, our total cost is: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C3458BBA-8683-4736-84C5-8548A2407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84250"/>
                <a:ext cx="7886700" cy="2497985"/>
              </a:xfrm>
              <a:blipFill>
                <a:blip r:embed="rId3"/>
                <a:stretch>
                  <a:fillRect r="-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949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DF1F-C7EC-4151-9FA4-1E67A53D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5C80-CFD3-46FC-B2D2-70532C331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49" y="1032310"/>
                <a:ext cx="8079921" cy="203494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This matrix is reduced and corresponds to the system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sz="1200" dirty="0"/>
                  <a:t> being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a </a:t>
                </a:r>
                <a:r>
                  <a:rPr lang="en-US" altLang="en-US" sz="1200" b="1" dirty="0">
                    <a:solidFill>
                      <a:srgbClr val="0000FF"/>
                    </a:solidFill>
                  </a:rPr>
                  <a:t>free variable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. The answer can be written as:</a:t>
                </a:r>
              </a:p>
              <a:p>
                <a:pPr marL="0" indent="0">
                  <a:buNone/>
                </a:pPr>
                <a:endParaRPr lang="en-US" sz="12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5C80-CFD3-46FC-B2D2-70532C331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49" y="1032310"/>
                <a:ext cx="8079921" cy="20349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B95E8D-3E96-490F-8E9C-5FA187819608}"/>
                  </a:ext>
                </a:extLst>
              </p:cNvPr>
              <p:cNvSpPr txBox="1"/>
              <p:nvPr/>
            </p:nvSpPr>
            <p:spPr>
              <a:xfrm>
                <a:off x="2699916" y="1884333"/>
                <a:ext cx="3077029" cy="1035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1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1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B95E8D-3E96-490F-8E9C-5FA18781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916" y="1884333"/>
                <a:ext cx="3077029" cy="1035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7649F3F-B89C-AA08-282C-CEE0F6865D9D}"/>
              </a:ext>
            </a:extLst>
          </p:cNvPr>
          <p:cNvSpPr txBox="1"/>
          <p:nvPr/>
        </p:nvSpPr>
        <p:spPr>
          <a:xfrm>
            <a:off x="476249" y="3301542"/>
            <a:ext cx="7618397" cy="617733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 Light" panose="020B0403020202020204"/>
              </a:rPr>
              <a:t>Definition:</a:t>
            </a:r>
            <a:r>
              <a:rPr lang="en-US" altLang="en-US" sz="1200" b="1" dirty="0">
                <a:solidFill>
                  <a:srgbClr val="0000FF"/>
                </a:solidFill>
                <a:latin typeface="Helvetica Light" panose="020B0403020202020204"/>
              </a:rPr>
              <a:t> </a:t>
            </a:r>
            <a:r>
              <a:rPr lang="en-US" altLang="en-US" sz="1200" dirty="0">
                <a:solidFill>
                  <a:schemeClr val="tx2"/>
                </a:solidFill>
                <a:latin typeface="Helvetica Light" panose="020B0403020202020204"/>
              </a:rPr>
              <a:t>The </a:t>
            </a:r>
            <a:r>
              <a:rPr lang="en-US" altLang="en-US" sz="1200" dirty="0">
                <a:solidFill>
                  <a:schemeClr val="tx1"/>
                </a:solidFill>
                <a:latin typeface="Helvetica Light" panose="020B0403020202020204"/>
              </a:rPr>
              <a:t>variables whose columns do not have a leading entry are called </a:t>
            </a:r>
            <a:r>
              <a:rPr lang="en-US" altLang="en-US" sz="1200" b="1" dirty="0">
                <a:solidFill>
                  <a:srgbClr val="0000FF"/>
                </a:solidFill>
                <a:latin typeface="Helvetica Light" panose="020B0403020202020204"/>
              </a:rPr>
              <a:t>free variables</a:t>
            </a:r>
            <a:r>
              <a:rPr lang="en-US" altLang="en-US" sz="1200" dirty="0">
                <a:solidFill>
                  <a:schemeClr val="tx1"/>
                </a:solidFill>
                <a:latin typeface="Helvetica Light" panose="020B0403020202020204"/>
              </a:rPr>
              <a:t>. The variables whose columns have a leading entry are called </a:t>
            </a:r>
            <a:r>
              <a:rPr lang="en-US" altLang="en-US" sz="1200" b="1" dirty="0">
                <a:solidFill>
                  <a:srgbClr val="0000FF"/>
                </a:solidFill>
                <a:latin typeface="Helvetica Light" panose="020B0403020202020204"/>
              </a:rPr>
              <a:t>pivot variables</a:t>
            </a:r>
            <a:r>
              <a:rPr lang="en-US" altLang="en-US" sz="1200" dirty="0">
                <a:solidFill>
                  <a:schemeClr val="tx1"/>
                </a:solidFill>
                <a:latin typeface="Helvetica Light" panose="020B0403020202020204"/>
              </a:rPr>
              <a:t>.</a:t>
            </a:r>
            <a:r>
              <a:rPr lang="en-US" altLang="en-US" sz="1200" dirty="0">
                <a:solidFill>
                  <a:schemeClr val="tx2"/>
                </a:solidFill>
                <a:latin typeface="Helvetica Light" panose="020B0403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4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EB8257-AB33-DD4F-80D3-27BEAC839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</p:spTree>
    <p:extLst>
      <p:ext uri="{BB962C8B-B14F-4D97-AF65-F5344CB8AC3E}">
        <p14:creationId xmlns:p14="http://schemas.microsoft.com/office/powerpoint/2010/main" val="2055293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65E5-C67A-45ED-8B16-821FBA8E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7">
                <a:extLst>
                  <a:ext uri="{FF2B5EF4-FFF2-40B4-BE49-F238E27FC236}">
                    <a16:creationId xmlns:a16="http://schemas.microsoft.com/office/drawing/2014/main" id="{5CAA89E7-12A2-4972-8529-DF733EC92EF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055420"/>
                <a:ext cx="7886700" cy="1812796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The rank of a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is the number of its leading entries,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It is equal to the number of nonzero rows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It is also equal to the number of linearly independent columns as well as the number of the linearly independent rows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 called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full rank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 full-rank, there exists another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such that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is called 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inverse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/>
                  <a:t> is called an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invertible</a:t>
                </a:r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matrix</a:t>
                </a:r>
                <a:r>
                  <a:rPr lang="en-US" altLang="en-US" sz="1200" dirty="0"/>
                  <a:t>.</a:t>
                </a:r>
              </a:p>
              <a:p>
                <a:pPr marL="400050" indent="-400050">
                  <a:buNone/>
                </a:pPr>
                <a:endParaRPr lang="en-US" altLang="en-US" sz="1200" dirty="0"/>
              </a:p>
              <a:p>
                <a:pPr marL="400050" indent="-400050">
                  <a:buNone/>
                </a:pPr>
                <a:endParaRPr lang="en-US" altLang="en-US" sz="1200" dirty="0"/>
              </a:p>
              <a:p>
                <a:pPr marL="0" indent="0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60" name="Rectangle 7">
                <a:extLst>
                  <a:ext uri="{FF2B5EF4-FFF2-40B4-BE49-F238E27FC236}">
                    <a16:creationId xmlns:a16="http://schemas.microsoft.com/office/drawing/2014/main" id="{5CAA89E7-12A2-4972-8529-DF733EC92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5420"/>
                <a:ext cx="7886700" cy="1812796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6E4B62CB-4351-7DDE-1D82-5F40B060C8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354" y="3094375"/>
                <a:ext cx="7886700" cy="198740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200" b="1" dirty="0">
                    <a:solidFill>
                      <a:schemeClr val="tx2"/>
                    </a:solidFill>
                  </a:rPr>
                  <a:t>Example: 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Let</a:t>
                </a:r>
                <a:r>
                  <a:rPr lang="en-US" altLang="en-US" sz="1200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and</a:t>
                </a:r>
                <a:r>
                  <a:rPr lang="en-US" altLang="en-US" sz="1200" i="1" dirty="0"/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2"/>
                    </a:solidFill>
                  </a:rPr>
                  <a:t>. Determine whether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en-US" sz="1200" dirty="0">
                    <a:solidFill>
                      <a:schemeClr val="tx2"/>
                    </a:solidFill>
                  </a:rPr>
                  <a:t> is an inverse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i="1" dirty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200" b="1" dirty="0">
                    <a:solidFill>
                      <a:schemeClr val="tx2"/>
                    </a:solidFill>
                  </a:rPr>
                  <a:t>Solution: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altLang="en-US" sz="1200" b="1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altLang="en-US" sz="120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Thus,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en-US" sz="1200" b="1" dirty="0"/>
                  <a:t>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is an inverse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altLang="en-US" sz="1200" dirty="0"/>
              </a:p>
            </p:txBody>
          </p:sp>
        </mc:Choice>
        <mc:Fallback xmlns=""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6E4B62CB-4351-7DDE-1D82-5F40B060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54" y="3094375"/>
                <a:ext cx="7886700" cy="1987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6686FCF9-182B-634B-009F-FF1C5C0ED0B4}"/>
                  </a:ext>
                </a:extLst>
              </p:cNvPr>
              <p:cNvSpPr txBox="1"/>
              <p:nvPr/>
            </p:nvSpPr>
            <p:spPr bwMode="auto">
              <a:xfrm>
                <a:off x="2964203" y="3823631"/>
                <a:ext cx="3101294" cy="555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𝑪𝑨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6686FCF9-182B-634B-009F-FF1C5C0E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4203" y="3823631"/>
                <a:ext cx="3101294" cy="555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097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2EF-8691-4E42-9804-8150C6C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Method to Find the Inverse of a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ED194-A0B5-4FDE-B43F-B06B4AE90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7886700" cy="2183330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is an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2"/>
                    </a:solidFill>
                  </a:rPr>
                  <a:t>matrix, form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×(2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matrix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sz="1200" dirty="0">
                    <a:solidFill>
                      <a:schemeClr val="tx2"/>
                    </a:solidFill>
                  </a:rPr>
                  <a:t>and perform elementary row operations until the first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 dirty="0">
                    <a:solidFill>
                      <a:schemeClr val="tx2"/>
                    </a:solidFill>
                  </a:rPr>
                  <a:t> columns form a reduced matrix. Assume that the result is </a:t>
                </a:r>
                <a14:m>
                  <m:oMath xmlns:m="http://schemas.openxmlformats.org/officeDocument/2006/math">
                    <m:r>
                      <a:rPr lang="en-US" sz="120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sz="1200" dirty="0">
                    <a:solidFill>
                      <a:schemeClr val="tx2"/>
                    </a:solidFill>
                  </a:rPr>
                  <a:t>so that we have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→⋯→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When matrix is reduced,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is invertible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en-US" sz="1200" b="1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altLang="en-US" sz="1200" b="1" dirty="0">
                    <a:solidFill>
                      <a:srgbClr val="0066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is not invertible, meaning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2"/>
                    </a:solidFill>
                  </a:rPr>
                  <a:t>does not exist.</a:t>
                </a:r>
                <a:endParaRPr lang="en-US" sz="1200" dirty="0">
                  <a:solidFill>
                    <a:schemeClr val="tx2"/>
                  </a:solidFill>
                  <a:latin typeface="Helvetica Light" panose="020B0403020202020204"/>
                  <a:cs typeface="Hadassah Friedlaender" panose="020B0604020202020204" pitchFamily="18" charset="-79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0000FF"/>
                  </a:solidFill>
                  <a:latin typeface="Helvetica Light" panose="020B0403020202020204"/>
                  <a:cs typeface="Hadassah Friedlaender" panose="020B0604020202020204" pitchFamily="18" charset="-79"/>
                </a:endParaRPr>
              </a:p>
              <a:p>
                <a:pPr marL="400050" indent="-400050">
                  <a:lnSpc>
                    <a:spcPct val="150000"/>
                  </a:lnSpc>
                  <a:buFontTx/>
                  <a:buChar char="-"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ED194-A0B5-4FDE-B43F-B06B4AE90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7886700" cy="2183330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7DFE0D-42C9-9F6B-B384-FA936FAF263C}"/>
              </a:ext>
            </a:extLst>
          </p:cNvPr>
          <p:cNvSpPr txBox="1">
            <a:spLocks/>
          </p:cNvSpPr>
          <p:nvPr/>
        </p:nvSpPr>
        <p:spPr>
          <a:xfrm>
            <a:off x="574977" y="3680402"/>
            <a:ext cx="7886700" cy="467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2">
                  <a:lumMod val="25000"/>
                </a:schemeClr>
              </a:buClr>
              <a:buSzPct val="85000"/>
              <a:buFont typeface="Arial" panose="020B0604020202020204" pitchFamily="34" charset="0"/>
              <a:buChar char="•"/>
              <a:defRPr sz="16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>
                  <a:lumMod val="25000"/>
                </a:schemeClr>
              </a:buClr>
              <a:buSzPct val="85000"/>
              <a:buFont typeface="Courier New" panose="02070309020205020404" pitchFamily="49" charset="0"/>
              <a:buChar char="o"/>
              <a:defRPr sz="14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>
                  <a:lumMod val="25000"/>
                </a:schemeClr>
              </a:buClr>
              <a:buSzPct val="85000"/>
              <a:buFont typeface="Wingdings" pitchFamily="2" charset="2"/>
              <a:buChar char="§"/>
              <a:defRPr sz="1200" b="0" i="0" kern="1200">
                <a:solidFill>
                  <a:schemeClr val="bg2">
                    <a:lumMod val="25000"/>
                  </a:schemeClr>
                </a:solidFill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FF"/>
                </a:solidFill>
                <a:latin typeface="Helvetica Light" panose="020B0403020202020204"/>
                <a:cs typeface="Hadassah Friedlaender" panose="020B0604020202020204" pitchFamily="18" charset="-79"/>
              </a:rPr>
              <a:t>Remark</a:t>
            </a:r>
            <a:r>
              <a:rPr lang="en-US" sz="1200" dirty="0">
                <a:solidFill>
                  <a:srgbClr val="0000FF"/>
                </a:solidFill>
                <a:latin typeface="Helvetica Light" panose="020B0403020202020204"/>
                <a:cs typeface="Hadassah Friedlaender" panose="020B0604020202020204" pitchFamily="18" charset="-79"/>
              </a:rPr>
              <a:t>:</a:t>
            </a:r>
            <a:r>
              <a:rPr lang="en-US" sz="1200" dirty="0">
                <a:solidFill>
                  <a:schemeClr val="tx2"/>
                </a:solidFill>
                <a:latin typeface="Helvetica Light" panose="020B0403020202020204"/>
                <a:cs typeface="Hadassah Friedlaender" panose="020B0604020202020204" pitchFamily="18" charset="-79"/>
              </a:rPr>
              <a:t> To determine the inverse matrix in </a:t>
            </a:r>
            <a:r>
              <a:rPr lang="en-US" sz="1200" b="1" dirty="0">
                <a:solidFill>
                  <a:srgbClr val="0000FF"/>
                </a:solidFill>
                <a:latin typeface="Helvetica Light" panose="020B0403020202020204"/>
                <a:cs typeface="Hadassah Friedlaender" panose="020B0604020202020204" pitchFamily="18" charset="-79"/>
              </a:rPr>
              <a:t>R</a:t>
            </a:r>
            <a:r>
              <a:rPr lang="en-US" sz="1200" dirty="0">
                <a:solidFill>
                  <a:schemeClr val="tx2"/>
                </a:solidFill>
                <a:latin typeface="Helvetica Light" panose="020B0403020202020204"/>
                <a:cs typeface="Hadassah Friedlaender" panose="020B0604020202020204" pitchFamily="18" charset="-79"/>
              </a:rPr>
              <a:t> you can use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solve(A)</a:t>
            </a:r>
            <a:endParaRPr lang="en-US" altLang="en-US" sz="1200" dirty="0"/>
          </a:p>
          <a:p>
            <a:pPr marL="400050" indent="-400050">
              <a:lnSpc>
                <a:spcPct val="150000"/>
              </a:lnSpc>
              <a:buFontTx/>
              <a:buChar char="-"/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6039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76C1-239B-404E-AD7F-3031A5C0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AF90-79E1-4DB2-8D8A-A499489D3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Inverse by Reducing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Rectangle 7">
                <a:extLst>
                  <a:ext uri="{FF2B5EF4-FFF2-40B4-BE49-F238E27FC236}">
                    <a16:creationId xmlns:a16="http://schemas.microsoft.com/office/drawing/2014/main" id="{3CEA911F-0910-4D0A-892C-122CEEFAE6F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Find the inverse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200" b="1" i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if it exists. </a:t>
                </a:r>
              </a:p>
            </p:txBody>
          </p:sp>
        </mc:Choice>
        <mc:Fallback xmlns="">
          <p:sp>
            <p:nvSpPr>
              <p:cNvPr id="21510" name="Rectangle 7">
                <a:extLst>
                  <a:ext uri="{FF2B5EF4-FFF2-40B4-BE49-F238E27FC236}">
                    <a16:creationId xmlns:a16="http://schemas.microsoft.com/office/drawing/2014/main" id="{3CEA911F-0910-4D0A-892C-122CEEFAE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39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76C1-239B-404E-AD7F-3031A5C0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Rectangle 7">
                <a:extLst>
                  <a:ext uri="{FF2B5EF4-FFF2-40B4-BE49-F238E27FC236}">
                    <a16:creationId xmlns:a16="http://schemas.microsoft.com/office/drawing/2014/main" id="{3CEA911F-0910-4D0A-892C-122CEEFAE6F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179094"/>
                <a:ext cx="7886700" cy="1875323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b="1" dirty="0">
                    <a:solidFill>
                      <a:schemeClr val="tx2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2"/>
                    </a:solidFill>
                  </a:rPr>
                  <a:t>is invertible where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20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b="1" dirty="0"/>
              </a:p>
            </p:txBody>
          </p:sp>
        </mc:Choice>
        <mc:Fallback xmlns="">
          <p:sp>
            <p:nvSpPr>
              <p:cNvPr id="21510" name="Rectangle 7">
                <a:extLst>
                  <a:ext uri="{FF2B5EF4-FFF2-40B4-BE49-F238E27FC236}">
                    <a16:creationId xmlns:a16="http://schemas.microsoft.com/office/drawing/2014/main" id="{3CEA911F-0910-4D0A-892C-122CEEFAE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4"/>
                <a:ext cx="7886700" cy="1875323"/>
              </a:xfrm>
              <a:blipFill>
                <a:blip r:embed="rId2"/>
                <a:stretch>
                  <a:fillRect t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6582938B-F0F7-78E2-AF31-1DC6F05831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7526" y="3206816"/>
                <a:ext cx="7886700" cy="163556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rgbClr val="0D223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Remark:</a:t>
                </a:r>
                <a:r>
                  <a:rPr lang="en-US" altLang="en-US" sz="12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200" dirty="0"/>
                  <a:t>To create the segmented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in R type this code: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A=matrix(c(1,0,2,2),2,2,byrow=1)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I=</a:t>
                </a:r>
                <a:r>
                  <a:rPr lang="en-US" altLang="en-US" sz="12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diag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(2)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AA=</a:t>
                </a:r>
                <a:r>
                  <a:rPr lang="en-US" altLang="en-US" sz="12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cbind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(A,I)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1200" dirty="0"/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directly type: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solve(A)</a:t>
                </a:r>
                <a:endParaRPr lang="en-US" altLang="en-US" sz="1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6582938B-F0F7-78E2-AF31-1DC6F0583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26" y="3206816"/>
                <a:ext cx="7886700" cy="1635568"/>
              </a:xfrm>
              <a:prstGeom prst="rect">
                <a:avLst/>
              </a:prstGeom>
              <a:blipFill>
                <a:blip r:embed="rId3"/>
                <a:stretch>
                  <a:fillRect t="-741" b="-370"/>
                </a:stretch>
              </a:blipFill>
              <a:ln>
                <a:solidFill>
                  <a:srgbClr val="0D223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859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14C8-76BE-474F-919B-11C1894F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5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4FD1-7935-4E18-A1B4-879160372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Inverse to Solve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9A4F-BE7F-4384-B18C-6C8510C8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Solve the system by finding the inverse of the coefficient matrix. </a:t>
            </a:r>
          </a:p>
          <a:p>
            <a:pPr eaLnBrk="1" hangingPunct="1">
              <a:lnSpc>
                <a:spcPct val="100000"/>
              </a:lnSpc>
            </a:pPr>
            <a:endParaRPr lang="en-US" altLang="en-US" sz="1200" dirty="0"/>
          </a:p>
          <a:p>
            <a:pPr eaLnBrk="1" hangingPunct="1">
              <a:lnSpc>
                <a:spcPct val="100000"/>
              </a:lnSpc>
            </a:pPr>
            <a:endParaRPr lang="en-US" altLang="en-US" sz="1200" dirty="0"/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063138-012A-4DE8-804F-DBBFD7F4769A}"/>
                  </a:ext>
                </a:extLst>
              </p:cNvPr>
              <p:cNvSpPr txBox="1"/>
              <p:nvPr/>
            </p:nvSpPr>
            <p:spPr>
              <a:xfrm>
                <a:off x="3171371" y="2079815"/>
                <a:ext cx="2645229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20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0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20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063138-012A-4DE8-804F-DBBFD7F4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71" y="2079815"/>
                <a:ext cx="2645229" cy="6819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7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14C8-76BE-474F-919B-11C1894F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99A4F-BE7F-4384-B18C-6C8510C8B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We have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2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200" dirty="0">
                  <a:solidFill>
                    <a:schemeClr val="tx2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For inverse,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2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200" dirty="0">
                  <a:solidFill>
                    <a:schemeClr val="tx2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2"/>
                    </a:solidFill>
                  </a:rPr>
                  <a:t>The solution is given by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en-US" sz="1200" dirty="0"/>
                  <a:t>: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99A4F-BE7F-4384-B18C-6C8510C8B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20D266-B358-4A15-A525-0F88181475B5}"/>
                  </a:ext>
                </a:extLst>
              </p:cNvPr>
              <p:cNvSpPr txBox="1"/>
              <p:nvPr/>
            </p:nvSpPr>
            <p:spPr>
              <a:xfrm>
                <a:off x="3579585" y="1259522"/>
                <a:ext cx="1767114" cy="580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20D266-B358-4A15-A525-0F881814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85" y="1259522"/>
                <a:ext cx="1767114" cy="580736"/>
              </a:xfrm>
              <a:prstGeom prst="rect">
                <a:avLst/>
              </a:prstGeom>
              <a:blipFill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089786-F68E-4909-9327-3B9C5C4DD4A5}"/>
                  </a:ext>
                </a:extLst>
              </p:cNvPr>
              <p:cNvSpPr txBox="1"/>
              <p:nvPr/>
            </p:nvSpPr>
            <p:spPr>
              <a:xfrm>
                <a:off x="3409041" y="2132662"/>
                <a:ext cx="1993901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089786-F68E-4909-9327-3B9C5C4D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41" y="2132662"/>
                <a:ext cx="1993901" cy="772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8E2F24-D99E-45E9-87EE-B9AE5FF65A2B}"/>
                  </a:ext>
                </a:extLst>
              </p:cNvPr>
              <p:cNvSpPr txBox="1"/>
              <p:nvPr/>
            </p:nvSpPr>
            <p:spPr>
              <a:xfrm>
                <a:off x="2975428" y="3521399"/>
                <a:ext cx="2975429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8E2F24-D99E-45E9-87EE-B9AE5FF6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28" y="3521399"/>
                <a:ext cx="2975429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2BF3A-2D98-4804-AE82-A208D7EB17CB}"/>
                  </a:ext>
                </a:extLst>
              </p:cNvPr>
              <p:cNvSpPr txBox="1"/>
              <p:nvPr/>
            </p:nvSpPr>
            <p:spPr>
              <a:xfrm>
                <a:off x="628650" y="4561879"/>
                <a:ext cx="7296150" cy="281167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rgbClr val="0D2234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b="1" dirty="0">
                    <a:solidFill>
                      <a:srgbClr val="0000FF"/>
                    </a:solidFill>
                    <a:latin typeface="Helvetica Light" panose="020B0403020202020204"/>
                    <a:cs typeface="Hadassah Friedlaender" panose="020B0604020202020204" pitchFamily="18" charset="-79"/>
                  </a:rPr>
                  <a:t>Remark:</a:t>
                </a:r>
                <a:r>
                  <a:rPr lang="en-US" sz="1200" dirty="0">
                    <a:latin typeface="Helvetica Light" panose="020B0403020202020204"/>
                    <a:cs typeface="Hadassah Friedlaender" panose="020B0604020202020204" pitchFamily="18" charset="-79"/>
                  </a:rPr>
                  <a:t> To find the solution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200" dirty="0">
                    <a:latin typeface="Helvetica Light" panose="020B0403020202020204"/>
                    <a:cs typeface="Hadassah Friedlaender" panose="020B0604020202020204" pitchFamily="18" charset="-79"/>
                  </a:rPr>
                  <a:t> in R use: 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solve(</a:t>
                </a:r>
                <a:r>
                  <a:rPr lang="en-US" sz="12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A,b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2BF3A-2D98-4804-AE82-A208D7EB1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61879"/>
                <a:ext cx="7296150" cy="281167"/>
              </a:xfrm>
              <a:prstGeom prst="rect">
                <a:avLst/>
              </a:prstGeom>
              <a:blipFill>
                <a:blip r:embed="rId6"/>
                <a:stretch>
                  <a:fillRect b="-14583"/>
                </a:stretch>
              </a:blipFill>
              <a:ln>
                <a:solidFill>
                  <a:srgbClr val="0D223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1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75" dirty="0"/>
              <a:t>Length and Unit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094676"/>
                <a:ext cx="7886700" cy="78189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/>
                  <a:t>The length or norm of a vector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the square root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200" dirty="0"/>
                  <a:t>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200" dirty="0"/>
                  <a:t>Length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1200" dirty="0"/>
                  <a:t>.</a:t>
                </a:r>
                <a:endParaRPr lang="en-IN" sz="1200" b="1" i="1" dirty="0">
                  <a:solidFill>
                    <a:srgbClr val="207BB8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94676"/>
                <a:ext cx="7886700" cy="781891"/>
              </a:xfrm>
              <a:prstGeom prst="rect">
                <a:avLst/>
              </a:prstGeom>
              <a:blipFill>
                <a:blip r:embed="rId2"/>
                <a:stretch>
                  <a:fillRect b="-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C3458BBA-8683-4736-84C5-8548A2407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84251"/>
                <a:ext cx="7886700" cy="487500"/>
              </a:xfr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b="1" dirty="0"/>
                  <a:t>Example: </a:t>
                </a:r>
                <a:r>
                  <a:rPr lang="en-US" sz="1200" dirty="0"/>
                  <a:t>The length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4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C3458BBA-8683-4736-84C5-8548A2407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84251"/>
                <a:ext cx="7886700" cy="4875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B57F0-0B60-A2A7-D0C5-90D3317292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723474"/>
                <a:ext cx="7886700" cy="463162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/>
                  <a:t>A unit vector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a vector whose length is equal to </a:t>
                </a:r>
                <a:r>
                  <a:rPr lang="en-US" sz="1200" dirty="0">
                    <a:solidFill>
                      <a:srgbClr val="0000FF"/>
                    </a:solidFill>
                  </a:rPr>
                  <a:t>one</a:t>
                </a:r>
                <a:r>
                  <a:rPr lang="en-US" sz="1200" dirty="0"/>
                  <a:t>. That is,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B57F0-0B60-A2A7-D0C5-90D33172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23474"/>
                <a:ext cx="7886700" cy="463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00D43B49-F45D-0975-C628-6F1189C988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707" y="3393298"/>
                <a:ext cx="7886700" cy="1127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b="1" dirty="0"/>
                  <a:t>Example: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1200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/>
                  <a:t>and</a:t>
                </a:r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1200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/>
                  <a:t>are unit vectors.</a:t>
                </a:r>
                <a:endParaRPr lang="en-US" sz="12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b="1" dirty="0">
                    <a:solidFill>
                      <a:srgbClr val="0000FF"/>
                    </a:solidFill>
                  </a:rPr>
                  <a:t>Remark: </a:t>
                </a:r>
                <a:r>
                  <a:rPr lang="en-US" sz="1200" dirty="0"/>
                  <a:t>Divide any nonzero vector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by its length. Then the vector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200" dirty="0"/>
                  <a:t> is a unit vector in the same direction as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200" dirty="0"/>
                  <a:t>.</a:t>
                </a:r>
                <a:endParaRPr lang="en-US" sz="1200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00D43B49-F45D-0975-C628-6F1189C98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07" y="3393298"/>
                <a:ext cx="7886700" cy="112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DCA0-91B0-55B3-A916-6E122C71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35" y="273844"/>
            <a:ext cx="7886700" cy="752851"/>
          </a:xfrm>
        </p:spPr>
        <p:txBody>
          <a:bodyPr/>
          <a:lstStyle/>
          <a:p>
            <a:r>
              <a:rPr lang="en-US" dirty="0"/>
              <a:t>Angle between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B4704-A01F-F762-0275-1DE0B35724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658" y="1106122"/>
                <a:ext cx="7886700" cy="341396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200" dirty="0"/>
                  <a:t> is perpendicular to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200" dirty="0"/>
                  <a:t>, then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B4704-A01F-F762-0275-1DE0B3572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58" y="1106122"/>
                <a:ext cx="7886700" cy="341396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DEAE904-B0CD-3967-CAE1-BD3882FFDD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335" y="1695813"/>
                <a:ext cx="7886700" cy="1146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/>
                  <a:t>Proof: </a:t>
                </a:r>
                <a:r>
                  <a:rPr lang="en-US" sz="1200" dirty="0"/>
                  <a:t>(For interested students)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By Pythagorean 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DEAE904-B0CD-3967-CAE1-BD3882FF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5" y="1695813"/>
                <a:ext cx="7886700" cy="1146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3801F55-2599-D064-85D1-E3869A96C50C}"/>
              </a:ext>
            </a:extLst>
          </p:cNvPr>
          <p:cNvGrpSpPr/>
          <p:nvPr/>
        </p:nvGrpSpPr>
        <p:grpSpPr>
          <a:xfrm>
            <a:off x="3603057" y="2950020"/>
            <a:ext cx="1073215" cy="961046"/>
            <a:chOff x="2786512" y="2924352"/>
            <a:chExt cx="1073215" cy="96104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72F032A-077F-9DC8-1DE8-4A4DCC9AE7DA}"/>
                </a:ext>
              </a:extLst>
            </p:cNvPr>
            <p:cNvCxnSpPr/>
            <p:nvPr/>
          </p:nvCxnSpPr>
          <p:spPr>
            <a:xfrm flipV="1">
              <a:off x="3118585" y="3185962"/>
              <a:ext cx="0" cy="69943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28337E-00F4-EEDA-3DD1-B45E0D77C1AD}"/>
                </a:ext>
              </a:extLst>
            </p:cNvPr>
            <p:cNvCxnSpPr>
              <a:cxnSpLocks/>
            </p:cNvCxnSpPr>
            <p:nvPr/>
          </p:nvCxnSpPr>
          <p:spPr>
            <a:xfrm>
              <a:off x="3118585" y="3185962"/>
              <a:ext cx="48447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EA9F00-C271-15E9-7E04-7EA7CA3D7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585" y="3218046"/>
              <a:ext cx="484472" cy="667352"/>
            </a:xfrm>
            <a:prstGeom prst="straightConnector1">
              <a:avLst/>
            </a:prstGeom>
            <a:ln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69DB0C1-8854-FEC2-4846-8F86D6F00EDC}"/>
                    </a:ext>
                  </a:extLst>
                </p:cNvPr>
                <p:cNvSpPr txBox="1"/>
                <p:nvPr/>
              </p:nvSpPr>
              <p:spPr>
                <a:xfrm>
                  <a:off x="2786512" y="3380974"/>
                  <a:ext cx="30319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69DB0C1-8854-FEC2-4846-8F86D6F00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12" y="3380974"/>
                  <a:ext cx="303196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043D0C-6C22-CAE9-0224-4A29CCA12854}"/>
                    </a:ext>
                  </a:extLst>
                </p:cNvPr>
                <p:cNvSpPr txBox="1"/>
                <p:nvPr/>
              </p:nvSpPr>
              <p:spPr>
                <a:xfrm>
                  <a:off x="3168316" y="2924352"/>
                  <a:ext cx="30319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043D0C-6C22-CAE9-0224-4A29CCA12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316" y="2924352"/>
                  <a:ext cx="303196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A6D140-A6AE-C743-513D-2A9D5757C17A}"/>
                    </a:ext>
                  </a:extLst>
                </p:cNvPr>
                <p:cNvSpPr txBox="1"/>
                <p:nvPr/>
              </p:nvSpPr>
              <p:spPr>
                <a:xfrm>
                  <a:off x="3296652" y="3487878"/>
                  <a:ext cx="56307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A6D140-A6AE-C743-513D-2A9D5757C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652" y="3487878"/>
                  <a:ext cx="56307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380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3EF9-1721-4B4D-AE1C-3D30EAFDE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Combining Vectors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5251"/>
            <a:ext cx="7886700" cy="304925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c(1,1,2,3,5,8,13,21)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1 2 3 5 8 13 21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c(1*pi, 2*pi, 3*pi, 4*pi)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3.141593 6.283185 9.424778 12.566371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c("Everyone", "loves", "stats.")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"Everyone" "loves" "stats."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Helvetica Light" panose="020B0403020202020204"/>
              </a:rPr>
              <a:t>Combining two vectors:</a:t>
            </a: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v1 = c(1,2,3)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v2 = c(4,5,6)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c(v1,v2)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2 3 4 5 6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67A0903-1876-4D8E-BD61-796B9741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80438"/>
            <a:ext cx="6641967" cy="24622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c(first number or string,…,last number or character)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5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68B3-F103-4A42-8434-8F62146CB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Computing Basic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6699"/>
            <a:ext cx="7886700" cy="2826051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x = c(0,1,1,2,3,5,8,13,21,34)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y = log(x+1)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mean(x)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8.8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median(x)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4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sd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11.03328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summary(x)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Min.  1st Qu.  Median  Mean  3rd Qu.  Max.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0.00    1.25    4.00   8.80   11.75  34.00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FD2813-2A2D-4C8C-8706-CB6AAE59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476964"/>
            <a:ext cx="6641967" cy="55399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mean(x), median(x),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var(x),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range(x), quantile(x)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summary(x) gives some of the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216036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F9B708-496A-4926-A362-DC4741B6A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Sequences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19179"/>
            <a:ext cx="7886700" cy="2383965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10:19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10 11 12 13 14 15 16 17 18 19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9:0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9 8 7 6 5 4 3 2 1 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seq(from=0, to=20)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 1 2 3 4 5 6 7 8 9 10 11 12 13 14 15 16 17 18 19 20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seq(from=0, to=20, by=2)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 2 4 6 8 10 12 14 16 18 20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seq(from=1.0, to=2.0, length=5)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1.00 1.25 1.50 1.75 2.00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480849"/>
            <a:ext cx="6641967" cy="99642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seq(from, to) or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from:to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seq(from, to, by= 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seq(from, to, length= 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rep(number, number of repetitions)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6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45441</TotalTime>
  <Words>3404</Words>
  <Application>Microsoft Office PowerPoint</Application>
  <PresentationFormat>On-screen Show (16:9)</PresentationFormat>
  <Paragraphs>491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Franklin Gothic Book</vt:lpstr>
      <vt:lpstr>Franklin Gothic Medium Cond</vt:lpstr>
      <vt:lpstr>Helvetica Light</vt:lpstr>
      <vt:lpstr>Times New Roman</vt:lpstr>
      <vt:lpstr>Wingdings</vt:lpstr>
      <vt:lpstr>Office Theme</vt:lpstr>
      <vt:lpstr>Mathematics for Analytics and Finance</vt:lpstr>
      <vt:lpstr>Matrix Algebra</vt:lpstr>
      <vt:lpstr>Vectors</vt:lpstr>
      <vt:lpstr>Dot Products</vt:lpstr>
      <vt:lpstr>Length and Unit Vectors</vt:lpstr>
      <vt:lpstr>Angle between Two Vectors</vt:lpstr>
      <vt:lpstr>Vectors in R</vt:lpstr>
      <vt:lpstr>Vectors in R</vt:lpstr>
      <vt:lpstr>Vectors in R</vt:lpstr>
      <vt:lpstr>Vectors in R</vt:lpstr>
      <vt:lpstr>Vectors in R</vt:lpstr>
      <vt:lpstr>Vectors in R</vt:lpstr>
      <vt:lpstr>Vectors in R</vt:lpstr>
      <vt:lpstr>Vectors in R</vt:lpstr>
      <vt:lpstr>Vectors in R</vt:lpstr>
      <vt:lpstr>Vectors in R</vt:lpstr>
      <vt:lpstr>Matrices</vt:lpstr>
      <vt:lpstr>Special Matrices</vt:lpstr>
      <vt:lpstr>Matrices in R</vt:lpstr>
      <vt:lpstr>Matrix Addition and Scalar Multiplication</vt:lpstr>
      <vt:lpstr>Matrix Addition and Scalar Multiplication</vt:lpstr>
      <vt:lpstr>Transpose of A Matrix</vt:lpstr>
      <vt:lpstr>Matrix Multiplication</vt:lpstr>
      <vt:lpstr>Example</vt:lpstr>
      <vt:lpstr>Solution</vt:lpstr>
      <vt:lpstr>Example</vt:lpstr>
      <vt:lpstr>Example</vt:lpstr>
      <vt:lpstr>Solution</vt:lpstr>
      <vt:lpstr>Matrix Reduction</vt:lpstr>
      <vt:lpstr> Solving Systems by Reducing Matrices</vt:lpstr>
      <vt:lpstr>Properties of a Reduced Matrix</vt:lpstr>
      <vt:lpstr>Example</vt:lpstr>
      <vt:lpstr>Solution</vt:lpstr>
      <vt:lpstr>Reducing a Matrix</vt:lpstr>
      <vt:lpstr>Solution</vt:lpstr>
      <vt:lpstr>Solving a System by Reduction </vt:lpstr>
      <vt:lpstr>Solution</vt:lpstr>
      <vt:lpstr>Example </vt:lpstr>
      <vt:lpstr>Solution</vt:lpstr>
      <vt:lpstr>Solution (cont’d)</vt:lpstr>
      <vt:lpstr>Matrix Inverse</vt:lpstr>
      <vt:lpstr>Inverses</vt:lpstr>
      <vt:lpstr>Method to Find the Inverse of a Matrix</vt:lpstr>
      <vt:lpstr>Example</vt:lpstr>
      <vt:lpstr>Solution</vt:lpstr>
      <vt:lpstr>Example 5 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 </cp:lastModifiedBy>
  <cp:revision>346</cp:revision>
  <dcterms:created xsi:type="dcterms:W3CDTF">2019-11-25T23:29:35Z</dcterms:created>
  <dcterms:modified xsi:type="dcterms:W3CDTF">2024-10-14T17:20:29Z</dcterms:modified>
</cp:coreProperties>
</file>