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9"/>
  </p:notesMasterIdLst>
  <p:sldIdLst>
    <p:sldId id="406" r:id="rId2"/>
    <p:sldId id="1115" r:id="rId3"/>
    <p:sldId id="1071" r:id="rId4"/>
    <p:sldId id="428" r:id="rId5"/>
    <p:sldId id="1073" r:id="rId6"/>
    <p:sldId id="362" r:id="rId7"/>
    <p:sldId id="363" r:id="rId8"/>
    <p:sldId id="364" r:id="rId9"/>
    <p:sldId id="1066" r:id="rId10"/>
    <p:sldId id="1074" r:id="rId11"/>
    <p:sldId id="359" r:id="rId12"/>
    <p:sldId id="1069" r:id="rId13"/>
    <p:sldId id="1070" r:id="rId14"/>
    <p:sldId id="314" r:id="rId15"/>
    <p:sldId id="1081" r:id="rId16"/>
    <p:sldId id="1119" r:id="rId17"/>
    <p:sldId id="1098" r:id="rId18"/>
    <p:sldId id="1099" r:id="rId19"/>
    <p:sldId id="1084" r:id="rId20"/>
    <p:sldId id="1086" r:id="rId21"/>
    <p:sldId id="1085" r:id="rId22"/>
    <p:sldId id="1087" r:id="rId23"/>
    <p:sldId id="1095" r:id="rId24"/>
    <p:sldId id="438" r:id="rId25"/>
    <p:sldId id="421" r:id="rId26"/>
    <p:sldId id="422" r:id="rId27"/>
    <p:sldId id="419" r:id="rId28"/>
  </p:sldIdLst>
  <p:sldSz cx="9144000" cy="5143500" type="screen16x9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E5F5FF"/>
    <a:srgbClr val="0D2234"/>
    <a:srgbClr val="0000FF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118" autoAdjust="0"/>
  </p:normalViewPr>
  <p:slideViewPr>
    <p:cSldViewPr snapToGrid="0" snapToObjects="1">
      <p:cViewPr varScale="1">
        <p:scale>
          <a:sx n="117" d="100"/>
          <a:sy n="117" d="100"/>
        </p:scale>
        <p:origin x="48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6116"/>
          </a:xfrm>
          <a:prstGeom prst="rect">
            <a:avLst/>
          </a:prstGeom>
        </p:spPr>
        <p:txBody>
          <a:bodyPr vert="horz" lIns="93104" tIns="46552" rIns="93104" bIns="46552" rtlCol="0"/>
          <a:lstStyle>
            <a:lvl1pPr algn="r">
              <a:defRPr sz="1200"/>
            </a:lvl1pPr>
          </a:lstStyle>
          <a:p>
            <a:fld id="{41C16AB4-BCC4-4058-A11C-22DADC6BAC9A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160463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4" tIns="46552" rIns="93104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70837"/>
            <a:ext cx="5603240" cy="3657957"/>
          </a:xfrm>
          <a:prstGeom prst="rect">
            <a:avLst/>
          </a:prstGeom>
        </p:spPr>
        <p:txBody>
          <a:bodyPr vert="horz" lIns="93104" tIns="46552" rIns="93104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6"/>
            <a:ext cx="3035088" cy="466115"/>
          </a:xfrm>
          <a:prstGeom prst="rect">
            <a:avLst/>
          </a:prstGeom>
        </p:spPr>
        <p:txBody>
          <a:bodyPr vert="horz" lIns="93104" tIns="46552" rIns="93104" bIns="46552" rtlCol="0" anchor="b"/>
          <a:lstStyle>
            <a:lvl1pPr algn="r">
              <a:defRPr sz="1200"/>
            </a:lvl1pPr>
          </a:lstStyle>
          <a:p>
            <a:fld id="{7712D475-CA7F-4BD4-809A-E9B3E854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2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3156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7370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70256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28804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102126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30259-AA91-4325-A03E-51433C31EF76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defTabSz="1021261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9113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48418"/>
            <a:ext cx="6858000" cy="1046663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96645"/>
            <a:ext cx="6858000" cy="1241822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96169A15-83D5-374D-8114-65A610BB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9;p2">
            <a:extLst>
              <a:ext uri="{FF2B5EF4-FFF2-40B4-BE49-F238E27FC236}">
                <a16:creationId xmlns:a16="http://schemas.microsoft.com/office/drawing/2014/main" id="{1FCF44F6-5A3D-E048-9544-889B53C3B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oogle Shape;9;p2">
            <a:extLst>
              <a:ext uri="{FF2B5EF4-FFF2-40B4-BE49-F238E27FC236}">
                <a16:creationId xmlns:a16="http://schemas.microsoft.com/office/drawing/2014/main" id="{9276374E-D2D9-DC42-A494-8AC9A165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Google Shape;9;p2">
            <a:extLst>
              <a:ext uri="{FF2B5EF4-FFF2-40B4-BE49-F238E27FC236}">
                <a16:creationId xmlns:a16="http://schemas.microsoft.com/office/drawing/2014/main" id="{2BECEAAE-95DE-7F48-A1B5-8653118B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;p2">
            <a:extLst>
              <a:ext uri="{FF2B5EF4-FFF2-40B4-BE49-F238E27FC236}">
                <a16:creationId xmlns:a16="http://schemas.microsoft.com/office/drawing/2014/main" id="{BCD90D5E-D7AC-014B-B622-1C4522500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2085C8BE-71C8-A94B-B44D-4219E253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9;p2">
            <a:extLst>
              <a:ext uri="{FF2B5EF4-FFF2-40B4-BE49-F238E27FC236}">
                <a16:creationId xmlns:a16="http://schemas.microsoft.com/office/drawing/2014/main" id="{C1E125B7-055E-5047-97D9-F27D7CEBE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E1C23-8E0B-4DC3-ACDB-C4F90A5FA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A5B2A-32F1-473D-A360-E4D88015F3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DEA7-9CBD-486F-8FF4-A4E782E3F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623C3-BC50-4782-9567-D5FBFFE397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23558005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28600"/>
            <a:ext cx="7010400" cy="62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6150" y="1046560"/>
            <a:ext cx="3429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046560"/>
            <a:ext cx="3429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216A1-2202-4A07-8497-F4C017778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3B2F9-8574-4C3D-A55C-6BEB5074F6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BEFEE-A5F0-48A3-B0BE-5604B8FA0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ECE1F-0D51-47AD-9F5D-17D6C68144D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0447939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90460"/>
            <a:ext cx="8763000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9122"/>
            <a:ext cx="8229600" cy="8572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3000">
                <a:solidFill>
                  <a:srgbClr val="7F452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666-AD7C-41F4-8846-1EF5924D4CDA}" type="datetime1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525-DAB2-4BDC-A82F-1466554F68B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494776" y="4793742"/>
            <a:ext cx="6492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1CAA2A77-17DC-4CE3-AB44-4B0BB14D7176}" type="slidenum">
              <a:rPr lang="en-IN" sz="135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IN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3161110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3498574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3404467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57200" y="3246674"/>
            <a:ext cx="8037576" cy="337464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457200" y="4025503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2686050" y="4025503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4914900" y="4033480"/>
            <a:ext cx="2228850" cy="32742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881188" y="1321594"/>
            <a:ext cx="1498600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4054476" y="1321594"/>
            <a:ext cx="1300163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2"/>
          </p:nvPr>
        </p:nvSpPr>
        <p:spPr>
          <a:xfrm>
            <a:off x="6003926" y="1321594"/>
            <a:ext cx="1139825" cy="43815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51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" y="290460"/>
            <a:ext cx="8763000" cy="5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5" y="144018"/>
            <a:ext cx="8430768" cy="85725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A666-AD7C-41F4-8846-1EF5924D4CDA}" type="datetime1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Copyright © Cengage Learning.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F525-DAB2-4BDC-A82F-1466554F68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83565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494776" y="4793742"/>
            <a:ext cx="649224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1CAA2A77-17DC-4CE3-AB44-4B0BB14D7176}" type="slidenum">
              <a:rPr lang="en-IN" sz="135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IN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70174" y="160805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70174" y="204594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70174" y="2516483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0174" y="2974538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0174" y="3445075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70174" y="3658954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70174" y="4129491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2987020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57200" y="3457557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3671436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457200" y="4141974"/>
            <a:ext cx="8335962" cy="3874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25"/>
          </p:nvPr>
        </p:nvSpPr>
        <p:spPr>
          <a:xfrm>
            <a:off x="477076" y="2286001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25" name="Table Placeholder 24"/>
          <p:cNvSpPr>
            <a:spLocks noGrp="1"/>
          </p:cNvSpPr>
          <p:nvPr>
            <p:ph type="tbl" sz="quarter" idx="26"/>
          </p:nvPr>
        </p:nvSpPr>
        <p:spPr>
          <a:xfrm>
            <a:off x="476666" y="2992041"/>
            <a:ext cx="8277225" cy="1579959"/>
          </a:xfrm>
        </p:spPr>
        <p:txBody>
          <a:bodyPr/>
          <a:lstStyle/>
          <a:p>
            <a:endParaRPr lang="en-IN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27"/>
          </p:nvPr>
        </p:nvSpPr>
        <p:spPr>
          <a:xfrm>
            <a:off x="4916488" y="1092994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8"/>
          </p:nvPr>
        </p:nvSpPr>
        <p:spPr>
          <a:xfrm>
            <a:off x="4915726" y="3572808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9"/>
          </p:nvPr>
        </p:nvSpPr>
        <p:spPr>
          <a:xfrm>
            <a:off x="4915726" y="218132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30"/>
          </p:nvPr>
        </p:nvSpPr>
        <p:spPr>
          <a:xfrm>
            <a:off x="4915726" y="2727982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31"/>
          </p:nvPr>
        </p:nvSpPr>
        <p:spPr>
          <a:xfrm>
            <a:off x="4915726" y="3294512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32"/>
          </p:nvPr>
        </p:nvSpPr>
        <p:spPr>
          <a:xfrm>
            <a:off x="4915726" y="3861043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26"/>
          <p:cNvSpPr>
            <a:spLocks noGrp="1"/>
          </p:cNvSpPr>
          <p:nvPr>
            <p:ph type="pic" sz="quarter" idx="33"/>
          </p:nvPr>
        </p:nvSpPr>
        <p:spPr>
          <a:xfrm>
            <a:off x="4915726" y="1634677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4915726" y="264349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35"/>
          </p:nvPr>
        </p:nvSpPr>
        <p:spPr>
          <a:xfrm>
            <a:off x="4915726" y="1709221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6" name="Picture Placeholder 26"/>
          <p:cNvSpPr>
            <a:spLocks noGrp="1"/>
          </p:cNvSpPr>
          <p:nvPr>
            <p:ph type="pic" sz="quarter" idx="36"/>
          </p:nvPr>
        </p:nvSpPr>
        <p:spPr>
          <a:xfrm>
            <a:off x="4915726" y="2921795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7" name="Picture Placeholder 26"/>
          <p:cNvSpPr>
            <a:spLocks noGrp="1"/>
          </p:cNvSpPr>
          <p:nvPr>
            <p:ph type="pic" sz="quarter" idx="37"/>
          </p:nvPr>
        </p:nvSpPr>
        <p:spPr>
          <a:xfrm>
            <a:off x="4915726" y="1391169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8" name="Picture Placeholder 26"/>
          <p:cNvSpPr>
            <a:spLocks noGrp="1"/>
          </p:cNvSpPr>
          <p:nvPr>
            <p:ph type="pic" sz="quarter" idx="38"/>
          </p:nvPr>
        </p:nvSpPr>
        <p:spPr>
          <a:xfrm>
            <a:off x="4915726" y="1898064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9" name="Picture Placeholder 26"/>
          <p:cNvSpPr>
            <a:spLocks noGrp="1"/>
          </p:cNvSpPr>
          <p:nvPr>
            <p:ph type="pic" sz="quarter" idx="39"/>
          </p:nvPr>
        </p:nvSpPr>
        <p:spPr>
          <a:xfrm>
            <a:off x="4915726" y="2325447"/>
            <a:ext cx="3903662" cy="4972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0" name="Table Placeholder 8"/>
          <p:cNvSpPr>
            <a:spLocks noGrp="1"/>
          </p:cNvSpPr>
          <p:nvPr>
            <p:ph type="tbl" sz="quarter" idx="40"/>
          </p:nvPr>
        </p:nvSpPr>
        <p:spPr>
          <a:xfrm>
            <a:off x="629476" y="2400301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41" name="Table Placeholder 8"/>
          <p:cNvSpPr>
            <a:spLocks noGrp="1"/>
          </p:cNvSpPr>
          <p:nvPr>
            <p:ph type="tbl" sz="quarter" idx="41"/>
          </p:nvPr>
        </p:nvSpPr>
        <p:spPr>
          <a:xfrm>
            <a:off x="781876" y="2514600"/>
            <a:ext cx="8342312" cy="1431131"/>
          </a:xfrm>
        </p:spPr>
        <p:txBody>
          <a:bodyPr/>
          <a:lstStyle/>
          <a:p>
            <a:endParaRPr lang="en-IN"/>
          </a:p>
        </p:txBody>
      </p:sp>
      <p:sp>
        <p:nvSpPr>
          <p:cNvPr id="42" name="Table Placeholder 8"/>
          <p:cNvSpPr>
            <a:spLocks noGrp="1"/>
          </p:cNvSpPr>
          <p:nvPr>
            <p:ph type="tbl" sz="quarter" idx="42"/>
          </p:nvPr>
        </p:nvSpPr>
        <p:spPr>
          <a:xfrm>
            <a:off x="934277" y="3632753"/>
            <a:ext cx="7342621" cy="79383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4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1BD809E3-AD6A-7B4C-A433-216B2CAC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1140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9;p2">
            <a:extLst>
              <a:ext uri="{FF2B5EF4-FFF2-40B4-BE49-F238E27FC236}">
                <a16:creationId xmlns:a16="http://schemas.microsoft.com/office/drawing/2014/main" id="{DFE19228-497E-6B42-8BAC-1B83DAEA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0" r:id="rId3"/>
    <p:sldLayoutId id="2147483679" r:id="rId4"/>
    <p:sldLayoutId id="2147483682" r:id="rId5"/>
    <p:sldLayoutId id="2147483669" r:id="rId6"/>
    <p:sldLayoutId id="2147483668" r:id="rId7"/>
    <p:sldLayoutId id="2147483681" r:id="rId8"/>
    <p:sldLayoutId id="2147483670" r:id="rId9"/>
    <p:sldLayoutId id="2147483683" r:id="rId10"/>
    <p:sldLayoutId id="2147483684" r:id="rId11"/>
    <p:sldLayoutId id="2147483674" r:id="rId12"/>
    <p:sldLayoutId id="2147483672" r:id="rId13"/>
    <p:sldLayoutId id="2147483671" r:id="rId14"/>
    <p:sldLayoutId id="2147483673" r:id="rId15"/>
    <p:sldLayoutId id="2147483675" r:id="rId16"/>
    <p:sldLayoutId id="2147483680" r:id="rId17"/>
    <p:sldLayoutId id="2147483677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87" r:id="rId24"/>
    <p:sldLayoutId id="2147483688" r:id="rId25"/>
    <p:sldLayoutId id="2147483689" r:id="rId26"/>
    <p:sldLayoutId id="2147483690" r:id="rId2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16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200" b="0" i="0" kern="1200">
          <a:solidFill>
            <a:schemeClr val="bg2">
              <a:lumMod val="25000"/>
            </a:schemeClr>
          </a:solidFill>
          <a:latin typeface="Helvetica Light" panose="020B0403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10.png"/><Relationship Id="rId4" Type="http://schemas.openxmlformats.org/officeDocument/2006/relationships/image" Target="../media/image22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8.png"/><Relationship Id="rId17" Type="http://schemas.openxmlformats.org/officeDocument/2006/relationships/image" Target="../media/image29.png"/><Relationship Id="rId2" Type="http://schemas.openxmlformats.org/officeDocument/2006/relationships/image" Target="../media/image7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3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6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Module 4: Supplementary Slides</a:t>
            </a:r>
            <a:br>
              <a:rPr lang="en-US" dirty="0"/>
            </a:br>
            <a:r>
              <a:rPr lang="en-US" sz="1600" dirty="0"/>
              <a:t>(Optional, for Interested Students)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Application of Matrix Calculus:</a:t>
            </a:r>
            <a:br>
              <a:rPr lang="en-US" dirty="0"/>
            </a:br>
            <a:r>
              <a:rPr lang="en-US" dirty="0"/>
              <a:t>Least Square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75343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Regression</a:t>
            </a:r>
            <a:endParaRPr lang="en-IN" sz="24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9358" y="1047125"/>
                <a:ext cx="7886700" cy="304925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/>
                  <a:t>In a multiple regression, we examine the linear relationship between one dependent variable and several independent variables. Let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observations of one dependent variable be denoted with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sz="1200" dirty="0"/>
                  <a:t> and the corresponding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observations of independent variables be denoted by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sz="1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observation of the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. We wish to estimate the value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IN" sz="1200" b="1" dirty="0">
                    <a:solidFill>
                      <a:srgbClr val="207BB8"/>
                    </a:solidFill>
                  </a:rPr>
                  <a:t> </a:t>
                </a:r>
                <a:r>
                  <a:rPr lang="en-US" sz="1200" dirty="0"/>
                  <a:t>by considering a linear function in the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the predicted value for observation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. In a concise form, we can write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b>
                    </m:sSub>
                  </m:oMath>
                </a14:m>
                <a:r>
                  <a:rPr lang="en-US" sz="1200" dirty="0"/>
                  <a:t>, and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+1)×1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×(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1200" dirty="0"/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200" b="1" dirty="0">
                    <a:solidFill>
                      <a:srgbClr val="207BB8"/>
                    </a:solidFill>
                  </a:rPr>
                  <a:t> </a:t>
                </a:r>
                <a:r>
                  <a:rPr lang="en-US" sz="1200" dirty="0"/>
                  <a:t>is prediction error corresponding to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200" dirty="0"/>
                  <a:t> observations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[1 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. </a:t>
                </a:r>
                <a:endParaRPr lang="en-IN" sz="1200" b="1" dirty="0">
                  <a:solidFill>
                    <a:srgbClr val="207BB8"/>
                  </a:solidFill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358" y="1047125"/>
                <a:ext cx="7886700" cy="3049250"/>
              </a:xfrm>
              <a:blipFill>
                <a:blip r:embed="rId2"/>
                <a:stretch>
                  <a:fillRect r="-77" b="-1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89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21" y="230333"/>
            <a:ext cx="7886700" cy="752851"/>
          </a:xfrm>
        </p:spPr>
        <p:txBody>
          <a:bodyPr>
            <a:normAutofit/>
          </a:bodyPr>
          <a:lstStyle/>
          <a:p>
            <a:r>
              <a:rPr lang="en-IN" sz="2475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888184A-954B-4711-8DD4-506F0B9962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065" y="1025534"/>
                <a:ext cx="7807869" cy="1193633"/>
              </a:xfrm>
              <a:prstGeom prst="rect">
                <a:avLst/>
              </a:prstGeom>
              <a:solidFill>
                <a:srgbClr val="E5F5FF"/>
              </a:solidFill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Courier New" panose="02070309020205020404" pitchFamily="49" charset="0"/>
                  <a:buChar char="o"/>
                  <a:defRPr sz="14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bg2">
                      <a:lumMod val="25000"/>
                    </a:schemeClr>
                  </a:buClr>
                  <a:buSzPct val="85000"/>
                  <a:buFont typeface="Wingdings" pitchFamily="2" charset="2"/>
                  <a:buChar char="§"/>
                  <a:defRPr sz="1200" b="0" i="0" kern="120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100" b="0" i="0" kern="1200">
                    <a:solidFill>
                      <a:schemeClr val="tx1"/>
                    </a:solidFill>
                    <a:latin typeface="Helvetica Light" panose="020B0403020202020204" pitchFamily="34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sz="1200" i="1" dirty="0">
                    <a:solidFill>
                      <a:srgbClr val="C00000"/>
                    </a:solidFill>
                  </a:rPr>
                  <a:t>Ordinary Least Squares Regression (OLS): </a:t>
                </a:r>
                <a:r>
                  <a:rPr lang="en-IN" sz="1200" i="1" dirty="0"/>
                  <a:t>The OLS regression line is the linear function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1200" i="1" dirty="0"/>
                  <a:t> that minimizes the sum of squared error values, i.e.,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lim>
                    </m:limLow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sz="1200" i="1" dirty="0"/>
                  <a:t> The OLS regression line coefficient vector is given by: </a:t>
                </a:r>
                <a:endParaRPr lang="en-US" sz="12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200" b="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1200" i="1" dirty="0"/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2888184A-954B-4711-8DD4-506F0B996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65" y="1025534"/>
                <a:ext cx="7807869" cy="1193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0906-4800-4BB0-B523-D6E9457C4DA4}"/>
                  </a:ext>
                </a:extLst>
              </p:cNvPr>
              <p:cNvSpPr txBox="1"/>
              <p:nvPr/>
            </p:nvSpPr>
            <p:spPr>
              <a:xfrm>
                <a:off x="648872" y="2219167"/>
                <a:ext cx="7860256" cy="2528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Proof: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Expanding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gives: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Helvetica Light" panose="020B0403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From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Proposition 1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, we note that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2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den>
                        </m:f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Also, by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Proposition 2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0906-4800-4BB0-B523-D6E9457C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72" y="2219167"/>
                <a:ext cx="7860256" cy="252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41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21" y="230333"/>
            <a:ext cx="7886700" cy="752851"/>
          </a:xfrm>
        </p:spPr>
        <p:txBody>
          <a:bodyPr>
            <a:normAutofit/>
          </a:bodyPr>
          <a:lstStyle/>
          <a:p>
            <a:r>
              <a:rPr lang="en-IN" sz="2475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0906-4800-4BB0-B523-D6E9457C4DA4}"/>
                  </a:ext>
                </a:extLst>
              </p:cNvPr>
              <p:cNvSpPr txBox="1"/>
              <p:nvPr/>
            </p:nvSpPr>
            <p:spPr>
              <a:xfrm>
                <a:off x="641872" y="1093995"/>
                <a:ext cx="7860256" cy="3732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Using 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first derivative test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 to find the minimum values, using matrix calculus properties, we have: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1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Helvetica Light" panose="020B0403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Solving for the optimal coefficients vector gives: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120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20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2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2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2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Helvetica Light" panose="020B0403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Now, checking the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second derivative test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 to verify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sz="12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 is a minimizer, we have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1200" b="1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Helvetica Light" panose="020B0403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in which we used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Proposition 1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,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den>
                    </m:f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2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200" b="1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 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Also, </a:t>
                </a:r>
                <a:r>
                  <a:rPr lang="en-US" sz="1200" dirty="0">
                    <a:latin typeface="Helvetica Light" panose="020B0403020202020204" pitchFamily="34" charset="0"/>
                  </a:rPr>
                  <a:t>any constant comes out of derivative.</a:t>
                </a:r>
                <a:endParaRPr lang="en-US" sz="12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 is </a:t>
                </a:r>
                <a:r>
                  <a:rPr lang="en-US" sz="1200" dirty="0">
                    <a:solidFill>
                      <a:srgbClr val="0000FF"/>
                    </a:solidFill>
                    <a:latin typeface="Helvetica Light" panose="020B0403020202020204" pitchFamily="34" charset="0"/>
                  </a:rPr>
                  <a:t>positive semidefinite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sz="1200" i="1" dirty="0"/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Hence,</a:t>
                </a:r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i="1" dirty="0">
                    <a:solidFill>
                      <a:srgbClr val="006600"/>
                    </a:solidFill>
                  </a:rPr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Helvetica Light" panose="020B0403020202020204" pitchFamily="34" charset="0"/>
                  </a:rPr>
                  <a:t>is a minimizer.</a:t>
                </a:r>
                <a:endParaRPr lang="en-US" sz="12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370906-4800-4BB0-B523-D6E9457C4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2" y="1093995"/>
                <a:ext cx="7860256" cy="3732560"/>
              </a:xfrm>
              <a:prstGeom prst="rect">
                <a:avLst/>
              </a:prstGeom>
              <a:blipFill>
                <a:blip r:embed="rId2"/>
                <a:stretch>
                  <a:fillRect b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28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7" descr="Graph shows x-axis versus y-axis ranging from 1 to 6 at interval of 1 where points are plotted for (1, 1), (2, 2), (3, 4), (4, 4), and (5,6) and straight line is drawn for equation y equals negative 0.2 + 1.2x.">
            <a:extLst>
              <a:ext uri="{FF2B5EF4-FFF2-40B4-BE49-F238E27FC236}">
                <a16:creationId xmlns:a16="http://schemas.microsoft.com/office/drawing/2014/main" id="{046128D2-6098-475D-8CB9-61BE8333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5234" y="2082912"/>
            <a:ext cx="2196945" cy="2191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Regression</a:t>
            </a:r>
            <a:endParaRPr lang="en-IN" sz="1875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04E17-BEB9-41A3-92D9-43385038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6663"/>
                <a:ext cx="7886700" cy="34700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1200" dirty="0"/>
                  <a:t>Find the linear regression line for the points</a:t>
                </a:r>
                <a:r>
                  <a:rPr lang="en-IN" sz="1200" b="1" i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,(5,6)</m:t>
                    </m:r>
                  </m:oMath>
                </a14:m>
                <a:r>
                  <a:rPr lang="en-IN" sz="1200" dirty="0"/>
                  <a:t>.</a:t>
                </a:r>
              </a:p>
              <a:p>
                <a:pPr marL="0" indent="0">
                  <a:buNone/>
                </a:pPr>
                <a:r>
                  <a:rPr lang="en-IN" sz="1200" b="1" dirty="0">
                    <a:solidFill>
                      <a:schemeClr val="tx1"/>
                    </a:solidFill>
                  </a:rPr>
                  <a:t>Solution.</a:t>
                </a:r>
              </a:p>
              <a:p>
                <a:pPr marL="0" indent="0">
                  <a:buNone/>
                </a:pPr>
                <a:r>
                  <a:rPr lang="en-IN" sz="1200" dirty="0"/>
                  <a:t>The matrices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IN" sz="1200" i="1" dirty="0"/>
                  <a:t> </a:t>
                </a:r>
                <a:r>
                  <a:rPr lang="en-IN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sz="1200" i="1" dirty="0"/>
                  <a:t> </a:t>
                </a:r>
                <a:r>
                  <a:rPr lang="en-IN" sz="1200" dirty="0"/>
                  <a:t>are</a:t>
                </a:r>
                <a:r>
                  <a:rPr lang="en-IN" sz="1200" b="1" dirty="0">
                    <a:solidFill>
                      <a:srgbClr val="207BB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rgbClr val="207BB8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207BB8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207BB8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207BB8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207BB8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207BB8"/>
                  </a:solidFill>
                </a:endParaRPr>
              </a:p>
              <a:p>
                <a:pPr marL="0" indent="0">
                  <a:buNone/>
                </a:pPr>
                <a:endParaRPr lang="en-IN" sz="1200" dirty="0"/>
              </a:p>
              <a:p>
                <a:pPr marL="0" indent="0">
                  <a:buNone/>
                </a:pPr>
                <a:endParaRPr lang="en-IN" sz="1200" dirty="0"/>
              </a:p>
              <a:p>
                <a:pPr marL="0" indent="0">
                  <a:buNone/>
                </a:pPr>
                <a:r>
                  <a:rPr lang="en-IN" sz="1200" dirty="0"/>
                  <a:t>Hence, the least squares regression line is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=−0.2+1.2</m:t>
                    </m:r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200" dirty="0"/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6663"/>
                <a:ext cx="7886700" cy="3470051"/>
              </a:xfrm>
              <a:blipFill>
                <a:blip r:embed="rId3"/>
                <a:stretch>
                  <a:fillRect t="-526" b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64A31A-ED39-48A9-B28D-E48BE3278CFC}"/>
                  </a:ext>
                </a:extLst>
              </p:cNvPr>
              <p:cNvSpPr txBox="1"/>
              <p:nvPr/>
            </p:nvSpPr>
            <p:spPr>
              <a:xfrm>
                <a:off x="537793" y="2904490"/>
                <a:ext cx="5893713" cy="94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64A31A-ED39-48A9-B28D-E48BE327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3" y="2904490"/>
                <a:ext cx="5893713" cy="941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CD5D65-F9AF-4BCC-8262-27EB80D4EAE0}"/>
                  </a:ext>
                </a:extLst>
              </p:cNvPr>
              <p:cNvSpPr txBox="1"/>
              <p:nvPr/>
            </p:nvSpPr>
            <p:spPr>
              <a:xfrm>
                <a:off x="568502" y="3907079"/>
                <a:ext cx="3704772" cy="620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1200" b="1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12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CD5D65-F9AF-4BCC-8262-27EB80D4E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2" y="3907079"/>
                <a:ext cx="3704772" cy="620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694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/>
              <a:t>Constrained Optimization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KKT Conditions for Multiple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9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A78C-94B8-BB1B-A620-B6F2CB746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7E76-534F-B2BF-0F2F-EB40FC75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7" y="277123"/>
            <a:ext cx="8339001" cy="752851"/>
          </a:xfrm>
        </p:spPr>
        <p:txBody>
          <a:bodyPr>
            <a:normAutofit/>
          </a:bodyPr>
          <a:lstStyle/>
          <a:p>
            <a:r>
              <a:rPr lang="en-US" dirty="0"/>
              <a:t>Equality Constraint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5EE0F-4402-9D50-E960-B979619FD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247" y="1075624"/>
            <a:ext cx="4426784" cy="404813"/>
          </a:xfrm>
        </p:spPr>
        <p:txBody>
          <a:bodyPr>
            <a:normAutofit/>
          </a:bodyPr>
          <a:lstStyle/>
          <a:p>
            <a:r>
              <a:rPr lang="en-US" dirty="0"/>
              <a:t>Proof for One Constraint Using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7F083-8A57-63CB-FD7C-2FA26E91C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550" y="1334777"/>
                <a:ext cx="5184540" cy="3764660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Consider an optimization problem with a single equality constraint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subject to </a:t>
                </a:r>
                <a:r>
                  <a:rPr lang="en-US" sz="11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have continuous partial derivatives. Then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has an interior local minimum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if, for any feasible direction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, </a:t>
                </a:r>
                <a:endParaRPr lang="en-US" sz="1100" b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alt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Feasible directions are those that satisfy: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alt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So, at the optimal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:</a:t>
                </a:r>
                <a:endParaRPr 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11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 is called a </a:t>
                </a:r>
                <a:r>
                  <a:rPr lang="en-US" altLang="en-US" sz="1100" dirty="0">
                    <a:solidFill>
                      <a:srgbClr val="0000FF"/>
                    </a:solidFill>
                  </a:rPr>
                  <a:t>Lagrange multiplier</a:t>
                </a:r>
                <a:r>
                  <a:rPr lang="en-US" altLang="en-US" sz="1100" dirty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100" dirty="0"/>
                  <a:t> is called </a:t>
                </a:r>
                <a:r>
                  <a:rPr lang="en-US" altLang="en-US" sz="1100" dirty="0" err="1">
                    <a:solidFill>
                      <a:srgbClr val="0000FF"/>
                    </a:solidFill>
                  </a:rPr>
                  <a:t>Lagrangian</a:t>
                </a:r>
                <a:r>
                  <a:rPr lang="en-US" altLang="en-US" sz="1100" dirty="0">
                    <a:solidFill>
                      <a:srgbClr val="0000FF"/>
                    </a:solidFill>
                  </a:rPr>
                  <a:t> function</a:t>
                </a:r>
                <a:r>
                  <a:rPr lang="en-US" altLang="en-US" sz="1100" dirty="0"/>
                  <a:t>.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100" dirty="0"/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sz="11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en-US" sz="1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7F083-8A57-63CB-FD7C-2FA26E91C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550" y="1334777"/>
                <a:ext cx="5184540" cy="3764660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E01F83A-494B-5665-2A2D-6B5ADA7424D9}"/>
              </a:ext>
            </a:extLst>
          </p:cNvPr>
          <p:cNvGrpSpPr/>
          <p:nvPr/>
        </p:nvGrpSpPr>
        <p:grpSpPr>
          <a:xfrm>
            <a:off x="5392228" y="20075"/>
            <a:ext cx="3646573" cy="2920725"/>
            <a:chOff x="5737735" y="681259"/>
            <a:chExt cx="2918444" cy="241367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44BA6-DB63-46C5-1961-AB01D328FE5D}"/>
                </a:ext>
              </a:extLst>
            </p:cNvPr>
            <p:cNvGrpSpPr/>
            <p:nvPr/>
          </p:nvGrpSpPr>
          <p:grpSpPr>
            <a:xfrm>
              <a:off x="5737735" y="681259"/>
              <a:ext cx="2918444" cy="2413678"/>
              <a:chOff x="3964671" y="-325316"/>
              <a:chExt cx="4714076" cy="353555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40CDA1F6-3B0A-A337-7055-27022E635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671" y="-325316"/>
                <a:ext cx="4714076" cy="3535557"/>
              </a:xfrm>
              <a:prstGeom prst="rect">
                <a:avLst/>
              </a:prstGeom>
            </p:spPr>
          </p:pic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495D475-7E22-5DAB-285E-260E348DB347}"/>
                  </a:ext>
                </a:extLst>
              </p:cNvPr>
              <p:cNvSpPr/>
              <p:nvPr/>
            </p:nvSpPr>
            <p:spPr>
              <a:xfrm>
                <a:off x="5699046" y="1356668"/>
                <a:ext cx="1447485" cy="1002251"/>
              </a:xfrm>
              <a:custGeom>
                <a:avLst/>
                <a:gdLst>
                  <a:gd name="connsiteX0" fmla="*/ 1175385 w 1175385"/>
                  <a:gd name="connsiteY0" fmla="*/ 0 h 808673"/>
                  <a:gd name="connsiteX1" fmla="*/ 1094423 w 1175385"/>
                  <a:gd name="connsiteY1" fmla="*/ 157163 h 808673"/>
                  <a:gd name="connsiteX2" fmla="*/ 1031558 w 1175385"/>
                  <a:gd name="connsiteY2" fmla="*/ 260985 h 808673"/>
                  <a:gd name="connsiteX3" fmla="*/ 968693 w 1175385"/>
                  <a:gd name="connsiteY3" fmla="*/ 377190 h 808673"/>
                  <a:gd name="connsiteX4" fmla="*/ 901065 w 1175385"/>
                  <a:gd name="connsiteY4" fmla="*/ 477203 h 808673"/>
                  <a:gd name="connsiteX5" fmla="*/ 821055 w 1175385"/>
                  <a:gd name="connsiteY5" fmla="*/ 568643 h 808673"/>
                  <a:gd name="connsiteX6" fmla="*/ 742950 w 1175385"/>
                  <a:gd name="connsiteY6" fmla="*/ 641985 h 808673"/>
                  <a:gd name="connsiteX7" fmla="*/ 681990 w 1175385"/>
                  <a:gd name="connsiteY7" fmla="*/ 696278 h 808673"/>
                  <a:gd name="connsiteX8" fmla="*/ 616268 w 1175385"/>
                  <a:gd name="connsiteY8" fmla="*/ 741998 h 808673"/>
                  <a:gd name="connsiteX9" fmla="*/ 572453 w 1175385"/>
                  <a:gd name="connsiteY9" fmla="*/ 763905 h 808673"/>
                  <a:gd name="connsiteX10" fmla="*/ 485775 w 1175385"/>
                  <a:gd name="connsiteY10" fmla="*/ 801053 h 808673"/>
                  <a:gd name="connsiteX11" fmla="*/ 400050 w 1175385"/>
                  <a:gd name="connsiteY11" fmla="*/ 808673 h 808673"/>
                  <a:gd name="connsiteX12" fmla="*/ 330518 w 1175385"/>
                  <a:gd name="connsiteY12" fmla="*/ 801053 h 808673"/>
                  <a:gd name="connsiteX13" fmla="*/ 254318 w 1175385"/>
                  <a:gd name="connsiteY13" fmla="*/ 782955 h 808673"/>
                  <a:gd name="connsiteX14" fmla="*/ 180023 w 1175385"/>
                  <a:gd name="connsiteY14" fmla="*/ 747713 h 808673"/>
                  <a:gd name="connsiteX15" fmla="*/ 102870 w 1175385"/>
                  <a:gd name="connsiteY15" fmla="*/ 699135 h 808673"/>
                  <a:gd name="connsiteX16" fmla="*/ 37148 w 1175385"/>
                  <a:gd name="connsiteY16" fmla="*/ 637223 h 808673"/>
                  <a:gd name="connsiteX17" fmla="*/ 0 w 1175385"/>
                  <a:gd name="connsiteY17" fmla="*/ 601028 h 80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75385" h="808673">
                    <a:moveTo>
                      <a:pt x="1175385" y="0"/>
                    </a:moveTo>
                    <a:cubicBezTo>
                      <a:pt x="1146889" y="56833"/>
                      <a:pt x="1118394" y="113666"/>
                      <a:pt x="1094423" y="157163"/>
                    </a:cubicBezTo>
                    <a:cubicBezTo>
                      <a:pt x="1070452" y="200660"/>
                      <a:pt x="1052513" y="224314"/>
                      <a:pt x="1031558" y="260985"/>
                    </a:cubicBezTo>
                    <a:cubicBezTo>
                      <a:pt x="1010603" y="297656"/>
                      <a:pt x="990442" y="341154"/>
                      <a:pt x="968693" y="377190"/>
                    </a:cubicBezTo>
                    <a:cubicBezTo>
                      <a:pt x="946944" y="413226"/>
                      <a:pt x="925671" y="445294"/>
                      <a:pt x="901065" y="477203"/>
                    </a:cubicBezTo>
                    <a:cubicBezTo>
                      <a:pt x="876459" y="509112"/>
                      <a:pt x="847407" y="541179"/>
                      <a:pt x="821055" y="568643"/>
                    </a:cubicBezTo>
                    <a:cubicBezTo>
                      <a:pt x="794703" y="596107"/>
                      <a:pt x="766128" y="620712"/>
                      <a:pt x="742950" y="641985"/>
                    </a:cubicBezTo>
                    <a:cubicBezTo>
                      <a:pt x="719772" y="663258"/>
                      <a:pt x="703104" y="679609"/>
                      <a:pt x="681990" y="696278"/>
                    </a:cubicBezTo>
                    <a:cubicBezTo>
                      <a:pt x="660876" y="712947"/>
                      <a:pt x="634524" y="730727"/>
                      <a:pt x="616268" y="741998"/>
                    </a:cubicBezTo>
                    <a:cubicBezTo>
                      <a:pt x="598012" y="753269"/>
                      <a:pt x="594202" y="754063"/>
                      <a:pt x="572453" y="763905"/>
                    </a:cubicBezTo>
                    <a:cubicBezTo>
                      <a:pt x="550704" y="773747"/>
                      <a:pt x="514509" y="793592"/>
                      <a:pt x="485775" y="801053"/>
                    </a:cubicBezTo>
                    <a:cubicBezTo>
                      <a:pt x="457041" y="808514"/>
                      <a:pt x="425926" y="808673"/>
                      <a:pt x="400050" y="808673"/>
                    </a:cubicBezTo>
                    <a:cubicBezTo>
                      <a:pt x="374174" y="808673"/>
                      <a:pt x="354807" y="805339"/>
                      <a:pt x="330518" y="801053"/>
                    </a:cubicBezTo>
                    <a:cubicBezTo>
                      <a:pt x="306229" y="796767"/>
                      <a:pt x="279400" y="791845"/>
                      <a:pt x="254318" y="782955"/>
                    </a:cubicBezTo>
                    <a:cubicBezTo>
                      <a:pt x="229235" y="774065"/>
                      <a:pt x="205264" y="761683"/>
                      <a:pt x="180023" y="747713"/>
                    </a:cubicBezTo>
                    <a:cubicBezTo>
                      <a:pt x="154782" y="733743"/>
                      <a:pt x="126682" y="717550"/>
                      <a:pt x="102870" y="699135"/>
                    </a:cubicBezTo>
                    <a:cubicBezTo>
                      <a:pt x="79058" y="680720"/>
                      <a:pt x="54293" y="653574"/>
                      <a:pt x="37148" y="637223"/>
                    </a:cubicBezTo>
                    <a:cubicBezTo>
                      <a:pt x="20003" y="620872"/>
                      <a:pt x="10001" y="610950"/>
                      <a:pt x="0" y="601028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8C1D8AE-5874-7D4E-9B19-4DE29908D4C9}"/>
                    </a:ext>
                  </a:extLst>
                </p:cNvPr>
                <p:cNvSpPr txBox="1"/>
                <p:nvPr/>
              </p:nvSpPr>
              <p:spPr>
                <a:xfrm>
                  <a:off x="7732674" y="1480509"/>
                  <a:ext cx="703773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E6A8752-72FC-6014-DF17-B6827FD04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674" y="1480509"/>
                  <a:ext cx="70377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15A097-D10A-8B6A-9EBD-0B178369D0A5}"/>
                    </a:ext>
                  </a:extLst>
                </p:cNvPr>
                <p:cNvSpPr txBox="1"/>
                <p:nvPr/>
              </p:nvSpPr>
              <p:spPr>
                <a:xfrm>
                  <a:off x="7636177" y="799889"/>
                  <a:ext cx="703773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8B0D30C-FB17-BE5A-1656-27D7EF025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6177" y="799889"/>
                  <a:ext cx="703773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714964-2812-DCF7-4C23-57BE81920A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4020" y="2517017"/>
              <a:ext cx="597622" cy="8272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6F9D75-BF1F-5141-7021-8C677489952D}"/>
                    </a:ext>
                  </a:extLst>
                </p:cNvPr>
                <p:cNvSpPr txBox="1"/>
                <p:nvPr/>
              </p:nvSpPr>
              <p:spPr>
                <a:xfrm>
                  <a:off x="6518826" y="2516618"/>
                  <a:ext cx="243040" cy="203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D49560F-4886-0090-EB5B-77947FEB5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826" y="2516618"/>
                  <a:ext cx="243040" cy="20347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2678C4C-1789-91C2-6341-4610DB588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8207" y="2201438"/>
              <a:ext cx="183787" cy="315179"/>
            </a:xfrm>
            <a:prstGeom prst="straightConnector1">
              <a:avLst/>
            </a:prstGeom>
            <a:ln w="12700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E5AAC0E-0342-6088-F98D-45BBB6CE45F8}"/>
                    </a:ext>
                  </a:extLst>
                </p:cNvPr>
                <p:cNvSpPr txBox="1"/>
                <p:nvPr/>
              </p:nvSpPr>
              <p:spPr>
                <a:xfrm>
                  <a:off x="6730937" y="1972500"/>
                  <a:ext cx="466019" cy="203476"/>
                </a:xfrm>
                <a:prstGeom prst="rect">
                  <a:avLst/>
                </a:prstGeom>
                <a:solidFill>
                  <a:srgbClr val="E5F5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sz="1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0066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99E85B-1B6F-63F3-CD29-D17A67DB7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937" y="1972500"/>
                  <a:ext cx="466019" cy="203476"/>
                </a:xfrm>
                <a:prstGeom prst="rect">
                  <a:avLst/>
                </a:prstGeom>
                <a:blipFill>
                  <a:blip r:embed="rId16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B790374-6A83-59E6-CE4D-7722A142279A}"/>
                </a:ext>
              </a:extLst>
            </p:cNvPr>
            <p:cNvCxnSpPr>
              <a:cxnSpLocks/>
            </p:cNvCxnSpPr>
            <p:nvPr/>
          </p:nvCxnSpPr>
          <p:spPr>
            <a:xfrm>
              <a:off x="7118596" y="2514252"/>
              <a:ext cx="164432" cy="286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115EC3C-2D42-354D-8A65-0503AF69159C}"/>
                    </a:ext>
                  </a:extLst>
                </p:cNvPr>
                <p:cNvSpPr txBox="1"/>
                <p:nvPr/>
              </p:nvSpPr>
              <p:spPr>
                <a:xfrm>
                  <a:off x="7196956" y="2681438"/>
                  <a:ext cx="548472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C5DFA2-FFD4-967E-DB70-44EECE264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956" y="2681438"/>
                  <a:ext cx="54847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FD87DA-30B9-508E-0547-AFE927E9F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863" y="2520502"/>
              <a:ext cx="552795" cy="565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56EA11E-A24A-3542-297A-15C1425BDEA8}"/>
                    </a:ext>
                  </a:extLst>
                </p:cNvPr>
                <p:cNvSpPr txBox="1"/>
                <p:nvPr/>
              </p:nvSpPr>
              <p:spPr>
                <a:xfrm>
                  <a:off x="7407268" y="2515104"/>
                  <a:ext cx="243040" cy="203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en-US" sz="10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2BDE66C-80C2-C1BF-9560-F02242DD3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268" y="2515104"/>
                  <a:ext cx="243040" cy="20347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22AF86-4165-F74D-B335-CD8F79ED1D8C}"/>
                </a:ext>
              </a:extLst>
            </p:cNvPr>
            <p:cNvSpPr/>
            <p:nvPr/>
          </p:nvSpPr>
          <p:spPr>
            <a:xfrm>
              <a:off x="7089593" y="2488146"/>
              <a:ext cx="59857" cy="56146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0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84331"/>
                <a:ext cx="7886700" cy="3916281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Consider an optimization problem with a single inequality constraint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1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subject to </a:t>
                </a:r>
                <a:r>
                  <a:rPr lang="en-US" sz="11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We know that if the solution lies at the constraint boundary, the Lagrange multiplier holds: </a:t>
                </a:r>
                <a14:m>
                  <m:oMath xmlns:m="http://schemas.openxmlformats.org/officeDocument/2006/math">
                    <m:r>
                      <a:rPr lang="en-US" sz="1100" b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100" dirty="0"/>
                  <a:t>, otherwise, we have </a:t>
                </a:r>
                <a14:m>
                  <m:oMath xmlns:m="http://schemas.openxmlformats.org/officeDocument/2006/math">
                    <m:r>
                      <a:rPr lang="en-US" sz="11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100" dirty="0"/>
                  <a:t>. We could optimize the problem by introducing an infinite step penalty for infeasible points: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11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step</m:t>
                          </m:r>
                        </m:sub>
                      </m:sSub>
                      <m:d>
                        <m:d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1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</m:e>
                              <m:e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1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1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110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step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+∞(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1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b="1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100" dirty="0"/>
                  <a:t>Unfortunately,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1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step</m:t>
                        </m:r>
                      </m:sub>
                    </m:sSub>
                    <m:d>
                      <m:d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100" dirty="0"/>
                  <a:t> is inconvenient to optimize because it is discontinuous and nondifferentiable. We can instead use a linear penalty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100" dirty="0"/>
                  <a:t>, which forms a lower bound on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∞(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en-US" sz="1100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en-US" sz="1100" dirty="0"/>
                  <a:t>and penalizes the objective as long as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1100" dirty="0"/>
                  <a:t>. We can use this linear penalty to construct a </a:t>
                </a:r>
                <a:r>
                  <a:rPr lang="en-US" altLang="en-US" sz="1100" dirty="0" err="1"/>
                  <a:t>Lagrangian</a:t>
                </a:r>
                <a:r>
                  <a:rPr lang="en-US" altLang="en-US" sz="1100" dirty="0"/>
                  <a:t> function: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100" dirty="0"/>
                  <a:t> </a:t>
                </a:r>
                <a:endParaRPr lang="en-US" sz="1100" b="1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100" dirty="0"/>
                  <a:t>We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  <m:r>
                          <a:rPr lang="en-US" sz="11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step</m:t>
                        </m:r>
                      </m:sub>
                    </m:sSub>
                    <m:d>
                      <m:d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100" dirty="0"/>
                  <a:t> by maximizing with respect to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100" dirty="0"/>
                  <a:t>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11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step</m:t>
                          </m:r>
                        </m:sub>
                      </m:sSub>
                      <m:d>
                        <m:dPr>
                          <m:ctrlPr>
                            <a:rPr lang="en-US" sz="11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11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en-US" sz="11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100" dirty="0">
                    <a:solidFill>
                      <a:schemeClr val="tx1"/>
                    </a:solidFill>
                  </a:rPr>
                  <a:t>For any infeasible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, we get infinity and for any feasible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, we get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100" dirty="0">
                    <a:solidFill>
                      <a:schemeClr val="tx1"/>
                    </a:solidFill>
                  </a:rPr>
                  <a:t>.</a:t>
                </a:r>
                <a:r>
                  <a:rPr lang="en-US" sz="1100" dirty="0">
                    <a:solidFill>
                      <a:srgbClr val="006600"/>
                    </a:solidFill>
                  </a:rPr>
                  <a:t> </a:t>
                </a:r>
                <a:endParaRPr lang="en-US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84331"/>
                <a:ext cx="7886700" cy="3916281"/>
              </a:xfrm>
              <a:blipFill>
                <a:blip r:embed="rId2"/>
                <a:stretch>
                  <a:fillRect b="-1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1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Constraints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518B0-A38F-AAED-F916-4D8FC4989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26860"/>
                <a:ext cx="7886700" cy="3049250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 new optimization problem is thus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lim>
                      </m:limLow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This formulation is known as the 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primal problem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. Optimizing the primal problem will require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such that:</a:t>
                </a: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(Prime) Feasibility: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b="0" dirty="0">
                  <a:solidFill>
                    <a:srgbClr val="006600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en-US" sz="1000" dirty="0">
                    <a:solidFill>
                      <a:schemeClr val="tx1"/>
                    </a:solidFill>
                  </a:rPr>
                  <a:t>the point is feasible</a:t>
                </a: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Dual Feasibility: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en-US" sz="1000" dirty="0">
                    <a:solidFill>
                      <a:schemeClr val="tx1"/>
                    </a:solidFill>
                  </a:rPr>
                  <a:t>The penalty must point in the right direction.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 is also called a dual variable.</a:t>
                </a: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Complementary Slackness: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en-US" sz="1000" dirty="0">
                    <a:solidFill>
                      <a:schemeClr val="tx1"/>
                    </a:solidFill>
                  </a:rPr>
                  <a:t>A feasible point on the boundary will have </a:t>
                </a: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0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 whereas a feasible point with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 must have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 to recover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0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 from </a:t>
                </a:r>
                <a:r>
                  <a:rPr lang="en-US" altLang="en-US" sz="1000" dirty="0" err="1">
                    <a:solidFill>
                      <a:schemeClr val="tx1"/>
                    </a:solidFill>
                  </a:rPr>
                  <a:t>Lagrangian</a:t>
                </a:r>
                <a:endParaRPr lang="en-US" altLang="en-US" sz="10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en-US" sz="1200" dirty="0">
                    <a:solidFill>
                      <a:srgbClr val="0000FF"/>
                    </a:solidFill>
                  </a:rPr>
                  <a:t>Stationarity: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en-US" sz="1000" dirty="0">
                    <a:solidFill>
                      <a:schemeClr val="tx1"/>
                    </a:solidFill>
                  </a:rPr>
                  <a:t>When the constraint is active, we require the Lagrange multiplier. When it is inactive, we require </a:t>
                </a:r>
                <a14:m>
                  <m:oMath xmlns:m="http://schemas.openxmlformats.org/officeDocument/2006/math">
                    <m:r>
                      <a:rPr lang="en-US" sz="1000" b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0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1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en-US" altLang="en-US" sz="1200" dirty="0">
                    <a:solidFill>
                      <a:schemeClr val="tx1"/>
                    </a:solidFill>
                  </a:rPr>
                  <a:t>These conditions are known as </a:t>
                </a:r>
                <a:r>
                  <a:rPr lang="en-US" altLang="en-US" sz="1200" dirty="0" err="1">
                    <a:solidFill>
                      <a:srgbClr val="0000FF"/>
                    </a:solidFill>
                  </a:rPr>
                  <a:t>Karush</a:t>
                </a:r>
                <a:r>
                  <a:rPr lang="en-US" altLang="en-US" sz="1200" dirty="0">
                    <a:solidFill>
                      <a:srgbClr val="0000FF"/>
                    </a:solidFill>
                  </a:rPr>
                  <a:t>-Kuhn-Tucker (KKT) conditions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. (Mostly used for verification of </a:t>
                </a:r>
                <a:r>
                  <a:rPr lang="en-US" altLang="en-US" sz="1200" dirty="0" err="1">
                    <a:solidFill>
                      <a:schemeClr val="tx1"/>
                    </a:solidFill>
                  </a:rPr>
                  <a:t>optimizality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of a solution. It is hard to use it directly to find an optimal value)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en-US" sz="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en-US" sz="1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26860"/>
                <a:ext cx="7886700" cy="3049250"/>
              </a:xfrm>
              <a:blipFill>
                <a:blip r:embed="rId2"/>
                <a:stretch>
                  <a:fillRect b="-212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2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Constrained Optimization</a:t>
            </a:r>
            <a:endParaRPr lang="en-IN" sz="1875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04E17-BEB9-41A3-92D9-43385038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KKT Conditions For 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446663"/>
                <a:ext cx="7015164" cy="3500384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b="1" dirty="0">
                    <a:solidFill>
                      <a:srgbClr val="C00000"/>
                    </a:solidFill>
                    <a:latin typeface="Helvetica Light" panose="020B0403020202020204"/>
                  </a:rPr>
                  <a:t>KKT conditions: </a:t>
                </a: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Consider the following problem: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IN" sz="1200" dirty="0"/>
                  <a:t>subject to :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660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The first derivative necessary conditions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to be a local maximizer is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such that :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00FF"/>
                    </a:solidFill>
                  </a:rPr>
                  <a:t>(Primal) feasibility:</a:t>
                </a:r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1200" dirty="0">
                    <a:solidFill>
                      <a:srgbClr val="0000FF"/>
                    </a:solidFill>
                  </a:rPr>
                  <a:t>Stationarity: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0,  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12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Complementary Slackness</a:t>
                </a:r>
                <a:r>
                  <a:rPr lang="en-US" sz="1200" dirty="0">
                    <a:solidFill>
                      <a:srgbClr val="0000FF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2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sz="1200" dirty="0">
                    <a:solidFill>
                      <a:srgbClr val="0000FF"/>
                    </a:solidFill>
                  </a:rPr>
                  <a:t>Positivity (/Dual feasibility):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1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100" dirty="0">
                  <a:solidFill>
                    <a:srgbClr val="C00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100" b="1" dirty="0">
                  <a:solidFill>
                    <a:srgbClr val="C00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1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446663"/>
                <a:ext cx="7015164" cy="3500384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664" y="1078173"/>
                <a:ext cx="7786705" cy="1044541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altLang="en-US" sz="1150" dirty="0">
                  <a:solidFill>
                    <a:srgbClr val="006600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15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1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5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5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5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1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5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1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1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15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15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1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15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5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15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5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150" b="1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115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664" y="1078173"/>
                <a:ext cx="7786705" cy="1044541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Obtaining Taylor Formula for Multivariable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3C68C-FA80-255F-C062-5E959377BC86}"/>
                  </a:ext>
                </a:extLst>
              </p:cNvPr>
              <p:cNvSpPr txBox="1"/>
              <p:nvPr/>
            </p:nvSpPr>
            <p:spPr>
              <a:xfrm>
                <a:off x="550664" y="2577190"/>
                <a:ext cx="7468689" cy="229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sz="1200" dirty="0">
                    <a:latin typeface="Helvetica Light" panose="020B0403020202020204" pitchFamily="34" charset="0"/>
                  </a:rPr>
                  <a:t>As before let us define: </a:t>
                </a: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200" b="1" dirty="0">
                  <a:solidFill>
                    <a:srgbClr val="006600"/>
                  </a:solidFill>
                  <a:latin typeface="Helvetica Light" panose="020B0403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b="1" dirty="0">
                  <a:solidFill>
                    <a:srgbClr val="006600"/>
                  </a:solidFill>
                  <a:latin typeface="Helvetica Light" panose="020B0403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1200" dirty="0">
                    <a:latin typeface="Helvetica Light" panose="020B0403020202020204" pitchFamily="34" charset="0"/>
                  </a:rPr>
                  <a:t>From the lecture, we know that 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1200" dirty="0">
                    <a:latin typeface="Helvetica Light" panose="020B0403020202020204" pitchFamily="34" charset="0"/>
                  </a:rPr>
                  <a:t>and </a:t>
                </a:r>
              </a:p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1200" dirty="0">
                    <a:latin typeface="Helvetica Light" panose="020B0403020202020204" pitchFamily="34" charset="0"/>
                  </a:rPr>
                  <a:t>Now, expanding the Taylor formula for the single variable function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en-US" sz="1200" dirty="0">
                    <a:latin typeface="Helvetica Light" panose="020B0403020202020204" pitchFamily="34" charset="0"/>
                  </a:rPr>
                  <a:t> around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1200" dirty="0">
                    <a:latin typeface="Helvetica Light" panose="020B0403020202020204" pitchFamily="34" charset="0"/>
                  </a:rPr>
                  <a:t>, we have: </a:t>
                </a: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sz="1200" dirty="0">
                  <a:latin typeface="Helvetica Light" panose="020B0403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03C68C-FA80-255F-C062-5E959377B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4" y="2577190"/>
                <a:ext cx="7468689" cy="2292102"/>
              </a:xfrm>
              <a:prstGeom prst="rect">
                <a:avLst/>
              </a:prstGeom>
              <a:blipFill>
                <a:blip r:embed="rId3"/>
                <a:stretch>
                  <a:fillRect t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01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KKT Conditions For Multiple Constraints</a:t>
            </a:r>
            <a:endParaRPr lang="en-IN" sz="1875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04E17-BEB9-41A3-92D9-43385038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7312"/>
                <a:ext cx="7140339" cy="3531358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Solve the following problem:   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200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IN" sz="1200" dirty="0"/>
                  <a:t>subject to:    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50000"/>
                  </a:lnSpc>
                  <a:buNone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Solution: </a:t>
                </a:r>
                <a:r>
                  <a:rPr lang="en-US" sz="1200" dirty="0">
                    <a:solidFill>
                      <a:schemeClr val="tx1"/>
                    </a:solidFill>
                  </a:rPr>
                  <a:t>The KKT conditions are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1200" b="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2(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+1)−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1200" b="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1200" b="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200" b="1" dirty="0">
                  <a:solidFill>
                    <a:srgbClr val="C00000"/>
                  </a:solidFill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7312"/>
                <a:ext cx="7140339" cy="3531358"/>
              </a:xfrm>
              <a:blipFill>
                <a:blip r:embed="rId2"/>
                <a:stretch>
                  <a:fillRect t="-173" b="-77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73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KKT Conditions For Multiple Constraints</a:t>
            </a:r>
            <a:endParaRPr lang="en-IN" sz="1875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04E17-BEB9-41A3-92D9-43385038B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338298"/>
                <a:ext cx="8201452" cy="3531358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We can examine the possibilities for the complementarity condition: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=(−1,−1)</m:t>
                    </m:r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max</a:t>
                </a:r>
                <a:endParaRPr lang="en-US" sz="12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Saddle point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 </a:t>
                </a:r>
                <a:r>
                  <a:rPr lang="en-US" sz="1200" dirty="0">
                    <a:solidFill>
                      <a:srgbClr val="0000FF"/>
                    </a:solidFill>
                  </a:rPr>
                  <a:t>min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&gt;0,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=1⇒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=(±1,−1)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 But the answers coincide the previous items.</a:t>
                </a:r>
              </a:p>
              <a:p>
                <a:pPr marL="228600" indent="-228600">
                  <a:lnSpc>
                    <a:spcPct val="100000"/>
                  </a:lnSpc>
                  <a:buAutoNum type="alphaLcParenBoth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solidFill>
                    <a:srgbClr val="C00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b="1" dirty="0">
                  <a:solidFill>
                    <a:srgbClr val="C00000"/>
                  </a:solidFill>
                  <a:latin typeface="Helvetica Light" panose="020B0403020202020204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338298"/>
                <a:ext cx="8201452" cy="3531358"/>
              </a:xfrm>
              <a:blipFill>
                <a:blip r:embed="rId2"/>
                <a:stretch>
                  <a:fillRect b="-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72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KKT Conditions For Multiple Equality and Inequality Constraints</a:t>
            </a:r>
            <a:endParaRPr lang="en-IN" sz="187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09697"/>
                <a:ext cx="7886700" cy="3731845"/>
              </a:xfr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 panose="020B0403020202020204"/>
                  </a:rPr>
                  <a:t>Consider the following problem: 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200" b="1" dirty="0">
                    <a:solidFill>
                      <a:srgbClr val="006600"/>
                    </a:solidFill>
                  </a:rPr>
                  <a:t> 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IN" sz="1200" dirty="0"/>
                  <a:t>Subject to  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66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rgbClr val="0066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The first derivative necessary conditions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to be a local maximizer is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∃ </m:t>
                        </m:r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such that :</a:t>
                </a: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00FF"/>
                    </a:solidFill>
                  </a:rPr>
                  <a:t>(Primal) feasibility:</a:t>
                </a:r>
                <a:r>
                  <a:rPr lang="en-US" sz="120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n-US" sz="1200" dirty="0" smtClean="0">
                        <a:solidFill>
                          <a:schemeClr val="tx1"/>
                        </a:solidFill>
                      </a:rPr>
                      <m:t>and</m:t>
                    </m:r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sz="1200" dirty="0">
                    <a:solidFill>
                      <a:srgbClr val="0000FF"/>
                    </a:solidFill>
                  </a:rPr>
                  <a:t>Stationarity: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2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0,  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sz="12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Complementary Slackness</a:t>
                </a:r>
                <a:r>
                  <a:rPr lang="en-US" sz="1200" dirty="0">
                    <a:solidFill>
                      <a:srgbClr val="0000FF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  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20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228600" indent="-2286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sz="1200" dirty="0">
                    <a:solidFill>
                      <a:srgbClr val="0000FF"/>
                    </a:solidFill>
                  </a:rPr>
                  <a:t>Positivity (/Dual feasibility):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only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for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inequality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constraints</m:t>
                    </m:r>
                    <m:r>
                      <m:rPr>
                        <m:nor/>
                      </m:rPr>
                      <a:rPr lang="en-US" sz="1200" b="0" i="0" dirty="0" smtClean="0">
                        <a:solidFill>
                          <a:schemeClr val="tx1"/>
                        </a:solidFill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09697"/>
                <a:ext cx="7886700" cy="3731845"/>
              </a:xfr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48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Additional Examples in R</a:t>
            </a:r>
          </a:p>
        </p:txBody>
      </p:sp>
    </p:spTree>
    <p:extLst>
      <p:ext uri="{BB962C8B-B14F-4D97-AF65-F5344CB8AC3E}">
        <p14:creationId xmlns:p14="http://schemas.microsoft.com/office/powerpoint/2010/main" val="2567228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3D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8071B-0881-42DE-8CE5-127AE9D38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977" y="1709441"/>
                <a:ext cx="6247262" cy="32378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1050" b="1" dirty="0">
                    <a:solidFill>
                      <a:srgbClr val="0D2234"/>
                    </a:solidFill>
                  </a:rPr>
                  <a:t>Example: </a:t>
                </a:r>
                <a:r>
                  <a:rPr lang="en-US" sz="1050" dirty="0">
                    <a:solidFill>
                      <a:srgbClr val="0D2234"/>
                    </a:solidFill>
                  </a:rPr>
                  <a:t>Plot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5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5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05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5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05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05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05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05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5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105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105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x=y=seq(-1,1,length=20)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f=function(</a:t>
                </a:r>
                <a:r>
                  <a:rPr lang="en-US" sz="1050" dirty="0" err="1">
                    <a:solidFill>
                      <a:srgbClr val="0000FF"/>
                    </a:solidFill>
                  </a:rPr>
                  <a:t>x,y</a:t>
                </a:r>
                <a:r>
                  <a:rPr lang="en-US" sz="1050" dirty="0">
                    <a:solidFill>
                      <a:srgbClr val="0000FF"/>
                    </a:solidFill>
                  </a:rPr>
                  <a:t>)x^3+y^3-x*y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z=outer(</a:t>
                </a:r>
                <a:r>
                  <a:rPr lang="en-US" sz="1050" dirty="0" err="1">
                    <a:solidFill>
                      <a:srgbClr val="0000FF"/>
                    </a:solidFill>
                  </a:rPr>
                  <a:t>x,y,f</a:t>
                </a:r>
                <a:r>
                  <a:rPr lang="en-US" sz="1050" dirty="0">
                    <a:solidFill>
                      <a:srgbClr val="0000FF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050" dirty="0" err="1">
                    <a:solidFill>
                      <a:srgbClr val="0000FF"/>
                    </a:solidFill>
                  </a:rPr>
                  <a:t>persp</a:t>
                </a:r>
                <a:r>
                  <a:rPr lang="en-US" sz="1050" dirty="0">
                    <a:solidFill>
                      <a:srgbClr val="0000FF"/>
                    </a:solidFill>
                  </a:rPr>
                  <a:t>(</a:t>
                </a:r>
                <a:r>
                  <a:rPr lang="en-US" sz="1050" dirty="0" err="1">
                    <a:solidFill>
                      <a:srgbClr val="0000FF"/>
                    </a:solidFill>
                  </a:rPr>
                  <a:t>x,y,z</a:t>
                </a:r>
                <a:r>
                  <a:rPr lang="en-US" sz="1050" dirty="0">
                    <a:solidFill>
                      <a:srgbClr val="0000FF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main= "Perspective Plot", </a:t>
                </a:r>
                <a:r>
                  <a:rPr lang="en-US" sz="1050" dirty="0">
                    <a:solidFill>
                      <a:srgbClr val="006600"/>
                    </a:solidFill>
                  </a:rPr>
                  <a:t># (optional)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</a:t>
                </a:r>
                <a:r>
                  <a:rPr lang="en-US" sz="1050" dirty="0" err="1">
                    <a:solidFill>
                      <a:srgbClr val="0000FF"/>
                    </a:solidFill>
                  </a:rPr>
                  <a:t>zlab</a:t>
                </a:r>
                <a:r>
                  <a:rPr lang="en-US" sz="1050" dirty="0">
                    <a:solidFill>
                      <a:srgbClr val="0000FF"/>
                    </a:solidFill>
                  </a:rPr>
                  <a:t> = "Height", </a:t>
                </a:r>
                <a:r>
                  <a:rPr lang="en-US" sz="1050" dirty="0">
                    <a:solidFill>
                      <a:srgbClr val="006600"/>
                    </a:solidFill>
                  </a:rPr>
                  <a:t># (optional)</a:t>
                </a:r>
                <a:r>
                  <a:rPr lang="en-US" sz="1050" dirty="0">
                    <a:solidFill>
                      <a:srgbClr val="0000FF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theta  = -30,        </a:t>
                </a:r>
                <a:r>
                  <a:rPr lang="en-US" sz="1050" dirty="0">
                    <a:solidFill>
                      <a:srgbClr val="006600"/>
                    </a:solidFill>
                  </a:rPr>
                  <a:t># Rotation (vertical) (optional)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phi    = 0,        </a:t>
                </a:r>
                <a:r>
                  <a:rPr lang="en-US" sz="1100" dirty="0">
                    <a:solidFill>
                      <a:srgbClr val="006600"/>
                    </a:solidFill>
                  </a:rPr>
                  <a:t># Rotation (horizontal) (optional)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expand =  1,        </a:t>
                </a:r>
                <a:r>
                  <a:rPr lang="en-US" sz="1100" dirty="0">
                    <a:solidFill>
                      <a:srgbClr val="006600"/>
                    </a:solidFill>
                  </a:rPr>
                  <a:t># Shrinking/growing factor (optional)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col    =  "red", </a:t>
                </a:r>
                <a:r>
                  <a:rPr lang="en-US" sz="1100" dirty="0">
                    <a:solidFill>
                      <a:srgbClr val="006600"/>
                    </a:solidFill>
                  </a:rPr>
                  <a:t># Shrinking/growing factor (optional)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shade  =  0.6, </a:t>
                </a:r>
                <a:r>
                  <a:rPr lang="en-US" sz="1100" dirty="0">
                    <a:solidFill>
                      <a:srgbClr val="006600"/>
                    </a:solidFill>
                  </a:rPr>
                  <a:t># color shade (optional)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</a:t>
                </a:r>
                <a:r>
                  <a:rPr lang="en-US" sz="1050" dirty="0" err="1">
                    <a:solidFill>
                      <a:srgbClr val="0000FF"/>
                    </a:solidFill>
                  </a:rPr>
                  <a:t>ticktype</a:t>
                </a:r>
                <a:r>
                  <a:rPr lang="en-US" sz="1050" dirty="0">
                    <a:solidFill>
                      <a:srgbClr val="0000FF"/>
                    </a:solidFill>
                  </a:rPr>
                  <a:t> = "detailed" </a:t>
                </a:r>
                <a:r>
                  <a:rPr lang="en-US" sz="1100" dirty="0">
                    <a:solidFill>
                      <a:srgbClr val="006600"/>
                    </a:solidFill>
                  </a:rPr>
                  <a:t># puts numbers on </a:t>
                </a:r>
                <a:r>
                  <a:rPr lang="en-US" sz="1100" dirty="0" err="1">
                    <a:solidFill>
                      <a:srgbClr val="006600"/>
                    </a:solidFill>
                  </a:rPr>
                  <a:t>x,y</a:t>
                </a:r>
                <a:r>
                  <a:rPr lang="en-US" sz="1100" dirty="0">
                    <a:solidFill>
                      <a:srgbClr val="006600"/>
                    </a:solidFill>
                  </a:rPr>
                  <a:t>, and z axes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0000FF"/>
                    </a:solidFill>
                  </a:rPr>
                  <a:t>     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8071B-0881-42DE-8CE5-127AE9D38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977" y="1709441"/>
                <a:ext cx="6247262" cy="3237871"/>
              </a:xfrm>
              <a:blipFill>
                <a:blip r:embed="rId2"/>
                <a:stretch>
                  <a:fillRect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id="{19205CB1-94E8-4ADE-B522-C87ECE8A6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7" y="1090889"/>
            <a:ext cx="6641967" cy="553998"/>
          </a:xfrm>
          <a:prstGeom prst="rect">
            <a:avLst/>
          </a:prstGeom>
          <a:solidFill>
            <a:srgbClr val="E5F5FF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persp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D22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Creates a 3D surface graphic for the vectors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D22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D223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where z is a function of x and y defined previously by the “outer” code.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24214-3687-4652-B8AC-064BAFF6A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1" t="14144" r="18085" b="9931"/>
          <a:stretch/>
        </p:blipFill>
        <p:spPr>
          <a:xfrm>
            <a:off x="5496064" y="2118815"/>
            <a:ext cx="2102899" cy="21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29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CB8E2-451D-402A-A6D3-0249BEE7D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Equality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358" y="1543349"/>
                <a:ext cx="7886700" cy="30492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  <a:latin typeface="Helvetica Light"/>
                  </a:rPr>
                  <a:t>Minimize</a:t>
                </a:r>
                <a:r>
                  <a:rPr lang="en-US" sz="1200" dirty="0">
                    <a:solidFill>
                      <a:srgbClr val="0D2234"/>
                    </a:solidFill>
                    <a:latin typeface="Helvetica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+200</m:t>
                    </m:r>
                  </m:oMath>
                </a14:m>
                <a:r>
                  <a:rPr lang="en-US" sz="1200" dirty="0">
                    <a:solidFill>
                      <a:srgbClr val="0D2234"/>
                    </a:solidFill>
                    <a:latin typeface="Helvetica Light"/>
                  </a:rPr>
                  <a:t>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1200" b="1" dirty="0">
                    <a:solidFill>
                      <a:srgbClr val="0D2234"/>
                    </a:solidFill>
                    <a:latin typeface="Helvetica Light"/>
                  </a:rPr>
                  <a:t>.</a:t>
                </a:r>
                <a:endParaRPr lang="en-US" sz="1200" dirty="0">
                  <a:solidFill>
                    <a:srgbClr val="0D2234"/>
                  </a:solidFill>
                  <a:latin typeface="Helvetica Light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dirty="0">
                  <a:solidFill>
                    <a:srgbClr val="0D2234"/>
                  </a:solidFill>
                  <a:latin typeface="Helvetica Light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b="1" dirty="0">
                    <a:solidFill>
                      <a:srgbClr val="0D2234"/>
                    </a:solidFill>
                    <a:latin typeface="Helvetica Light"/>
                  </a:rPr>
                  <a:t>Solution: 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f=function(x) (2*x[1]^2+x[1]*x[2]+x[2]^2+200)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equalities=function(x){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h=0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h[1]=200-x[1]-x[2]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return(h)}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p0=c(0,0)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y=constrOptim.nl(p0,f,heq = equalities);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</a:t>
                </a:r>
                <a:r>
                  <a:rPr 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y$par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[1] 49.9983 150.0017</a:t>
                </a:r>
              </a:p>
              <a:p>
                <a:pPr marL="0" indent="0" defTabSz="914400" eaLnBrk="0" fontAlgn="base" hangingPunct="0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</a:t>
                </a:r>
                <a:r>
                  <a:rPr 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y$value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 defTabSz="914400" eaLnBrk="0" fontAlgn="base" hangingPunct="0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defTabSz="914400" eaLnBrk="0" fontAlgn="base" hangingPunct="0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[1] 35200</a:t>
                </a: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358" y="1543349"/>
                <a:ext cx="7886700" cy="3049250"/>
              </a:xfrm>
              <a:blipFill>
                <a:blip r:embed="rId2"/>
                <a:stretch>
                  <a:fillRect t="-400" b="-8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70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DF890-17DB-40E7-8544-F1C25059E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Equality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Maximize</a:t>
                </a:r>
                <a:r>
                  <a:rPr lang="en-US" sz="1200" b="1" dirty="0">
                    <a:solidFill>
                      <a:srgbClr val="0D223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.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b="1" dirty="0">
                  <a:solidFill>
                    <a:srgbClr val="0D2234"/>
                  </a:solidFill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b="1" dirty="0">
                    <a:solidFill>
                      <a:srgbClr val="0D2234"/>
                    </a:solidFill>
                  </a:rPr>
                  <a:t>Solution: </a:t>
                </a:r>
                <a:r>
                  <a:rPr lang="en-US" sz="1200" dirty="0">
                    <a:solidFill>
                      <a:srgbClr val="0D2234"/>
                    </a:solidFill>
                  </a:rPr>
                  <a:t>Write the function as minimizing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.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f=function(x) -(4*x[1]^2+10*x[2]^2)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Equalities=function(x){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h=0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h[1]=(x[1]^2+x[2]^2-4)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return(h)}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p0=c(2,0)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y=constrOptim.nl(p0,f, </a:t>
                </a:r>
                <a:r>
                  <a:rPr 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heq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=Equalities);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</a:t>
                </a:r>
                <a:r>
                  <a:rPr 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y$par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 -4.99786e-05 -2.00000e+00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=(0,−2)</m:t>
                    </m:r>
                  </m:oMath>
                </a14:m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print(</a:t>
                </a:r>
                <a:r>
                  <a:rPr lang="en-US" sz="1200" dirty="0" err="1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y$value</a:t>
                </a: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lnSpc>
                    <a:spcPct val="60000"/>
                  </a:lnSpc>
                  <a:buFont typeface="Arial" panose="020B0604020202020204" pitchFamily="34" charset="0"/>
                  <a:buNone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[1] -40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20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sz="105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00" b="-7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57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1868-9924-4B38-9C42-1E06BA6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D44B82-C4C3-4439-940A-8D4E170FB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Inequality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>
                    <a:solidFill>
                      <a:schemeClr val="tx1"/>
                    </a:solidFill>
                  </a:rPr>
                  <a:t>Maximize</a:t>
                </a:r>
                <a:r>
                  <a:rPr lang="en-US" sz="1200" b="1" dirty="0">
                    <a:solidFill>
                      <a:srgbClr val="0D223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 subject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.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b="1" dirty="0">
                  <a:solidFill>
                    <a:srgbClr val="0D2234"/>
                  </a:solidFill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b="1" dirty="0">
                    <a:solidFill>
                      <a:srgbClr val="0D2234"/>
                    </a:solidFill>
                  </a:rPr>
                  <a:t>Solution: </a:t>
                </a:r>
                <a:r>
                  <a:rPr lang="en-US" sz="1200" dirty="0">
                    <a:solidFill>
                      <a:srgbClr val="0D2234"/>
                    </a:solidFill>
                  </a:rPr>
                  <a:t>Write the function as minimizing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solidFill>
                      <a:srgbClr val="0D2234"/>
                    </a:solidFill>
                  </a:rPr>
                  <a:t>.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f=function(x) -(4*x[1]^2+10*x[2]^2)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inequalities=function(x){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h=0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h[1]= 4-x[1]^2-x[2]^2 </a:t>
                </a:r>
                <a:r>
                  <a:rPr lang="en-US" sz="1200" dirty="0">
                    <a:solidFill>
                      <a:srgbClr val="0066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#note that h[1] must be positive, i.e., h[1]&gt;=0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return(h)}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p0=c(0,0)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lang="en-US" sz="1200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y=constrOptim.nl(p0,f,hin=inequalities);</a:t>
                </a: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par: 0.02919113 1.999787</a:t>
                </a:r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60000"/>
                  </a:lnSpc>
                  <a:buNone/>
                </a:pPr>
                <a:r>
                  <a:rPr kumimoji="0" lang="en-US" altLang="en-US" sz="12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fval</a:t>
                </a: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: -39.99489</a:t>
                </a:r>
                <a:endParaRPr lang="en-US" sz="12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D03B0B4-976D-4524-9A69-86A70AB0FE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97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Approximating a Multivariable Function</a:t>
            </a:r>
          </a:p>
        </p:txBody>
      </p:sp>
    </p:spTree>
    <p:extLst>
      <p:ext uri="{BB962C8B-B14F-4D97-AF65-F5344CB8AC3E}">
        <p14:creationId xmlns:p14="http://schemas.microsoft.com/office/powerpoint/2010/main" val="284345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BD14-86DF-4B0C-AC3B-D20C29A1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Approximating a Multivariable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611" y="2295650"/>
                <a:ext cx="7886700" cy="3049250"/>
              </a:xfr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Example:</a:t>
                </a:r>
                <a:r>
                  <a:rPr lang="en-US" altLang="en-US" sz="12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2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, then approximate </a:t>
                </a:r>
                <a14:m>
                  <m:oMath xmlns:m="http://schemas.openxmlformats.org/officeDocument/2006/math"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1.06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1.02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using differentials.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en-US" sz="1200" b="1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0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m:rPr>
                        <m:sty m:val="p"/>
                      </m:rPr>
                      <a:rPr lang="en-US" sz="12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)≈[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)]+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1.06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1.02</m:t>
                          </m:r>
                        </m:e>
                      </m:d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</m:e>
                      </m:d>
                      <m:r>
                        <a:rPr lang="en-US" sz="1200" b="0" i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0.02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=0.08</m:t>
                      </m:r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  <a:p>
                <a:pPr marL="0" indent="0" algn="ctr">
                  <a:lnSpc>
                    <a:spcPct val="8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en-US" sz="12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80000"/>
                  </a:lnSpc>
                  <a:buNone/>
                </a:pPr>
                <a:endParaRPr lang="en-US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3CE69-A1C4-459E-BD59-DA23B7BCD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611" y="2295650"/>
                <a:ext cx="7886700" cy="3049250"/>
              </a:xfrm>
              <a:blipFill>
                <a:blip r:embed="rId2"/>
                <a:stretch>
                  <a:fillRect t="-14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999E8-39A4-7551-1946-AA72E89C9C89}"/>
                  </a:ext>
                </a:extLst>
              </p:cNvPr>
              <p:cNvSpPr txBox="1"/>
              <p:nvPr/>
            </p:nvSpPr>
            <p:spPr>
              <a:xfrm>
                <a:off x="697523" y="1152062"/>
                <a:ext cx="8083062" cy="781111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1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200" dirty="0">
                    <a:latin typeface="Helvetica Light" panose="020B0403020202020204" pitchFamily="34" charset="0"/>
                  </a:rPr>
                  <a:t>can be approximated by using the Taylor expansion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sz="1200" b="0" i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999E8-39A4-7551-1946-AA72E89C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23" y="1152062"/>
                <a:ext cx="8083062" cy="781111"/>
              </a:xfrm>
              <a:prstGeom prst="rect">
                <a:avLst/>
              </a:prstGeom>
              <a:blipFill>
                <a:blip r:embed="rId3"/>
                <a:stretch>
                  <a:fillRect t="-48462" b="-110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4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Matrix Calculus</a:t>
            </a:r>
          </a:p>
        </p:txBody>
      </p:sp>
    </p:spTree>
    <p:extLst>
      <p:ext uri="{BB962C8B-B14F-4D97-AF65-F5344CB8AC3E}">
        <p14:creationId xmlns:p14="http://schemas.microsoft.com/office/powerpoint/2010/main" val="44253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21C6-7747-432F-B302-1CCFC2C1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480DE-AA78-4199-8FEB-37564D8C9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Most Useful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2F55-9D94-4CED-A742-10FD20F87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69511"/>
                <a:ext cx="7886700" cy="22812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/>
                  <a:t>Proof: </a:t>
                </a:r>
                <a:r>
                  <a:rPr lang="en-US" sz="1200" dirty="0"/>
                  <a:t>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, we first 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: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The partial derivative with respect to a single coordinate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Thus, the gradient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2F55-9D94-4CED-A742-10FD20F87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69511"/>
                <a:ext cx="7886700" cy="22812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1739C-06E3-4DB9-9A2D-89AEC12CE2EF}"/>
                  </a:ext>
                </a:extLst>
              </p:cNvPr>
              <p:cNvSpPr txBox="1"/>
              <p:nvPr/>
            </p:nvSpPr>
            <p:spPr>
              <a:xfrm>
                <a:off x="672872" y="1529368"/>
                <a:ext cx="7960179" cy="1138517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Proposition 1: </a:t>
                </a:r>
                <a:r>
                  <a:rPr lang="en-US" sz="1200" i="1" dirty="0"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. Then</a:t>
                </a:r>
                <a:r>
                  <a:rPr lang="en-US" sz="1200" b="1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50000"/>
                  </a:lnSpc>
                </a:pPr>
                <a:endParaRPr lang="en-US" sz="1200" i="1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1739C-06E3-4DB9-9A2D-89AEC12C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2" y="1529368"/>
                <a:ext cx="7960179" cy="1138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78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21C6-7747-432F-B302-1CCFC2C1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0997B-59D5-4750-924D-13EB19C78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Most Useful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2F55-9D94-4CED-A742-10FD20F87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70" y="2431445"/>
                <a:ext cx="7886700" cy="30492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/>
                  <a:t>Proof: </a:t>
                </a:r>
                <a:r>
                  <a:rPr lang="en-US" sz="1200" dirty="0"/>
                  <a:t>To obtain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en-US" sz="12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 for a square matrix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200" dirty="0"/>
                  <a:t>, we first 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2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200" dirty="0"/>
                  <a:t>:</a:t>
                </a:r>
                <a:endParaRPr lang="en-US" sz="1200" b="1" i="1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>
                                                <a:solidFill>
                                                  <a:srgbClr val="0066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1200" b="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2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𝑛𝑛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2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The partial derivative with respect to the </a:t>
                </a:r>
                <a:r>
                  <a:rPr lang="en-US" sz="1200" i="1" dirty="0" err="1"/>
                  <a:t>i</a:t>
                </a:r>
                <a:r>
                  <a:rPr lang="en-US" sz="1200" dirty="0" err="1"/>
                  <a:t>th</a:t>
                </a:r>
                <a:r>
                  <a:rPr lang="en-US" sz="1200" dirty="0"/>
                  <a:t> component is: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200" b="0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2F55-9D94-4CED-A742-10FD20F87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70" y="2431445"/>
                <a:ext cx="7886700" cy="3049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1739C-06E3-4DB9-9A2D-89AEC12CE2EF}"/>
                  </a:ext>
                </a:extLst>
              </p:cNvPr>
              <p:cNvSpPr txBox="1"/>
              <p:nvPr/>
            </p:nvSpPr>
            <p:spPr>
              <a:xfrm>
                <a:off x="628650" y="1515011"/>
                <a:ext cx="7960179" cy="925382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i="1" dirty="0">
                    <a:solidFill>
                      <a:srgbClr val="C00000"/>
                    </a:solidFill>
                    <a:latin typeface="Helvetica Light" panose="020B0403020202020204"/>
                  </a:rPr>
                  <a:t>Proposition 2: </a:t>
                </a:r>
                <a:r>
                  <a:rPr lang="en-US" sz="1200" i="1" dirty="0"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sz="12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2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i="1" dirty="0">
                    <a:latin typeface="Helvetica Light" panose="020B0403020202020204"/>
                  </a:rPr>
                  <a:t>. Then</a:t>
                </a:r>
                <a:r>
                  <a:rPr lang="en-US" sz="1200" b="1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𝑨𝒙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1200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200" i="1" dirty="0">
                  <a:latin typeface="Helvetica Light" panose="020B0403020202020204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1739C-06E3-4DB9-9A2D-89AEC12C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15011"/>
                <a:ext cx="7960179" cy="9253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82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21C6-7747-432F-B302-1CCFC2C1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2F55-9D94-4CED-A742-10FD20F87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735" y="1164926"/>
                <a:ext cx="7886700" cy="30369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b="1" dirty="0"/>
                  <a:t>Proof (continued):</a:t>
                </a:r>
                <a:r>
                  <a:rPr lang="en-US" sz="1200" dirty="0"/>
                  <a:t> Thus, the gradient is: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1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p>
                        <m:sSupPr>
                          <m:ctrlP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200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12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𝑛𝑗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>
                                            <a:solidFill>
                                              <a:srgbClr val="0066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sz="1200" b="0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200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72F55-9D94-4CED-A742-10FD20F87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735" y="1164926"/>
                <a:ext cx="7886700" cy="3036960"/>
              </a:xfrm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54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21C6-7747-432F-B302-1CCFC2C1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4480A-9C91-4345-8463-0D41126FE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Helpful and General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1739C-06E3-4DB9-9A2D-89AEC12CE2EF}"/>
                  </a:ext>
                </a:extLst>
              </p:cNvPr>
              <p:cNvSpPr txBox="1"/>
              <p:nvPr/>
            </p:nvSpPr>
            <p:spPr>
              <a:xfrm>
                <a:off x="662211" y="1443341"/>
                <a:ext cx="7997293" cy="3516988"/>
              </a:xfrm>
              <a:prstGeom prst="rect">
                <a:avLst/>
              </a:prstGeom>
              <a:solidFill>
                <a:srgbClr val="E5F5FF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1100" i="1" dirty="0">
                    <a:latin typeface="Helvetica Light" panose="020B040302020202020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1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100" b="1" i="1" dirty="0"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:r>
                  <a:rPr lang="en-US" sz="1100" i="1" dirty="0">
                    <a:latin typeface="Helvetica Light" panose="020B0403020202020204"/>
                  </a:rPr>
                  <a:t>Then</a:t>
                </a:r>
                <a:endParaRPr lang="en-US" sz="1100" b="1" i="1" dirty="0"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/>
                </a:pPr>
                <a:r>
                  <a:rPr lang="en-US" sz="12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b="1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	</a:t>
                </a:r>
                <a:r>
                  <a:rPr lang="en-US" sz="1100" dirty="0">
                    <a:solidFill>
                      <a:srgbClr val="FF00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(Proposition 1)</a:t>
                </a: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100" b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  	</a:t>
                </a:r>
                <a:r>
                  <a:rPr lang="en-US" sz="1100" dirty="0">
                    <a:solidFill>
                      <a:srgbClr val="FF00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(Proposition 2)</a:t>
                </a:r>
                <a:endParaRPr lang="en-US" sz="1100" b="1" dirty="0">
                  <a:solidFill>
                    <a:srgbClr val="FF00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	      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(Special Case of Proposition 2)</a:t>
                </a:r>
                <a:endParaRPr lang="en-US" sz="1100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  (Resulting from using Prop 1 on Prop 2)</a:t>
                </a:r>
                <a:endParaRPr lang="en-US" sz="1100" i="1" dirty="0">
                  <a:solidFill>
                    <a:srgbClr val="006600"/>
                  </a:solidFill>
                  <a:latin typeface="Helvetica Light" panose="020B0403020202020204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    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(Another representation of Proposition 1)</a:t>
                </a:r>
                <a:endParaRPr lang="en-US" sz="1100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100" b="0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	  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(Trivial result)</a:t>
                </a:r>
                <a:r>
                  <a:rPr lang="en-US" sz="1100" b="0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		</a:t>
                </a:r>
                <a:endParaRPr lang="en-US" sz="1050" i="1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1739C-06E3-4DB9-9A2D-89AEC12C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11" y="1443341"/>
                <a:ext cx="7997293" cy="3516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94DE4F-337B-4C67-8CFF-54BBF1A15FD5}"/>
                  </a:ext>
                </a:extLst>
              </p:cNvPr>
              <p:cNvSpPr txBox="1"/>
              <p:nvPr/>
            </p:nvSpPr>
            <p:spPr>
              <a:xfrm>
                <a:off x="4487694" y="1795907"/>
                <a:ext cx="4205371" cy="3035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 startAt="7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  (Trivial result)</a:t>
                </a:r>
                <a:r>
                  <a:rPr lang="en-US" sz="1100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		</a:t>
                </a:r>
                <a:r>
                  <a:rPr lang="en-US" sz="1100" b="1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	</a:t>
                </a:r>
                <a:endParaRPr lang="en-US" sz="1100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 startAt="7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:r>
                  <a:rPr lang="en-US" sz="1100" b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1100" i="1" dirty="0">
                    <a:solidFill>
                      <a:srgbClr val="006600"/>
                    </a:solidFill>
                    <a:latin typeface="Helvetica Light" panose="020B0403020202020204"/>
                  </a:rPr>
                  <a:t> 		</a:t>
                </a: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 startAt="7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ctrlP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1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sz="1100" b="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(Product rule)</a:t>
                </a: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 startAt="7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𝑨𝑽</m:t>
                    </m:r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sSup>
                      <m:sSup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100" i="1" dirty="0">
                    <a:solidFill>
                      <a:srgbClr val="006600"/>
                    </a:solidFill>
                    <a:latin typeface="Helvetica Light" panose="020B0403020202020204"/>
                  </a:rPr>
                  <a:t> </a:t>
                </a: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(Product rule)</a:t>
                </a:r>
                <a:endParaRPr lang="en-US" sz="1100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 startAt="7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solidFill>
                      <a:srgbClr val="0000FF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(Generalization to Proposition 1)</a:t>
                </a:r>
                <a:endParaRPr lang="en-US" sz="1100" i="1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  <a:p>
                <a:pPr marL="228600" indent="-228600">
                  <a:lnSpc>
                    <a:spcPct val="200000"/>
                  </a:lnSpc>
                  <a:buClr>
                    <a:srgbClr val="0000FF"/>
                  </a:buClr>
                  <a:buFont typeface="+mj-lt"/>
                  <a:buAutoNum type="arabicPeriod" startAt="7"/>
                </a:pPr>
                <a:r>
                  <a:rPr lang="en-US" sz="1100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1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100" b="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𝒄𝒙</m:t>
                        </m:r>
                      </m:e>
                    </m:d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11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d>
                      <m:d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100" b="1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1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𝒙𝒄</m:t>
                                </m:r>
                              </m:e>
                            </m:d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𝒄𝒙</m:t>
                        </m:r>
                      </m:e>
                    </m:d>
                    <m:r>
                      <a:rPr lang="en-US" sz="11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100" b="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11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1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1100" b="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100" b="1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11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b="0" i="1" dirty="0">
                    <a:solidFill>
                      <a:srgbClr val="006600"/>
                    </a:solidFill>
                    <a:latin typeface="Helvetica Light" panose="020B0403020202020204"/>
                    <a:ea typeface="Cambria Math" panose="02040503050406030204" pitchFamily="18" charset="0"/>
                  </a:rPr>
                  <a:t>	</a:t>
                </a:r>
                <a:endParaRPr lang="en-US" sz="1050" i="1" dirty="0">
                  <a:solidFill>
                    <a:srgbClr val="006600"/>
                  </a:solidFill>
                  <a:latin typeface="Helvetica Light" panose="020B0403020202020204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94DE4F-337B-4C67-8CFF-54BBF1A1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694" y="1795907"/>
                <a:ext cx="4205371" cy="3035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25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69834</TotalTime>
  <Words>2871</Words>
  <Application>Microsoft Office PowerPoint</Application>
  <PresentationFormat>On-screen Show (16:9)</PresentationFormat>
  <Paragraphs>294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Franklin Gothic Medium Cond</vt:lpstr>
      <vt:lpstr>Helvetica Light</vt:lpstr>
      <vt:lpstr>Times New Roman</vt:lpstr>
      <vt:lpstr>Wingdings</vt:lpstr>
      <vt:lpstr>Office Theme</vt:lpstr>
      <vt:lpstr>Module 4: Supplementary Slides (Optional, for Interested Students)</vt:lpstr>
      <vt:lpstr>Obtaining Taylor Formula for Multivariable Functions</vt:lpstr>
      <vt:lpstr>Approximating a Multivariable Function</vt:lpstr>
      <vt:lpstr>Approximating a Multivariable Function</vt:lpstr>
      <vt:lpstr>Matrix Calculus</vt:lpstr>
      <vt:lpstr>Matrix Calculus</vt:lpstr>
      <vt:lpstr>Matrix Calculus</vt:lpstr>
      <vt:lpstr>Matrix Calculus</vt:lpstr>
      <vt:lpstr>Matrix Calculus</vt:lpstr>
      <vt:lpstr>Application of Matrix Calculus: Least Square Linear Regression</vt:lpstr>
      <vt:lpstr>Linear Regression</vt:lpstr>
      <vt:lpstr>Linear Regression</vt:lpstr>
      <vt:lpstr>Linear Regression</vt:lpstr>
      <vt:lpstr>Linear Regression</vt:lpstr>
      <vt:lpstr>Constrained Optimization  KKT Conditions for Multiple Constraints</vt:lpstr>
      <vt:lpstr>Equality Constraint</vt:lpstr>
      <vt:lpstr>Inequality Constraints</vt:lpstr>
      <vt:lpstr>Inequality Constraints</vt:lpstr>
      <vt:lpstr>Constrained Optimization</vt:lpstr>
      <vt:lpstr>KKT Conditions For Multiple Constraints</vt:lpstr>
      <vt:lpstr>KKT Conditions For Multiple Constraints</vt:lpstr>
      <vt:lpstr>KKT Conditions For Multiple Equality and Inequality Constraints</vt:lpstr>
      <vt:lpstr>Additional Examples in R</vt:lpstr>
      <vt:lpstr>Plotting 3D in R</vt:lpstr>
      <vt:lpstr>Constrained Optimization</vt:lpstr>
      <vt:lpstr>Constrained Optimization</vt:lpstr>
      <vt:lpstr>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 </cp:lastModifiedBy>
  <cp:revision>539</cp:revision>
  <cp:lastPrinted>2021-10-21T05:56:09Z</cp:lastPrinted>
  <dcterms:created xsi:type="dcterms:W3CDTF">2019-11-25T23:29:35Z</dcterms:created>
  <dcterms:modified xsi:type="dcterms:W3CDTF">2024-10-28T02:36:46Z</dcterms:modified>
</cp:coreProperties>
</file>