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7"/>
  </p:notesMasterIdLst>
  <p:sldIdLst>
    <p:sldId id="322" r:id="rId2"/>
    <p:sldId id="1117" r:id="rId3"/>
    <p:sldId id="267" r:id="rId4"/>
    <p:sldId id="387" r:id="rId5"/>
    <p:sldId id="269" r:id="rId6"/>
    <p:sldId id="389" r:id="rId7"/>
    <p:sldId id="270" r:id="rId8"/>
    <p:sldId id="390" r:id="rId9"/>
    <p:sldId id="362" r:id="rId10"/>
    <p:sldId id="363" r:id="rId11"/>
    <p:sldId id="364" r:id="rId12"/>
    <p:sldId id="365" r:id="rId13"/>
    <p:sldId id="391" r:id="rId14"/>
    <p:sldId id="366" r:id="rId15"/>
    <p:sldId id="392" r:id="rId16"/>
    <p:sldId id="368" r:id="rId17"/>
    <p:sldId id="393" r:id="rId18"/>
    <p:sldId id="408" r:id="rId19"/>
    <p:sldId id="369" r:id="rId20"/>
    <p:sldId id="425" r:id="rId21"/>
    <p:sldId id="373" r:id="rId22"/>
    <p:sldId id="395" r:id="rId23"/>
    <p:sldId id="1122" r:id="rId24"/>
    <p:sldId id="416" r:id="rId25"/>
    <p:sldId id="1110" r:id="rId26"/>
    <p:sldId id="407" r:id="rId27"/>
    <p:sldId id="1111" r:id="rId28"/>
    <p:sldId id="1121" r:id="rId29"/>
    <p:sldId id="1073" r:id="rId30"/>
    <p:sldId id="377" r:id="rId31"/>
    <p:sldId id="397" r:id="rId32"/>
    <p:sldId id="1114" r:id="rId33"/>
    <p:sldId id="1095" r:id="rId34"/>
    <p:sldId id="1119" r:id="rId35"/>
    <p:sldId id="1113" r:id="rId36"/>
    <p:sldId id="1120" r:id="rId37"/>
    <p:sldId id="1118" r:id="rId38"/>
    <p:sldId id="432" r:id="rId39"/>
    <p:sldId id="378" r:id="rId40"/>
    <p:sldId id="398" r:id="rId41"/>
    <p:sldId id="379" r:id="rId42"/>
    <p:sldId id="405" r:id="rId43"/>
    <p:sldId id="414" r:id="rId44"/>
    <p:sldId id="1100" r:id="rId45"/>
    <p:sldId id="409" r:id="rId46"/>
    <p:sldId id="1116" r:id="rId47"/>
    <p:sldId id="382" r:id="rId48"/>
    <p:sldId id="399" r:id="rId49"/>
    <p:sldId id="383" r:id="rId50"/>
    <p:sldId id="384" r:id="rId51"/>
    <p:sldId id="385" r:id="rId52"/>
    <p:sldId id="400" r:id="rId53"/>
    <p:sldId id="418" r:id="rId54"/>
    <p:sldId id="1088" r:id="rId55"/>
    <p:sldId id="1089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5F5FF"/>
    <a:srgbClr val="115740"/>
    <a:srgbClr val="0D2234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118" autoAdjust="0"/>
  </p:normalViewPr>
  <p:slideViewPr>
    <p:cSldViewPr snapToGrid="0" snapToObjects="1">
      <p:cViewPr varScale="1">
        <p:scale>
          <a:sx n="117" d="100"/>
          <a:sy n="117" d="100"/>
        </p:scale>
        <p:origin x="48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5T02:51:23.37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5T02:51:23.37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6AB4-BCC4-4058-A11C-22DADC6BAC9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2D475-CA7F-4BD4-809A-E9B3E854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2403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6973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96645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96169A15-83D5-374D-8114-65A610BB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9;p2">
            <a:extLst>
              <a:ext uri="{FF2B5EF4-FFF2-40B4-BE49-F238E27FC236}">
                <a16:creationId xmlns:a16="http://schemas.microsoft.com/office/drawing/2014/main" id="{1FCF44F6-5A3D-E048-9544-889B53C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oogle Shape;9;p2">
            <a:extLst>
              <a:ext uri="{FF2B5EF4-FFF2-40B4-BE49-F238E27FC236}">
                <a16:creationId xmlns:a16="http://schemas.microsoft.com/office/drawing/2014/main" id="{9276374E-D2D9-DC42-A494-8AC9A165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oogle Shape;9;p2">
            <a:extLst>
              <a:ext uri="{FF2B5EF4-FFF2-40B4-BE49-F238E27FC236}">
                <a16:creationId xmlns:a16="http://schemas.microsoft.com/office/drawing/2014/main" id="{2BECEAAE-95DE-7F48-A1B5-8653118B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>
            <a:extLst>
              <a:ext uri="{FF2B5EF4-FFF2-40B4-BE49-F238E27FC236}">
                <a16:creationId xmlns:a16="http://schemas.microsoft.com/office/drawing/2014/main" id="{BCD90D5E-D7AC-014B-B622-1C4522500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2085C8BE-71C8-A94B-B44D-4219E253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C1E125B7-055E-5047-97D9-F27D7CEBE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150" y="1046560"/>
            <a:ext cx="3429000" cy="3429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046560"/>
            <a:ext cx="3429000" cy="3429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E1C23-8E0B-4DC3-ACDB-C4F90A5FA8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A5B2A-32F1-473D-A360-E4D88015F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DEA7-9CBD-486F-8FF4-A4E782E3F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623C3-BC50-4782-9567-D5FBFFE397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355800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28600"/>
            <a:ext cx="7010400" cy="62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6150" y="1046560"/>
            <a:ext cx="3429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046560"/>
            <a:ext cx="3429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216A1-2202-4A07-8497-F4C017778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3B2F9-8574-4C3D-A55C-6BEB5074F6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BEFEE-A5F0-48A3-B0BE-5604B8FA0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ECE1F-0D51-47AD-9F5D-17D6C68144D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0447939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290460"/>
            <a:ext cx="8763000" cy="5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9122"/>
            <a:ext cx="8229600" cy="8572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000">
                <a:solidFill>
                  <a:srgbClr val="7F452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A666-AD7C-41F4-8846-1EF5924D4CDA}" type="datetime1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F525-DAB2-4BDC-A82F-1466554F68B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494776" y="4793742"/>
            <a:ext cx="6492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1CAA2A77-17DC-4CE3-AB44-4B0BB14D7176}" type="slidenum">
              <a:rPr lang="en-IN" sz="135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IN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3161110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3498574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3404467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3246674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57200" y="4025503"/>
            <a:ext cx="2228850" cy="32742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686050" y="4025503"/>
            <a:ext cx="2228850" cy="32742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914900" y="4033480"/>
            <a:ext cx="2228850" cy="32742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881188" y="1321594"/>
            <a:ext cx="1498600" cy="438150"/>
          </a:xfrm>
        </p:spPr>
        <p:txBody>
          <a:bodyPr/>
          <a:lstStyle/>
          <a:p>
            <a:endParaRPr lang="en-IN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4054476" y="1321594"/>
            <a:ext cx="1300163" cy="438150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2"/>
          </p:nvPr>
        </p:nvSpPr>
        <p:spPr>
          <a:xfrm>
            <a:off x="6003926" y="1321594"/>
            <a:ext cx="1139825" cy="43815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51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290460"/>
            <a:ext cx="8763000" cy="5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5" y="144018"/>
            <a:ext cx="8430768" cy="85725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A666-AD7C-41F4-8846-1EF5924D4CDA}" type="datetime1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F525-DAB2-4BDC-A82F-1466554F68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083565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494776" y="4793742"/>
            <a:ext cx="6492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1CAA2A77-17DC-4CE3-AB44-4B0BB14D7176}" type="slidenum">
              <a:rPr lang="en-IN" sz="135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IN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0174" y="1608056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70174" y="2045946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70174" y="2516483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0174" y="2974538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0174" y="3445075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70174" y="3658954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70174" y="4129491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2987020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57200" y="3457557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3671436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57200" y="4141974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25"/>
          </p:nvPr>
        </p:nvSpPr>
        <p:spPr>
          <a:xfrm>
            <a:off x="477076" y="2286001"/>
            <a:ext cx="8342312" cy="1431131"/>
          </a:xfrm>
        </p:spPr>
        <p:txBody>
          <a:bodyPr/>
          <a:lstStyle/>
          <a:p>
            <a:endParaRPr lang="en-IN"/>
          </a:p>
        </p:txBody>
      </p:sp>
      <p:sp>
        <p:nvSpPr>
          <p:cNvPr id="25" name="Table Placeholder 24"/>
          <p:cNvSpPr>
            <a:spLocks noGrp="1"/>
          </p:cNvSpPr>
          <p:nvPr>
            <p:ph type="tbl" sz="quarter" idx="26"/>
          </p:nvPr>
        </p:nvSpPr>
        <p:spPr>
          <a:xfrm>
            <a:off x="476666" y="2992041"/>
            <a:ext cx="8277225" cy="1579959"/>
          </a:xfrm>
        </p:spPr>
        <p:txBody>
          <a:bodyPr/>
          <a:lstStyle/>
          <a:p>
            <a:endParaRPr lang="en-IN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7"/>
          </p:nvPr>
        </p:nvSpPr>
        <p:spPr>
          <a:xfrm>
            <a:off x="4916488" y="1092994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28"/>
          </p:nvPr>
        </p:nvSpPr>
        <p:spPr>
          <a:xfrm>
            <a:off x="4915726" y="3572808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915726" y="2181329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915726" y="2727982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4915726" y="3294512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26"/>
          <p:cNvSpPr>
            <a:spLocks noGrp="1"/>
          </p:cNvSpPr>
          <p:nvPr>
            <p:ph type="pic" sz="quarter" idx="32"/>
          </p:nvPr>
        </p:nvSpPr>
        <p:spPr>
          <a:xfrm>
            <a:off x="4915726" y="3861043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26"/>
          <p:cNvSpPr>
            <a:spLocks noGrp="1"/>
          </p:cNvSpPr>
          <p:nvPr>
            <p:ph type="pic" sz="quarter" idx="33"/>
          </p:nvPr>
        </p:nvSpPr>
        <p:spPr>
          <a:xfrm>
            <a:off x="4915726" y="1634677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4915726" y="2643499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915726" y="1709221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6" name="Picture Placeholder 26"/>
          <p:cNvSpPr>
            <a:spLocks noGrp="1"/>
          </p:cNvSpPr>
          <p:nvPr>
            <p:ph type="pic" sz="quarter" idx="36"/>
          </p:nvPr>
        </p:nvSpPr>
        <p:spPr>
          <a:xfrm>
            <a:off x="4915726" y="2921795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7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4915726" y="1391169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8" name="Picture Placeholder 26"/>
          <p:cNvSpPr>
            <a:spLocks noGrp="1"/>
          </p:cNvSpPr>
          <p:nvPr>
            <p:ph type="pic" sz="quarter" idx="38"/>
          </p:nvPr>
        </p:nvSpPr>
        <p:spPr>
          <a:xfrm>
            <a:off x="4915726" y="1898064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26"/>
          <p:cNvSpPr>
            <a:spLocks noGrp="1"/>
          </p:cNvSpPr>
          <p:nvPr>
            <p:ph type="pic" sz="quarter" idx="39"/>
          </p:nvPr>
        </p:nvSpPr>
        <p:spPr>
          <a:xfrm>
            <a:off x="4915726" y="2325447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0" name="Table Placeholder 8"/>
          <p:cNvSpPr>
            <a:spLocks noGrp="1"/>
          </p:cNvSpPr>
          <p:nvPr>
            <p:ph type="tbl" sz="quarter" idx="40"/>
          </p:nvPr>
        </p:nvSpPr>
        <p:spPr>
          <a:xfrm>
            <a:off x="629476" y="2400301"/>
            <a:ext cx="8342312" cy="1431131"/>
          </a:xfrm>
        </p:spPr>
        <p:txBody>
          <a:bodyPr/>
          <a:lstStyle/>
          <a:p>
            <a:endParaRPr lang="en-IN"/>
          </a:p>
        </p:txBody>
      </p:sp>
      <p:sp>
        <p:nvSpPr>
          <p:cNvPr id="41" name="Table Placeholder 8"/>
          <p:cNvSpPr>
            <a:spLocks noGrp="1"/>
          </p:cNvSpPr>
          <p:nvPr>
            <p:ph type="tbl" sz="quarter" idx="41"/>
          </p:nvPr>
        </p:nvSpPr>
        <p:spPr>
          <a:xfrm>
            <a:off x="781876" y="2514600"/>
            <a:ext cx="8342312" cy="1431131"/>
          </a:xfrm>
        </p:spPr>
        <p:txBody>
          <a:bodyPr/>
          <a:lstStyle/>
          <a:p>
            <a:endParaRPr lang="en-IN"/>
          </a:p>
        </p:txBody>
      </p:sp>
      <p:sp>
        <p:nvSpPr>
          <p:cNvPr id="42" name="Table Placeholder 8"/>
          <p:cNvSpPr>
            <a:spLocks noGrp="1"/>
          </p:cNvSpPr>
          <p:nvPr>
            <p:ph type="tbl" sz="quarter" idx="42"/>
          </p:nvPr>
        </p:nvSpPr>
        <p:spPr>
          <a:xfrm>
            <a:off x="934277" y="3632753"/>
            <a:ext cx="7342621" cy="79383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4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1BD809E3-AD6A-7B4C-A433-216B2C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1140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79" r:id="rId4"/>
    <p:sldLayoutId id="2147483682" r:id="rId5"/>
    <p:sldLayoutId id="2147483669" r:id="rId6"/>
    <p:sldLayoutId id="2147483668" r:id="rId7"/>
    <p:sldLayoutId id="2147483681" r:id="rId8"/>
    <p:sldLayoutId id="2147483670" r:id="rId9"/>
    <p:sldLayoutId id="2147483683" r:id="rId10"/>
    <p:sldLayoutId id="2147483684" r:id="rId11"/>
    <p:sldLayoutId id="2147483674" r:id="rId12"/>
    <p:sldLayoutId id="2147483672" r:id="rId13"/>
    <p:sldLayoutId id="2147483671" r:id="rId14"/>
    <p:sldLayoutId id="2147483673" r:id="rId15"/>
    <p:sldLayoutId id="2147483675" r:id="rId16"/>
    <p:sldLayoutId id="2147483680" r:id="rId17"/>
    <p:sldLayoutId id="2147483677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87" r:id="rId24"/>
    <p:sldLayoutId id="2147483688" r:id="rId25"/>
    <p:sldLayoutId id="2147483689" r:id="rId26"/>
    <p:sldLayoutId id="2147483690" r:id="rId2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2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0.png"/><Relationship Id="rId2" Type="http://schemas.openxmlformats.org/officeDocument/2006/relationships/image" Target="../media/image25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0.png"/><Relationship Id="rId2" Type="http://schemas.openxmlformats.org/officeDocument/2006/relationships/image" Target="../media/image29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0.png"/><Relationship Id="rId2" Type="http://schemas.openxmlformats.org/officeDocument/2006/relationships/image" Target="../media/image34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0.png"/><Relationship Id="rId2" Type="http://schemas.openxmlformats.org/officeDocument/2006/relationships/image" Target="../media/image37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10.png"/><Relationship Id="rId4" Type="http://schemas.openxmlformats.org/officeDocument/2006/relationships/image" Target="../media/image39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0.png"/><Relationship Id="rId2" Type="http://schemas.openxmlformats.org/officeDocument/2006/relationships/image" Target="../media/image45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0.png"/><Relationship Id="rId2" Type="http://schemas.openxmlformats.org/officeDocument/2006/relationships/image" Target="../media/image490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0.png"/><Relationship Id="rId2" Type="http://schemas.openxmlformats.org/officeDocument/2006/relationships/image" Target="../media/image54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00.png"/><Relationship Id="rId5" Type="http://schemas.openxmlformats.org/officeDocument/2006/relationships/image" Target="../media/image6400.png"/><Relationship Id="rId4" Type="http://schemas.openxmlformats.org/officeDocument/2006/relationships/image" Target="../media/image55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0.png"/><Relationship Id="rId2" Type="http://schemas.openxmlformats.org/officeDocument/2006/relationships/image" Target="../media/image670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00.png"/><Relationship Id="rId4" Type="http://schemas.openxmlformats.org/officeDocument/2006/relationships/image" Target="../media/image85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0.png"/><Relationship Id="rId2" Type="http://schemas.openxmlformats.org/officeDocument/2006/relationships/image" Target="../media/image87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0.png"/><Relationship Id="rId2" Type="http://schemas.openxmlformats.org/officeDocument/2006/relationships/image" Target="../media/image93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0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0.png"/><Relationship Id="rId2" Type="http://schemas.openxmlformats.org/officeDocument/2006/relationships/image" Target="../media/image21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Mathematics for Analytics and Finance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350" b="1" dirty="0"/>
              <a:t>Sami Najafi</a:t>
            </a:r>
          </a:p>
          <a:p>
            <a:pPr>
              <a:lnSpc>
                <a:spcPct val="90000"/>
              </a:lnSpc>
            </a:pPr>
            <a:r>
              <a:rPr lang="en-US" sz="900" b="1">
                <a:latin typeface="Franklin Gothic Book" panose="020B0503020102020204" pitchFamily="34" charset="0"/>
              </a:rPr>
              <a:t>MSIS2402/2405</a:t>
            </a:r>
            <a:endParaRPr lang="en-US" sz="900" b="1" dirty="0">
              <a:latin typeface="Franklin Gothic Book" panose="020B0503020102020204" pitchFamily="34" charset="0"/>
            </a:endParaRP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1125" b="1" dirty="0"/>
              <a:t>Module 4</a:t>
            </a:r>
          </a:p>
          <a:p>
            <a:pPr>
              <a:lnSpc>
                <a:spcPct val="90000"/>
              </a:lnSpc>
            </a:pP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6527-2F66-4664-9A27-E894B1F00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Marginal Production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3473"/>
                <a:ext cx="7886700" cy="1412211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300" dirty="0">
                    <a:solidFill>
                      <a:schemeClr val="tx1"/>
                    </a:solidFill>
                  </a:rPr>
                  <a:t>A toy manufacturer has a production function: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3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3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3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𝑙𝑘</m:t>
                        </m:r>
                      </m:e>
                    </m:rad>
                  </m:oMath>
                </a14:m>
                <a:r>
                  <a:rPr lang="en-US" altLang="en-US" sz="13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3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300" dirty="0">
                    <a:solidFill>
                      <a:schemeClr val="tx1"/>
                    </a:solidFill>
                  </a:rPr>
                  <a:t> is the number of labor-hours per week,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300" dirty="0">
                    <a:solidFill>
                      <a:schemeClr val="tx1"/>
                    </a:solidFill>
                  </a:rPr>
                  <a:t> is the capital (in hundreds of dollars per week), and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300" dirty="0">
                    <a:solidFill>
                      <a:schemeClr val="tx1"/>
                    </a:solidFill>
                  </a:rPr>
                  <a:t> is </a:t>
                </a:r>
                <a:r>
                  <a:rPr lang="en-US" sz="1400" dirty="0"/>
                  <a:t>weekly production of the toy in gross (1 gross = 144 units). Find </a:t>
                </a:r>
                <a:r>
                  <a:rPr lang="en-US" altLang="en-US" sz="1300" dirty="0">
                    <a:solidFill>
                      <a:schemeClr val="tx1"/>
                    </a:solidFill>
                  </a:rPr>
                  <a:t>the marginal production function with respect to the number of labor-hour and the marginal production function with respect to the capital. Evaluate these two functions at </a:t>
                </a:r>
                <a14:m>
                  <m:oMath xmlns:m="http://schemas.openxmlformats.org/officeDocument/2006/math">
                    <m:r>
                      <a:rPr lang="en-US" sz="13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3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altLang="en-US" sz="13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en-US" sz="1300" dirty="0">
                    <a:solidFill>
                      <a:schemeClr val="tx1"/>
                    </a:solidFill>
                  </a:rPr>
                  <a:t>. Interpret the results.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3473"/>
                <a:ext cx="7886700" cy="1412211"/>
              </a:xfrm>
              <a:blipFill>
                <a:blip r:embed="rId2"/>
                <a:stretch>
                  <a:fillRect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06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64" y="1158666"/>
                <a:ext cx="7886700" cy="3453628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Since</a:t>
                </a:r>
                <a:r>
                  <a:rPr lang="en-US" altLang="en-US" sz="12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</m:d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thus: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endParaRPr lang="en-US" altLang="en-US" sz="12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64" y="1158666"/>
                <a:ext cx="7886700" cy="34536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287A81-38A7-4733-AC59-AF0D62F7206D}"/>
                  </a:ext>
                </a:extLst>
              </p:cNvPr>
              <p:cNvSpPr txBox="1"/>
              <p:nvPr/>
            </p:nvSpPr>
            <p:spPr>
              <a:xfrm>
                <a:off x="2293256" y="1709869"/>
                <a:ext cx="3719286" cy="478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287A81-38A7-4733-AC59-AF0D62F72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6" y="1709869"/>
                <a:ext cx="3719286" cy="478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6DB54-88A4-4632-AF3B-06A36ABBE95B}"/>
                  </a:ext>
                </a:extLst>
              </p:cNvPr>
              <p:cNvSpPr txBox="1"/>
              <p:nvPr/>
            </p:nvSpPr>
            <p:spPr>
              <a:xfrm>
                <a:off x="2293256" y="2722362"/>
                <a:ext cx="3726542" cy="542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=400,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=16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=400,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=16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6DB54-88A4-4632-AF3B-06A36ABBE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6" y="2722362"/>
                <a:ext cx="3726542" cy="542456"/>
              </a:xfrm>
              <a:prstGeom prst="rect">
                <a:avLst/>
              </a:prstGeom>
              <a:blipFill>
                <a:blip r:embed="rId4"/>
                <a:stretch>
                  <a:fillRect l="-13093" t="-164045" b="-23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25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64" y="1158666"/>
                <a:ext cx="7886700" cy="345362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Sometimes, functions are not given explicitly. Instead, variables are interrelated in complex ways.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Implicit differentiation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helps us find the rates of change even in these cases.</a:t>
                </a:r>
                <a:endParaRPr lang="en-US" alt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en-US" sz="1200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If</a:t>
                </a:r>
                <a:r>
                  <a:rPr lang="en-US" altLang="en-US" sz="12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evaluate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en-US" sz="1400" dirty="0"/>
                  <a:t> 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endParaRPr lang="en-US" altLang="en-US" sz="1400" b="1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64" y="1158666"/>
                <a:ext cx="7886700" cy="3453628"/>
              </a:xfrm>
              <a:blipFill>
                <a:blip r:embed="rId2"/>
                <a:stretch>
                  <a:fillRect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Partial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7742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CE69-A1C4-459E-BD59-DA23B7BC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64" y="1158666"/>
            <a:ext cx="7886700" cy="34536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Using partial differentiation, we get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054DB9FC-0E18-476D-BECC-C8F91B3189F4}"/>
                  </a:ext>
                </a:extLst>
              </p:cNvPr>
              <p:cNvSpPr txBox="1"/>
              <p:nvPr/>
            </p:nvSpPr>
            <p:spPr bwMode="auto">
              <a:xfrm>
                <a:off x="628650" y="1837467"/>
                <a:ext cx="3170578" cy="1468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054DB9FC-0E18-476D-BECC-C8F91B318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837467"/>
                <a:ext cx="3170578" cy="146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26B386-42D0-44BA-AB99-27659C4729BF}"/>
                  </a:ext>
                </a:extLst>
              </p:cNvPr>
              <p:cNvSpPr txBox="1"/>
              <p:nvPr/>
            </p:nvSpPr>
            <p:spPr>
              <a:xfrm>
                <a:off x="4416029" y="2739628"/>
                <a:ext cx="1691878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−1,2,2</m:t>
                              </m:r>
                            </m:e>
                          </m:d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26B386-42D0-44BA-AB99-27659C472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29" y="2739628"/>
                <a:ext cx="1691878" cy="547266"/>
              </a:xfrm>
              <a:prstGeom prst="rect">
                <a:avLst/>
              </a:prstGeom>
              <a:blipFill>
                <a:blip r:embed="rId3"/>
                <a:stretch>
                  <a:fillRect l="-12590" t="-162222" b="-2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1158E9-F9F0-41BD-A084-0A4A04EFCBA0}"/>
                  </a:ext>
                </a:extLst>
              </p:cNvPr>
              <p:cNvSpPr txBox="1"/>
              <p:nvPr/>
            </p:nvSpPr>
            <p:spPr>
              <a:xfrm>
                <a:off x="4700842" y="2032820"/>
                <a:ext cx="2144486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1158E9-F9F0-41BD-A084-0A4A04EF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42" y="2032820"/>
                <a:ext cx="2144486" cy="475002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1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63" y="959457"/>
                <a:ext cx="8312485" cy="39619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is differentiated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the result is a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second-order partial derivative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First-order partial derivative: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Measures how the function changes with one variable while keeping others fixed.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Second-order partial derivative: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Measures how the rate of change itself changes.</a:t>
                </a:r>
              </a:p>
              <a:p>
                <a:pPr marL="0" indent="0"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Find the four second-order partial derivatives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  <a:endParaRPr lang="en-US" altLang="en-US" sz="1200" i="1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endParaRPr lang="en-US" altLang="en-US" sz="1200" b="1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63" y="959457"/>
                <a:ext cx="8312485" cy="39619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Second-Order 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9DD35079-E896-5763-ECAC-9D9864768CC4}"/>
                  </a:ext>
                </a:extLst>
              </p:cNvPr>
              <p:cNvSpPr txBox="1"/>
              <p:nvPr/>
            </p:nvSpPr>
            <p:spPr bwMode="auto">
              <a:xfrm>
                <a:off x="3431358" y="1497119"/>
                <a:ext cx="2139951" cy="49265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200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:endParaRPr lang="en-US" sz="12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9DD35079-E896-5763-ECAC-9D9864768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358" y="1497119"/>
                <a:ext cx="2139951" cy="492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ABA690-9AEB-190E-01F3-112D93594E1D}"/>
                  </a:ext>
                </a:extLst>
              </p:cNvPr>
              <p:cNvSpPr txBox="1"/>
              <p:nvPr/>
            </p:nvSpPr>
            <p:spPr>
              <a:xfrm>
                <a:off x="677636" y="2801345"/>
                <a:ext cx="7542167" cy="910955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C00000"/>
                    </a:solidFill>
                    <a:latin typeface="Helvetica Light" panose="020B0403020202020204" pitchFamily="34" charset="0"/>
                  </a:rPr>
                  <a:t>Young Theorem: </a:t>
                </a:r>
                <a:r>
                  <a:rPr lang="en-US" sz="1200" dirty="0">
                    <a:latin typeface="Helvetica Light" panose="020B0403020202020204" pitchFamily="34" charset="0"/>
                  </a:rPr>
                  <a:t>For any twice differentiable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Helvetica Light" panose="020B0403020202020204" pitchFamily="34" charset="0"/>
                  </a:rPr>
                  <a:t>, the mixed second-order partial derivatives are equal:   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ABA690-9AEB-190E-01F3-112D9359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6" y="2801345"/>
                <a:ext cx="7542167" cy="910955"/>
              </a:xfrm>
              <a:prstGeom prst="rect">
                <a:avLst/>
              </a:prstGeom>
              <a:blipFill>
                <a:blip r:embed="rId4"/>
                <a:stretch>
                  <a:fillRect r="-8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74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49F1F6-6385-4FFE-993A-B5C30ABFA5C0}"/>
                  </a:ext>
                </a:extLst>
              </p:cNvPr>
              <p:cNvSpPr txBox="1"/>
              <p:nvPr/>
            </p:nvSpPr>
            <p:spPr>
              <a:xfrm>
                <a:off x="585787" y="1274845"/>
                <a:ext cx="4572000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200" i="0" smtClean="0">
                          <a:solidFill>
                            <a:schemeClr val="tx1"/>
                          </a:solidFill>
                          <a:latin typeface="Helvetica Light" panose="020B0403020202020204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49F1F6-6385-4FFE-993A-B5C30ABFA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" y="1274845"/>
                <a:ext cx="4572000" cy="6738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1330738E-780D-40E6-A1AF-B919364FDEFC}"/>
                  </a:ext>
                </a:extLst>
              </p:cNvPr>
              <p:cNvSpPr txBox="1"/>
              <p:nvPr/>
            </p:nvSpPr>
            <p:spPr bwMode="auto">
              <a:xfrm>
                <a:off x="590323" y="2312186"/>
                <a:ext cx="4068763" cy="823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1200">
                          <a:latin typeface="Helvetica Light" panose="020B0403020202020204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200" i="0" smtClean="0">
                          <a:latin typeface="Helvetica Light" panose="020B0403020202020204"/>
                        </a:rPr>
                        <m:t> 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1330738E-780D-40E6-A1AF-B919364F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323" y="2312186"/>
                <a:ext cx="4068763" cy="823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31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4F2F6-6FDE-4CCB-8F85-9715C401E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5089922" cy="404813"/>
          </a:xfrm>
        </p:spPr>
        <p:txBody>
          <a:bodyPr>
            <a:normAutofit/>
          </a:bodyPr>
          <a:lstStyle/>
          <a:p>
            <a:r>
              <a:rPr lang="en-US" dirty="0"/>
              <a:t>Second-Order Partial Derivative of an Implicit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Determine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1200" i="1" dirty="0"/>
                  <a:t> 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8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4860"/>
                <a:ext cx="7886700" cy="30492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By implicit differentiation,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Differentiating both sides with respect to </a:t>
                </a:r>
                <a:r>
                  <a:rPr lang="en-US" altLang="en-US" sz="12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, we obtain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Substituting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en-US" sz="1200" dirty="0"/>
                  <a:t>,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4860"/>
                <a:ext cx="7886700" cy="3049250"/>
              </a:xfrm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30D7EB29-0BF4-4FC1-9832-A45BB97CE951}"/>
                  </a:ext>
                </a:extLst>
              </p:cNvPr>
              <p:cNvSpPr txBox="1"/>
              <p:nvPr/>
            </p:nvSpPr>
            <p:spPr bwMode="auto">
              <a:xfrm>
                <a:off x="2978037" y="1575810"/>
                <a:ext cx="3187926" cy="6111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30D7EB29-0BF4-4FC1-9832-A45BB97C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8037" y="1575810"/>
                <a:ext cx="3187926" cy="611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80179E12-46AA-4B06-B750-383FFF496DE9}"/>
                  </a:ext>
                </a:extLst>
              </p:cNvPr>
              <p:cNvSpPr txBox="1"/>
              <p:nvPr/>
            </p:nvSpPr>
            <p:spPr bwMode="auto">
              <a:xfrm>
                <a:off x="2774568" y="2602611"/>
                <a:ext cx="3995738" cy="625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80179E12-46AA-4B06-B750-383FFF49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4568" y="2602611"/>
                <a:ext cx="3995738" cy="625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7">
                <a:extLst>
                  <a:ext uri="{FF2B5EF4-FFF2-40B4-BE49-F238E27FC236}">
                    <a16:creationId xmlns:a16="http://schemas.microsoft.com/office/drawing/2014/main" id="{6C622EE5-06E1-4519-A499-5039DF757502}"/>
                  </a:ext>
                </a:extLst>
              </p:cNvPr>
              <p:cNvSpPr txBox="1"/>
              <p:nvPr/>
            </p:nvSpPr>
            <p:spPr bwMode="auto">
              <a:xfrm>
                <a:off x="2717573" y="3650313"/>
                <a:ext cx="3708854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3" name="Object 7">
                <a:extLst>
                  <a:ext uri="{FF2B5EF4-FFF2-40B4-BE49-F238E27FC236}">
                    <a16:creationId xmlns:a16="http://schemas.microsoft.com/office/drawing/2014/main" id="{6C622EE5-06E1-4519-A499-5039DF757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7573" y="3650313"/>
                <a:ext cx="3708854" cy="654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88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9E68E-E322-BC43-B25A-49A00B116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42444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626" y="1100277"/>
                <a:ext cx="7886700" cy="3043914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If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sz="1200" dirty="0"/>
                  <a:t>are functions with respect to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then</a:t>
                </a:r>
                <a:r>
                  <a:rPr lang="en-US" altLang="en-US" sz="1200" dirty="0"/>
                  <a:t>:</a:t>
                </a:r>
              </a:p>
              <a:p>
                <a:pPr marL="0" indent="0">
                  <a:buNone/>
                </a:pPr>
                <a:endParaRPr lang="en-US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en-US" sz="1200" dirty="0"/>
              </a:p>
              <a:p>
                <a:pPr marL="0" indent="0">
                  <a:buNone/>
                </a:pPr>
                <a:r>
                  <a:rPr lang="en-US" altLang="en-US" sz="1200" dirty="0"/>
                  <a:t>Where,</a:t>
                </a:r>
              </a:p>
              <a:p>
                <a14:m>
                  <m:oMath xmlns:m="http://schemas.openxmlformats.org/officeDocument/2006/math">
                    <m:r>
                      <a:rPr lang="en-US" sz="1200" b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/>
                  <a:t>is called the </a:t>
                </a:r>
                <a:r>
                  <a:rPr lang="en-US" sz="1200" dirty="0">
                    <a:solidFill>
                      <a:srgbClr val="0000FF"/>
                    </a:solidFill>
                  </a:rPr>
                  <a:t>gradient</a:t>
                </a:r>
                <a:r>
                  <a:rPr lang="en-US" sz="1200" dirty="0"/>
                  <a:t>, which tells us how the function changes with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sz="1200" dirty="0"/>
                  <a:t> shows how the input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/>
                  <a:t>change with respect to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200" dirty="0"/>
                  <a:t>For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2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626" y="1100277"/>
                <a:ext cx="7886700" cy="3043914"/>
              </a:xfrm>
              <a:blipFill>
                <a:blip r:embed="rId2"/>
                <a:stretch>
                  <a:fillRect t="-57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69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AC557-16C0-A0E9-8E01-D6C1430A1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ometric Interpretation of the partial derivative with respect to x at point (a,b)">
            <a:extLst>
              <a:ext uri="{FF2B5EF4-FFF2-40B4-BE49-F238E27FC236}">
                <a16:creationId xmlns:a16="http://schemas.microsoft.com/office/drawing/2014/main" id="{97C16AB6-8D6A-7ADC-D9D8-E578645A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73" y="1257581"/>
            <a:ext cx="3224587" cy="3146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1F08D-790C-69E4-4B2D-7101207A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Rectangle 11">
                <a:extLst>
                  <a:ext uri="{FF2B5EF4-FFF2-40B4-BE49-F238E27FC236}">
                    <a16:creationId xmlns:a16="http://schemas.microsoft.com/office/drawing/2014/main" id="{CFD69980-8EBF-FF28-1D02-5CA9E0AABF8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179094"/>
                <a:ext cx="5158196" cy="3761873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partial derivative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measures how a function changes as one of its variables changes, while holding other variables constant. This is useful in business, especially when analyzing how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changes in one factor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(e.g., price or advertising spend) affect outcomes (e.g., profit or sales), while keeping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other factors fixed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.</a:t>
                </a:r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The partial derivatives with respect to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is:</a:t>
                </a:r>
              </a:p>
              <a:p>
                <a:pPr>
                  <a:lnSpc>
                    <a:spcPct val="16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60000"/>
                  </a:lnSpc>
                  <a:buFontTx/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This shows how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changes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changes,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fixed.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The partial derivatives with respect to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is:</a:t>
                </a: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60000"/>
                  </a:lnSpc>
                  <a:buFontTx/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This shows how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changes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changes,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fixed.</a:t>
                </a:r>
              </a:p>
              <a:p>
                <a:pPr>
                  <a:lnSpc>
                    <a:spcPct val="160000"/>
                  </a:lnSpc>
                  <a:buFontTx/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9" name="Rectangle 11">
                <a:extLst>
                  <a:ext uri="{FF2B5EF4-FFF2-40B4-BE49-F238E27FC236}">
                    <a16:creationId xmlns:a16="http://schemas.microsoft.com/office/drawing/2014/main" id="{CFD69980-8EBF-FF28-1D02-5CA9E0AAB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4"/>
                <a:ext cx="5158196" cy="3761873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08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66AEE3-52C0-3DB2-5E7A-A4196E689382}"/>
                  </a:ext>
                </a:extLst>
              </p:cNvPr>
              <p:cNvSpPr txBox="1"/>
              <p:nvPr/>
            </p:nvSpPr>
            <p:spPr>
              <a:xfrm>
                <a:off x="391049" y="1233157"/>
                <a:ext cx="8713660" cy="3166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latin typeface="Helvetica Light" panose="020B0403020202020204" pitchFamily="34" charset="0"/>
                  </a:rPr>
                  <a:t>Proof </a:t>
                </a:r>
                <a:r>
                  <a:rPr lang="en-US" sz="1200" dirty="0">
                    <a:latin typeface="Helvetica Light" panose="020B0403020202020204" pitchFamily="34" charset="0"/>
                  </a:rPr>
                  <a:t>(for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>
                    <a:latin typeface="Helvetica Light" panose="020B0403020202020204" pitchFamily="34" charset="0"/>
                  </a:rPr>
                  <a:t>):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120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20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1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1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120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120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sz="120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sz="12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0066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120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66AEE3-52C0-3DB2-5E7A-A4196E68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9" y="1233157"/>
                <a:ext cx="8713660" cy="3166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79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DA47E-84A7-4649-ACEB-39125728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Chain Rule in Exponential and Logarithmic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en-US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in terms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200" dirty="0"/>
                  <a:t>.</a:t>
                </a:r>
                <a:endParaRPr lang="en-US" altLang="en-US" sz="1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1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By the chain rule,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200" dirty="0"/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0AC05A-9537-42B6-B43C-E8C8ED3C5242}"/>
                  </a:ext>
                </a:extLst>
              </p:cNvPr>
              <p:cNvSpPr txBox="1"/>
              <p:nvPr/>
            </p:nvSpPr>
            <p:spPr>
              <a:xfrm>
                <a:off x="2010229" y="2101937"/>
                <a:ext cx="4550229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0AC05A-9537-42B6-B43C-E8C8ED3C5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229" y="2101937"/>
                <a:ext cx="4550229" cy="475002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99EDE69B-3041-4F90-B949-6E5D1CD6446F}"/>
                  </a:ext>
                </a:extLst>
              </p:cNvPr>
              <p:cNvSpPr txBox="1"/>
              <p:nvPr/>
            </p:nvSpPr>
            <p:spPr bwMode="auto">
              <a:xfrm>
                <a:off x="2835161" y="3427412"/>
                <a:ext cx="2900363" cy="766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99EDE69B-3041-4F90-B949-6E5D1CD6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5161" y="3427412"/>
                <a:ext cx="2900363" cy="766763"/>
              </a:xfrm>
              <a:prstGeom prst="rect">
                <a:avLst/>
              </a:prstGeom>
              <a:blipFill>
                <a:blip r:embed="rId4"/>
                <a:stretch>
                  <a:fillRect l="-17647" t="-115873" b="-1349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51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7834-4371-1FEF-CD68-7C4B0FF4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77AC-543E-9BBB-0327-098F6B11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Directional (Fréchet)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Rectangle 11">
                <a:extLst>
                  <a:ext uri="{FF2B5EF4-FFF2-40B4-BE49-F238E27FC236}">
                    <a16:creationId xmlns:a16="http://schemas.microsoft.com/office/drawing/2014/main" id="{F5F01074-D7B5-FD03-11F6-A35E041370D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69471" y="1026695"/>
                <a:ext cx="7593806" cy="2702751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1200" dirty="0">
                    <a:solidFill>
                      <a:schemeClr val="tx1"/>
                    </a:solidFill>
                  </a:rPr>
                  <a:t>The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rgbClr val="0000FF"/>
                    </a:solidFill>
                  </a:rPr>
                  <a:t>directional derivative</a:t>
                </a:r>
                <a:r>
                  <a:rPr lang="en-US" sz="1200" dirty="0">
                    <a:solidFill>
                      <a:schemeClr val="tx1"/>
                    </a:solidFill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at a point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, </a:t>
                </a:r>
                <a:r>
                  <a:rPr lang="en-US" sz="1200" dirty="0">
                    <a:solidFill>
                      <a:schemeClr val="tx1"/>
                    </a:solidFill>
                  </a:rPr>
                  <a:t>in the direction of a </a:t>
                </a:r>
                <a:r>
                  <a:rPr lang="en-US" sz="1200" dirty="0">
                    <a:solidFill>
                      <a:srgbClr val="0000FF"/>
                    </a:solidFill>
                  </a:rPr>
                  <a:t>unit vector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200" dirty="0"/>
                  <a:t>, </a:t>
                </a:r>
                <a:r>
                  <a:rPr lang="en-US" sz="1200" dirty="0">
                    <a:solidFill>
                      <a:schemeClr val="tx1"/>
                    </a:solidFill>
                  </a:rPr>
                  <a:t>measures the rate of change of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as we move in that direction.</a:t>
                </a:r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Formula:</a:t>
                </a:r>
                <a:endParaRPr lang="en-US" sz="1200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𝐷𝑓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Result: </a:t>
                </a:r>
                <a:r>
                  <a:rPr lang="en-US" sz="1200" dirty="0">
                    <a:solidFill>
                      <a:schemeClr val="tx1"/>
                    </a:solidFill>
                  </a:rPr>
                  <a:t>For a differentiable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the directional derivative can be calculated as:</a:t>
                </a: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𝐷𝑓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d>
                        <m:dPr>
                          <m:ctrlP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1200" b="1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is the gradient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denotes the dot product.</a:t>
                </a:r>
              </a:p>
            </p:txBody>
          </p:sp>
        </mc:Choice>
        <mc:Fallback>
          <p:sp>
            <p:nvSpPr>
              <p:cNvPr id="1029" name="Rectangle 11">
                <a:extLst>
                  <a:ext uri="{FF2B5EF4-FFF2-40B4-BE49-F238E27FC236}">
                    <a16:creationId xmlns:a16="http://schemas.microsoft.com/office/drawing/2014/main" id="{F5F01074-D7B5-FD03-11F6-A35E04137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471" y="1026695"/>
                <a:ext cx="7593806" cy="2702751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ABD0-FC6F-4AC3-83F1-7730F5BE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Directional (Fréchet)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Rectangle 11">
                <a:extLst>
                  <a:ext uri="{FF2B5EF4-FFF2-40B4-BE49-F238E27FC236}">
                    <a16:creationId xmlns:a16="http://schemas.microsoft.com/office/drawing/2014/main" id="{D79F71F4-DE46-4202-ADB9-56FA7EC1533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69471" y="1026695"/>
                <a:ext cx="7593806" cy="4015568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/>
                  <a:t>Proof</a:t>
                </a:r>
                <a:r>
                  <a:rPr lang="en-US" sz="1200" dirty="0"/>
                  <a:t> (for interested students)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From the definition,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𝐷𝑓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To compute this derivative, assume: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So,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By using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the Chain Rule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, assuming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we have: </a:t>
                </a:r>
              </a:p>
              <a:p>
                <a:pPr>
                  <a:lnSpc>
                    <a:spcPct val="10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200" b="1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Tx/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So, replacing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in the above gives:</a:t>
                </a:r>
              </a:p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𝐷𝑓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  <a:buFontTx/>
                  <a:buNone/>
                </a:pPr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  <a:buFontTx/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Remark: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is a very important technique. Make sure not to forget it! It is used a lot.</a:t>
                </a:r>
                <a:endParaRPr lang="en-US" altLang="en-US" sz="105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29" name="Rectangle 11">
                <a:extLst>
                  <a:ext uri="{FF2B5EF4-FFF2-40B4-BE49-F238E27FC236}">
                    <a16:creationId xmlns:a16="http://schemas.microsoft.com/office/drawing/2014/main" id="{D79F71F4-DE46-4202-ADB9-56FA7EC15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471" y="1026695"/>
                <a:ext cx="7593806" cy="4015568"/>
              </a:xfrm>
              <a:blipFill>
                <a:blip r:embed="rId2"/>
                <a:stretch>
                  <a:fillRect l="-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00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ABD0-FC6F-4AC3-83F1-7730F5BE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Directional (Fréchet)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1">
                <a:extLst>
                  <a:ext uri="{FF2B5EF4-FFF2-40B4-BE49-F238E27FC236}">
                    <a16:creationId xmlns:a16="http://schemas.microsoft.com/office/drawing/2014/main" id="{B28B2F25-754E-4B60-A24B-E4792F8597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49" y="1250323"/>
                <a:ext cx="8002003" cy="3405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Compute the derivative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in the direction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=(−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𝐷𝑓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200" b="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11">
                <a:extLst>
                  <a:ext uri="{FF2B5EF4-FFF2-40B4-BE49-F238E27FC236}">
                    <a16:creationId xmlns:a16="http://schemas.microsoft.com/office/drawing/2014/main" id="{B28B2F25-754E-4B60-A24B-E4792F859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250323"/>
                <a:ext cx="8002003" cy="34050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1">
            <a:extLst>
              <a:ext uri="{FF2B5EF4-FFF2-40B4-BE49-F238E27FC236}">
                <a16:creationId xmlns:a16="http://schemas.microsoft.com/office/drawing/2014/main" id="{9D9BCCCF-51C8-305E-9B2D-6075375D5B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ctr">
            <a:normAutofit/>
          </a:bodyPr>
          <a:lstStyle/>
          <a:p>
            <a:r>
              <a:rPr lang="en-US" dirty="0"/>
              <a:t>Unconstrained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18240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Maximum and Minimum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D612EF-7860-4CAE-916F-EA8DA0D43050}"/>
                  </a:ext>
                </a:extLst>
              </p:cNvPr>
              <p:cNvSpPr txBox="1"/>
              <p:nvPr/>
            </p:nvSpPr>
            <p:spPr>
              <a:xfrm>
                <a:off x="628650" y="1026695"/>
                <a:ext cx="7927521" cy="88883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rgbClr val="C00000"/>
                    </a:solidFill>
                    <a:latin typeface="Helvetica Light" panose="020B0403020202020204"/>
                  </a:rPr>
                  <a:t>Definition:</a:t>
                </a:r>
                <a:r>
                  <a:rPr lang="en-US" altLang="en-US" sz="1200" dirty="0">
                    <a:latin typeface="Helvetica Light" panose="020B0403020202020204"/>
                  </a:rPr>
                  <a:t> 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has a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relative maximum </a:t>
                </a:r>
                <a:r>
                  <a:rPr lang="en-US" altLang="en-US" sz="1200" dirty="0">
                    <a:latin typeface="Helvetica Light" panose="020B0403020202020204"/>
                  </a:rPr>
                  <a:t>at the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if, for all points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in the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:</a:t>
                </a:r>
              </a:p>
              <a:p>
                <a:pPr marL="342900" indent="-3429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200" dirty="0">
                  <a:latin typeface="Helvetica Light" panose="020B0403020202020204"/>
                </a:endParaRPr>
              </a:p>
              <a:p>
                <a:pPr marL="342900" indent="-34290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latin typeface="Helvetica Light" panose="020B0403020202020204"/>
                  </a:rPr>
                  <a:t>For a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relative minimum</a:t>
                </a:r>
                <a:r>
                  <a:rPr lang="en-US" altLang="en-US" sz="1200" dirty="0">
                    <a:latin typeface="Helvetica Light" panose="020B0403020202020204"/>
                  </a:rPr>
                  <a:t>, we replace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in the above inequality.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1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D612EF-7860-4CAE-916F-EA8DA0D43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26695"/>
                <a:ext cx="7927521" cy="888833"/>
              </a:xfrm>
              <a:prstGeom prst="rect">
                <a:avLst/>
              </a:prstGeom>
              <a:blipFill>
                <a:blip r:embed="rId2"/>
                <a:stretch>
                  <a:fillRect b="-40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D5048A3-A65B-9440-075A-A4792B89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35" y="2403567"/>
            <a:ext cx="6109261" cy="25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4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A1858-4249-50DC-DED0-DD9C92C7E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899A-3943-CA50-A8C2-7E9A6619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Order Necessary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EAEF13-5711-6386-639F-7309E1947F05}"/>
                  </a:ext>
                </a:extLst>
              </p:cNvPr>
              <p:cNvSpPr txBox="1"/>
              <p:nvPr/>
            </p:nvSpPr>
            <p:spPr>
              <a:xfrm>
                <a:off x="628650" y="1026695"/>
                <a:ext cx="7855676" cy="943656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is a local (relative) minimum or maximum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then</a:t>
                </a:r>
              </a:p>
              <a:p>
                <a:pPr marL="342900" indent="-3429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1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D612EF-7860-4CAE-916F-EA8DA0D43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26695"/>
                <a:ext cx="7855676" cy="943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093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Order Necessary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27D30D-E0D0-6A0F-CEC6-A0B7194DB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259" y="1143895"/>
                <a:ext cx="8160020" cy="2990193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50" b="1" dirty="0">
                    <a:solidFill>
                      <a:schemeClr val="tx1"/>
                    </a:solidFill>
                  </a:rPr>
                  <a:t>Proof </a:t>
                </a:r>
                <a:r>
                  <a:rPr lang="en-US" altLang="en-US" sz="1150" dirty="0">
                    <a:solidFill>
                      <a:schemeClr val="tx1"/>
                    </a:solidFill>
                  </a:rPr>
                  <a:t>(for interested students)</a:t>
                </a:r>
                <a:r>
                  <a:rPr lang="en-US" altLang="en-US" sz="1150" b="1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50" dirty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5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5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15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50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150" dirty="0">
                    <a:solidFill>
                      <a:schemeClr val="tx1"/>
                    </a:solidFill>
                  </a:rPr>
                  <a:t>to be a minimum point (the proof for maximum is similar) and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150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15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en-US" sz="1150" dirty="0">
                    <a:solidFill>
                      <a:schemeClr val="tx1"/>
                    </a:solidFill>
                  </a:rPr>
                  <a:t> small enough, we have 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en-US" sz="1150" dirty="0">
                    <a:solidFill>
                      <a:schemeClr val="tx1"/>
                    </a:solidFill>
                  </a:rPr>
                  <a:t>. So, by First Order Necessary Condition,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1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rPr lang="en-US" altLang="en-US" sz="1150" dirty="0">
                    <a:solidFill>
                      <a:schemeClr val="tx1"/>
                    </a:solidFill>
                  </a:rPr>
                  <a:t>. From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150" dirty="0">
                    <a:solidFill>
                      <a:schemeClr val="tx1"/>
                    </a:solidFill>
                  </a:rPr>
                  <a:t>Directional Derivative’s slide, we found that:</a:t>
                </a: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But, since this must hold for every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in particular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we must have:</a:t>
                </a: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Remark: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𝐷𝑓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2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means that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does not change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by moving a bit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in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any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direction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is a stationary point).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27D30D-E0D0-6A0F-CEC6-A0B7194DB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259" y="1143895"/>
                <a:ext cx="8160020" cy="2990193"/>
              </a:xfrm>
              <a:blipFill>
                <a:blip r:embed="rId2"/>
                <a:stretch>
                  <a:fillRect b="-8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2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3F81-5305-406D-9B18-B5318852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B4367-1947-4F1E-8BF4-3087D5F24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CA87E-AD07-4814-8D78-B9FBDD5CF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If</a:t>
                </a:r>
                <a:r>
                  <a:rPr lang="en-US" altLang="en-US" sz="1200" i="1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en-US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Also,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en-US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en-US" sz="1200" dirty="0"/>
                  <a:t>.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CA87E-AD07-4814-8D78-B9FBDD5CF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E7E9-A5B6-4A5B-BCBE-164C4E2BF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Critical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Find the critical points of the function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+100−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−100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65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CE69-A1C4-459E-BD59-DA23B7BC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Since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we solve the system and </a:t>
            </a:r>
            <a:r>
              <a:rPr lang="en-US" altLang="en-US" sz="1200" dirty="0">
                <a:solidFill>
                  <a:schemeClr val="tx1"/>
                </a:solidFill>
                <a:latin typeface="Helvetica Light" panose="020B0403020202020204"/>
              </a:rPr>
              <a:t>get</a:t>
            </a:r>
            <a:endParaRPr lang="en-US" altLang="en-US" sz="12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200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905665-5140-4D44-8A5D-BC2B279EF0E0}"/>
                  </a:ext>
                </a:extLst>
              </p:cNvPr>
              <p:cNvSpPr txBox="1"/>
              <p:nvPr/>
            </p:nvSpPr>
            <p:spPr>
              <a:xfrm>
                <a:off x="3075985" y="1295106"/>
                <a:ext cx="2728902" cy="945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+100=0</m:t>
                      </m:r>
                    </m:oMath>
                  </m:oMathPara>
                </a14:m>
                <a:endParaRPr lang="en-US" sz="1400" dirty="0">
                  <a:solidFill>
                    <a:srgbClr val="006600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905665-5140-4D44-8A5D-BC2B279EF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985" y="1295106"/>
                <a:ext cx="2728902" cy="945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926AC-18DA-4059-8396-A2D7F5074C90}"/>
                  </a:ext>
                </a:extLst>
              </p:cNvPr>
              <p:cNvSpPr txBox="1"/>
              <p:nvPr/>
            </p:nvSpPr>
            <p:spPr>
              <a:xfrm>
                <a:off x="3466743" y="2978672"/>
                <a:ext cx="1282997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926AC-18DA-4059-8396-A2D7F507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43" y="2978672"/>
                <a:ext cx="1282997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93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64" y="989996"/>
                <a:ext cx="7964686" cy="3983686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rgbClr val="C00000"/>
                    </a:solidFill>
                    <a:latin typeface="Helvetica Light" panose="020B0403020202020204"/>
                  </a:rPr>
                  <a:t>Definition:</a:t>
                </a: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The second-order partial derivatives matrix (also known as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Hessian</a:t>
                </a: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) is a square matrix: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p>
                          <m:r>
                            <a:rPr lang="en-US" sz="1200" b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 </a:t>
                </a:r>
                <a:r>
                  <a:rPr lang="en-US" altLang="en-US" sz="1200" dirty="0">
                    <a:latin typeface="Helvetica Light" panose="020B0403020202020204"/>
                  </a:rPr>
                  <a:t>gives information about the concavity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. To interpret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, for all nonzero directions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, we use the quadratic form: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p>
                          <m:r>
                            <a:rPr lang="en-US" sz="1200" b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200" dirty="0">
                  <a:latin typeface="Helvetica Light" panose="020B0403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If</a:t>
                </a:r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</a:t>
                </a:r>
                <a:r>
                  <a:rPr lang="en-US" sz="1200" dirty="0">
                    <a:solidFill>
                      <a:srgbClr val="0000FF"/>
                    </a:solidFill>
                  </a:rPr>
                  <a:t>convex or flat </a:t>
                </a:r>
                <a:r>
                  <a:rPr lang="en-US" sz="1200" dirty="0"/>
                  <a:t>at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000" dirty="0">
                    <a:latin typeface="Helvetica Light" panose="020B0403020202020204"/>
                  </a:rPr>
                  <a:t> is called </a:t>
                </a:r>
                <a:r>
                  <a:rPr lang="en-US" altLang="en-US" sz="1000" b="1" dirty="0">
                    <a:solidFill>
                      <a:srgbClr val="0000FF"/>
                    </a:solidFill>
                    <a:latin typeface="Helvetica Light" panose="020B0403020202020204"/>
                  </a:rPr>
                  <a:t>positive semidefinite (PSD)</a:t>
                </a:r>
                <a:endParaRPr lang="en-US" altLang="en-US" sz="1000" b="1" i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then</a:t>
                </a:r>
                <a:r>
                  <a:rPr lang="en-US" altLang="en-US" sz="12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</a:t>
                </a:r>
                <a:r>
                  <a:rPr lang="en-US" sz="1200" dirty="0">
                    <a:solidFill>
                      <a:srgbClr val="0000FF"/>
                    </a:solidFill>
                  </a:rPr>
                  <a:t>strictly convex </a:t>
                </a:r>
                <a:r>
                  <a:rPr lang="en-US" sz="1200" dirty="0"/>
                  <a:t>at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000" dirty="0">
                    <a:latin typeface="Helvetica Light" panose="020B0403020202020204"/>
                  </a:rPr>
                  <a:t> is called </a:t>
                </a:r>
                <a:r>
                  <a:rPr lang="en-US" altLang="en-US" sz="1000" b="1" dirty="0">
                    <a:solidFill>
                      <a:srgbClr val="0000FF"/>
                    </a:solidFill>
                    <a:latin typeface="Helvetica Light" panose="020B0403020202020204"/>
                  </a:rPr>
                  <a:t>positive definite (PD)</a:t>
                </a:r>
                <a:r>
                  <a:rPr lang="en-US" altLang="en-US" sz="1000" b="1" dirty="0">
                    <a:solidFill>
                      <a:schemeClr val="tx1"/>
                    </a:solidFill>
                    <a:latin typeface="Helvetica Light" panose="020B0403020202020204"/>
                  </a:rPr>
                  <a:t> </a:t>
                </a:r>
                <a:endParaRPr lang="en-US" altLang="en-US" sz="1000" b="1" i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then</a:t>
                </a:r>
                <a:r>
                  <a:rPr lang="en-US" altLang="en-US" sz="12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</a:t>
                </a:r>
                <a:r>
                  <a:rPr lang="en-US" sz="1200" dirty="0">
                    <a:solidFill>
                      <a:srgbClr val="0000FF"/>
                    </a:solidFill>
                  </a:rPr>
                  <a:t>concave or flat </a:t>
                </a:r>
                <a:r>
                  <a:rPr lang="en-US" sz="1200" dirty="0"/>
                  <a:t>at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000" dirty="0">
                    <a:latin typeface="Helvetica Light" panose="020B0403020202020204"/>
                  </a:rPr>
                  <a:t> is called </a:t>
                </a:r>
                <a:r>
                  <a:rPr lang="en-US" altLang="en-US" sz="1000" b="1" dirty="0">
                    <a:solidFill>
                      <a:srgbClr val="0000FF"/>
                    </a:solidFill>
                    <a:latin typeface="Helvetica Light" panose="020B0403020202020204"/>
                  </a:rPr>
                  <a:t>negative semidefinite (PSD)</a:t>
                </a:r>
                <a:endParaRPr lang="en-US" altLang="en-US" sz="1000" b="1" i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</a:t>
                </a:r>
                <a:r>
                  <a:rPr lang="en-US" sz="1200" dirty="0">
                    <a:solidFill>
                      <a:srgbClr val="0000FF"/>
                    </a:solidFill>
                  </a:rPr>
                  <a:t>strictly concave </a:t>
                </a:r>
                <a:r>
                  <a:rPr lang="en-US" sz="1200" dirty="0"/>
                  <a:t>at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050" dirty="0">
                    <a:solidFill>
                      <a:schemeClr val="tx1"/>
                    </a:solidFill>
                    <a:latin typeface="Helvetica Light" panose="020B0403020202020204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000" dirty="0">
                    <a:latin typeface="Helvetica Light" panose="020B0403020202020204"/>
                  </a:rPr>
                  <a:t> is called </a:t>
                </a:r>
                <a:r>
                  <a:rPr lang="en-US" altLang="en-US" sz="1000" b="1" dirty="0">
                    <a:solidFill>
                      <a:srgbClr val="0000FF"/>
                    </a:solidFill>
                    <a:latin typeface="Helvetica Light" panose="020B0403020202020204"/>
                  </a:rPr>
                  <a:t>negative definite (ND)</a:t>
                </a:r>
                <a:endParaRPr lang="en-US" altLang="en-US" sz="1000" b="1" i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en-US" sz="1200" dirty="0">
                  <a:latin typeface="Helvetica Light" panose="020B0403020202020204"/>
                </a:endParaRPr>
              </a:p>
              <a:p>
                <a:pPr>
                  <a:lnSpc>
                    <a:spcPct val="80000"/>
                  </a:lnSpc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64" y="989996"/>
                <a:ext cx="7964686" cy="3983686"/>
              </a:xfrm>
              <a:blipFill>
                <a:blip r:embed="rId2"/>
                <a:stretch>
                  <a:fillRect b="-3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Matrix of Second Derivatives</a:t>
            </a:r>
          </a:p>
        </p:txBody>
      </p:sp>
    </p:spTree>
    <p:extLst>
      <p:ext uri="{BB962C8B-B14F-4D97-AF65-F5344CB8AC3E}">
        <p14:creationId xmlns:p14="http://schemas.microsoft.com/office/powerpoint/2010/main" val="236513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34553"/>
            <a:ext cx="7886700" cy="752851"/>
          </a:xfrm>
        </p:spPr>
        <p:txBody>
          <a:bodyPr>
            <a:normAutofit/>
          </a:bodyPr>
          <a:lstStyle/>
          <a:p>
            <a:r>
              <a:rPr lang="en-US" dirty="0"/>
              <a:t>Second Order Necessary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11608-334E-49E2-A752-908011E55307}"/>
                  </a:ext>
                </a:extLst>
              </p:cNvPr>
              <p:cNvSpPr txBox="1"/>
              <p:nvPr/>
            </p:nvSpPr>
            <p:spPr>
              <a:xfrm>
                <a:off x="628650" y="1115162"/>
                <a:ext cx="8234499" cy="89973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be twice differentiable.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is a local interior minimum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is positive semidefinite.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is a relative maximum,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is negative semidefinite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.</a:t>
                </a:r>
                <a:endParaRPr lang="en-US" altLang="en-US" sz="12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11608-334E-49E2-A752-908011E55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15162"/>
                <a:ext cx="8234499" cy="899733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82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508AC-12D4-DE8E-FD4D-B734CE45D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F4C-2574-D0DD-E091-04CAD6CD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34553"/>
            <a:ext cx="7886700" cy="752851"/>
          </a:xfrm>
        </p:spPr>
        <p:txBody>
          <a:bodyPr>
            <a:normAutofit/>
          </a:bodyPr>
          <a:lstStyle/>
          <a:p>
            <a:r>
              <a:rPr lang="en-US" dirty="0"/>
              <a:t>Second Order Necessary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CC2D36D-494D-A9E0-D5CF-18DF60D17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068385"/>
                <a:ext cx="8422594" cy="3033352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Proof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(for interested students)</a:t>
                </a:r>
                <a:r>
                  <a:rPr lang="en-US" altLang="en-US" sz="12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to be a min point (the proof for max is similar) and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near zero,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So, by Second Order Condition,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1200" b="1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2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2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or: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p>
                          <m:r>
                            <a:rPr lang="en-US" sz="12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(Note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is computed in the same way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which results in: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CC2D36D-494D-A9E0-D5CF-18DF60D17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068385"/>
                <a:ext cx="8422594" cy="3033352"/>
              </a:xfrm>
              <a:blipFill>
                <a:blip r:embed="rId2"/>
                <a:stretch>
                  <a:fillRect b="-26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17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34553"/>
            <a:ext cx="7886700" cy="752851"/>
          </a:xfrm>
        </p:spPr>
        <p:txBody>
          <a:bodyPr>
            <a:normAutofit/>
          </a:bodyPr>
          <a:lstStyle/>
          <a:p>
            <a:r>
              <a:rPr lang="en-US" dirty="0"/>
              <a:t>Second Order Sufficient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11608-334E-49E2-A752-908011E55307}"/>
                  </a:ext>
                </a:extLst>
              </p:cNvPr>
              <p:cNvSpPr txBox="1"/>
              <p:nvPr/>
            </p:nvSpPr>
            <p:spPr>
              <a:xfrm>
                <a:off x="628650" y="1115162"/>
                <a:ext cx="8234499" cy="89973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be twice differentiable.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is positive semidefinite,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is a local interior minimum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is negative semidefinite,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is a local interior maximum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11608-334E-49E2-A752-908011E55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15162"/>
                <a:ext cx="8234499" cy="899733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511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215A2-228D-2103-A85A-12C7CAA50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4E4E-BE1C-0EE2-D83D-2C511CCC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34553"/>
            <a:ext cx="7886700" cy="752851"/>
          </a:xfrm>
        </p:spPr>
        <p:txBody>
          <a:bodyPr>
            <a:normAutofit/>
          </a:bodyPr>
          <a:lstStyle/>
          <a:p>
            <a:r>
              <a:rPr lang="en-US" dirty="0"/>
              <a:t>Second Order Sufficient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A448C-7B9B-C4C0-6FAF-178FCDBB3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065119"/>
                <a:ext cx="7796892" cy="2768829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Proof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(for interested students)</a:t>
                </a:r>
                <a:r>
                  <a:rPr lang="en-US" altLang="en-US" sz="1200" b="1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is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positive semidefinite. </a:t>
                </a:r>
                <a:r>
                  <a:rPr lang="en-US" altLang="en-US" sz="1200" dirty="0">
                    <a:latin typeface="Helvetica Light" panose="020B0403020202020204"/>
                  </a:rPr>
                  <a:t>Then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assuming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we have: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b="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p>
                          <m:r>
                            <a:rPr lang="en-US" sz="1200" b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p>
                          <m:r>
                            <a:rPr lang="en-US" sz="12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Therefore, by Second Order Sufficient Condition (SOSC) for single variable functions,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has a local minimum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Considering that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this means that: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(near zero) and any direction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This means that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solidFill>
                      <a:srgbClr val="0000FF"/>
                    </a:solidFill>
                  </a:rPr>
                  <a:t> has a (local) minimum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A448C-7B9B-C4C0-6FAF-178FCDBB3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065119"/>
                <a:ext cx="7796892" cy="2768829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974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46558-130E-CC92-65E2-65C1D76D0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F5CC-A514-571D-6C86-67086B55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Order Condition for Two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348765-71F9-39A6-CF5C-F13D7B35B804}"/>
                  </a:ext>
                </a:extLst>
              </p:cNvPr>
              <p:cNvSpPr txBox="1"/>
              <p:nvPr/>
            </p:nvSpPr>
            <p:spPr>
              <a:xfrm>
                <a:off x="698360" y="1106457"/>
                <a:ext cx="7661052" cy="2301336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For two variables, the Second Order Conditions simplify to the below conditions:</a:t>
                </a:r>
              </a:p>
              <a:p>
                <a:pPr marL="342900" indent="-34290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Let</a:t>
                </a:r>
                <a:r>
                  <a:rPr lang="en-US" altLang="en-US" sz="12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and:</a:t>
                </a:r>
                <a:endParaRPr lang="en-US" alt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 marL="342900" indent="-34290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Then: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has a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 relative maximum </a:t>
                </a: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has a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 relative minimum </a:t>
                </a: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has a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saddle point </a:t>
                </a: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at</a:t>
                </a:r>
                <a:r>
                  <a:rPr lang="en-US" altLang="en-US" sz="12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the test is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inconclusive</a:t>
                </a: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  <a:endParaRPr lang="en-US" altLang="en-US" sz="1400" dirty="0">
                  <a:solidFill>
                    <a:schemeClr val="tx1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348765-71F9-39A6-CF5C-F13D7B35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0" y="1106457"/>
                <a:ext cx="7661052" cy="2301336"/>
              </a:xfrm>
              <a:prstGeom prst="rect">
                <a:avLst/>
              </a:prstGeom>
              <a:blipFill>
                <a:blip r:embed="rId2"/>
                <a:stretch>
                  <a:fillRect b="-10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B28E96B-7290-49D4-8C26-1877EFA9AB9C}"/>
              </a:ext>
            </a:extLst>
          </p:cNvPr>
          <p:cNvSpPr txBox="1"/>
          <p:nvPr/>
        </p:nvSpPr>
        <p:spPr>
          <a:xfrm>
            <a:off x="671105" y="359866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Helvetica Light" panose="020B0403020202020204"/>
              </a:rPr>
              <a:t>For more than 2 variables, use R.</a:t>
            </a:r>
            <a:endParaRPr lang="en-US" sz="1200" dirty="0">
              <a:latin typeface="Helvetica Light" panose="020B04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28713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5269"/>
            <a:ext cx="7886700" cy="752851"/>
          </a:xfrm>
        </p:spPr>
        <p:txBody>
          <a:bodyPr>
            <a:normAutofit/>
          </a:bodyPr>
          <a:lstStyle/>
          <a:p>
            <a:r>
              <a:rPr lang="en-US" dirty="0"/>
              <a:t>Second Derivative Test for Two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78505"/>
                <a:ext cx="7672601" cy="2936284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Proof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(for interested students)</a:t>
                </a:r>
                <a:r>
                  <a:rPr lang="en-US" altLang="en-US" sz="1200" b="1" dirty="0">
                    <a:solidFill>
                      <a:schemeClr val="tx1"/>
                    </a:solidFill>
                  </a:rPr>
                  <a:t>: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200" b="1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This expression can be seen as a quadratic form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(or alternatively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). The sign of this expression depends on 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discriminant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: </a:t>
                </a:r>
                <a:endParaRPr lang="en-US" sz="1200" b="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If</a:t>
                </a:r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then</a:t>
                </a:r>
                <a:r>
                  <a:rPr lang="en-US" alt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sSubSup>
                      <m:sSubSup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, then</a:t>
                </a:r>
                <a:r>
                  <a:rPr lang="en-US" alt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sSubSup>
                      <m:sSubSup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.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is known as the</a:t>
                </a:r>
                <a:r>
                  <a:rPr lang="en-US" sz="1200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Determinant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 is denoted by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or</a:t>
                </a:r>
                <a:r>
                  <a: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 </a:t>
                </a:r>
                <a:r>
                  <a:rPr lang="en-US" sz="1200" dirty="0"/>
                  <a:t>(For those interested, additional details on determinants can be found in the supplementary slides.)</a:t>
                </a:r>
                <a:endParaRPr lang="en-US" sz="120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78505"/>
                <a:ext cx="7672601" cy="2936284"/>
              </a:xfrm>
              <a:blipFill>
                <a:blip r:embed="rId2"/>
                <a:stretch>
                  <a:fillRect r="-159" b="-201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148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934FD-F559-4AC2-A94C-12D7927A1B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Applying the Second-Derivative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Examine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for relative maxima or minima by using the second derivative test.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47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3F81-5305-406D-9B18-B5318852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A87E-AD07-4814-8D78-B9FBDD5C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9063"/>
            <a:ext cx="7886700" cy="30492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The partial derivatives are</a:t>
            </a:r>
          </a:p>
          <a:p>
            <a:pPr eaLnBrk="1" hangingPunct="1"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Thus, the solutions are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2">
                <a:extLst>
                  <a:ext uri="{FF2B5EF4-FFF2-40B4-BE49-F238E27FC236}">
                    <a16:creationId xmlns:a16="http://schemas.microsoft.com/office/drawing/2014/main" id="{CBC6BA81-B7C6-48F3-9228-21B4CDA4C1BB}"/>
                  </a:ext>
                </a:extLst>
              </p:cNvPr>
              <p:cNvSpPr txBox="1"/>
              <p:nvPr/>
            </p:nvSpPr>
            <p:spPr bwMode="auto">
              <a:xfrm>
                <a:off x="2697560" y="1887622"/>
                <a:ext cx="3355975" cy="350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050" name="Object 2">
                <a:extLst>
                  <a:ext uri="{FF2B5EF4-FFF2-40B4-BE49-F238E27FC236}">
                    <a16:creationId xmlns:a16="http://schemas.microsoft.com/office/drawing/2014/main" id="{CBC6BA81-B7C6-48F3-9228-21B4CDA4C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560" y="1887622"/>
                <a:ext cx="3355975" cy="350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3">
                <a:extLst>
                  <a:ext uri="{FF2B5EF4-FFF2-40B4-BE49-F238E27FC236}">
                    <a16:creationId xmlns:a16="http://schemas.microsoft.com/office/drawing/2014/main" id="{9000E026-8E5D-4AB8-8EA1-C8040F2E1F45}"/>
                  </a:ext>
                </a:extLst>
              </p:cNvPr>
              <p:cNvSpPr txBox="1"/>
              <p:nvPr/>
            </p:nvSpPr>
            <p:spPr bwMode="auto">
              <a:xfrm>
                <a:off x="2697560" y="2342982"/>
                <a:ext cx="3336925" cy="390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051" name="Object 3">
                <a:extLst>
                  <a:ext uri="{FF2B5EF4-FFF2-40B4-BE49-F238E27FC236}">
                    <a16:creationId xmlns:a16="http://schemas.microsoft.com/office/drawing/2014/main" id="{9000E026-8E5D-4AB8-8EA1-C8040F2E1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560" y="2342982"/>
                <a:ext cx="3336925" cy="390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Object 4">
                <a:extLst>
                  <a:ext uri="{FF2B5EF4-FFF2-40B4-BE49-F238E27FC236}">
                    <a16:creationId xmlns:a16="http://schemas.microsoft.com/office/drawing/2014/main" id="{EEFA6673-D847-43C4-B9B0-D1398F795553}"/>
                  </a:ext>
                </a:extLst>
              </p:cNvPr>
              <p:cNvSpPr txBox="1"/>
              <p:nvPr/>
            </p:nvSpPr>
            <p:spPr bwMode="auto">
              <a:xfrm>
                <a:off x="3516652" y="3503633"/>
                <a:ext cx="1316038" cy="744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052" name="Object 4">
                <a:extLst>
                  <a:ext uri="{FF2B5EF4-FFF2-40B4-BE49-F238E27FC236}">
                    <a16:creationId xmlns:a16="http://schemas.microsoft.com/office/drawing/2014/main" id="{EEFA6673-D847-43C4-B9B0-D1398F79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6652" y="3503633"/>
                <a:ext cx="1316038" cy="744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65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047125"/>
                <a:ext cx="7886700" cy="3049250"/>
              </a:xfrm>
            </p:spPr>
            <p:txBody>
              <a:bodyPr>
                <a:noAutofit/>
              </a:bodyPr>
              <a:lstStyle/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We find critical points,</a:t>
                </a: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which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Now,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Thus,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&lt;0⇒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no relative extremum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en-US" sz="1200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and</a:t>
                </a:r>
                <a:r>
                  <a:rPr lang="en-US" altLang="en-US" sz="1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&gt;0⇒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relative minimum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1200" dirty="0"/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Value of the function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047125"/>
                <a:ext cx="7886700" cy="3049250"/>
              </a:xfrm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6EA639FB-C97D-4AF0-B21F-0B4596968406}"/>
                  </a:ext>
                </a:extLst>
              </p:cNvPr>
              <p:cNvSpPr txBox="1"/>
              <p:nvPr/>
            </p:nvSpPr>
            <p:spPr bwMode="auto">
              <a:xfrm>
                <a:off x="2240578" y="1371660"/>
                <a:ext cx="4311650" cy="34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200" i="0" smtClean="0">
                          <a:solidFill>
                            <a:schemeClr val="tx1"/>
                          </a:solidFill>
                          <a:latin typeface="Helvetica Light" panose="020B0403020202020204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6EA639FB-C97D-4AF0-B21F-0B459696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0578" y="1371660"/>
                <a:ext cx="4311650" cy="346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56E893D9-207F-436A-A07E-70968062D392}"/>
                  </a:ext>
                </a:extLst>
              </p:cNvPr>
              <p:cNvSpPr txBox="1"/>
              <p:nvPr/>
            </p:nvSpPr>
            <p:spPr bwMode="auto">
              <a:xfrm>
                <a:off x="2240578" y="2230438"/>
                <a:ext cx="4302125" cy="341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56E893D9-207F-436A-A07E-70968062D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0578" y="2230438"/>
                <a:ext cx="4302125" cy="341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9C46549D-F6C4-4272-8B31-3E187FB319F0}"/>
                  </a:ext>
                </a:extLst>
              </p:cNvPr>
              <p:cNvSpPr txBox="1"/>
              <p:nvPr/>
            </p:nvSpPr>
            <p:spPr bwMode="auto">
              <a:xfrm>
                <a:off x="2707678" y="2662119"/>
                <a:ext cx="3198813" cy="331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=36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9C46549D-F6C4-4272-8B31-3E187FB31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7678" y="2662119"/>
                <a:ext cx="3198813" cy="331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C0C5DF30-1607-4624-A6AC-875197932AA0}"/>
                  </a:ext>
                </a:extLst>
              </p:cNvPr>
              <p:cNvSpPr txBox="1"/>
              <p:nvPr/>
            </p:nvSpPr>
            <p:spPr bwMode="auto">
              <a:xfrm>
                <a:off x="2470393" y="3928670"/>
                <a:ext cx="3769958" cy="452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C0C5DF30-1607-4624-A6AC-87519793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0393" y="3928670"/>
                <a:ext cx="3769958" cy="452438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736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7BDD6-5CAE-4924-95D0-830CE4323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Applying the Second-Derivative Test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Examine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for relative extrema.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65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We find critical points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through</a:t>
                </a:r>
              </a:p>
              <a:p>
                <a:pPr>
                  <a:lnSpc>
                    <a:spcPct val="110000"/>
                  </a:lnSpc>
                </a:pPr>
                <a:endParaRPr lang="en-US" altLang="en-US" sz="1200" dirty="0"/>
              </a:p>
              <a:p>
                <a:pPr>
                  <a:lnSpc>
                    <a:spcPct val="100000"/>
                  </a:lnSpc>
                </a:pPr>
                <a:endParaRPr lang="en-US" altLang="en-US" sz="1200" dirty="0"/>
              </a:p>
              <a:p>
                <a:endParaRPr lang="en-US" altLang="en-US" sz="12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=0⇒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no information.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has a relative (and absolute) minimum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en-US" sz="1200" dirty="0"/>
                  <a:t>.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5787BAD-A11E-4C36-A43B-F2AFD379047B}"/>
                  </a:ext>
                </a:extLst>
              </p:cNvPr>
              <p:cNvSpPr txBox="1"/>
              <p:nvPr/>
            </p:nvSpPr>
            <p:spPr bwMode="auto">
              <a:xfrm>
                <a:off x="1305079" y="2012507"/>
                <a:ext cx="6533841" cy="725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5787BAD-A11E-4C36-A43B-F2AFD3790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5079" y="2012507"/>
                <a:ext cx="6533841" cy="725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209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Matrix Definiteness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071B-0881-42DE-8CE5-127AE9D38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7" y="2287721"/>
            <a:ext cx="5154589" cy="2721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D2234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</a:rPr>
              <a:t>Q=matrix(c(4,1,-1,1,2,-1,-1,-1,1),</a:t>
            </a:r>
            <a:r>
              <a:rPr lang="en-US" sz="1000" dirty="0" err="1">
                <a:solidFill>
                  <a:srgbClr val="0000FF"/>
                </a:solidFill>
              </a:rPr>
              <a:t>nrow</a:t>
            </a:r>
            <a:r>
              <a:rPr lang="en-US" sz="1000" dirty="0">
                <a:solidFill>
                  <a:srgbClr val="0000FF"/>
                </a:solidFill>
              </a:rPr>
              <a:t>=3, </a:t>
            </a:r>
            <a:r>
              <a:rPr lang="en-US" sz="1000" dirty="0" err="1">
                <a:solidFill>
                  <a:srgbClr val="0000FF"/>
                </a:solidFill>
              </a:rPr>
              <a:t>byrow</a:t>
            </a:r>
            <a:r>
              <a:rPr lang="en-US" sz="1000" dirty="0">
                <a:solidFill>
                  <a:srgbClr val="0000FF"/>
                </a:solidFill>
              </a:rPr>
              <a:t>=TRUE) 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FF"/>
                </a:solidFill>
              </a:rPr>
              <a:t>is.positive.definite</a:t>
            </a:r>
            <a:r>
              <a:rPr lang="en-US" sz="1000" dirty="0">
                <a:solidFill>
                  <a:srgbClr val="0000FF"/>
                </a:solidFill>
              </a:rPr>
              <a:t>(Q)</a:t>
            </a:r>
          </a:p>
          <a:p>
            <a:pPr marL="0" indent="0"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19205CB1-94E8-4ADE-B522-C87ECE8A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977" y="1104673"/>
                <a:ext cx="7724632" cy="101566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is.positive.definite(</a:t>
                </a:r>
                <a14:m>
                  <m:oMath xmlns:m="http://schemas.openxmlformats.org/officeDocument/2006/math">
                    <m:r>
                      <a:rPr lang="en-US" sz="1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𝑯</m:t>
                    </m:r>
                  </m:oMath>
                </a14:m>
                <a:r>
                  <a:rPr lang="en-US" sz="1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is.negative.definite(</a:t>
                </a:r>
                <a14:m>
                  <m:oMath xmlns:m="http://schemas.openxmlformats.org/officeDocument/2006/math">
                    <m:r>
                      <a:rPr lang="en-US" sz="1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𝑯</m:t>
                    </m:r>
                  </m:oMath>
                </a14:m>
                <a:r>
                  <a:rPr lang="en-US" sz="1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D2234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D2234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These are logical codes that return TRUE if the Hessian matrix is positive (/negative) definite.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highlight>
                      <a:srgbClr val="E5F5FF"/>
                    </a:highlight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Remark: These codes need installing the “</a:t>
                </a:r>
                <a:r>
                  <a:rPr kumimoji="0" lang="en-US" sz="1000" b="1" i="0" u="sng" strike="noStrike" kern="1200" cap="none" spc="0" normalizeH="0" baseline="0" noProof="0" dirty="0" err="1">
                    <a:ln>
                      <a:noFill/>
                    </a:ln>
                    <a:solidFill>
                      <a:srgbClr val="006600"/>
                    </a:solidFill>
                    <a:effectLst/>
                    <a:highlight>
                      <a:srgbClr val="E5F5FF"/>
                    </a:highlight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matrixcal</a:t>
                </a:r>
                <a:r>
                  <a:rPr kumimoji="0" lang="en-US" sz="10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highlight>
                      <a:srgbClr val="E5F5FF"/>
                    </a:highlight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" package first</a:t>
                </a:r>
                <a:endParaRPr lang="en-US" altLang="en-US" dirty="0">
                  <a:solidFill>
                    <a:srgbClr val="0D2234"/>
                  </a:solidFill>
                  <a:latin typeface="Arial" panose="020B0604020202020204" pitchFamily="34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D2234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19205CB1-94E8-4ADE-B522-C87ECE8A6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977" y="1104673"/>
                <a:ext cx="772463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90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 in 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6CF33E-C74F-498B-A07D-27C5ACA26627}"/>
                  </a:ext>
                </a:extLst>
              </p14:cNvPr>
              <p14:cNvContentPartPr/>
              <p14:nvPr/>
            </p14:nvContentPartPr>
            <p14:xfrm>
              <a:off x="1105179" y="170908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6CF33E-C74F-498B-A07D-27C5ACA266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179" y="170008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25" y="1103639"/>
            <a:ext cx="7378262" cy="132343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(initial,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method, lower, upper)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initial: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 values for the parameters to be optimized 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function to be minimized.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(optional):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method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(e.g., "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-Mead", "BFGS", "CG", "L-BFGS-B", "SANN", "Brent“)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lower, upper: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lower and upper bounds for the variable </a:t>
            </a: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124" y="2499440"/>
                <a:ext cx="6792109" cy="24649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000" b="1" dirty="0">
                    <a:solidFill>
                      <a:srgbClr val="0D2234"/>
                    </a:solidFill>
                  </a:rPr>
                  <a:t>Example: </a:t>
                </a:r>
                <a:r>
                  <a:rPr lang="en-US" sz="1000" dirty="0">
                    <a:solidFill>
                      <a:srgbClr val="0D2234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0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0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sz="1000" dirty="0">
                  <a:solidFill>
                    <a:srgbClr val="0D2234"/>
                  </a:solidFill>
                </a:endParaRPr>
              </a:p>
              <a:p>
                <a:pPr marL="0" indent="0">
                  <a:buNone/>
                </a:pPr>
                <a:r>
                  <a:rPr lang="en-US" sz="1000" dirty="0" err="1">
                    <a:solidFill>
                      <a:srgbClr val="0000FF"/>
                    </a:solidFill>
                  </a:rPr>
                  <a:t>func</a:t>
                </a:r>
                <a:r>
                  <a:rPr lang="en-US" sz="1000" dirty="0">
                    <a:solidFill>
                      <a:srgbClr val="0000FF"/>
                    </a:solidFill>
                  </a:rPr>
                  <a:t> =function(x){x[1]^3+x[2]^3-x[1]*x[2]}</a:t>
                </a:r>
              </a:p>
              <a:p>
                <a:pPr marL="0" indent="0">
                  <a:buNone/>
                </a:pPr>
                <a:r>
                  <a:rPr lang="en-US" sz="1000" dirty="0" err="1">
                    <a:solidFill>
                      <a:srgbClr val="0000FF"/>
                    </a:solidFill>
                  </a:rPr>
                  <a:t>optim</a:t>
                </a:r>
                <a:r>
                  <a:rPr lang="en-US" sz="1000" dirty="0">
                    <a:solidFill>
                      <a:srgbClr val="0000FF"/>
                    </a:solidFill>
                  </a:rPr>
                  <a:t>(c(0,0), </a:t>
                </a:r>
                <a:r>
                  <a:rPr lang="en-US" sz="1000" dirty="0" err="1">
                    <a:solidFill>
                      <a:srgbClr val="0000FF"/>
                    </a:solidFill>
                  </a:rPr>
                  <a:t>func</a:t>
                </a:r>
                <a:r>
                  <a:rPr lang="en-US" sz="1000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000" dirty="0">
                    <a:solidFill>
                      <a:srgbClr val="0000FF"/>
                    </a:solidFill>
                  </a:rPr>
                  <a:t>grad(</a:t>
                </a:r>
                <a:r>
                  <a:rPr lang="en-US" altLang="en-US" sz="1000" dirty="0" err="1">
                    <a:solidFill>
                      <a:srgbClr val="0000FF"/>
                    </a:solidFill>
                  </a:rPr>
                  <a:t>func,x</a:t>
                </a:r>
                <a:r>
                  <a:rPr lang="en-US" altLang="en-US" sz="1000" dirty="0">
                    <a:solidFill>
                      <a:srgbClr val="0000FF"/>
                    </a:solidFill>
                  </a:rPr>
                  <a:t>)                                </a:t>
                </a:r>
                <a:r>
                  <a:rPr lang="en-US" altLang="en-US" sz="1000" dirty="0">
                    <a:solidFill>
                      <a:srgbClr val="006600"/>
                    </a:solidFill>
                  </a:rPr>
                  <a:t># calculates the gradient of the function at x</a:t>
                </a:r>
              </a:p>
              <a:p>
                <a:pPr marL="0" indent="0">
                  <a:buNone/>
                </a:pPr>
                <a:endPara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en-US" sz="1000" dirty="0">
                    <a:solidFill>
                      <a:srgbClr val="0000FF"/>
                    </a:solidFill>
                  </a:rPr>
                  <a:t>hessian(</a:t>
                </a:r>
                <a:r>
                  <a:rPr lang="en-US" altLang="en-US" sz="1000" dirty="0" err="1">
                    <a:solidFill>
                      <a:srgbClr val="0000FF"/>
                    </a:solidFill>
                  </a:rPr>
                  <a:t>func,x</a:t>
                </a:r>
                <a:r>
                  <a:rPr lang="en-US" altLang="en-US" sz="1000" dirty="0">
                    <a:solidFill>
                      <a:srgbClr val="0000FF"/>
                    </a:solidFill>
                  </a:rPr>
                  <a:t>)                           </a:t>
                </a:r>
                <a:r>
                  <a:rPr lang="en-US" altLang="en-US" sz="1000" dirty="0">
                    <a:solidFill>
                      <a:srgbClr val="006600"/>
                    </a:solidFill>
                  </a:rPr>
                  <a:t># calculates the hessian of the function at x</a:t>
                </a:r>
                <a:endParaRPr lang="en-US" sz="1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124" y="2499440"/>
                <a:ext cx="6792109" cy="2464932"/>
              </a:xfrm>
              <a:blipFill>
                <a:blip r:embed="rId4"/>
                <a:stretch>
                  <a:fillRect t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52E310F-9628-4426-B438-83723A8A0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646"/>
          <a:stretch/>
        </p:blipFill>
        <p:spPr>
          <a:xfrm>
            <a:off x="683845" y="3222339"/>
            <a:ext cx="1561716" cy="732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7E66E-84F4-4690-AF0D-866180A0B4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565" r="48778"/>
          <a:stretch/>
        </p:blipFill>
        <p:spPr>
          <a:xfrm>
            <a:off x="663372" y="4645252"/>
            <a:ext cx="1070286" cy="4215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3759D5-10F3-4CF7-A543-8672482E27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18645" r="880" b="64377"/>
          <a:stretch/>
        </p:blipFill>
        <p:spPr>
          <a:xfrm>
            <a:off x="663373" y="4254749"/>
            <a:ext cx="2071088" cy="1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6FEE68BF-FB82-D33A-5BFA-11AD307FF1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ctr">
            <a:normAutofit/>
          </a:bodyPr>
          <a:lstStyle/>
          <a:p>
            <a:r>
              <a:rPr lang="en-US" dirty="0"/>
              <a:t>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116595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Equality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26273"/>
                <a:ext cx="7568293" cy="2119847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>
                    <a:solidFill>
                      <a:srgbClr val="B50043"/>
                    </a:solidFill>
                    <a:latin typeface="Helvetica Light" panose="020B0403020202020204"/>
                  </a:rPr>
                  <a:t>Lagrange Multiplier Theorem: </a:t>
                </a:r>
                <a:r>
                  <a:rPr lang="en-US" altLang="en-US" sz="1100" dirty="0">
                    <a:solidFill>
                      <a:schemeClr val="tx1"/>
                    </a:solidFill>
                  </a:rPr>
                  <a:t>Consider an optimization problem with multiple equality constraints:</a:t>
                </a:r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subject to: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0      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, are continuously differentiable functions.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be a local minimum of the problem. Then there exists a unique vector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, called the </a:t>
                </a:r>
                <a:r>
                  <a:rPr lang="en-US" altLang="en-US" sz="1100" dirty="0">
                    <a:solidFill>
                      <a:srgbClr val="0000FF"/>
                    </a:solidFill>
                  </a:rPr>
                  <a:t>Lagrange multiplier vector</a:t>
                </a:r>
                <a:r>
                  <a:rPr lang="en-US" altLang="en-US" sz="1100" dirty="0">
                    <a:solidFill>
                      <a:schemeClr val="tx1"/>
                    </a:solidFill>
                  </a:rPr>
                  <a:t>, such that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1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26273"/>
                <a:ext cx="7568293" cy="2119847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03057DD-BEBE-3661-3F79-3187B15F6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930" y="3259182"/>
                <a:ext cx="7614013" cy="1910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b="1" dirty="0">
                    <a:solidFill>
                      <a:srgbClr val="0000FF"/>
                    </a:solidFill>
                  </a:rPr>
                  <a:t>Remark:</a:t>
                </a:r>
                <a:r>
                  <a:rPr lang="en-US" altLang="en-US" sz="1100" b="1" dirty="0"/>
                  <a:t> </a:t>
                </a:r>
                <a:r>
                  <a:rPr lang="en-US" altLang="en-US" sz="1100" dirty="0"/>
                  <a:t>To apply the above theorem, we define the </a:t>
                </a:r>
                <a:r>
                  <a:rPr lang="en-US" altLang="en-US" sz="1100" dirty="0">
                    <a:solidFill>
                      <a:srgbClr val="0000FF"/>
                    </a:solidFill>
                  </a:rPr>
                  <a:t>Lagrange function</a:t>
                </a:r>
                <a:r>
                  <a:rPr lang="en-US" altLang="en-US" sz="1100" dirty="0"/>
                  <a:t>: 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en-US" sz="11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100" dirty="0"/>
                  <a:t> as additional variables. This transforms the constrained optimization problem into an unconstrained optimization problem by considering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100" dirty="0"/>
                  <a:t> and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en-US" sz="1100" dirty="0"/>
                  <a:t> together. </a:t>
                </a:r>
                <a:r>
                  <a:rPr lang="en-US" sz="1100" dirty="0"/>
                  <a:t>To find the optimal point, we solve: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100" b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d>
                        </m:num>
                        <m:den>
                          <m: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1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10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1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1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100" b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1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10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1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11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altLang="en-US" sz="11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03057DD-BEBE-3661-3F79-3187B15F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3259182"/>
                <a:ext cx="7614013" cy="1910443"/>
              </a:xfrm>
              <a:prstGeom prst="rect">
                <a:avLst/>
              </a:prstGeom>
              <a:blipFill>
                <a:blip r:embed="rId3"/>
                <a:stretch>
                  <a:fillRect t="-99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330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0F96F-DD4F-46A4-852B-CB4C36A68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Find the critical points for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subject to the constraint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en-US" sz="1200" dirty="0"/>
                  <a:t>.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049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64" y="1158666"/>
                <a:ext cx="8351088" cy="34536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Constraint</a:t>
                </a:r>
              </a:p>
              <a:p>
                <a:pPr marL="0" indent="0" eaLnBrk="1" hangingPunct="1"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Construct the function </a:t>
                </a:r>
              </a:p>
              <a:p>
                <a:pPr marL="0" indent="0" eaLnBrk="1" hangingPunct="1"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Setting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/>
                  <a:t>,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we solve the equations to be</a:t>
                </a:r>
              </a:p>
              <a:p>
                <a:pPr marL="0" indent="0"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64" y="1158666"/>
                <a:ext cx="8351088" cy="3453628"/>
              </a:xfrm>
              <a:blipFill>
                <a:blip r:embed="rId2"/>
                <a:stretch>
                  <a:fillRect t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8258EBC1-142A-435F-BC36-31C777C410E0}"/>
                  </a:ext>
                </a:extLst>
              </p:cNvPr>
              <p:cNvSpPr txBox="1"/>
              <p:nvPr/>
            </p:nvSpPr>
            <p:spPr bwMode="auto">
              <a:xfrm>
                <a:off x="3059989" y="1292221"/>
                <a:ext cx="2403475" cy="352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8258EBC1-142A-435F-BC36-31C777C4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989" y="1292221"/>
                <a:ext cx="2403475" cy="352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C0ED367-86F1-4521-86F6-0E7B9AF6CA4D}"/>
                  </a:ext>
                </a:extLst>
              </p:cNvPr>
              <p:cNvSpPr txBox="1"/>
              <p:nvPr/>
            </p:nvSpPr>
            <p:spPr bwMode="auto">
              <a:xfrm>
                <a:off x="1849651" y="2083354"/>
                <a:ext cx="5529263" cy="352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+6−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C0ED367-86F1-4521-86F6-0E7B9AF6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9651" y="2083354"/>
                <a:ext cx="5529263" cy="352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B00779C8-9BF8-4BCD-A194-EB2123B8FB3D}"/>
                  </a:ext>
                </a:extLst>
              </p:cNvPr>
              <p:cNvSpPr txBox="1"/>
              <p:nvPr/>
            </p:nvSpPr>
            <p:spPr bwMode="auto">
              <a:xfrm>
                <a:off x="2062756" y="3266662"/>
                <a:ext cx="5160204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−1−2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+4=0</m:t>
                              </m:r>
                            </m:e>
                          </m:mr>
                        </m: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nor/>
                      </m:rPr>
                      <a:rPr lang="en-US" sz="120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nor/>
                      </m:rPr>
                      <a:rPr lang="en-US" sz="120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2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B00779C8-9BF8-4BCD-A194-EB2123B8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756" y="3266662"/>
                <a:ext cx="5160204" cy="76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66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94659-581E-4E08-97A1-34AF862F5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Minimizing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Suppose a firm has an order for 200 units of its product and wishes to distribute its manufacture between two of its plants, plant 1 and plant 2. Let</a:t>
                </a:r>
                <a:r>
                  <a:rPr lang="en-US" altLang="en-US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en-US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denote the outputs of plants 1 and 2, respectively, and suppose the total-cost function is given by </a:t>
                </a:r>
              </a:p>
              <a:p>
                <a:pPr eaLnBrk="1" hangingPunct="1">
                  <a:lnSpc>
                    <a:spcPct val="150000"/>
                  </a:lnSpc>
                </a:pPr>
                <a:endParaRPr lang="en-US" altLang="en-US" sz="1200" i="1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How should the output be distributed in order to minimize costs?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42BAF652-5E58-44CA-B3FD-B3FB2C6692D8}"/>
                  </a:ext>
                </a:extLst>
              </p:cNvPr>
              <p:cNvSpPr txBox="1"/>
              <p:nvPr/>
            </p:nvSpPr>
            <p:spPr bwMode="auto">
              <a:xfrm>
                <a:off x="2957302" y="2471689"/>
                <a:ext cx="3802583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+200.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42BAF652-5E58-44CA-B3FD-B3FB2C669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7302" y="2471689"/>
                <a:ext cx="3802583" cy="377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28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7FD168-754E-4CAD-9001-A09AB767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B8BB3-30C4-4676-AC66-F423FFA92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075625"/>
            <a:ext cx="5922169" cy="404813"/>
          </a:xfrm>
        </p:spPr>
        <p:txBody>
          <a:bodyPr>
            <a:normAutofit/>
          </a:bodyPr>
          <a:lstStyle/>
          <a:p>
            <a:r>
              <a:rPr lang="en-US" dirty="0"/>
              <a:t>Partial Derivatives of a Function of Four Variables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9CFA1-2DD5-4FF0-90F6-8454540A7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latin typeface="Helvetica Light" panose="020B0403020202020204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𝑟𝑠𝑢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200" b="0" i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:r>
                  <a:rPr lang="en-US" altLang="en-US" sz="1200" dirty="0">
                    <a:latin typeface="Helvetica Light" panose="020B0403020202020204"/>
                  </a:rPr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1200" i="1" smtClean="0">
                        <a:latin typeface="Helvetica Light" panose="020B0403020202020204"/>
                      </a:rPr>
                      <m:t> </m:t>
                    </m:r>
                    <m:r>
                      <m:rPr>
                        <m:nor/>
                      </m:rPr>
                      <a:rPr lang="en-US" sz="1200" smtClean="0">
                        <a:latin typeface="Helvetica Light" panose="020B0403020202020204"/>
                      </a:rPr>
                      <m:t>and</m:t>
                    </m:r>
                    <m:r>
                      <m:rPr>
                        <m:nor/>
                      </m:rPr>
                      <a:rPr lang="en-US" sz="1200" i="1" smtClean="0">
                        <a:latin typeface="Helvetica Light" panose="020B0403020202020204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0,1,1,1</m:t>
                            </m:r>
                          </m:e>
                        </m:d>
                      </m:sub>
                    </m:sSub>
                    <m:r>
                      <a:rPr lang="en-US" sz="12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200" i="1" dirty="0">
                  <a:latin typeface="Helvetica Light" panose="020B0403020202020204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9CFA1-2DD5-4FF0-90F6-8454540A7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64" y="1144261"/>
                <a:ext cx="7886700" cy="367742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We minimize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200" dirty="0"/>
                  <a:t>,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given the constraint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altLang="en-US" sz="1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64" y="1144261"/>
                <a:ext cx="7886700" cy="3677422"/>
              </a:xfrm>
              <a:blipFill>
                <a:blip r:embed="rId2"/>
                <a:stretch>
                  <a:fillRect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37A1BA3-3DA0-4D00-A8A8-89DD25A3D7FD}"/>
                  </a:ext>
                </a:extLst>
              </p:cNvPr>
              <p:cNvSpPr txBox="1"/>
              <p:nvPr/>
            </p:nvSpPr>
            <p:spPr bwMode="auto">
              <a:xfrm>
                <a:off x="1970088" y="1608256"/>
                <a:ext cx="5178425" cy="354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+200−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−200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37A1BA3-3DA0-4D00-A8A8-89DD25A3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0088" y="1608256"/>
                <a:ext cx="5178425" cy="354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6DADA324-E41D-4BE9-A153-C7E0E06B42B8}"/>
                  </a:ext>
                </a:extLst>
              </p:cNvPr>
              <p:cNvSpPr txBox="1"/>
              <p:nvPr/>
            </p:nvSpPr>
            <p:spPr bwMode="auto">
              <a:xfrm>
                <a:off x="1890672" y="2191295"/>
                <a:ext cx="4390457" cy="1709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𝜕𝜆</m:t>
                                    </m:r>
                                  </m:den>
                                </m:f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+200=0</m:t>
                                </m:r>
                              </m:e>
                            </m:mr>
                          </m: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=50,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=150</m:t>
                          </m:r>
                          <m:r>
                            <m:rPr>
                              <m:nor/>
                            </m:rPr>
                            <a:rPr lang="en-US" sz="1200" i="1" dirty="0">
                              <a:solidFill>
                                <a:srgbClr val="0066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6DADA324-E41D-4BE9-A153-C7E0E06B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0672" y="2191295"/>
                <a:ext cx="4390457" cy="1709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247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62F01-E638-4ADD-913F-BCC365C0C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075625"/>
            <a:ext cx="5732859" cy="404813"/>
          </a:xfrm>
        </p:spPr>
        <p:txBody>
          <a:bodyPr>
            <a:normAutofit/>
          </a:bodyPr>
          <a:lstStyle/>
          <a:p>
            <a:r>
              <a:rPr lang="en-US" dirty="0"/>
              <a:t>Lagrange Multipliers with Two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Find critical points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subject to the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en-US" sz="1200" i="1" dirty="0"/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en-US" sz="1200" dirty="0"/>
                  <a:t>.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/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94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CE69-A1C4-459E-BD59-DA23B7BC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64" y="1200150"/>
            <a:ext cx="7886700" cy="3412144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Set</a:t>
            </a:r>
          </a:p>
          <a:p>
            <a:pPr eaLnBrk="1" hangingPunct="1"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br>
              <a:rPr lang="en-US" altLang="en-US" sz="1200" dirty="0">
                <a:solidFill>
                  <a:schemeClr val="tx1"/>
                </a:solidFill>
              </a:rPr>
            </a:br>
            <a:endParaRPr lang="en-US" altLang="en-US" sz="12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We obtain 4 critical points: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FB32F099-19FD-4CB1-B154-408B48D20211}"/>
                  </a:ext>
                </a:extLst>
              </p:cNvPr>
              <p:cNvSpPr txBox="1"/>
              <p:nvPr/>
            </p:nvSpPr>
            <p:spPr bwMode="auto">
              <a:xfrm>
                <a:off x="1887339" y="1384462"/>
                <a:ext cx="5213350" cy="354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FB32F099-19FD-4CB1-B154-408B48D2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7339" y="1384462"/>
                <a:ext cx="5213350" cy="354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421DE5-1C2A-455E-ABF7-90518479E81A}"/>
                  </a:ext>
                </a:extLst>
              </p:cNvPr>
              <p:cNvSpPr txBox="1"/>
              <p:nvPr/>
            </p:nvSpPr>
            <p:spPr>
              <a:xfrm>
                <a:off x="2845132" y="1922786"/>
                <a:ext cx="2703110" cy="1646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+8=0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+8=0⇒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=8/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421DE5-1C2A-455E-ABF7-90518479E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132" y="1922786"/>
                <a:ext cx="2703110" cy="1646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550434-D814-4F93-8591-C1EA174E2F22}"/>
                  </a:ext>
                </a:extLst>
              </p:cNvPr>
              <p:cNvSpPr txBox="1"/>
              <p:nvPr/>
            </p:nvSpPr>
            <p:spPr>
              <a:xfrm>
                <a:off x="2282588" y="4304723"/>
                <a:ext cx="355524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2,2,4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2,−2,−4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−2,2,4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(−2,−2,−4)</m:t>
                      </m:r>
                    </m:oMath>
                  </m:oMathPara>
                </a14:m>
                <a:endParaRPr lang="en-US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550434-D814-4F93-8591-C1EA174E2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88" y="4304723"/>
                <a:ext cx="3555242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283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 in 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6CF33E-C74F-498B-A07D-27C5ACA26627}"/>
                  </a:ext>
                </a:extLst>
              </p14:cNvPr>
              <p14:cNvContentPartPr/>
              <p14:nvPr/>
            </p14:nvContentPartPr>
            <p14:xfrm>
              <a:off x="1105179" y="170908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6CF33E-C74F-498B-A07D-27C5ACA266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179" y="170008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90" y="1377979"/>
            <a:ext cx="7501398" cy="1367682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constrOptim.nl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(initial,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heq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=f1, </a:t>
            </a:r>
            <a:r>
              <a:rPr lang="en-US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=f2)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u="sng" dirty="0">
                <a:solidFill>
                  <a:srgbClr val="006600"/>
                </a:solidFill>
                <a:highlight>
                  <a:srgbClr val="E5F5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Remark: constrOptim.nl needs "Alabama" and "</a:t>
            </a:r>
            <a:r>
              <a:rPr lang="en-US" sz="1000" b="1" u="sng" dirty="0" err="1">
                <a:solidFill>
                  <a:srgbClr val="006600"/>
                </a:solidFill>
                <a:highlight>
                  <a:srgbClr val="E5F5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numDeriv</a:t>
            </a:r>
            <a:r>
              <a:rPr lang="en-US" sz="1000" b="1" u="sng" dirty="0">
                <a:solidFill>
                  <a:srgbClr val="006600"/>
                </a:solidFill>
                <a:highlight>
                  <a:srgbClr val="E5F5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packages to be installed first</a:t>
            </a:r>
            <a:endParaRPr kumimoji="0" lang="en-US" altLang="en-US" sz="1000" b="1" i="0" u="sng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highlight>
                <a:srgbClr val="E5F5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initial: 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 values for the parameters to be optimized over.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function to be </a:t>
            </a:r>
            <a:r>
              <a:rPr lang="en-US" alt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minimized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heq</a:t>
            </a:r>
            <a:r>
              <a:rPr lang="en-US" alt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=f1: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function for the equality constraints such that </a:t>
            </a:r>
            <a:r>
              <a:rPr lang="en-US" sz="9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[j]=0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all j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alt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=f2: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function for the inequality constraints such that </a:t>
            </a:r>
            <a:r>
              <a:rPr lang="en-US" sz="9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all 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14B26-AD15-5C70-09E2-474BD835C31C}"/>
              </a:ext>
            </a:extLst>
          </p:cNvPr>
          <p:cNvSpPr txBox="1"/>
          <p:nvPr/>
        </p:nvSpPr>
        <p:spPr>
          <a:xfrm>
            <a:off x="724790" y="3046917"/>
            <a:ext cx="7501398" cy="253916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FF"/>
                </a:solidFill>
                <a:latin typeface="Helvetica Light" panose="020B0403020202020204"/>
                <a:cs typeface="Courier New" panose="02070309020205020404" pitchFamily="49" charset="0"/>
              </a:rPr>
              <a:t>Remark: </a:t>
            </a:r>
            <a:r>
              <a:rPr lang="en-US" sz="1050" dirty="0">
                <a:solidFill>
                  <a:srgbClr val="0D2234"/>
                </a:solidFill>
                <a:latin typeface="Helvetica Light" panose="020B0403020202020204"/>
                <a:cs typeface="Courier New" panose="02070309020205020404" pitchFamily="49" charset="0"/>
              </a:rPr>
              <a:t>The initial point must satisfy the inequality constraints strictly. That is, at the initial point, we must have: </a:t>
            </a:r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50" dirty="0">
                <a:solidFill>
                  <a:srgbClr val="0D2234"/>
                </a:solidFill>
                <a:latin typeface="Helvetica Light" panose="020B0403020202020204"/>
                <a:cs typeface="Courier New" panose="02070309020205020404" pitchFamily="49" charset="0"/>
              </a:rPr>
              <a:t>   </a:t>
            </a:r>
            <a:endParaRPr lang="en-US" sz="1050" dirty="0">
              <a:solidFill>
                <a:srgbClr val="0D2234"/>
              </a:solidFill>
              <a:latin typeface="Helvetica Light" panose="020B04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44203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 in 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D44B82-C4C3-4439-940A-8D4E170FB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075625"/>
            <a:ext cx="4543852" cy="404813"/>
          </a:xfrm>
        </p:spPr>
        <p:txBody>
          <a:bodyPr>
            <a:normAutofit/>
          </a:bodyPr>
          <a:lstStyle/>
          <a:p>
            <a:r>
              <a:rPr lang="en-US" dirty="0"/>
              <a:t>Example: Mixed Equality and Inequality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3473"/>
                <a:ext cx="7886700" cy="157296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Maximize</a:t>
                </a:r>
                <a:r>
                  <a:rPr lang="en-US" sz="1200" b="1" dirty="0">
                    <a:solidFill>
                      <a:srgbClr val="0D223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rgbClr val="0D2234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0D2234"/>
                    </a:solidFill>
                  </a:rPr>
                  <a:t>subject to:</a:t>
                </a: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≤5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</m:oMath>
                  </m:oMathPara>
                </a14:m>
                <a:endParaRPr lang="en-US" sz="120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                           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≥0,  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≥0,  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200" dirty="0">
                  <a:solidFill>
                    <a:srgbClr val="0D2234"/>
                  </a:solidFill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en-US" sz="1200" b="1" dirty="0">
                  <a:solidFill>
                    <a:srgbClr val="0D2234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3473"/>
                <a:ext cx="7886700" cy="1572965"/>
              </a:xfrm>
              <a:blipFill>
                <a:blip r:embed="rId2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460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D44B82-C4C3-4439-940A-8D4E170FB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942" y="950059"/>
            <a:ext cx="4024312" cy="40481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942" y="1256258"/>
                <a:ext cx="8392520" cy="375242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100" dirty="0">
                    <a:solidFill>
                      <a:srgbClr val="0D2234"/>
                    </a:solidFill>
                  </a:rPr>
                  <a:t>Write the function as minimizing </a:t>
                </a:r>
                <a14:m>
                  <m:oMath xmlns:m="http://schemas.openxmlformats.org/officeDocument/2006/math">
                    <m:r>
                      <a:rPr lang="en-US" sz="1100" b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100" b="1" dirty="0">
                    <a:solidFill>
                      <a:srgbClr val="0D2234"/>
                    </a:solidFill>
                  </a:rPr>
                  <a:t>.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en-US" sz="1100" b="1" dirty="0">
                  <a:solidFill>
                    <a:srgbClr val="0D2234"/>
                  </a:solidFill>
                </a:endParaRP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</a:t>
                </a: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=function(x) -(20*x[1]+16*x[2]-2*x[1]^2-x[2]^2-x[3]^2)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p0=c(0.64,0.64,1.28) 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g1=function(x){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h=0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h[1]=x[3]-x[1]-x[2]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(h)}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g2=function(x){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h=0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h[1]=5-x[1]-x[2]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h[2]=x[1]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h[3]=x[2]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h[4]=x[3]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(h)}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y=constrOptim.nl(p0,func,heq=g1,hin=g2)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</a:t>
                </a:r>
                <a:r>
                  <a:rPr lang="en-US" sz="105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y$par</a:t>
                </a: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05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 2.333258 2.666742 5.000000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</a:t>
                </a:r>
                <a:r>
                  <a:rPr lang="en-US" sz="105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y$value</a:t>
                </a:r>
                <a:r>
                  <a:rPr lang="en-US" sz="105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050" dirty="0">
                    <a:solidFill>
                      <a:srgbClr val="0D223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 -46.33333 #Note that the optimal value is </a:t>
                </a:r>
                <a:r>
                  <a:rPr lang="en-US" sz="1050" b="1" dirty="0">
                    <a:solidFill>
                      <a:srgbClr val="0D223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f*=+46.33 </a:t>
                </a:r>
                <a:r>
                  <a:rPr lang="en-US" sz="1050" dirty="0">
                    <a:solidFill>
                      <a:srgbClr val="0D223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because we minimized –f.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en-US" sz="11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sz="9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942" y="1256258"/>
                <a:ext cx="8392520" cy="3752427"/>
              </a:xfrm>
              <a:blipFill>
                <a:blip r:embed="rId2"/>
                <a:stretch>
                  <a:fillRect t="-1786" b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6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CFA1-2DD5-4FF0-90F6-8454540A7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121037"/>
            <a:ext cx="7886700" cy="345362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  <a:latin typeface="Helvetica Light" panose="020B0403020202020204"/>
              </a:rPr>
              <a:t>By partial differentiating, we get</a:t>
            </a:r>
          </a:p>
          <a:p>
            <a:pPr marL="0" indent="0">
              <a:buNone/>
            </a:pPr>
            <a:endParaRPr lang="en-US" sz="1400" dirty="0">
              <a:latin typeface="Helvetica Light" panose="020B0403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4">
                <a:extLst>
                  <a:ext uri="{FF2B5EF4-FFF2-40B4-BE49-F238E27FC236}">
                    <a16:creationId xmlns:a16="http://schemas.microsoft.com/office/drawing/2014/main" id="{63E23174-E08B-4944-A0C8-8C4D9E2EDCA1}"/>
                  </a:ext>
                </a:extLst>
              </p:cNvPr>
              <p:cNvSpPr txBox="1"/>
              <p:nvPr/>
            </p:nvSpPr>
            <p:spPr bwMode="auto">
              <a:xfrm>
                <a:off x="992187" y="1765301"/>
                <a:ext cx="4556805" cy="581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𝑟𝑢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𝑟𝑠𝑢</m:t>
                              </m:r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𝑟𝑢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100" name="Object 4">
                <a:extLst>
                  <a:ext uri="{FF2B5EF4-FFF2-40B4-BE49-F238E27FC236}">
                    <a16:creationId xmlns:a16="http://schemas.microsoft.com/office/drawing/2014/main" id="{63E23174-E08B-4944-A0C8-8C4D9E2ED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2187" y="1765301"/>
                <a:ext cx="4556805" cy="581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Object 5">
                <a:extLst>
                  <a:ext uri="{FF2B5EF4-FFF2-40B4-BE49-F238E27FC236}">
                    <a16:creationId xmlns:a16="http://schemas.microsoft.com/office/drawing/2014/main" id="{9B909B52-C76A-4F47-AC34-9EEB028DB132}"/>
                  </a:ext>
                </a:extLst>
              </p:cNvPr>
              <p:cNvSpPr txBox="1"/>
              <p:nvPr/>
            </p:nvSpPr>
            <p:spPr bwMode="auto">
              <a:xfrm>
                <a:off x="1001713" y="2359026"/>
                <a:ext cx="4622766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𝑟𝑠𝑢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𝑟𝑠𝑢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101" name="Object 5">
                <a:extLst>
                  <a:ext uri="{FF2B5EF4-FFF2-40B4-BE49-F238E27FC236}">
                    <a16:creationId xmlns:a16="http://schemas.microsoft.com/office/drawing/2014/main" id="{9B909B52-C76A-4F47-AC34-9EEB028D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13" y="2359026"/>
                <a:ext cx="4622766" cy="603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Object 6">
                <a:extLst>
                  <a:ext uri="{FF2B5EF4-FFF2-40B4-BE49-F238E27FC236}">
                    <a16:creationId xmlns:a16="http://schemas.microsoft.com/office/drawing/2014/main" id="{DC0F895B-CBB9-4ED7-A09E-1EA03E18288D}"/>
                  </a:ext>
                </a:extLst>
              </p:cNvPr>
              <p:cNvSpPr txBox="1"/>
              <p:nvPr/>
            </p:nvSpPr>
            <p:spPr bwMode="auto">
              <a:xfrm>
                <a:off x="992187" y="2984501"/>
                <a:ext cx="1356406" cy="531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0,1,1,1</m:t>
                              </m:r>
                            </m:e>
                          </m:d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102" name="Object 6">
                <a:extLst>
                  <a:ext uri="{FF2B5EF4-FFF2-40B4-BE49-F238E27FC236}">
                    <a16:creationId xmlns:a16="http://schemas.microsoft.com/office/drawing/2014/main" id="{DC0F895B-CBB9-4ED7-A09E-1EA03E182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2187" y="2984501"/>
                <a:ext cx="1356406" cy="531812"/>
              </a:xfrm>
              <a:prstGeom prst="rect">
                <a:avLst/>
              </a:prstGeom>
              <a:blipFill>
                <a:blip r:embed="rId4"/>
                <a:stretch>
                  <a:fillRect l="-37838" t="-167816" b="-2402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F07FD168-754E-4CAD-9001-A09AB767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88582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21F1-9D43-4C9C-BBE8-5E155EB6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Partial Derivatives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88CF-FEC7-4677-8E37-0280BCA15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Interpretation of rate of change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C56C7F42-1079-4A73-82E4-869F224BA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en-US" sz="1300" dirty="0">
              <a:solidFill>
                <a:srgbClr val="0000FF"/>
              </a:solidFill>
            </a:endParaRPr>
          </a:p>
          <a:p>
            <a:endParaRPr lang="en-US" altLang="en-US" sz="13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en-US" sz="13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en-US" sz="13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3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2">
                <a:extLst>
                  <a:ext uri="{FF2B5EF4-FFF2-40B4-BE49-F238E27FC236}">
                    <a16:creationId xmlns:a16="http://schemas.microsoft.com/office/drawing/2014/main" id="{CF98562D-966B-4396-89E1-663CB26F2CF4}"/>
                  </a:ext>
                </a:extLst>
              </p:cNvPr>
              <p:cNvSpPr txBox="1"/>
              <p:nvPr/>
            </p:nvSpPr>
            <p:spPr bwMode="auto">
              <a:xfrm>
                <a:off x="907257" y="1629842"/>
                <a:ext cx="7093744" cy="554922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 b="0" i="0" smtClean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: 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the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 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rate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 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of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 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change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 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of</m:t>
                    </m:r>
                    <m:r>
                      <m:rPr>
                        <m:nor/>
                      </m:rPr>
                      <a:rPr lang="en-US" sz="1200" b="0" i="0" smtClean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with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 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respect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 </m:t>
                    </m:r>
                    <m:r>
                      <m:rPr>
                        <m:nor/>
                      </m:rPr>
                      <a:rPr lang="en-US" sz="1200" i="0">
                        <a:solidFill>
                          <a:srgbClr val="000000"/>
                        </a:solidFill>
                        <a:latin typeface="Helvetica Light" panose="020B0403020202020204"/>
                      </a:rPr>
                      <m:t>to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  <a:t>keeping all other variables constant.</a:t>
                </a:r>
                <a:br>
                  <a:rPr lang="en-US" sz="1200" dirty="0">
                    <a:solidFill>
                      <a:srgbClr val="000000"/>
                    </a:solidFill>
                    <a:latin typeface="Helvetica Light" panose="020B0403020202020204"/>
                  </a:rPr>
                </a:br>
                <a:endParaRPr lang="en-US" sz="1200" dirty="0">
                  <a:solidFill>
                    <a:srgbClr val="000000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5122" name="Object 2">
                <a:extLst>
                  <a:ext uri="{FF2B5EF4-FFF2-40B4-BE49-F238E27FC236}">
                    <a16:creationId xmlns:a16="http://schemas.microsoft.com/office/drawing/2014/main" id="{CF98562D-966B-4396-89E1-663CB26F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257" y="1629842"/>
                <a:ext cx="7093744" cy="554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8B7027E-58DA-4BE7-80B8-13F2A0AEC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462" y="2411425"/>
                <a:ext cx="7372351" cy="1599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For example, consider a manufacturer producing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units of product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units of product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Then the total cost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of these units depends on both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forming a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joint-cost function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100" dirty="0">
                    <a:latin typeface="Helvetica Light" panose="020B0403020202020204"/>
                  </a:rPr>
                  <a:t>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is approximately additional the cost of producing one more unit of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en-US" sz="1100" dirty="0">
                    <a:latin typeface="Helvetica Light" panose="020B0403020202020204"/>
                  </a:rPr>
                  <a:t>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100" dirty="0">
                    <a:latin typeface="Helvetica Light" panose="020B0403020202020204"/>
                  </a:rPr>
                  <a:t>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is fixed.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100" dirty="0">
                    <a:latin typeface="Helvetica Light" panose="020B0403020202020204"/>
                  </a:rPr>
                  <a:t>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is approximately the additional cost of producing one more unit of</a:t>
                </a:r>
                <a:r>
                  <a:rPr lang="en-US" altLang="en-US" sz="11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en-US" sz="1100" dirty="0">
                    <a:latin typeface="Helvetica Light" panose="020B0403020202020204"/>
                  </a:rPr>
                  <a:t>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100" dirty="0">
                    <a:latin typeface="Helvetica Light" panose="020B0403020202020204"/>
                  </a:rPr>
                  <a:t>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is fixed.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8B7027E-58DA-4BE7-80B8-13F2A0AEC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2" y="2411425"/>
                <a:ext cx="7372351" cy="1599010"/>
              </a:xfrm>
              <a:prstGeom prst="rect">
                <a:avLst/>
              </a:prstGeom>
              <a:blipFill>
                <a:blip r:embed="rId3"/>
                <a:stretch>
                  <a:fillRect l="-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7FD168-754E-4CAD-9001-A09AB767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B8BB3-30C4-4676-AC66-F423FFA92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075625"/>
            <a:ext cx="5922169" cy="404813"/>
          </a:xfrm>
        </p:spPr>
        <p:txBody>
          <a:bodyPr>
            <a:normAutofit/>
          </a:bodyPr>
          <a:lstStyle/>
          <a:p>
            <a:r>
              <a:rPr lang="en-US" dirty="0"/>
              <a:t>Marginal Costs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9CFA1-2DD5-4FF0-90F6-8454540A7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A company manufactures two types of skis, the Lightning and the Alpine models. Suppose the joint-cost function for producing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pairs of the Lightning model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pairs of the Alpine model per week is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1200" dirty="0"/>
                  <a:t> is expressed in dollars. Determine the marginal costs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en-US" sz="1200" dirty="0"/>
                  <a:t> when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altLang="en-US" sz="1200" dirty="0"/>
                  <a:t> and interpret the results.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2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9CFA1-2DD5-4FF0-90F6-8454540A7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88CF033D-140F-48C2-9D52-C98183C6690B}"/>
                  </a:ext>
                </a:extLst>
              </p:cNvPr>
              <p:cNvSpPr txBox="1"/>
              <p:nvPr/>
            </p:nvSpPr>
            <p:spPr bwMode="auto">
              <a:xfrm>
                <a:off x="2719387" y="2338405"/>
                <a:ext cx="3705225" cy="352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=0.07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+75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+85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+6000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88CF033D-140F-48C2-9D52-C98183C6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387" y="2338405"/>
                <a:ext cx="3705225" cy="352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45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CE69-A1C4-459E-BD59-DA23B7BC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64" y="1158666"/>
            <a:ext cx="7886700" cy="34536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The marginal costs are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Thus,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and</a:t>
            </a:r>
          </a:p>
          <a:p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2E1C8B-0929-4CB7-B45E-0E4897BFB78B}"/>
                  </a:ext>
                </a:extLst>
              </p:cNvPr>
              <p:cNvSpPr txBox="1"/>
              <p:nvPr/>
            </p:nvSpPr>
            <p:spPr>
              <a:xfrm>
                <a:off x="2873829" y="1451803"/>
                <a:ext cx="3033486" cy="475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=0.14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+75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2E1C8B-0929-4CB7-B45E-0E4897BFB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29" y="1451803"/>
                <a:ext cx="3033486" cy="475002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9824AF-7948-4D29-8A21-F83B39797121}"/>
                  </a:ext>
                </a:extLst>
              </p:cNvPr>
              <p:cNvSpPr txBox="1"/>
              <p:nvPr/>
            </p:nvSpPr>
            <p:spPr>
              <a:xfrm>
                <a:off x="2784956" y="2348594"/>
                <a:ext cx="3350958" cy="547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100,50</m:t>
                              </m:r>
                            </m:e>
                          </m:d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=0.14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+75=$89</m:t>
                      </m:r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br>
                  <a:rPr lang="en-US" sz="1200" i="0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9824AF-7948-4D29-8A21-F83B39797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56" y="2348594"/>
                <a:ext cx="3350958" cy="547329"/>
              </a:xfrm>
              <a:prstGeom prst="rect">
                <a:avLst/>
              </a:prstGeom>
              <a:blipFill>
                <a:blip r:embed="rId3"/>
                <a:stretch>
                  <a:fillRect l="-15273" t="-162222" b="-2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0C8580-3747-4853-AD54-CE581DA96951}"/>
                  </a:ext>
                </a:extLst>
              </p:cNvPr>
              <p:cNvSpPr txBox="1"/>
              <p:nvPr/>
            </p:nvSpPr>
            <p:spPr>
              <a:xfrm>
                <a:off x="2618014" y="3607675"/>
                <a:ext cx="1796143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100,50</m:t>
                              </m:r>
                            </m:e>
                          </m:d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=$85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0C8580-3747-4853-AD54-CE581DA9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014" y="3607675"/>
                <a:ext cx="1796143" cy="547266"/>
              </a:xfrm>
              <a:prstGeom prst="rect">
                <a:avLst/>
              </a:prstGeom>
              <a:blipFill>
                <a:blip r:embed="rId4"/>
                <a:stretch>
                  <a:fillRect l="-14237" t="-162222" b="-2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38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68022</TotalTime>
  <Words>3792</Words>
  <Application>Microsoft Office PowerPoint</Application>
  <PresentationFormat>On-screen Show (16:9)</PresentationFormat>
  <Paragraphs>404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Cambria Math</vt:lpstr>
      <vt:lpstr>Courier New</vt:lpstr>
      <vt:lpstr>Franklin Gothic Book</vt:lpstr>
      <vt:lpstr>Franklin Gothic Medium Cond</vt:lpstr>
      <vt:lpstr>Helvetica Light</vt:lpstr>
      <vt:lpstr>Times New Roman</vt:lpstr>
      <vt:lpstr>Wingdings</vt:lpstr>
      <vt:lpstr>Office Theme</vt:lpstr>
      <vt:lpstr>Mathematics for Analytics and Finance</vt:lpstr>
      <vt:lpstr>Partial Derivative</vt:lpstr>
      <vt:lpstr>Example</vt:lpstr>
      <vt:lpstr>Solution</vt:lpstr>
      <vt:lpstr>Example</vt:lpstr>
      <vt:lpstr>Solution</vt:lpstr>
      <vt:lpstr>Applications of Partial Derivatives</vt:lpstr>
      <vt:lpstr>Example</vt:lpstr>
      <vt:lpstr>Solution</vt:lpstr>
      <vt:lpstr>Example</vt:lpstr>
      <vt:lpstr>Solution</vt:lpstr>
      <vt:lpstr>Implicit Partial Differentiation</vt:lpstr>
      <vt:lpstr>Solution</vt:lpstr>
      <vt:lpstr>Second-Order Partial Derivatives</vt:lpstr>
      <vt:lpstr>Solution</vt:lpstr>
      <vt:lpstr>Example</vt:lpstr>
      <vt:lpstr>Solution</vt:lpstr>
      <vt:lpstr>The Chain Rule</vt:lpstr>
      <vt:lpstr>Chain Rule</vt:lpstr>
      <vt:lpstr>Chain Rule</vt:lpstr>
      <vt:lpstr>Example</vt:lpstr>
      <vt:lpstr>Solution</vt:lpstr>
      <vt:lpstr>Directional (Fréchet) Derivative</vt:lpstr>
      <vt:lpstr>Directional (Fréchet) Derivative</vt:lpstr>
      <vt:lpstr>Directional (Fréchet) Derivative</vt:lpstr>
      <vt:lpstr>Unconstrained Optimization</vt:lpstr>
      <vt:lpstr>Relative Maximum and Minimum</vt:lpstr>
      <vt:lpstr>First Order Necessary Condition</vt:lpstr>
      <vt:lpstr>First Order Necessary Condition</vt:lpstr>
      <vt:lpstr>Example</vt:lpstr>
      <vt:lpstr>Solution</vt:lpstr>
      <vt:lpstr>The Matrix of Second Derivatives</vt:lpstr>
      <vt:lpstr>Second Order Necessary Conditions</vt:lpstr>
      <vt:lpstr>Second Order Necessary Conditions</vt:lpstr>
      <vt:lpstr>Second Order Sufficient Conditions</vt:lpstr>
      <vt:lpstr>Second Order Sufficient Conditions</vt:lpstr>
      <vt:lpstr>Second Order Condition for Two Variables</vt:lpstr>
      <vt:lpstr>Second Derivative Test for Two Variables</vt:lpstr>
      <vt:lpstr>Example</vt:lpstr>
      <vt:lpstr>Solution</vt:lpstr>
      <vt:lpstr>Example</vt:lpstr>
      <vt:lpstr>Solution</vt:lpstr>
      <vt:lpstr>Checking Matrix Definiteness in R</vt:lpstr>
      <vt:lpstr>Unconstrained Optimization in R</vt:lpstr>
      <vt:lpstr>Constrained Optimization</vt:lpstr>
      <vt:lpstr>Equality Constraint</vt:lpstr>
      <vt:lpstr>Example</vt:lpstr>
      <vt:lpstr>Solution</vt:lpstr>
      <vt:lpstr>Example</vt:lpstr>
      <vt:lpstr>Solution</vt:lpstr>
      <vt:lpstr>Example</vt:lpstr>
      <vt:lpstr>Solution</vt:lpstr>
      <vt:lpstr>Constrained Optimization in R</vt:lpstr>
      <vt:lpstr>Constrained Optimization in R</vt:lpstr>
      <vt:lpstr>Constrained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 </cp:lastModifiedBy>
  <cp:revision>407</cp:revision>
  <dcterms:created xsi:type="dcterms:W3CDTF">2019-11-25T23:29:35Z</dcterms:created>
  <dcterms:modified xsi:type="dcterms:W3CDTF">2024-10-28T02:32:14Z</dcterms:modified>
</cp:coreProperties>
</file>