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300" r:id="rId2"/>
    <p:sldId id="284" r:id="rId3"/>
    <p:sldId id="275" r:id="rId4"/>
    <p:sldId id="277" r:id="rId5"/>
    <p:sldId id="286" r:id="rId6"/>
    <p:sldId id="287" r:id="rId7"/>
    <p:sldId id="288" r:id="rId8"/>
    <p:sldId id="274" r:id="rId9"/>
    <p:sldId id="256" r:id="rId10"/>
    <p:sldId id="263" r:id="rId11"/>
    <p:sldId id="270" r:id="rId12"/>
    <p:sldId id="282" r:id="rId13"/>
    <p:sldId id="291" r:id="rId14"/>
    <p:sldId id="271" r:id="rId15"/>
    <p:sldId id="272" r:id="rId16"/>
    <p:sldId id="273" r:id="rId17"/>
    <p:sldId id="279" r:id="rId18"/>
    <p:sldId id="266" r:id="rId19"/>
    <p:sldId id="265" r:id="rId20"/>
    <p:sldId id="261" r:id="rId21"/>
    <p:sldId id="264" r:id="rId22"/>
    <p:sldId id="280" r:id="rId23"/>
    <p:sldId id="269" r:id="rId24"/>
    <p:sldId id="267" r:id="rId25"/>
    <p:sldId id="268" r:id="rId26"/>
    <p:sldId id="293" r:id="rId27"/>
    <p:sldId id="278" r:id="rId28"/>
    <p:sldId id="294" r:id="rId29"/>
    <p:sldId id="295" r:id="rId30"/>
    <p:sldId id="296" r:id="rId31"/>
    <p:sldId id="297" r:id="rId32"/>
    <p:sldId id="298" r:id="rId33"/>
    <p:sldId id="299" r:id="rId34"/>
    <p:sldId id="281" r:id="rId35"/>
    <p:sldId id="258" r:id="rId36"/>
    <p:sldId id="259" r:id="rId37"/>
    <p:sldId id="260" r:id="rId38"/>
    <p:sldId id="276" r:id="rId39"/>
    <p:sldId id="285" r:id="rId40"/>
    <p:sldId id="283" r:id="rId41"/>
    <p:sldId id="292" r:id="rId42"/>
    <p:sldId id="289" r:id="rId43"/>
    <p:sldId id="29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4" d="100"/>
          <a:sy n="74" d="100"/>
        </p:scale>
        <p:origin x="5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304850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184432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B10540-80A2-4E03-BA65-232AAED43891}"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751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2368292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10540-80A2-4E03-BA65-232AAED43891}"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2129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233947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785931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185950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329225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180679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378416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65623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312992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334935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350370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8AD73-2C2D-46F3-9E5C-853D41EC574F}"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B10540-80A2-4E03-BA65-232AAED43891}" type="slidenum">
              <a:rPr lang="en-US" smtClean="0"/>
              <a:t>‹#›</a:t>
            </a:fld>
            <a:endParaRPr lang="en-US" dirty="0"/>
          </a:p>
        </p:txBody>
      </p:sp>
    </p:spTree>
    <p:extLst>
      <p:ext uri="{BB962C8B-B14F-4D97-AF65-F5344CB8AC3E}">
        <p14:creationId xmlns:p14="http://schemas.microsoft.com/office/powerpoint/2010/main" val="56280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38AD73-2C2D-46F3-9E5C-853D41EC574F}" type="datetimeFigureOut">
              <a:rPr lang="en-US" smtClean="0"/>
              <a:t>10/30/2019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B10540-80A2-4E03-BA65-232AAED43891}" type="slidenum">
              <a:rPr lang="en-US" smtClean="0"/>
              <a:t>‹#›</a:t>
            </a:fld>
            <a:endParaRPr lang="en-US" dirty="0"/>
          </a:p>
        </p:txBody>
      </p:sp>
    </p:spTree>
    <p:extLst>
      <p:ext uri="{BB962C8B-B14F-4D97-AF65-F5344CB8AC3E}">
        <p14:creationId xmlns:p14="http://schemas.microsoft.com/office/powerpoint/2010/main" val="314779132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www.espnfc.com/" TargetMode="External"/><Relationship Id="rId3" Type="http://schemas.openxmlformats.org/officeDocument/2006/relationships/hyperlink" Target="http://www.newsnow.co.uk/" TargetMode="External"/><Relationship Id="rId7" Type="http://schemas.openxmlformats.org/officeDocument/2006/relationships/hyperlink" Target="http://www.foxsports.com.au/"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www.express.co.uk/" TargetMode="External"/><Relationship Id="rId5" Type="http://schemas.openxmlformats.org/officeDocument/2006/relationships/hyperlink" Target="http://www.goal.com/" TargetMode="External"/><Relationship Id="rId4" Type="http://schemas.openxmlformats.org/officeDocument/2006/relationships/hyperlink" Target="http://www.90min.com/" TargetMode="External"/><Relationship Id="rId9" Type="http://schemas.openxmlformats.org/officeDocument/2006/relationships/hyperlink" Target="http://www.skysports.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59BD1-D222-4526-A5DE-368A74D1DEDB}"/>
              </a:ext>
            </a:extLst>
          </p:cNvPr>
          <p:cNvSpPr txBox="1">
            <a:spLocks noChangeArrowheads="1"/>
          </p:cNvSpPr>
          <p:nvPr/>
        </p:nvSpPr>
        <p:spPr bwMode="auto">
          <a:xfrm>
            <a:off x="1558925" y="4577053"/>
            <a:ext cx="4176713" cy="2246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r>
              <a:rPr lang="en-US" altLang="en-US" sz="2000" b="1" u="sng" dirty="0"/>
              <a:t>Supervised by</a:t>
            </a:r>
          </a:p>
          <a:p>
            <a:r>
              <a:rPr lang="en-US" altLang="en-US" sz="2000" dirty="0"/>
              <a:t>      Mohammad Mahmudur Rahman</a:t>
            </a:r>
          </a:p>
          <a:p>
            <a:r>
              <a:rPr lang="en-US" altLang="en-US" sz="2000" dirty="0"/>
              <a:t>      Assistant Professor</a:t>
            </a:r>
          </a:p>
          <a:p>
            <a:r>
              <a:rPr lang="en-US" altLang="en-US" sz="2000" dirty="0"/>
              <a:t>      Dept of CSE</a:t>
            </a:r>
          </a:p>
          <a:p>
            <a:r>
              <a:rPr lang="en-US" altLang="en-US" sz="2000" dirty="0"/>
              <a:t>      IIUC</a:t>
            </a:r>
          </a:p>
          <a:p>
            <a:endParaRPr lang="en-US" altLang="en-US" sz="2000" dirty="0"/>
          </a:p>
          <a:p>
            <a:endParaRPr lang="en-US" altLang="en-US" sz="2000" dirty="0"/>
          </a:p>
        </p:txBody>
      </p:sp>
      <p:sp>
        <p:nvSpPr>
          <p:cNvPr id="4" name="Rectangle 3">
            <a:extLst>
              <a:ext uri="{FF2B5EF4-FFF2-40B4-BE49-F238E27FC236}">
                <a16:creationId xmlns:a16="http://schemas.microsoft.com/office/drawing/2014/main" id="{3F4A703A-38B0-4992-928D-4AB85DBAE732}"/>
              </a:ext>
            </a:extLst>
          </p:cNvPr>
          <p:cNvSpPr txBox="1">
            <a:spLocks noChangeArrowheads="1"/>
          </p:cNvSpPr>
          <p:nvPr/>
        </p:nvSpPr>
        <p:spPr>
          <a:xfrm>
            <a:off x="6598029" y="4577053"/>
            <a:ext cx="4176713" cy="2207279"/>
          </a:xfrm>
          <a:prstGeom prst="rect">
            <a:avLst/>
          </a:prstGeom>
          <a:ln>
            <a:solidFill>
              <a:schemeClr val="tx1"/>
            </a:solidFill>
            <a:prstDash val="sysDot"/>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defRPr/>
            </a:pPr>
            <a:r>
              <a:rPr lang="en-US" sz="2000" b="1" u="sng" dirty="0">
                <a:latin typeface="Times New Roman" panose="02020603050405020304" pitchFamily="18" charset="0"/>
                <a:cs typeface="Times New Roman" panose="02020603050405020304" pitchFamily="18" charset="0"/>
              </a:rPr>
              <a:t>Presented by</a:t>
            </a:r>
          </a:p>
          <a:p>
            <a:pPr marL="0" indent="0">
              <a:lnSpc>
                <a:spcPct val="80000"/>
              </a:lnSpc>
              <a:buNone/>
              <a:defRPr/>
            </a:pPr>
            <a:r>
              <a:rPr lang="en-US" sz="2000" dirty="0">
                <a:latin typeface="Times New Roman" panose="02020603050405020304" pitchFamily="18" charset="0"/>
                <a:cs typeface="Times New Roman" panose="02020603050405020304" pitchFamily="18" charset="0"/>
              </a:rPr>
              <a:t>      Md. Rifat Talukder</a:t>
            </a:r>
          </a:p>
          <a:p>
            <a:pPr marL="0" indent="0">
              <a:lnSpc>
                <a:spcPct val="80000"/>
              </a:lnSpc>
              <a:buNone/>
              <a:defRPr/>
            </a:pPr>
            <a:r>
              <a:rPr lang="en-US" sz="2000" dirty="0">
                <a:latin typeface="Times New Roman" panose="02020603050405020304" pitchFamily="18" charset="0"/>
                <a:cs typeface="Times New Roman" panose="02020603050405020304" pitchFamily="18" charset="0"/>
              </a:rPr>
              <a:t>      ID: C151112</a:t>
            </a:r>
          </a:p>
          <a:p>
            <a:pPr marL="0" indent="0">
              <a:lnSpc>
                <a:spcPct val="80000"/>
              </a:lnSpc>
              <a:buNone/>
              <a:defRPr/>
            </a:pPr>
            <a:r>
              <a:rPr lang="en-US" sz="2000" dirty="0">
                <a:latin typeface="Times New Roman" panose="02020603050405020304" pitchFamily="18" charset="0"/>
                <a:cs typeface="Times New Roman" panose="02020603050405020304" pitchFamily="18" charset="0"/>
              </a:rPr>
              <a:t>      Mahmudul Hasan</a:t>
            </a:r>
          </a:p>
          <a:p>
            <a:pPr marL="0" indent="0">
              <a:lnSpc>
                <a:spcPct val="80000"/>
              </a:lnSpc>
              <a:buNone/>
              <a:defRPr/>
            </a:pPr>
            <a:r>
              <a:rPr lang="en-US" sz="2000" dirty="0">
                <a:latin typeface="Times New Roman" panose="02020603050405020304" pitchFamily="18" charset="0"/>
                <a:cs typeface="Times New Roman" panose="02020603050405020304" pitchFamily="18" charset="0"/>
              </a:rPr>
              <a:t>      ID: C151118</a:t>
            </a:r>
          </a:p>
          <a:p>
            <a:pPr marL="0" indent="0">
              <a:lnSpc>
                <a:spcPct val="80000"/>
              </a:lnSpc>
              <a:buNone/>
              <a:defRPr/>
            </a:pPr>
            <a:r>
              <a:rPr lang="en-US" sz="2000" dirty="0">
                <a:latin typeface="Times New Roman" panose="02020603050405020304" pitchFamily="18" charset="0"/>
                <a:cs typeface="Times New Roman" panose="02020603050405020304" pitchFamily="18" charset="0"/>
              </a:rPr>
              <a:t>      Department of CSE,IIUC</a:t>
            </a:r>
          </a:p>
        </p:txBody>
      </p:sp>
      <p:sp>
        <p:nvSpPr>
          <p:cNvPr id="5" name="Rectangle 2">
            <a:extLst>
              <a:ext uri="{FF2B5EF4-FFF2-40B4-BE49-F238E27FC236}">
                <a16:creationId xmlns:a16="http://schemas.microsoft.com/office/drawing/2014/main" id="{67E02701-6BF5-495A-BF53-B5C03C2309D6}"/>
              </a:ext>
            </a:extLst>
          </p:cNvPr>
          <p:cNvSpPr txBox="1">
            <a:spLocks noChangeArrowheads="1"/>
          </p:cNvSpPr>
          <p:nvPr/>
        </p:nvSpPr>
        <p:spPr>
          <a:xfrm>
            <a:off x="0" y="0"/>
            <a:ext cx="12192000" cy="17257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400" b="1" dirty="0">
                <a:latin typeface="Times New Roman" panose="02020603050405020304" pitchFamily="18" charset="0"/>
                <a:cs typeface="Times New Roman" panose="02020603050405020304" pitchFamily="18" charset="0"/>
              </a:rPr>
              <a:t>A Thesis</a:t>
            </a:r>
            <a:br>
              <a:rPr lang="en-US" altLang="en-US" sz="2400" b="1"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 on</a:t>
            </a:r>
            <a:br>
              <a:rPr lang="en-US" altLang="en-US" sz="2400" dirty="0">
                <a:latin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Predicting Club Football Player Transfer Possibility </a:t>
            </a:r>
            <a:endParaRPr lang="en-US" sz="2300" dirty="0">
              <a:latin typeface="Times New Roman" panose="02020603050405020304" pitchFamily="18" charset="0"/>
              <a:cs typeface="Times New Roman" panose="02020603050405020304" pitchFamily="18" charset="0"/>
            </a:endParaRPr>
          </a:p>
          <a:p>
            <a:pPr algn="ctr"/>
            <a:r>
              <a:rPr lang="en-US" sz="2300" b="1" dirty="0">
                <a:latin typeface="Times New Roman" panose="02020603050405020304" pitchFamily="18" charset="0"/>
                <a:cs typeface="Times New Roman" panose="02020603050405020304" pitchFamily="18" charset="0"/>
              </a:rPr>
              <a:t>based on </a:t>
            </a:r>
            <a:endParaRPr lang="en-US" sz="2300" dirty="0">
              <a:latin typeface="Times New Roman" panose="02020603050405020304" pitchFamily="18" charset="0"/>
              <a:cs typeface="Times New Roman" panose="02020603050405020304" pitchFamily="18" charset="0"/>
            </a:endParaRPr>
          </a:p>
          <a:p>
            <a:pPr algn="ctr"/>
            <a:r>
              <a:rPr lang="en-US" sz="2300" b="1" dirty="0">
                <a:latin typeface="Times New Roman" panose="02020603050405020304" pitchFamily="18" charset="0"/>
                <a:cs typeface="Times New Roman" panose="02020603050405020304" pitchFamily="18" charset="0"/>
              </a:rPr>
              <a:t>Machine Learning and Ensemble Learning</a:t>
            </a:r>
            <a:endParaRPr lang="en-US" sz="2300" dirty="0">
              <a:latin typeface="Times New Roman" panose="02020603050405020304" pitchFamily="18" charset="0"/>
              <a:cs typeface="Times New Roman" panose="02020603050405020304" pitchFamily="18" charset="0"/>
            </a:endParaRPr>
          </a:p>
          <a:p>
            <a:pPr algn="ctr"/>
            <a:endParaRPr lang="en-US" altLang="en-US" sz="2400" b="1" dirty="0">
              <a:latin typeface="Times New Roman" panose="02020603050405020304" pitchFamily="18"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A0C3A24D-2C6D-48CC-BD70-440F8E30F73C}"/>
              </a:ext>
            </a:extLst>
          </p:cNvPr>
          <p:cNvGraphicFramePr>
            <a:graphicFrameLocks noChangeAspect="1"/>
          </p:cNvGraphicFramePr>
          <p:nvPr>
            <p:extLst>
              <p:ext uri="{D42A27DB-BD31-4B8C-83A1-F6EECF244321}">
                <p14:modId xmlns:p14="http://schemas.microsoft.com/office/powerpoint/2010/main" val="4024445096"/>
              </p:ext>
            </p:extLst>
          </p:nvPr>
        </p:nvGraphicFramePr>
        <p:xfrm>
          <a:off x="5486400" y="1806653"/>
          <a:ext cx="809625" cy="914400"/>
        </p:xfrm>
        <a:graphic>
          <a:graphicData uri="http://schemas.openxmlformats.org/presentationml/2006/ole">
            <mc:AlternateContent xmlns:mc="http://schemas.openxmlformats.org/markup-compatibility/2006">
              <mc:Choice xmlns:v="urn:schemas-microsoft-com:vml" Requires="v">
                <p:oleObj spid="_x0000_s1051" name="Picture" r:id="rId3" imgW="729943" imgH="881292" progId="Word.Picture.8">
                  <p:embed/>
                </p:oleObj>
              </mc:Choice>
              <mc:Fallback>
                <p:oleObj name="Picture" r:id="rId3" imgW="729943" imgH="881292"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06653"/>
                        <a:ext cx="8096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71C85F83-BB77-4329-A9E0-620040A63A5D}"/>
              </a:ext>
            </a:extLst>
          </p:cNvPr>
          <p:cNvSpPr txBox="1"/>
          <p:nvPr/>
        </p:nvSpPr>
        <p:spPr>
          <a:xfrm>
            <a:off x="0" y="2892872"/>
            <a:ext cx="12192000" cy="646331"/>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International Islamic University Chittagong</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245361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AC3C39-1FB5-48DE-BA2B-1555F7A5EBDD}"/>
              </a:ext>
            </a:extLst>
          </p:cNvPr>
          <p:cNvSpPr txBox="1"/>
          <p:nvPr/>
        </p:nvSpPr>
        <p:spPr>
          <a:xfrm>
            <a:off x="0" y="43450"/>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Methodology</a:t>
            </a:r>
          </a:p>
        </p:txBody>
      </p:sp>
      <p:pic>
        <p:nvPicPr>
          <p:cNvPr id="7" name="Picture 6">
            <a:extLst>
              <a:ext uri="{FF2B5EF4-FFF2-40B4-BE49-F238E27FC236}">
                <a16:creationId xmlns:a16="http://schemas.microsoft.com/office/drawing/2014/main" id="{19EC9F13-7896-4A22-B79B-6CFFB9C903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62387" y="709948"/>
            <a:ext cx="6125133" cy="6104602"/>
          </a:xfrm>
          <a:prstGeom prst="rect">
            <a:avLst/>
          </a:prstGeom>
        </p:spPr>
      </p:pic>
      <p:sp>
        <p:nvSpPr>
          <p:cNvPr id="4" name="Rectangle 3">
            <a:extLst>
              <a:ext uri="{FF2B5EF4-FFF2-40B4-BE49-F238E27FC236}">
                <a16:creationId xmlns:a16="http://schemas.microsoft.com/office/drawing/2014/main" id="{6B380218-8F0A-46A7-9DCC-1CDDD9C7F38C}"/>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219749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D3F40-1F8C-4834-952C-DB92CF8EC022}"/>
              </a:ext>
            </a:extLst>
          </p:cNvPr>
          <p:cNvSpPr txBox="1"/>
          <p:nvPr/>
        </p:nvSpPr>
        <p:spPr>
          <a:xfrm>
            <a:off x="0" y="43450"/>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Dataset</a:t>
            </a:r>
          </a:p>
        </p:txBody>
      </p:sp>
      <p:pic>
        <p:nvPicPr>
          <p:cNvPr id="4" name="Picture 3">
            <a:extLst>
              <a:ext uri="{FF2B5EF4-FFF2-40B4-BE49-F238E27FC236}">
                <a16:creationId xmlns:a16="http://schemas.microsoft.com/office/drawing/2014/main" id="{A1C661AE-CA19-4C86-AED7-6D1E9580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151" y="3870914"/>
            <a:ext cx="4467849" cy="2943636"/>
          </a:xfrm>
          <a:prstGeom prst="rect">
            <a:avLst/>
          </a:prstGeom>
        </p:spPr>
      </p:pic>
      <p:graphicFrame>
        <p:nvGraphicFramePr>
          <p:cNvPr id="5" name="Table 4">
            <a:extLst>
              <a:ext uri="{FF2B5EF4-FFF2-40B4-BE49-F238E27FC236}">
                <a16:creationId xmlns:a16="http://schemas.microsoft.com/office/drawing/2014/main" id="{11F747E0-5E37-43F6-AEB4-B4D652FE020A}"/>
              </a:ext>
            </a:extLst>
          </p:cNvPr>
          <p:cNvGraphicFramePr>
            <a:graphicFrameLocks noGrp="1"/>
          </p:cNvGraphicFramePr>
          <p:nvPr>
            <p:extLst>
              <p:ext uri="{D42A27DB-BD31-4B8C-83A1-F6EECF244321}">
                <p14:modId xmlns:p14="http://schemas.microsoft.com/office/powerpoint/2010/main" val="1925972062"/>
              </p:ext>
            </p:extLst>
          </p:nvPr>
        </p:nvGraphicFramePr>
        <p:xfrm>
          <a:off x="8461420" y="505115"/>
          <a:ext cx="3515932" cy="3285666"/>
        </p:xfrm>
        <a:graphic>
          <a:graphicData uri="http://schemas.openxmlformats.org/drawingml/2006/table">
            <a:tbl>
              <a:tblPr firstRow="1" firstCol="1" bandRow="1">
                <a:tableStyleId>{C083E6E3-FA7D-4D7B-A595-EF9225AFEA82}</a:tableStyleId>
              </a:tblPr>
              <a:tblGrid>
                <a:gridCol w="3515932">
                  <a:extLst>
                    <a:ext uri="{9D8B030D-6E8A-4147-A177-3AD203B41FA5}">
                      <a16:colId xmlns:a16="http://schemas.microsoft.com/office/drawing/2014/main" val="1814732819"/>
                    </a:ext>
                  </a:extLst>
                </a:gridCol>
              </a:tblGrid>
              <a:tr h="244075">
                <a:tc>
                  <a:txBody>
                    <a:bodyPr/>
                    <a:lstStyle/>
                    <a:p>
                      <a:pPr marL="0" marR="0" algn="ctr">
                        <a:lnSpc>
                          <a:spcPct val="107000"/>
                        </a:lnSpc>
                        <a:spcBef>
                          <a:spcPts val="0"/>
                        </a:spcBef>
                        <a:spcAft>
                          <a:spcPts val="0"/>
                        </a:spcAft>
                      </a:pPr>
                      <a:r>
                        <a:rPr lang="en-US" sz="1200" b="1" dirty="0">
                          <a:effectLst/>
                        </a:rPr>
                        <a:t>News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9066905"/>
                  </a:ext>
                </a:extLst>
              </a:tr>
              <a:tr h="323791">
                <a:tc>
                  <a:txBody>
                    <a:bodyPr/>
                    <a:lstStyle/>
                    <a:p>
                      <a:pPr marL="0" marR="0">
                        <a:lnSpc>
                          <a:spcPct val="107000"/>
                        </a:lnSpc>
                        <a:spcBef>
                          <a:spcPts val="0"/>
                        </a:spcBef>
                        <a:spcAft>
                          <a:spcPts val="0"/>
                        </a:spcAft>
                      </a:pPr>
                      <a:r>
                        <a:rPr lang="en-US" sz="1200" b="0" dirty="0">
                          <a:effectLst/>
                        </a:rPr>
                        <a:t>Rooney didn’t want to leave Man Utd for City but I had to fight to keep him, admits Moyes.</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908228"/>
                  </a:ext>
                </a:extLst>
              </a:tr>
              <a:tr h="161181">
                <a:tc>
                  <a:txBody>
                    <a:bodyPr/>
                    <a:lstStyle/>
                    <a:p>
                      <a:pPr marL="0" marR="0" algn="just">
                        <a:lnSpc>
                          <a:spcPct val="107000"/>
                        </a:lnSpc>
                        <a:spcBef>
                          <a:spcPts val="0"/>
                        </a:spcBef>
                        <a:spcAft>
                          <a:spcPts val="0"/>
                        </a:spcAft>
                      </a:pPr>
                      <a:r>
                        <a:rPr lang="en-US" sz="1200" b="0" dirty="0">
                          <a:effectLst/>
                        </a:rPr>
                        <a:t>There are certainly clubs interested in Kane.</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259492"/>
                  </a:ext>
                </a:extLst>
              </a:tr>
              <a:tr h="323791">
                <a:tc>
                  <a:txBody>
                    <a:bodyPr/>
                    <a:lstStyle/>
                    <a:p>
                      <a:pPr marL="0" marR="0" algn="just">
                        <a:lnSpc>
                          <a:spcPct val="107000"/>
                        </a:lnSpc>
                        <a:spcBef>
                          <a:spcPts val="0"/>
                        </a:spcBef>
                        <a:spcAft>
                          <a:spcPts val="0"/>
                        </a:spcAft>
                      </a:pPr>
                      <a:r>
                        <a:rPr lang="en-US" sz="1200" b="0" dirty="0">
                          <a:effectLst/>
                        </a:rPr>
                        <a:t>Solskjaer confirms Man Utd are looking to sign a striker.</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831089"/>
                  </a:ext>
                </a:extLst>
              </a:tr>
              <a:tr h="323791">
                <a:tc>
                  <a:txBody>
                    <a:bodyPr/>
                    <a:lstStyle/>
                    <a:p>
                      <a:pPr marL="0" marR="0" algn="just">
                        <a:lnSpc>
                          <a:spcPct val="107000"/>
                        </a:lnSpc>
                        <a:spcBef>
                          <a:spcPts val="0"/>
                        </a:spcBef>
                        <a:spcAft>
                          <a:spcPts val="0"/>
                        </a:spcAft>
                      </a:pPr>
                      <a:r>
                        <a:rPr lang="en-US" sz="1200" b="0" dirty="0">
                          <a:effectLst/>
                        </a:rPr>
                        <a:t>Maddison urged to snub Man Utd move by former Leicester boss Adams.</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8905907"/>
                  </a:ext>
                </a:extLst>
              </a:tr>
              <a:tr h="323791">
                <a:tc>
                  <a:txBody>
                    <a:bodyPr/>
                    <a:lstStyle/>
                    <a:p>
                      <a:pPr marL="0" marR="0" algn="just">
                        <a:lnSpc>
                          <a:spcPct val="107000"/>
                        </a:lnSpc>
                        <a:spcBef>
                          <a:spcPts val="0"/>
                        </a:spcBef>
                        <a:spcAft>
                          <a:spcPts val="0"/>
                        </a:spcAft>
                      </a:pPr>
                      <a:r>
                        <a:rPr lang="en-US" sz="1200" b="0" dirty="0">
                          <a:effectLst/>
                        </a:rPr>
                        <a:t>Messi could return for Barcelona's Champions League clash with Inter.</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3384056"/>
                  </a:ext>
                </a:extLst>
              </a:tr>
              <a:tr h="161181">
                <a:tc>
                  <a:txBody>
                    <a:bodyPr/>
                    <a:lstStyle/>
                    <a:p>
                      <a:pPr marL="0" marR="0" algn="just">
                        <a:lnSpc>
                          <a:spcPct val="107000"/>
                        </a:lnSpc>
                        <a:spcBef>
                          <a:spcPts val="0"/>
                        </a:spcBef>
                        <a:spcAft>
                          <a:spcPts val="0"/>
                        </a:spcAft>
                      </a:pPr>
                      <a:r>
                        <a:rPr lang="en-US" sz="1200" b="0" dirty="0">
                          <a:effectLst/>
                        </a:rPr>
                        <a:t>Japan legend Honda offers to play for Man Utd.</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4319981"/>
                  </a:ext>
                </a:extLst>
              </a:tr>
              <a:tr h="161181">
                <a:tc>
                  <a:txBody>
                    <a:bodyPr/>
                    <a:lstStyle/>
                    <a:p>
                      <a:pPr marL="0" marR="0" algn="just">
                        <a:lnSpc>
                          <a:spcPct val="107000"/>
                        </a:lnSpc>
                        <a:spcBef>
                          <a:spcPts val="0"/>
                        </a:spcBef>
                        <a:spcAft>
                          <a:spcPts val="0"/>
                        </a:spcAft>
                      </a:pPr>
                      <a:r>
                        <a:rPr lang="en-US" sz="1200" b="0" dirty="0">
                          <a:effectLst/>
                        </a:rPr>
                        <a:t>Barca want Chelsea's Willian on free transfer.</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0949974"/>
                  </a:ext>
                </a:extLst>
              </a:tr>
              <a:tr h="323791">
                <a:tc>
                  <a:txBody>
                    <a:bodyPr/>
                    <a:lstStyle/>
                    <a:p>
                      <a:pPr marL="0" marR="0" algn="just">
                        <a:lnSpc>
                          <a:spcPct val="107000"/>
                        </a:lnSpc>
                        <a:spcBef>
                          <a:spcPts val="0"/>
                        </a:spcBef>
                        <a:spcAft>
                          <a:spcPts val="0"/>
                        </a:spcAft>
                      </a:pPr>
                      <a:r>
                        <a:rPr lang="en-US" sz="1200" b="0" dirty="0">
                          <a:effectLst/>
                        </a:rPr>
                        <a:t>Liverpool boss Klopp confirms new contract talks with Milner.</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187903"/>
                  </a:ext>
                </a:extLst>
              </a:tr>
              <a:tr h="323791">
                <a:tc>
                  <a:txBody>
                    <a:bodyPr/>
                    <a:lstStyle/>
                    <a:p>
                      <a:pPr marL="0" marR="0" algn="just">
                        <a:lnSpc>
                          <a:spcPct val="107000"/>
                        </a:lnSpc>
                        <a:spcBef>
                          <a:spcPts val="0"/>
                        </a:spcBef>
                        <a:spcAft>
                          <a:spcPts val="0"/>
                        </a:spcAft>
                      </a:pPr>
                      <a:r>
                        <a:rPr lang="en-US" sz="1200" b="0" dirty="0">
                          <a:effectLst/>
                        </a:rPr>
                        <a:t>Perez signs new Barcelona contract after first-team breakthrough.</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1062526"/>
                  </a:ext>
                </a:extLst>
              </a:tr>
            </a:tbl>
          </a:graphicData>
        </a:graphic>
      </p:graphicFrame>
      <p:sp>
        <p:nvSpPr>
          <p:cNvPr id="6" name="TextBox 5">
            <a:extLst>
              <a:ext uri="{FF2B5EF4-FFF2-40B4-BE49-F238E27FC236}">
                <a16:creationId xmlns:a16="http://schemas.microsoft.com/office/drawing/2014/main" id="{7565BB9B-AB0F-44DE-9197-1B5B8DF54EE8}"/>
              </a:ext>
            </a:extLst>
          </p:cNvPr>
          <p:cNvSpPr txBox="1"/>
          <p:nvPr/>
        </p:nvSpPr>
        <p:spPr>
          <a:xfrm>
            <a:off x="702366" y="1291475"/>
            <a:ext cx="7530968" cy="495520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used for the experiments contains sentences sampled from player transfer news.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found on different sports news agency website.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collect 3000 data by scrapping the sports news agency website.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Source:</a:t>
            </a:r>
            <a:r>
              <a:rPr lang="en-US" u="sng" dirty="0" err="1">
                <a:hlinkClick r:id="rId3"/>
              </a:rPr>
              <a:t>www.newsnow.co.uk</a:t>
            </a:r>
            <a:r>
              <a:rPr lang="en-US" dirty="0"/>
              <a:t>, </a:t>
            </a:r>
            <a:r>
              <a:rPr lang="en-US" u="sng" dirty="0">
                <a:hlinkClick r:id="rId4"/>
              </a:rPr>
              <a:t>www.90min.com</a:t>
            </a:r>
            <a:r>
              <a:rPr lang="en-US" dirty="0"/>
              <a:t>, </a:t>
            </a:r>
            <a:r>
              <a:rPr lang="en-US" u="sng" dirty="0">
                <a:hlinkClick r:id="rId5"/>
              </a:rPr>
              <a:t>www.goal.com</a:t>
            </a:r>
            <a:r>
              <a:rPr lang="en-US" dirty="0"/>
              <a:t>, </a:t>
            </a:r>
            <a:r>
              <a:rPr lang="en-US" u="sng" dirty="0">
                <a:hlinkClick r:id="rId6"/>
              </a:rPr>
              <a:t>www.express.co.uk</a:t>
            </a:r>
            <a:r>
              <a:rPr lang="en-US" dirty="0"/>
              <a:t>, </a:t>
            </a:r>
            <a:r>
              <a:rPr lang="en-US" u="sng" dirty="0">
                <a:hlinkClick r:id="rId7"/>
              </a:rPr>
              <a:t>www.foxsports.com.au</a:t>
            </a:r>
            <a:r>
              <a:rPr lang="en-US" dirty="0"/>
              <a:t>, </a:t>
            </a:r>
            <a:r>
              <a:rPr lang="en-US" u="sng" dirty="0">
                <a:hlinkClick r:id="rId8"/>
              </a:rPr>
              <a:t>www.espnfc.com</a:t>
            </a:r>
            <a:r>
              <a:rPr lang="en-US" dirty="0"/>
              <a:t>, </a:t>
            </a:r>
            <a:r>
              <a:rPr lang="en-US" u="sng" dirty="0">
                <a:hlinkClick r:id="rId9"/>
              </a:rPr>
              <a:t>www.skysports.com</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label these data manually like; Negative data labels by 0 and Positive data label by 1.</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split 2400 data to train our model and use 600 data to test our model.</a:t>
            </a:r>
          </a:p>
        </p:txBody>
      </p:sp>
      <p:sp>
        <p:nvSpPr>
          <p:cNvPr id="7" name="Rectangle 6">
            <a:extLst>
              <a:ext uri="{FF2B5EF4-FFF2-40B4-BE49-F238E27FC236}">
                <a16:creationId xmlns:a16="http://schemas.microsoft.com/office/drawing/2014/main" id="{277EAEFB-040A-4803-9F90-86DCA0D99325}"/>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413972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FE9BD-0702-4D4C-B213-ED356288AD46}"/>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47752541-294A-45DD-91D0-D43B6D923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708" y="1502876"/>
            <a:ext cx="6352583" cy="5011346"/>
          </a:xfrm>
          <a:prstGeom prst="rect">
            <a:avLst/>
          </a:prstGeom>
        </p:spPr>
      </p:pic>
      <p:sp>
        <p:nvSpPr>
          <p:cNvPr id="5" name="Rectangle 4">
            <a:extLst>
              <a:ext uri="{FF2B5EF4-FFF2-40B4-BE49-F238E27FC236}">
                <a16:creationId xmlns:a16="http://schemas.microsoft.com/office/drawing/2014/main" id="{809F0BB1-0BCB-4A35-AFBD-B1154210009E}"/>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74593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7DF6A1-29D2-4C21-9ED0-41F7E3490763}"/>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Cleaning</a:t>
            </a:r>
          </a:p>
        </p:txBody>
      </p:sp>
      <p:sp>
        <p:nvSpPr>
          <p:cNvPr id="3" name="TextBox 2">
            <a:extLst>
              <a:ext uri="{FF2B5EF4-FFF2-40B4-BE49-F238E27FC236}">
                <a16:creationId xmlns:a16="http://schemas.microsoft.com/office/drawing/2014/main" id="{1126318A-A57B-4EA9-B80B-AE1F334E0700}"/>
              </a:ext>
            </a:extLst>
          </p:cNvPr>
          <p:cNvSpPr txBox="1"/>
          <p:nvPr/>
        </p:nvSpPr>
        <p:spPr>
          <a:xfrm>
            <a:off x="1197735" y="1182231"/>
            <a:ext cx="1057355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Used regular expression to find out the text fields that have to be in a certain patterns.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unexpected, incorrect, and inconsistent data from our dataset.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Fix and remove the anomalies discovered.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cleaning, the results are inspected to verify correctness.</a:t>
            </a:r>
          </a:p>
        </p:txBody>
      </p:sp>
      <p:sp>
        <p:nvSpPr>
          <p:cNvPr id="4" name="Rectangle 3">
            <a:extLst>
              <a:ext uri="{FF2B5EF4-FFF2-40B4-BE49-F238E27FC236}">
                <a16:creationId xmlns:a16="http://schemas.microsoft.com/office/drawing/2014/main" id="{C5D91678-A457-428E-91D3-863FEEEF9737}"/>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11712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72CA8AD-EED9-4834-AEF5-478C99A88191}"/>
              </a:ext>
            </a:extLst>
          </p:cNvPr>
          <p:cNvGraphicFramePr>
            <a:graphicFrameLocks noGrp="1"/>
          </p:cNvGraphicFramePr>
          <p:nvPr>
            <p:extLst>
              <p:ext uri="{D42A27DB-BD31-4B8C-83A1-F6EECF244321}">
                <p14:modId xmlns:p14="http://schemas.microsoft.com/office/powerpoint/2010/main" val="3305540267"/>
              </p:ext>
            </p:extLst>
          </p:nvPr>
        </p:nvGraphicFramePr>
        <p:xfrm>
          <a:off x="6634232" y="1257315"/>
          <a:ext cx="5414488" cy="4962647"/>
        </p:xfrm>
        <a:graphic>
          <a:graphicData uri="http://schemas.openxmlformats.org/drawingml/2006/table">
            <a:tbl>
              <a:tblPr firstRow="1" firstCol="1" bandRow="1">
                <a:tableStyleId>{F5AB1C69-6EDB-4FF4-983F-18BD219EF322}</a:tableStyleId>
              </a:tblPr>
              <a:tblGrid>
                <a:gridCol w="1067334">
                  <a:extLst>
                    <a:ext uri="{9D8B030D-6E8A-4147-A177-3AD203B41FA5}">
                      <a16:colId xmlns:a16="http://schemas.microsoft.com/office/drawing/2014/main" val="89373556"/>
                    </a:ext>
                  </a:extLst>
                </a:gridCol>
                <a:gridCol w="1442434">
                  <a:extLst>
                    <a:ext uri="{9D8B030D-6E8A-4147-A177-3AD203B41FA5}">
                      <a16:colId xmlns:a16="http://schemas.microsoft.com/office/drawing/2014/main" val="3332973006"/>
                    </a:ext>
                  </a:extLst>
                </a:gridCol>
                <a:gridCol w="2904720">
                  <a:extLst>
                    <a:ext uri="{9D8B030D-6E8A-4147-A177-3AD203B41FA5}">
                      <a16:colId xmlns:a16="http://schemas.microsoft.com/office/drawing/2014/main" val="4176389898"/>
                    </a:ext>
                  </a:extLst>
                </a:gridCol>
              </a:tblGrid>
              <a:tr h="208699">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542" marR="62542"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Word-level type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542" marR="62542"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Sentence-level type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542" marR="62542" marT="0" marB="0"/>
                </a:tc>
                <a:extLst>
                  <a:ext uri="{0D108BD9-81ED-4DB2-BD59-A6C34878D82A}">
                    <a16:rowId xmlns:a16="http://schemas.microsoft.com/office/drawing/2014/main" val="1064876692"/>
                  </a:ext>
                </a:extLst>
              </a:tr>
              <a:tr h="4749668">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Manchester</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United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Marcus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Rashford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could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be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out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for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little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while</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manager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Ole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Gunnar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Solskjaer</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has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said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542" marR="62542" marT="0" marB="0"/>
                </a:tc>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SUFFIX</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PUNCTUATION</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WORD</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PUNCTUATION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542" marR="62542"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BEGINOFSENTENCE NEWPARAGRAPH</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NOSPACE ENDOFSENTENCE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542" marR="62542" marT="0" marB="0"/>
                </a:tc>
                <a:extLst>
                  <a:ext uri="{0D108BD9-81ED-4DB2-BD59-A6C34878D82A}">
                    <a16:rowId xmlns:a16="http://schemas.microsoft.com/office/drawing/2014/main" val="113503449"/>
                  </a:ext>
                </a:extLst>
              </a:tr>
            </a:tbl>
          </a:graphicData>
        </a:graphic>
      </p:graphicFrame>
      <p:sp>
        <p:nvSpPr>
          <p:cNvPr id="3" name="TextBox 2">
            <a:extLst>
              <a:ext uri="{FF2B5EF4-FFF2-40B4-BE49-F238E27FC236}">
                <a16:creationId xmlns:a16="http://schemas.microsoft.com/office/drawing/2014/main" id="{B4B36270-CE45-4744-B4AE-035D2BDD3A3B}"/>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Tokenization</a:t>
            </a:r>
          </a:p>
        </p:txBody>
      </p:sp>
      <p:sp>
        <p:nvSpPr>
          <p:cNvPr id="4" name="TextBox 3">
            <a:extLst>
              <a:ext uri="{FF2B5EF4-FFF2-40B4-BE49-F238E27FC236}">
                <a16:creationId xmlns:a16="http://schemas.microsoft.com/office/drawing/2014/main" id="{BDE5605B-B59D-4E18-B343-B2F35FEA2175}"/>
              </a:ext>
            </a:extLst>
          </p:cNvPr>
          <p:cNvSpPr txBox="1"/>
          <p:nvPr/>
        </p:nvSpPr>
        <p:spPr>
          <a:xfrm>
            <a:off x="759853" y="1398983"/>
            <a:ext cx="5606603"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 Ucto tokenization in our system.</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Ucto first splits a text into fragments based on spaces.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fragments are then compared to language-specific regular expressions.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 match is found, the matching part of the fragment is marked as a word token, and labeled with the matching regular expression.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Remaining parts are seen as a separate fragments that are subsequently matched.</a:t>
            </a:r>
          </a:p>
        </p:txBody>
      </p:sp>
      <p:sp>
        <p:nvSpPr>
          <p:cNvPr id="5" name="Rectangle 4">
            <a:extLst>
              <a:ext uri="{FF2B5EF4-FFF2-40B4-BE49-F238E27FC236}">
                <a16:creationId xmlns:a16="http://schemas.microsoft.com/office/drawing/2014/main" id="{B763C93D-4F1D-49FD-A6F0-1DA30D4DC182}"/>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176062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D862F-1924-46EE-964E-90F934ADCE17}"/>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Remove Stop Words</a:t>
            </a:r>
          </a:p>
        </p:txBody>
      </p:sp>
      <p:graphicFrame>
        <p:nvGraphicFramePr>
          <p:cNvPr id="3" name="Table 3">
            <a:extLst>
              <a:ext uri="{FF2B5EF4-FFF2-40B4-BE49-F238E27FC236}">
                <a16:creationId xmlns:a16="http://schemas.microsoft.com/office/drawing/2014/main" id="{B29F165F-2328-4B98-8A5F-BF2FB813F3C4}"/>
              </a:ext>
            </a:extLst>
          </p:cNvPr>
          <p:cNvGraphicFramePr>
            <a:graphicFrameLocks noGrp="1"/>
          </p:cNvGraphicFramePr>
          <p:nvPr>
            <p:extLst>
              <p:ext uri="{D42A27DB-BD31-4B8C-83A1-F6EECF244321}">
                <p14:modId xmlns:p14="http://schemas.microsoft.com/office/powerpoint/2010/main" val="2185422446"/>
              </p:ext>
            </p:extLst>
          </p:nvPr>
        </p:nvGraphicFramePr>
        <p:xfrm>
          <a:off x="7400445" y="804910"/>
          <a:ext cx="4637008" cy="6009640"/>
        </p:xfrm>
        <a:graphic>
          <a:graphicData uri="http://schemas.openxmlformats.org/drawingml/2006/table">
            <a:tbl>
              <a:tblPr firstRow="1" bandRow="1">
                <a:tableStyleId>{F2DE63D5-997A-4646-A377-4702673A728D}</a:tableStyleId>
              </a:tblPr>
              <a:tblGrid>
                <a:gridCol w="2021983">
                  <a:extLst>
                    <a:ext uri="{9D8B030D-6E8A-4147-A177-3AD203B41FA5}">
                      <a16:colId xmlns:a16="http://schemas.microsoft.com/office/drawing/2014/main" val="3677948838"/>
                    </a:ext>
                  </a:extLst>
                </a:gridCol>
                <a:gridCol w="2615025">
                  <a:extLst>
                    <a:ext uri="{9D8B030D-6E8A-4147-A177-3AD203B41FA5}">
                      <a16:colId xmlns:a16="http://schemas.microsoft.com/office/drawing/2014/main" val="4066488221"/>
                    </a:ext>
                  </a:extLst>
                </a:gridCol>
              </a:tblGrid>
              <a:tr h="370840">
                <a:tc>
                  <a:txBody>
                    <a:bodyPr/>
                    <a:lstStyle/>
                    <a:p>
                      <a:r>
                        <a:rPr lang="en-US" sz="1400" dirty="0">
                          <a:latin typeface="Times New Roman" panose="02020603050405020304" pitchFamily="18" charset="0"/>
                          <a:cs typeface="Times New Roman" panose="02020603050405020304" pitchFamily="18" charset="0"/>
                        </a:rPr>
                        <a:t>Input Data</a:t>
                      </a:r>
                    </a:p>
                  </a:txBody>
                  <a:tcPr/>
                </a:tc>
                <a:tc>
                  <a:txBody>
                    <a:bodyPr/>
                    <a:lstStyle/>
                    <a:p>
                      <a:r>
                        <a:rPr lang="en-US" sz="1400" dirty="0">
                          <a:latin typeface="Times New Roman" panose="02020603050405020304" pitchFamily="18" charset="0"/>
                          <a:cs typeface="Times New Roman" panose="02020603050405020304" pitchFamily="18" charset="0"/>
                        </a:rPr>
                        <a:t>Output Data</a:t>
                      </a:r>
                    </a:p>
                  </a:txBody>
                  <a:tcPr/>
                </a:tc>
                <a:extLst>
                  <a:ext uri="{0D108BD9-81ED-4DB2-BD59-A6C34878D82A}">
                    <a16:rowId xmlns:a16="http://schemas.microsoft.com/office/drawing/2014/main" val="750774989"/>
                  </a:ext>
                </a:extLst>
              </a:tr>
              <a:tr h="370840">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Liverpool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Manager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Jurgen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Klopp</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Has</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Described</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The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Signing</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Of</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Joel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Matip</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On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A</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Free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Transfer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From</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Schalke04</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as </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The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Club</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Has</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Done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In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Recent</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Years</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 Liverpool’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manager’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Jurgen’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Klopp’</a:t>
                      </a: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described’</a:t>
                      </a: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signing’</a:t>
                      </a: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Joel’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‘Matip’</a:t>
                      </a: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free’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transfer’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from’</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Schalke04’</a:t>
                      </a: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club’</a:t>
                      </a: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done’</a:t>
                      </a:r>
                    </a:p>
                    <a:p>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recent’</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years’</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2793802"/>
                  </a:ext>
                </a:extLst>
              </a:tr>
            </a:tbl>
          </a:graphicData>
        </a:graphic>
      </p:graphicFrame>
      <p:sp>
        <p:nvSpPr>
          <p:cNvPr id="5" name="TextBox 4">
            <a:extLst>
              <a:ext uri="{FF2B5EF4-FFF2-40B4-BE49-F238E27FC236}">
                <a16:creationId xmlns:a16="http://schemas.microsoft.com/office/drawing/2014/main" id="{7E9F3CBB-005F-41F7-8AFD-D178E0CFB96C}"/>
              </a:ext>
            </a:extLst>
          </p:cNvPr>
          <p:cNvSpPr txBox="1"/>
          <p:nvPr/>
        </p:nvSpPr>
        <p:spPr>
          <a:xfrm>
            <a:off x="1068946" y="1188980"/>
            <a:ext cx="5464935" cy="283154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“Stop words” are the most common words in a language like “the”, “a”, “on”, “is”, “all”.</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words do not carry important meaning and are usually removed from texts.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NLTK libraries for removed stop words from our data.</a:t>
            </a:r>
          </a:p>
          <a:p>
            <a:endParaRPr lang="en-US" dirty="0"/>
          </a:p>
        </p:txBody>
      </p:sp>
      <p:sp>
        <p:nvSpPr>
          <p:cNvPr id="6" name="Rectangle 5">
            <a:extLst>
              <a:ext uri="{FF2B5EF4-FFF2-40B4-BE49-F238E27FC236}">
                <a16:creationId xmlns:a16="http://schemas.microsoft.com/office/drawing/2014/main" id="{042B5CF1-4783-41C2-8300-0DDCE0C41DD0}"/>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183586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8F5AB-CDB0-48BB-B2E3-53B0FECEBDEA}"/>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Lemmatization</a:t>
            </a:r>
          </a:p>
        </p:txBody>
      </p:sp>
      <p:graphicFrame>
        <p:nvGraphicFramePr>
          <p:cNvPr id="3" name="Table 3">
            <a:extLst>
              <a:ext uri="{FF2B5EF4-FFF2-40B4-BE49-F238E27FC236}">
                <a16:creationId xmlns:a16="http://schemas.microsoft.com/office/drawing/2014/main" id="{118D966B-2FE2-48BD-A630-9B1FB81703B4}"/>
              </a:ext>
            </a:extLst>
          </p:cNvPr>
          <p:cNvGraphicFramePr>
            <a:graphicFrameLocks noGrp="1"/>
          </p:cNvGraphicFramePr>
          <p:nvPr>
            <p:extLst>
              <p:ext uri="{D42A27DB-BD31-4B8C-83A1-F6EECF244321}">
                <p14:modId xmlns:p14="http://schemas.microsoft.com/office/powerpoint/2010/main" val="1124690493"/>
              </p:ext>
            </p:extLst>
          </p:nvPr>
        </p:nvGraphicFramePr>
        <p:xfrm>
          <a:off x="8512935" y="1310640"/>
          <a:ext cx="3292698" cy="4236720"/>
        </p:xfrm>
        <a:graphic>
          <a:graphicData uri="http://schemas.openxmlformats.org/drawingml/2006/table">
            <a:tbl>
              <a:tblPr firstRow="1" bandRow="1">
                <a:tableStyleId>{F2DE63D5-997A-4646-A377-4702673A728D}</a:tableStyleId>
              </a:tblPr>
              <a:tblGrid>
                <a:gridCol w="1435792">
                  <a:extLst>
                    <a:ext uri="{9D8B030D-6E8A-4147-A177-3AD203B41FA5}">
                      <a16:colId xmlns:a16="http://schemas.microsoft.com/office/drawing/2014/main" val="3677948838"/>
                    </a:ext>
                  </a:extLst>
                </a:gridCol>
                <a:gridCol w="1856906">
                  <a:extLst>
                    <a:ext uri="{9D8B030D-6E8A-4147-A177-3AD203B41FA5}">
                      <a16:colId xmlns:a16="http://schemas.microsoft.com/office/drawing/2014/main" val="4066488221"/>
                    </a:ext>
                  </a:extLst>
                </a:gridCol>
              </a:tblGrid>
              <a:tr h="367068">
                <a:tc>
                  <a:txBody>
                    <a:bodyPr/>
                    <a:lstStyle/>
                    <a:p>
                      <a:r>
                        <a:rPr lang="en-US" sz="1400" dirty="0">
                          <a:latin typeface="Times New Roman" panose="02020603050405020304" pitchFamily="18" charset="0"/>
                          <a:cs typeface="Times New Roman" panose="02020603050405020304" pitchFamily="18" charset="0"/>
                        </a:rPr>
                        <a:t>Before Lemmatization</a:t>
                      </a:r>
                    </a:p>
                  </a:txBody>
                  <a:tcPr/>
                </a:tc>
                <a:tc>
                  <a:txBody>
                    <a:bodyPr/>
                    <a:lstStyle/>
                    <a:p>
                      <a:r>
                        <a:rPr lang="en-US" sz="1400" dirty="0">
                          <a:latin typeface="Times New Roman" panose="02020603050405020304" pitchFamily="18" charset="0"/>
                          <a:cs typeface="Times New Roman" panose="02020603050405020304" pitchFamily="18" charset="0"/>
                        </a:rPr>
                        <a:t>After Lemmatization</a:t>
                      </a:r>
                    </a:p>
                  </a:txBody>
                  <a:tcPr/>
                </a:tc>
                <a:extLst>
                  <a:ext uri="{0D108BD9-81ED-4DB2-BD59-A6C34878D82A}">
                    <a16:rowId xmlns:a16="http://schemas.microsoft.com/office/drawing/2014/main" val="750774989"/>
                  </a:ext>
                </a:extLst>
              </a:tr>
              <a:tr h="370840">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Liverpool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Manager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Jurgen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Klopp</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Delineate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Signing</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Joel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Matip</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Free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Transfer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From</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Schalke04</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Club</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Done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Begun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Years</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 liverpool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manager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jurgen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klopp</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describe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sign</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Joel</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Matip</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free</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transfer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from</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schalke04</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club</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do</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recent</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year</a:t>
                      </a:r>
                    </a:p>
                    <a:p>
                      <a:r>
                        <a:rPr lang="en-US" sz="140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2793802"/>
                  </a:ext>
                </a:extLst>
              </a:tr>
            </a:tbl>
          </a:graphicData>
        </a:graphic>
      </p:graphicFrame>
      <p:sp>
        <p:nvSpPr>
          <p:cNvPr id="4" name="TextBox 3">
            <a:extLst>
              <a:ext uri="{FF2B5EF4-FFF2-40B4-BE49-F238E27FC236}">
                <a16:creationId xmlns:a16="http://schemas.microsoft.com/office/drawing/2014/main" id="{0FFBA0A4-771D-47C7-8FFB-B1DD15F14C84}"/>
              </a:ext>
            </a:extLst>
          </p:cNvPr>
          <p:cNvSpPr txBox="1"/>
          <p:nvPr/>
        </p:nvSpPr>
        <p:spPr>
          <a:xfrm>
            <a:off x="953038" y="1310640"/>
            <a:ext cx="6606862"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Lemmatization is the process of converting a word to its base form.</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 lemmatization because it considers the context and converts the word to its meaningful base form.</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 WordNetLemmatizer() in our system.</a:t>
            </a:r>
          </a:p>
        </p:txBody>
      </p:sp>
      <p:sp>
        <p:nvSpPr>
          <p:cNvPr id="5" name="Rectangle 4">
            <a:extLst>
              <a:ext uri="{FF2B5EF4-FFF2-40B4-BE49-F238E27FC236}">
                <a16:creationId xmlns:a16="http://schemas.microsoft.com/office/drawing/2014/main" id="{E4137B68-5E33-47E3-93C4-E582D829AEFF}"/>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44096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0F685-359D-4DA7-A672-DEBE25AACB42}"/>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Feature Extraction</a:t>
            </a:r>
          </a:p>
        </p:txBody>
      </p:sp>
      <p:sp>
        <p:nvSpPr>
          <p:cNvPr id="3" name="TextBox 2">
            <a:extLst>
              <a:ext uri="{FF2B5EF4-FFF2-40B4-BE49-F238E27FC236}">
                <a16:creationId xmlns:a16="http://schemas.microsoft.com/office/drawing/2014/main" id="{F80F653D-EC89-4586-9835-97016D14A737}"/>
              </a:ext>
            </a:extLst>
          </p:cNvPr>
          <p:cNvSpPr txBox="1"/>
          <p:nvPr/>
        </p:nvSpPr>
        <p:spPr>
          <a:xfrm>
            <a:off x="1173000" y="1284520"/>
            <a:ext cx="10592973"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of the most important aspects of machine learning is to decide which features to use.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various types of text classification problems similar to the one in this thesis, we used the most common baseline approach is the Bag-of-Words model, TF-IDF and Word2vec.</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word embedding purpose we used two pretrained model one is GoogleNews and another is Glove.</a:t>
            </a:r>
          </a:p>
        </p:txBody>
      </p:sp>
      <p:sp>
        <p:nvSpPr>
          <p:cNvPr id="4" name="Rectangle 3">
            <a:extLst>
              <a:ext uri="{FF2B5EF4-FFF2-40B4-BE49-F238E27FC236}">
                <a16:creationId xmlns:a16="http://schemas.microsoft.com/office/drawing/2014/main" id="{158A7FC4-377A-4CCF-9633-FE381EE5713B}"/>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299394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E908F-0792-4E49-9ADD-1F9EF6CC7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03" y="2601532"/>
            <a:ext cx="6211908" cy="4063285"/>
          </a:xfrm>
          <a:prstGeom prst="rect">
            <a:avLst/>
          </a:prstGeom>
        </p:spPr>
      </p:pic>
      <p:sp>
        <p:nvSpPr>
          <p:cNvPr id="4" name="TextBox 3">
            <a:extLst>
              <a:ext uri="{FF2B5EF4-FFF2-40B4-BE49-F238E27FC236}">
                <a16:creationId xmlns:a16="http://schemas.microsoft.com/office/drawing/2014/main" id="{E6BF0132-BD61-41D9-AD65-ED53278D71A0}"/>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Result of Machine Learning Classifier (TF-IDF)</a:t>
            </a:r>
          </a:p>
        </p:txBody>
      </p:sp>
      <p:graphicFrame>
        <p:nvGraphicFramePr>
          <p:cNvPr id="2" name="Table 1">
            <a:extLst>
              <a:ext uri="{FF2B5EF4-FFF2-40B4-BE49-F238E27FC236}">
                <a16:creationId xmlns:a16="http://schemas.microsoft.com/office/drawing/2014/main" id="{3C9CF445-BB29-4EC4-9492-B00C090A442D}"/>
              </a:ext>
            </a:extLst>
          </p:cNvPr>
          <p:cNvGraphicFramePr>
            <a:graphicFrameLocks noGrp="1"/>
          </p:cNvGraphicFramePr>
          <p:nvPr>
            <p:extLst>
              <p:ext uri="{D42A27DB-BD31-4B8C-83A1-F6EECF244321}">
                <p14:modId xmlns:p14="http://schemas.microsoft.com/office/powerpoint/2010/main" val="518160821"/>
              </p:ext>
            </p:extLst>
          </p:nvPr>
        </p:nvGraphicFramePr>
        <p:xfrm>
          <a:off x="1639183" y="903026"/>
          <a:ext cx="10185009" cy="1266825"/>
        </p:xfrm>
        <a:graphic>
          <a:graphicData uri="http://schemas.openxmlformats.org/drawingml/2006/table">
            <a:tbl>
              <a:tblPr>
                <a:tableStyleId>{5C22544A-7EE6-4342-B048-85BDC9FD1C3A}</a:tableStyleId>
              </a:tblPr>
              <a:tblGrid>
                <a:gridCol w="2014426">
                  <a:extLst>
                    <a:ext uri="{9D8B030D-6E8A-4147-A177-3AD203B41FA5}">
                      <a16:colId xmlns:a16="http://schemas.microsoft.com/office/drawing/2014/main" val="2472775434"/>
                    </a:ext>
                  </a:extLst>
                </a:gridCol>
                <a:gridCol w="2014426">
                  <a:extLst>
                    <a:ext uri="{9D8B030D-6E8A-4147-A177-3AD203B41FA5}">
                      <a16:colId xmlns:a16="http://schemas.microsoft.com/office/drawing/2014/main" val="1162828226"/>
                    </a:ext>
                  </a:extLst>
                </a:gridCol>
                <a:gridCol w="2787149">
                  <a:extLst>
                    <a:ext uri="{9D8B030D-6E8A-4147-A177-3AD203B41FA5}">
                      <a16:colId xmlns:a16="http://schemas.microsoft.com/office/drawing/2014/main" val="2459477883"/>
                    </a:ext>
                  </a:extLst>
                </a:gridCol>
                <a:gridCol w="3369008">
                  <a:extLst>
                    <a:ext uri="{9D8B030D-6E8A-4147-A177-3AD203B41FA5}">
                      <a16:colId xmlns:a16="http://schemas.microsoft.com/office/drawing/2014/main" val="140641472"/>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SVM</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Naïve Bayes</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Logistic Regression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17887482"/>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Accuracies</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81.83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99173388"/>
                  </a:ext>
                </a:extLst>
              </a:tr>
              <a:tr h="190500">
                <a:tc>
                  <a:txBody>
                    <a:bodyPr/>
                    <a:lstStyle/>
                    <a:p>
                      <a:pPr algn="l" rtl="0" fontAlgn="ctr"/>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595959"/>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96.78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80.15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82.92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423543811"/>
                  </a:ext>
                </a:extLst>
              </a:tr>
              <a:tr h="190500">
                <a:tc>
                  <a:txBody>
                    <a:bodyPr/>
                    <a:lstStyle/>
                    <a:p>
                      <a:pPr algn="l" rtl="0" fontAlgn="ctr"/>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595959"/>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92.51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99.56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97.35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141077147"/>
                  </a:ext>
                </a:extLst>
              </a:tr>
              <a:tr h="190500">
                <a:tc>
                  <a:txBody>
                    <a:bodyPr/>
                    <a:lstStyle/>
                    <a:p>
                      <a:pPr algn="l" rtl="0" fontAlgn="ctr"/>
                      <a:r>
                        <a:rPr lang="en-US" sz="1600" b="1" u="none" strike="noStrike" dirty="0">
                          <a:effectLst/>
                          <a:latin typeface="Times New Roman" panose="02020603050405020304" pitchFamily="18" charset="0"/>
                          <a:cs typeface="Times New Roman" panose="02020603050405020304" pitchFamily="18" charset="0"/>
                        </a:rPr>
                        <a:t>F1 Score</a:t>
                      </a:r>
                      <a:endParaRPr lang="en-US" sz="1600" b="1" i="0" u="none" strike="noStrike" dirty="0">
                        <a:solidFill>
                          <a:srgbClr val="595959"/>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94.59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88.81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89.56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39546027"/>
                  </a:ext>
                </a:extLst>
              </a:tr>
            </a:tbl>
          </a:graphicData>
        </a:graphic>
      </p:graphicFrame>
      <p:sp>
        <p:nvSpPr>
          <p:cNvPr id="5" name="Rectangle 4">
            <a:extLst>
              <a:ext uri="{FF2B5EF4-FFF2-40B4-BE49-F238E27FC236}">
                <a16:creationId xmlns:a16="http://schemas.microsoft.com/office/drawing/2014/main" id="{6F9C81CD-19DE-48FB-B986-DCABF2207822}"/>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2116859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923518-20B0-4B37-9C62-1C1FD1A292D8}"/>
              </a:ext>
            </a:extLst>
          </p:cNvPr>
          <p:cNvGrpSpPr/>
          <p:nvPr/>
        </p:nvGrpSpPr>
        <p:grpSpPr>
          <a:xfrm>
            <a:off x="579548" y="2345601"/>
            <a:ext cx="11204621" cy="3679065"/>
            <a:chOff x="0" y="2345601"/>
            <a:chExt cx="12192000" cy="3679065"/>
          </a:xfrm>
        </p:grpSpPr>
        <p:pic>
          <p:nvPicPr>
            <p:cNvPr id="8" name="Picture 7">
              <a:extLst>
                <a:ext uri="{FF2B5EF4-FFF2-40B4-BE49-F238E27FC236}">
                  <a16:creationId xmlns:a16="http://schemas.microsoft.com/office/drawing/2014/main" id="{CC8D90D8-2834-4A35-B4B5-A5153E7549A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10141" y="2345602"/>
              <a:ext cx="6181859" cy="3679064"/>
            </a:xfrm>
            <a:prstGeom prst="rect">
              <a:avLst/>
            </a:prstGeom>
          </p:spPr>
        </p:pic>
        <p:pic>
          <p:nvPicPr>
            <p:cNvPr id="10" name="Picture 9">
              <a:extLst>
                <a:ext uri="{FF2B5EF4-FFF2-40B4-BE49-F238E27FC236}">
                  <a16:creationId xmlns:a16="http://schemas.microsoft.com/office/drawing/2014/main" id="{260ABD0C-17BF-41EE-BE86-C43A4E7F4E0B}"/>
                </a:ext>
              </a:extLst>
            </p:cNvPr>
            <p:cNvPicPr/>
            <p:nvPr/>
          </p:nvPicPr>
          <p:blipFill>
            <a:blip r:embed="rId3">
              <a:extLst>
                <a:ext uri="{28A0092B-C50C-407E-A947-70E740481C1C}">
                  <a14:useLocalDpi xmlns:a14="http://schemas.microsoft.com/office/drawing/2010/main" val="0"/>
                </a:ext>
              </a:extLst>
            </a:blip>
            <a:stretch>
              <a:fillRect/>
            </a:stretch>
          </p:blipFill>
          <p:spPr>
            <a:xfrm>
              <a:off x="0" y="2345601"/>
              <a:ext cx="6658377" cy="3679065"/>
            </a:xfrm>
            <a:prstGeom prst="rect">
              <a:avLst/>
            </a:prstGeom>
          </p:spPr>
        </p:pic>
      </p:grpSp>
      <p:sp>
        <p:nvSpPr>
          <p:cNvPr id="4" name="TextBox 3">
            <a:extLst>
              <a:ext uri="{FF2B5EF4-FFF2-40B4-BE49-F238E27FC236}">
                <a16:creationId xmlns:a16="http://schemas.microsoft.com/office/drawing/2014/main" id="{FAB5E7EA-D287-47AF-91A3-1891CA79DDBB}"/>
              </a:ext>
            </a:extLst>
          </p:cNvPr>
          <p:cNvSpPr txBox="1"/>
          <p:nvPr/>
        </p:nvSpPr>
        <p:spPr>
          <a:xfrm>
            <a:off x="0" y="0"/>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ROC and Precision, Recall Curve (TF-IDF)</a:t>
            </a:r>
          </a:p>
        </p:txBody>
      </p:sp>
      <p:sp>
        <p:nvSpPr>
          <p:cNvPr id="6" name="Rectangle 5">
            <a:extLst>
              <a:ext uri="{FF2B5EF4-FFF2-40B4-BE49-F238E27FC236}">
                <a16:creationId xmlns:a16="http://schemas.microsoft.com/office/drawing/2014/main" id="{B4ECE5F8-6096-4E4C-8123-1F83A9369727}"/>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132476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C7EE1-F244-4F31-AF7B-B4AE63828D2F}"/>
              </a:ext>
            </a:extLst>
          </p:cNvPr>
          <p:cNvSpPr txBox="1"/>
          <p:nvPr/>
        </p:nvSpPr>
        <p:spPr>
          <a:xfrm>
            <a:off x="14068" y="99721"/>
            <a:ext cx="12192000" cy="523220"/>
          </a:xfrm>
          <a:prstGeom prst="rect">
            <a:avLst/>
          </a:prstGeom>
          <a:noFill/>
        </p:spPr>
        <p:txBody>
          <a:bodyPr wrap="square" rtlCol="0">
            <a:spAutoFit/>
          </a:bodyPr>
          <a:lstStyle/>
          <a:p>
            <a:pPr algn="ctr"/>
            <a:r>
              <a:rPr lang="en-US" altLang="en-US" sz="2800" b="1" dirty="0">
                <a:latin typeface="Times New Roman" panose="02020603050405020304" pitchFamily="18" charset="0"/>
                <a:cs typeface="Times New Roman" panose="02020603050405020304" pitchFamily="18" charset="0"/>
              </a:rPr>
              <a:t>Presentation Outline</a:t>
            </a: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6EA9B9-33A4-4AE8-A415-04DFCB6E1B1A}"/>
              </a:ext>
            </a:extLst>
          </p:cNvPr>
          <p:cNvSpPr txBox="1"/>
          <p:nvPr/>
        </p:nvSpPr>
        <p:spPr>
          <a:xfrm>
            <a:off x="1549759" y="1166842"/>
            <a:ext cx="5602309"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a:t>
            </a:r>
            <a:r>
              <a:rPr lang="en-US" spc="-145" dirty="0">
                <a:latin typeface="Times New Roman" panose="02020603050405020304" pitchFamily="18" charset="0"/>
                <a:cs typeface="Times New Roman" panose="02020603050405020304" pitchFamily="18" charset="0"/>
              </a:rPr>
              <a:t> </a:t>
            </a:r>
            <a:r>
              <a:rPr lang="en-US" spc="-75" dirty="0">
                <a:latin typeface="Times New Roman" panose="02020603050405020304" pitchFamily="18" charset="0"/>
                <a:cs typeface="Times New Roman" panose="02020603050405020304" pitchFamily="18" charset="0"/>
              </a:rPr>
              <a:t>Work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Tokenization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 Stop Words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Lemmatization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 of Machine Learning Classifier (TF-IDF)</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ROC and Precision, Recall Curve (TF-IDF)</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 of Machine Learning Classifier (Bag-of-Words)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ROC and Precision, Recall Curve (Bag-of-Words)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 of Ensemble Learning Classifier (GloVe)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ROC and Precision, Recall Curve (GloVe)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 of Ensemble Learning Classifier (GoogleNews)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ROC and Precision, Recall Curve (GoogleNews)</a:t>
            </a:r>
          </a:p>
        </p:txBody>
      </p:sp>
      <p:sp>
        <p:nvSpPr>
          <p:cNvPr id="5" name="TextBox 4">
            <a:extLst>
              <a:ext uri="{FF2B5EF4-FFF2-40B4-BE49-F238E27FC236}">
                <a16:creationId xmlns:a16="http://schemas.microsoft.com/office/drawing/2014/main" id="{6D421252-C8AA-4340-AA4D-6334A16B8ED8}"/>
              </a:ext>
            </a:extLst>
          </p:cNvPr>
          <p:cNvSpPr txBox="1"/>
          <p:nvPr/>
        </p:nvSpPr>
        <p:spPr>
          <a:xfrm>
            <a:off x="7152068" y="1166842"/>
            <a:ext cx="4726547"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Result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Result (SVM)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Result (Naïve Bayes)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Result (Logistic Regression)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Result (Random Forest)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Experimental Result (AdaBoost)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of Machine Learning 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 in Machine Learning 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Recall in Machine Learning 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F1-score in Machine Learning Classifier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Timeline Diagram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Work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a:t>
            </a:r>
          </a:p>
        </p:txBody>
      </p:sp>
      <p:sp>
        <p:nvSpPr>
          <p:cNvPr id="3" name="Rectangle 2">
            <a:extLst>
              <a:ext uri="{FF2B5EF4-FFF2-40B4-BE49-F238E27FC236}">
                <a16:creationId xmlns:a16="http://schemas.microsoft.com/office/drawing/2014/main" id="{7E00B39E-18D1-4F24-A22D-FB78FA212C7D}"/>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01</a:t>
            </a:r>
          </a:p>
        </p:txBody>
      </p:sp>
    </p:spTree>
    <p:extLst>
      <p:ext uri="{BB962C8B-B14F-4D97-AF65-F5344CB8AC3E}">
        <p14:creationId xmlns:p14="http://schemas.microsoft.com/office/powerpoint/2010/main" val="3673577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B98D7D-51C7-4429-B6B6-CB42C9FF9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769" y="2379351"/>
            <a:ext cx="6577769" cy="4301543"/>
          </a:xfrm>
          <a:prstGeom prst="rect">
            <a:avLst/>
          </a:prstGeom>
        </p:spPr>
      </p:pic>
      <p:graphicFrame>
        <p:nvGraphicFramePr>
          <p:cNvPr id="2" name="Table 1">
            <a:extLst>
              <a:ext uri="{FF2B5EF4-FFF2-40B4-BE49-F238E27FC236}">
                <a16:creationId xmlns:a16="http://schemas.microsoft.com/office/drawing/2014/main" id="{59C97673-347A-4E31-A4C9-11A45C6AE438}"/>
              </a:ext>
            </a:extLst>
          </p:cNvPr>
          <p:cNvGraphicFramePr>
            <a:graphicFrameLocks noGrp="1"/>
          </p:cNvGraphicFramePr>
          <p:nvPr>
            <p:extLst>
              <p:ext uri="{D42A27DB-BD31-4B8C-83A1-F6EECF244321}">
                <p14:modId xmlns:p14="http://schemas.microsoft.com/office/powerpoint/2010/main" val="654356134"/>
              </p:ext>
            </p:extLst>
          </p:nvPr>
        </p:nvGraphicFramePr>
        <p:xfrm>
          <a:off x="1659195" y="875648"/>
          <a:ext cx="10128739" cy="1266825"/>
        </p:xfrm>
        <a:graphic>
          <a:graphicData uri="http://schemas.openxmlformats.org/drawingml/2006/table">
            <a:tbl>
              <a:tblPr>
                <a:tableStyleId>{5C22544A-7EE6-4342-B048-85BDC9FD1C3A}</a:tableStyleId>
              </a:tblPr>
              <a:tblGrid>
                <a:gridCol w="2003297">
                  <a:extLst>
                    <a:ext uri="{9D8B030D-6E8A-4147-A177-3AD203B41FA5}">
                      <a16:colId xmlns:a16="http://schemas.microsoft.com/office/drawing/2014/main" val="1684465687"/>
                    </a:ext>
                  </a:extLst>
                </a:gridCol>
                <a:gridCol w="2003297">
                  <a:extLst>
                    <a:ext uri="{9D8B030D-6E8A-4147-A177-3AD203B41FA5}">
                      <a16:colId xmlns:a16="http://schemas.microsoft.com/office/drawing/2014/main" val="328236710"/>
                    </a:ext>
                  </a:extLst>
                </a:gridCol>
                <a:gridCol w="2783346">
                  <a:extLst>
                    <a:ext uri="{9D8B030D-6E8A-4147-A177-3AD203B41FA5}">
                      <a16:colId xmlns:a16="http://schemas.microsoft.com/office/drawing/2014/main" val="163676467"/>
                    </a:ext>
                  </a:extLst>
                </a:gridCol>
                <a:gridCol w="3338799">
                  <a:extLst>
                    <a:ext uri="{9D8B030D-6E8A-4147-A177-3AD203B41FA5}">
                      <a16:colId xmlns:a16="http://schemas.microsoft.com/office/drawing/2014/main" val="355015768"/>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SVM</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Naïve Bayes</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Logistic Regression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73698554"/>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Accuracies</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87.16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93.33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808390910"/>
                  </a:ext>
                </a:extLst>
              </a:tr>
              <a:tr h="190500">
                <a:tc>
                  <a:txBody>
                    <a:bodyPr/>
                    <a:lstStyle/>
                    <a:p>
                      <a:pPr algn="l" rtl="0" fontAlgn="ctr"/>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595959"/>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97.21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92.55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95.19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452891781"/>
                  </a:ext>
                </a:extLst>
              </a:tr>
              <a:tr h="190500">
                <a:tc>
                  <a:txBody>
                    <a:bodyPr/>
                    <a:lstStyle/>
                    <a:p>
                      <a:pPr algn="l" rtl="0" fontAlgn="ctr"/>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595959"/>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90.3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96.03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15321359"/>
                  </a:ext>
                </a:extLst>
              </a:tr>
              <a:tr h="190500">
                <a:tc>
                  <a:txBody>
                    <a:bodyPr/>
                    <a:lstStyle/>
                    <a:p>
                      <a:pPr algn="l" rtl="0" fontAlgn="ctr"/>
                      <a:r>
                        <a:rPr lang="en-US" sz="1600" b="1" u="none" strike="noStrike" dirty="0">
                          <a:effectLst/>
                          <a:latin typeface="Times New Roman" panose="02020603050405020304" pitchFamily="18" charset="0"/>
                          <a:cs typeface="Times New Roman" panose="02020603050405020304" pitchFamily="18" charset="0"/>
                        </a:rPr>
                        <a:t>F1 Score</a:t>
                      </a:r>
                      <a:endParaRPr lang="en-US" sz="1600" b="1" i="0" u="none" strike="noStrike" dirty="0">
                        <a:solidFill>
                          <a:srgbClr val="595959"/>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94.68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91.41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95.61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70911566"/>
                  </a:ext>
                </a:extLst>
              </a:tr>
            </a:tbl>
          </a:graphicData>
        </a:graphic>
      </p:graphicFrame>
      <p:sp>
        <p:nvSpPr>
          <p:cNvPr id="4" name="TextBox 3">
            <a:extLst>
              <a:ext uri="{FF2B5EF4-FFF2-40B4-BE49-F238E27FC236}">
                <a16:creationId xmlns:a16="http://schemas.microsoft.com/office/drawing/2014/main" id="{52F0F355-DA11-466C-9090-6E57E49A66B5}"/>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Result of Machine Learning Classifier (Bag-of-Words)</a:t>
            </a:r>
          </a:p>
        </p:txBody>
      </p:sp>
      <p:sp>
        <p:nvSpPr>
          <p:cNvPr id="5" name="Rectangle 4">
            <a:extLst>
              <a:ext uri="{FF2B5EF4-FFF2-40B4-BE49-F238E27FC236}">
                <a16:creationId xmlns:a16="http://schemas.microsoft.com/office/drawing/2014/main" id="{491F0467-6129-4FBF-AE45-B81434C13371}"/>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267376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2E7A021-F2C7-4D5B-850A-07E75048AD64}"/>
              </a:ext>
            </a:extLst>
          </p:cNvPr>
          <p:cNvGrpSpPr/>
          <p:nvPr/>
        </p:nvGrpSpPr>
        <p:grpSpPr>
          <a:xfrm>
            <a:off x="543142" y="2237190"/>
            <a:ext cx="10687235" cy="3737020"/>
            <a:chOff x="543142" y="2560747"/>
            <a:chExt cx="10687235" cy="3737020"/>
          </a:xfrm>
        </p:grpSpPr>
        <p:pic>
          <p:nvPicPr>
            <p:cNvPr id="8" name="Picture 7">
              <a:extLst>
                <a:ext uri="{FF2B5EF4-FFF2-40B4-BE49-F238E27FC236}">
                  <a16:creationId xmlns:a16="http://schemas.microsoft.com/office/drawing/2014/main" id="{897CDC4B-F7CE-46F5-BE08-8E58ADCA0FD7}"/>
                </a:ext>
              </a:extLst>
            </p:cNvPr>
            <p:cNvPicPr/>
            <p:nvPr/>
          </p:nvPicPr>
          <p:blipFill>
            <a:blip r:embed="rId2">
              <a:extLst>
                <a:ext uri="{28A0092B-C50C-407E-A947-70E740481C1C}">
                  <a14:useLocalDpi xmlns:a14="http://schemas.microsoft.com/office/drawing/2010/main" val="0"/>
                </a:ext>
              </a:extLst>
            </a:blip>
            <a:stretch>
              <a:fillRect/>
            </a:stretch>
          </p:blipFill>
          <p:spPr>
            <a:xfrm>
              <a:off x="543142" y="2560747"/>
              <a:ext cx="5552857" cy="3737019"/>
            </a:xfrm>
            <a:prstGeom prst="rect">
              <a:avLst/>
            </a:prstGeom>
          </p:spPr>
        </p:pic>
        <p:pic>
          <p:nvPicPr>
            <p:cNvPr id="10" name="Picture 9">
              <a:extLst>
                <a:ext uri="{FF2B5EF4-FFF2-40B4-BE49-F238E27FC236}">
                  <a16:creationId xmlns:a16="http://schemas.microsoft.com/office/drawing/2014/main" id="{F3E73F6E-198D-4AB3-AFB7-795705068D04}"/>
                </a:ext>
              </a:extLst>
            </p:cNvPr>
            <p:cNvPicPr/>
            <p:nvPr/>
          </p:nvPicPr>
          <p:blipFill>
            <a:blip r:embed="rId3">
              <a:extLst>
                <a:ext uri="{28A0092B-C50C-407E-A947-70E740481C1C}">
                  <a14:useLocalDpi xmlns:a14="http://schemas.microsoft.com/office/drawing/2010/main" val="0"/>
                </a:ext>
              </a:extLst>
            </a:blip>
            <a:stretch>
              <a:fillRect/>
            </a:stretch>
          </p:blipFill>
          <p:spPr>
            <a:xfrm>
              <a:off x="5825544" y="2560748"/>
              <a:ext cx="5404833" cy="3737019"/>
            </a:xfrm>
            <a:prstGeom prst="rect">
              <a:avLst/>
            </a:prstGeom>
          </p:spPr>
        </p:pic>
      </p:grpSp>
      <p:sp>
        <p:nvSpPr>
          <p:cNvPr id="68" name="TextBox 67">
            <a:extLst>
              <a:ext uri="{FF2B5EF4-FFF2-40B4-BE49-F238E27FC236}">
                <a16:creationId xmlns:a16="http://schemas.microsoft.com/office/drawing/2014/main" id="{65EFF9D8-DD8C-4B61-9BBD-157C116788D5}"/>
              </a:ext>
            </a:extLst>
          </p:cNvPr>
          <p:cNvSpPr txBox="1"/>
          <p:nvPr/>
        </p:nvSpPr>
        <p:spPr>
          <a:xfrm>
            <a:off x="0" y="329400"/>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ROC and Precision, Recall Curve (BOW)</a:t>
            </a:r>
          </a:p>
        </p:txBody>
      </p:sp>
      <p:sp>
        <p:nvSpPr>
          <p:cNvPr id="6" name="Rectangle 5">
            <a:extLst>
              <a:ext uri="{FF2B5EF4-FFF2-40B4-BE49-F238E27FC236}">
                <a16:creationId xmlns:a16="http://schemas.microsoft.com/office/drawing/2014/main" id="{F81F0BA9-B2EA-426F-A484-7F8C1636A784}"/>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186846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FC99F-4358-4290-94C4-E5FB66FB7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828" y="2044671"/>
            <a:ext cx="6691961" cy="4472039"/>
          </a:xfrm>
          <a:prstGeom prst="rect">
            <a:avLst/>
          </a:prstGeom>
        </p:spPr>
      </p:pic>
      <p:graphicFrame>
        <p:nvGraphicFramePr>
          <p:cNvPr id="4" name="Table 3">
            <a:extLst>
              <a:ext uri="{FF2B5EF4-FFF2-40B4-BE49-F238E27FC236}">
                <a16:creationId xmlns:a16="http://schemas.microsoft.com/office/drawing/2014/main" id="{FACD2DC5-95DE-4526-BC10-E454311D7FB8}"/>
              </a:ext>
            </a:extLst>
          </p:cNvPr>
          <p:cNvGraphicFramePr>
            <a:graphicFrameLocks noGrp="1"/>
          </p:cNvGraphicFramePr>
          <p:nvPr>
            <p:extLst>
              <p:ext uri="{D42A27DB-BD31-4B8C-83A1-F6EECF244321}">
                <p14:modId xmlns:p14="http://schemas.microsoft.com/office/powerpoint/2010/main" val="3822204274"/>
              </p:ext>
            </p:extLst>
          </p:nvPr>
        </p:nvGraphicFramePr>
        <p:xfrm>
          <a:off x="1628880" y="968113"/>
          <a:ext cx="9945859" cy="760095"/>
        </p:xfrm>
        <a:graphic>
          <a:graphicData uri="http://schemas.openxmlformats.org/drawingml/2006/table">
            <a:tbl>
              <a:tblPr>
                <a:tableStyleId>{5C22544A-7EE6-4342-B048-85BDC9FD1C3A}</a:tableStyleId>
              </a:tblPr>
              <a:tblGrid>
                <a:gridCol w="1741464">
                  <a:extLst>
                    <a:ext uri="{9D8B030D-6E8A-4147-A177-3AD203B41FA5}">
                      <a16:colId xmlns:a16="http://schemas.microsoft.com/office/drawing/2014/main" val="2040276603"/>
                    </a:ext>
                  </a:extLst>
                </a:gridCol>
                <a:gridCol w="2191841">
                  <a:extLst>
                    <a:ext uri="{9D8B030D-6E8A-4147-A177-3AD203B41FA5}">
                      <a16:colId xmlns:a16="http://schemas.microsoft.com/office/drawing/2014/main" val="1272195161"/>
                    </a:ext>
                  </a:extLst>
                </a:gridCol>
                <a:gridCol w="2112217">
                  <a:extLst>
                    <a:ext uri="{9D8B030D-6E8A-4147-A177-3AD203B41FA5}">
                      <a16:colId xmlns:a16="http://schemas.microsoft.com/office/drawing/2014/main" val="425519377"/>
                    </a:ext>
                  </a:extLst>
                </a:gridCol>
                <a:gridCol w="2031426">
                  <a:extLst>
                    <a:ext uri="{9D8B030D-6E8A-4147-A177-3AD203B41FA5}">
                      <a16:colId xmlns:a16="http://schemas.microsoft.com/office/drawing/2014/main" val="4194224680"/>
                    </a:ext>
                  </a:extLst>
                </a:gridCol>
                <a:gridCol w="1868911">
                  <a:extLst>
                    <a:ext uri="{9D8B030D-6E8A-4147-A177-3AD203B41FA5}">
                      <a16:colId xmlns:a16="http://schemas.microsoft.com/office/drawing/2014/main" val="147725232"/>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Accuracy</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43191164"/>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Random Forest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93.96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96.88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95.4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904111169"/>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AdaBoost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92.83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94.72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95.77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95.24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596023217"/>
                  </a:ext>
                </a:extLst>
              </a:tr>
            </a:tbl>
          </a:graphicData>
        </a:graphic>
      </p:graphicFrame>
      <p:sp>
        <p:nvSpPr>
          <p:cNvPr id="5" name="TextBox 4">
            <a:extLst>
              <a:ext uri="{FF2B5EF4-FFF2-40B4-BE49-F238E27FC236}">
                <a16:creationId xmlns:a16="http://schemas.microsoft.com/office/drawing/2014/main" id="{28471B48-7162-4643-A1C3-67C0541E0CB4}"/>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Result of Ensemble Learning Classifier (GloVe)</a:t>
            </a:r>
          </a:p>
        </p:txBody>
      </p:sp>
      <p:sp>
        <p:nvSpPr>
          <p:cNvPr id="6" name="Rectangle 5">
            <a:extLst>
              <a:ext uri="{FF2B5EF4-FFF2-40B4-BE49-F238E27FC236}">
                <a16:creationId xmlns:a16="http://schemas.microsoft.com/office/drawing/2014/main" id="{7086C126-F463-4E81-9A7F-A02CE2CCD933}"/>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2586637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8A6D3DF-2EFC-4AFD-BAC1-08AD5DB252B7}"/>
              </a:ext>
            </a:extLst>
          </p:cNvPr>
          <p:cNvGrpSpPr/>
          <p:nvPr/>
        </p:nvGrpSpPr>
        <p:grpSpPr>
          <a:xfrm>
            <a:off x="968212" y="2461846"/>
            <a:ext cx="10365196" cy="3462436"/>
            <a:chOff x="968212" y="2735754"/>
            <a:chExt cx="9775106" cy="3188528"/>
          </a:xfrm>
        </p:grpSpPr>
        <p:pic>
          <p:nvPicPr>
            <p:cNvPr id="2" name="Picture 1">
              <a:extLst>
                <a:ext uri="{FF2B5EF4-FFF2-40B4-BE49-F238E27FC236}">
                  <a16:creationId xmlns:a16="http://schemas.microsoft.com/office/drawing/2014/main" id="{E118C2BA-0DD7-4443-93D9-5246CF45B061}"/>
                </a:ext>
              </a:extLst>
            </p:cNvPr>
            <p:cNvPicPr/>
            <p:nvPr/>
          </p:nvPicPr>
          <p:blipFill>
            <a:blip r:embed="rId2">
              <a:extLst>
                <a:ext uri="{28A0092B-C50C-407E-A947-70E740481C1C}">
                  <a14:useLocalDpi xmlns:a14="http://schemas.microsoft.com/office/drawing/2010/main" val="0"/>
                </a:ext>
              </a:extLst>
            </a:blip>
            <a:srcRect/>
            <a:stretch/>
          </p:blipFill>
          <p:spPr>
            <a:xfrm>
              <a:off x="968212" y="2738097"/>
              <a:ext cx="5024413" cy="3183842"/>
            </a:xfrm>
            <a:prstGeom prst="rect">
              <a:avLst/>
            </a:prstGeom>
          </p:spPr>
        </p:pic>
        <p:pic>
          <p:nvPicPr>
            <p:cNvPr id="3" name="Picture 2">
              <a:extLst>
                <a:ext uri="{FF2B5EF4-FFF2-40B4-BE49-F238E27FC236}">
                  <a16:creationId xmlns:a16="http://schemas.microsoft.com/office/drawing/2014/main" id="{8406A5B9-669B-454B-A462-1390DB4D7CEF}"/>
                </a:ext>
              </a:extLst>
            </p:cNvPr>
            <p:cNvPicPr/>
            <p:nvPr/>
          </p:nvPicPr>
          <p:blipFill>
            <a:blip r:embed="rId3">
              <a:extLst>
                <a:ext uri="{28A0092B-C50C-407E-A947-70E740481C1C}">
                  <a14:useLocalDpi xmlns:a14="http://schemas.microsoft.com/office/drawing/2010/main" val="0"/>
                </a:ext>
              </a:extLst>
            </a:blip>
            <a:srcRect/>
            <a:stretch/>
          </p:blipFill>
          <p:spPr>
            <a:xfrm>
              <a:off x="5992625" y="2735754"/>
              <a:ext cx="4750693" cy="3188528"/>
            </a:xfrm>
            <a:prstGeom prst="rect">
              <a:avLst/>
            </a:prstGeom>
          </p:spPr>
        </p:pic>
      </p:grpSp>
      <p:sp>
        <p:nvSpPr>
          <p:cNvPr id="5" name="TextBox 4">
            <a:extLst>
              <a:ext uri="{FF2B5EF4-FFF2-40B4-BE49-F238E27FC236}">
                <a16:creationId xmlns:a16="http://schemas.microsoft.com/office/drawing/2014/main" id="{DDA54838-D315-403C-91C9-D07AC3A8E41B}"/>
              </a:ext>
            </a:extLst>
          </p:cNvPr>
          <p:cNvSpPr txBox="1"/>
          <p:nvPr/>
        </p:nvSpPr>
        <p:spPr>
          <a:xfrm>
            <a:off x="0" y="329400"/>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ROC and Precision, Recall Curve (GloVe)</a:t>
            </a:r>
          </a:p>
        </p:txBody>
      </p:sp>
      <p:sp>
        <p:nvSpPr>
          <p:cNvPr id="6" name="Rectangle 5">
            <a:extLst>
              <a:ext uri="{FF2B5EF4-FFF2-40B4-BE49-F238E27FC236}">
                <a16:creationId xmlns:a16="http://schemas.microsoft.com/office/drawing/2014/main" id="{47B35E58-5751-42B5-9B25-50DCE425A99A}"/>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617990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176460-9853-42EE-9866-517391064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991" y="2399854"/>
            <a:ext cx="6477677" cy="4194130"/>
          </a:xfrm>
          <a:prstGeom prst="rect">
            <a:avLst/>
          </a:prstGeom>
        </p:spPr>
      </p:pic>
      <p:sp>
        <p:nvSpPr>
          <p:cNvPr id="4" name="TextBox 3">
            <a:extLst>
              <a:ext uri="{FF2B5EF4-FFF2-40B4-BE49-F238E27FC236}">
                <a16:creationId xmlns:a16="http://schemas.microsoft.com/office/drawing/2014/main" id="{B0FD7E0C-4C8D-4961-8E72-51A540F323B7}"/>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Result of Ensemble Learning Classifier (GoogleNews)</a:t>
            </a:r>
          </a:p>
        </p:txBody>
      </p:sp>
      <p:graphicFrame>
        <p:nvGraphicFramePr>
          <p:cNvPr id="2" name="Table 1">
            <a:extLst>
              <a:ext uri="{FF2B5EF4-FFF2-40B4-BE49-F238E27FC236}">
                <a16:creationId xmlns:a16="http://schemas.microsoft.com/office/drawing/2014/main" id="{95FDAF06-DD27-499D-9625-081A59F40260}"/>
              </a:ext>
            </a:extLst>
          </p:cNvPr>
          <p:cNvGraphicFramePr>
            <a:graphicFrameLocks noGrp="1"/>
          </p:cNvGraphicFramePr>
          <p:nvPr>
            <p:extLst>
              <p:ext uri="{D42A27DB-BD31-4B8C-83A1-F6EECF244321}">
                <p14:modId xmlns:p14="http://schemas.microsoft.com/office/powerpoint/2010/main" val="1579590754"/>
              </p:ext>
            </p:extLst>
          </p:nvPr>
        </p:nvGraphicFramePr>
        <p:xfrm>
          <a:off x="1617388" y="970964"/>
          <a:ext cx="9566032" cy="760095"/>
        </p:xfrm>
        <a:graphic>
          <a:graphicData uri="http://schemas.openxmlformats.org/drawingml/2006/table">
            <a:tbl>
              <a:tblPr>
                <a:tableStyleId>{5C22544A-7EE6-4342-B048-85BDC9FD1C3A}</a:tableStyleId>
              </a:tblPr>
              <a:tblGrid>
                <a:gridCol w="1607038">
                  <a:extLst>
                    <a:ext uri="{9D8B030D-6E8A-4147-A177-3AD203B41FA5}">
                      <a16:colId xmlns:a16="http://schemas.microsoft.com/office/drawing/2014/main" val="3196251694"/>
                    </a:ext>
                  </a:extLst>
                </a:gridCol>
                <a:gridCol w="1717868">
                  <a:extLst>
                    <a:ext uri="{9D8B030D-6E8A-4147-A177-3AD203B41FA5}">
                      <a16:colId xmlns:a16="http://schemas.microsoft.com/office/drawing/2014/main" val="2661114659"/>
                    </a:ext>
                  </a:extLst>
                </a:gridCol>
                <a:gridCol w="2022652">
                  <a:extLst>
                    <a:ext uri="{9D8B030D-6E8A-4147-A177-3AD203B41FA5}">
                      <a16:colId xmlns:a16="http://schemas.microsoft.com/office/drawing/2014/main" val="3003104865"/>
                    </a:ext>
                  </a:extLst>
                </a:gridCol>
                <a:gridCol w="2263064">
                  <a:extLst>
                    <a:ext uri="{9D8B030D-6E8A-4147-A177-3AD203B41FA5}">
                      <a16:colId xmlns:a16="http://schemas.microsoft.com/office/drawing/2014/main" val="1388414678"/>
                    </a:ext>
                  </a:extLst>
                </a:gridCol>
                <a:gridCol w="1955410">
                  <a:extLst>
                    <a:ext uri="{9D8B030D-6E8A-4147-A177-3AD203B41FA5}">
                      <a16:colId xmlns:a16="http://schemas.microsoft.com/office/drawing/2014/main" val="343033081"/>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Accuracy</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68156986"/>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Random Forest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93.66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93.82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95.86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81055397"/>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AdaBoost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94.16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96.88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96.14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391114210"/>
                  </a:ext>
                </a:extLst>
              </a:tr>
            </a:tbl>
          </a:graphicData>
        </a:graphic>
      </p:graphicFrame>
      <p:sp>
        <p:nvSpPr>
          <p:cNvPr id="5" name="Rectangle 4">
            <a:extLst>
              <a:ext uri="{FF2B5EF4-FFF2-40B4-BE49-F238E27FC236}">
                <a16:creationId xmlns:a16="http://schemas.microsoft.com/office/drawing/2014/main" id="{9BE0520E-0572-4435-94FB-1C9169914233}"/>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23</a:t>
            </a:r>
          </a:p>
        </p:txBody>
      </p:sp>
    </p:spTree>
    <p:extLst>
      <p:ext uri="{BB962C8B-B14F-4D97-AF65-F5344CB8AC3E}">
        <p14:creationId xmlns:p14="http://schemas.microsoft.com/office/powerpoint/2010/main" val="852786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A4CDFFF-B9C0-47FA-A500-DBDCA103E3CC}"/>
              </a:ext>
            </a:extLst>
          </p:cNvPr>
          <p:cNvGrpSpPr/>
          <p:nvPr/>
        </p:nvGrpSpPr>
        <p:grpSpPr>
          <a:xfrm>
            <a:off x="888642" y="2314823"/>
            <a:ext cx="10573555" cy="3694856"/>
            <a:chOff x="1077534" y="2371094"/>
            <a:chExt cx="10384663" cy="3694856"/>
          </a:xfrm>
        </p:grpSpPr>
        <p:pic>
          <p:nvPicPr>
            <p:cNvPr id="2" name="Picture 1">
              <a:extLst>
                <a:ext uri="{FF2B5EF4-FFF2-40B4-BE49-F238E27FC236}">
                  <a16:creationId xmlns:a16="http://schemas.microsoft.com/office/drawing/2014/main" id="{CD5F85C3-A21A-47E8-9A97-EFCF3FFF8C24}"/>
                </a:ext>
              </a:extLst>
            </p:cNvPr>
            <p:cNvPicPr/>
            <p:nvPr/>
          </p:nvPicPr>
          <p:blipFill>
            <a:blip r:embed="rId2">
              <a:extLst>
                <a:ext uri="{28A0092B-C50C-407E-A947-70E740481C1C}">
                  <a14:useLocalDpi xmlns:a14="http://schemas.microsoft.com/office/drawing/2010/main" val="0"/>
                </a:ext>
              </a:extLst>
            </a:blip>
            <a:stretch>
              <a:fillRect/>
            </a:stretch>
          </p:blipFill>
          <p:spPr>
            <a:xfrm>
              <a:off x="1077534" y="2371094"/>
              <a:ext cx="5267460" cy="3694855"/>
            </a:xfrm>
            <a:prstGeom prst="rect">
              <a:avLst/>
            </a:prstGeom>
          </p:spPr>
        </p:pic>
        <p:pic>
          <p:nvPicPr>
            <p:cNvPr id="3" name="Picture 2">
              <a:extLst>
                <a:ext uri="{FF2B5EF4-FFF2-40B4-BE49-F238E27FC236}">
                  <a16:creationId xmlns:a16="http://schemas.microsoft.com/office/drawing/2014/main" id="{06AABC32-7DEC-42BA-8E08-302598530F46}"/>
                </a:ext>
              </a:extLst>
            </p:cNvPr>
            <p:cNvPicPr/>
            <p:nvPr/>
          </p:nvPicPr>
          <p:blipFill>
            <a:blip r:embed="rId3">
              <a:extLst>
                <a:ext uri="{28A0092B-C50C-407E-A947-70E740481C1C}">
                  <a14:useLocalDpi xmlns:a14="http://schemas.microsoft.com/office/drawing/2010/main" val="0"/>
                </a:ext>
              </a:extLst>
            </a:blip>
            <a:stretch>
              <a:fillRect/>
            </a:stretch>
          </p:blipFill>
          <p:spPr>
            <a:xfrm>
              <a:off x="6344994" y="2371094"/>
              <a:ext cx="5117203" cy="3694856"/>
            </a:xfrm>
            <a:prstGeom prst="rect">
              <a:avLst/>
            </a:prstGeom>
          </p:spPr>
        </p:pic>
      </p:grpSp>
      <p:sp>
        <p:nvSpPr>
          <p:cNvPr id="4" name="TextBox 3">
            <a:extLst>
              <a:ext uri="{FF2B5EF4-FFF2-40B4-BE49-F238E27FC236}">
                <a16:creationId xmlns:a16="http://schemas.microsoft.com/office/drawing/2014/main" id="{E4AAB089-B71D-460A-8442-7D1592E3A383}"/>
              </a:ext>
            </a:extLst>
          </p:cNvPr>
          <p:cNvSpPr txBox="1"/>
          <p:nvPr/>
        </p:nvSpPr>
        <p:spPr>
          <a:xfrm>
            <a:off x="0" y="329400"/>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ROC and Precision, Recall Curve (GoogleNews)</a:t>
            </a:r>
          </a:p>
        </p:txBody>
      </p:sp>
      <p:sp>
        <p:nvSpPr>
          <p:cNvPr id="6" name="Rectangle 5">
            <a:extLst>
              <a:ext uri="{FF2B5EF4-FFF2-40B4-BE49-F238E27FC236}">
                <a16:creationId xmlns:a16="http://schemas.microsoft.com/office/drawing/2014/main" id="{17E1C8A5-44DA-4670-A4D2-E20642ED479D}"/>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24</a:t>
            </a:r>
          </a:p>
        </p:txBody>
      </p:sp>
    </p:spTree>
    <p:extLst>
      <p:ext uri="{BB962C8B-B14F-4D97-AF65-F5344CB8AC3E}">
        <p14:creationId xmlns:p14="http://schemas.microsoft.com/office/powerpoint/2010/main" val="1034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5C02E-2E00-4255-8738-C021950FC8EC}"/>
              </a:ext>
            </a:extLst>
          </p:cNvPr>
          <p:cNvSpPr txBox="1"/>
          <p:nvPr/>
        </p:nvSpPr>
        <p:spPr>
          <a:xfrm>
            <a:off x="0" y="90408"/>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Classifier</a:t>
            </a:r>
          </a:p>
        </p:txBody>
      </p:sp>
      <p:sp>
        <p:nvSpPr>
          <p:cNvPr id="3" name="TextBox 2">
            <a:extLst>
              <a:ext uri="{FF2B5EF4-FFF2-40B4-BE49-F238E27FC236}">
                <a16:creationId xmlns:a16="http://schemas.microsoft.com/office/drawing/2014/main" id="{611F8B9C-65B7-428A-8916-95D43C204E74}"/>
              </a:ext>
            </a:extLst>
          </p:cNvPr>
          <p:cNvSpPr txBox="1"/>
          <p:nvPr/>
        </p:nvSpPr>
        <p:spPr>
          <a:xfrm>
            <a:off x="1460427" y="1228985"/>
            <a:ext cx="8807822" cy="317009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Machine Learning</a:t>
            </a:r>
          </a:p>
          <a:p>
            <a:r>
              <a:rPr lang="en-US" sz="2000" dirty="0">
                <a:latin typeface="Times New Roman" panose="02020603050405020304" pitchFamily="18" charset="0"/>
                <a:cs typeface="Times New Roman" panose="02020603050405020304" pitchFamily="18" charset="0"/>
              </a:rPr>
              <a:t>	Support Vector Machine</a:t>
            </a:r>
          </a:p>
          <a:p>
            <a:r>
              <a:rPr lang="en-US" sz="2000" dirty="0">
                <a:latin typeface="Times New Roman" panose="02020603050405020304" pitchFamily="18" charset="0"/>
                <a:cs typeface="Times New Roman" panose="02020603050405020304" pitchFamily="18" charset="0"/>
              </a:rPr>
              <a:t>	Naïve Bayes</a:t>
            </a:r>
          </a:p>
          <a:p>
            <a:r>
              <a:rPr lang="en-US" sz="2000" dirty="0">
                <a:latin typeface="Times New Roman" panose="02020603050405020304" pitchFamily="18" charset="0"/>
                <a:cs typeface="Times New Roman" panose="02020603050405020304" pitchFamily="18" charset="0"/>
              </a:rPr>
              <a:t>	Logistic Regression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Ensemble Learning</a:t>
            </a:r>
          </a:p>
          <a:p>
            <a:r>
              <a:rPr lang="en-US" sz="2000" dirty="0">
                <a:latin typeface="Times New Roman" panose="02020603050405020304" pitchFamily="18" charset="0"/>
                <a:cs typeface="Times New Roman" panose="02020603050405020304" pitchFamily="18" charset="0"/>
              </a:rPr>
              <a:t>	Random Forest</a:t>
            </a:r>
          </a:p>
          <a:p>
            <a:r>
              <a:rPr lang="en-US" sz="2000" dirty="0">
                <a:latin typeface="Times New Roman" panose="02020603050405020304" pitchFamily="18" charset="0"/>
                <a:cs typeface="Times New Roman" panose="02020603050405020304" pitchFamily="18" charset="0"/>
              </a:rPr>
              <a:t>	AdaBoost</a:t>
            </a:r>
          </a:p>
        </p:txBody>
      </p:sp>
      <p:sp>
        <p:nvSpPr>
          <p:cNvPr id="4" name="Rectangle 3">
            <a:extLst>
              <a:ext uri="{FF2B5EF4-FFF2-40B4-BE49-F238E27FC236}">
                <a16:creationId xmlns:a16="http://schemas.microsoft.com/office/drawing/2014/main" id="{271E5E57-04D3-4B41-86F9-50D419C16EC8}"/>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25</a:t>
            </a:r>
          </a:p>
        </p:txBody>
      </p:sp>
    </p:spTree>
    <p:extLst>
      <p:ext uri="{BB962C8B-B14F-4D97-AF65-F5344CB8AC3E}">
        <p14:creationId xmlns:p14="http://schemas.microsoft.com/office/powerpoint/2010/main" val="4054164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670E80-F345-4B97-869F-E9165162DDFE}"/>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Experimental Result</a:t>
            </a:r>
          </a:p>
        </p:txBody>
      </p:sp>
      <p:sp>
        <p:nvSpPr>
          <p:cNvPr id="3" name="TextBox 2">
            <a:extLst>
              <a:ext uri="{FF2B5EF4-FFF2-40B4-BE49-F238E27FC236}">
                <a16:creationId xmlns:a16="http://schemas.microsoft.com/office/drawing/2014/main" id="{5493A183-D667-452F-8D63-F86EECA7CC6C}"/>
              </a:ext>
            </a:extLst>
          </p:cNvPr>
          <p:cNvSpPr txBox="1"/>
          <p:nvPr/>
        </p:nvSpPr>
        <p:spPr>
          <a:xfrm>
            <a:off x="738258" y="1329495"/>
            <a:ext cx="11324492"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Logistic Regression and SVM classifier produce the best results in the machine learning approach.</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Logistic Regression classifier performs better with the Bag-of-Words feature extraction method.</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SVM classifier performs better with the TF-IDF feature extraction method.</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Naïve Bayes performs worst in the machine learning approach.</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AdaBoost and the Random Forest classifier produce almost similar results in an ensemble learning approach.</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AdaBoost classifier performs better than Random Forest with Glove.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performs better than AdaBoost with GoogleNews.</a:t>
            </a:r>
          </a:p>
        </p:txBody>
      </p:sp>
      <p:sp>
        <p:nvSpPr>
          <p:cNvPr id="4" name="Rectangle 3">
            <a:extLst>
              <a:ext uri="{FF2B5EF4-FFF2-40B4-BE49-F238E27FC236}">
                <a16:creationId xmlns:a16="http://schemas.microsoft.com/office/drawing/2014/main" id="{CD2B73F4-A4A6-465C-B417-4E5604953D02}"/>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366480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1DF99-C675-455F-9631-266C5BFFB18B}"/>
              </a:ext>
            </a:extLst>
          </p:cNvPr>
          <p:cNvSpPr txBox="1"/>
          <p:nvPr/>
        </p:nvSpPr>
        <p:spPr>
          <a:xfrm>
            <a:off x="0" y="141924"/>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Experimental Result (SVM)</a:t>
            </a:r>
          </a:p>
        </p:txBody>
      </p:sp>
      <p:pic>
        <p:nvPicPr>
          <p:cNvPr id="4" name="Picture 3">
            <a:extLst>
              <a:ext uri="{FF2B5EF4-FFF2-40B4-BE49-F238E27FC236}">
                <a16:creationId xmlns:a16="http://schemas.microsoft.com/office/drawing/2014/main" id="{2FC2F23E-BD9D-4AC6-B1BD-9DBB4BF3D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264" y="2358538"/>
            <a:ext cx="6436750" cy="4074459"/>
          </a:xfrm>
          <a:prstGeom prst="rect">
            <a:avLst/>
          </a:prstGeom>
        </p:spPr>
      </p:pic>
      <p:graphicFrame>
        <p:nvGraphicFramePr>
          <p:cNvPr id="5" name="Table 4">
            <a:extLst>
              <a:ext uri="{FF2B5EF4-FFF2-40B4-BE49-F238E27FC236}">
                <a16:creationId xmlns:a16="http://schemas.microsoft.com/office/drawing/2014/main" id="{8EFF5C29-D8D3-4C3D-9078-DD63F837E818}"/>
              </a:ext>
            </a:extLst>
          </p:cNvPr>
          <p:cNvGraphicFramePr>
            <a:graphicFrameLocks noGrp="1"/>
          </p:cNvGraphicFramePr>
          <p:nvPr>
            <p:extLst>
              <p:ext uri="{D42A27DB-BD31-4B8C-83A1-F6EECF244321}">
                <p14:modId xmlns:p14="http://schemas.microsoft.com/office/powerpoint/2010/main" val="3676048943"/>
              </p:ext>
            </p:extLst>
          </p:nvPr>
        </p:nvGraphicFramePr>
        <p:xfrm>
          <a:off x="1642435" y="964247"/>
          <a:ext cx="10098741" cy="760095"/>
        </p:xfrm>
        <a:graphic>
          <a:graphicData uri="http://schemas.openxmlformats.org/drawingml/2006/table">
            <a:tbl>
              <a:tblPr>
                <a:tableStyleId>{5C22544A-7EE6-4342-B048-85BDC9FD1C3A}</a:tableStyleId>
              </a:tblPr>
              <a:tblGrid>
                <a:gridCol w="2159041">
                  <a:extLst>
                    <a:ext uri="{9D8B030D-6E8A-4147-A177-3AD203B41FA5}">
                      <a16:colId xmlns:a16="http://schemas.microsoft.com/office/drawing/2014/main" val="3508021101"/>
                    </a:ext>
                  </a:extLst>
                </a:gridCol>
                <a:gridCol w="2298335">
                  <a:extLst>
                    <a:ext uri="{9D8B030D-6E8A-4147-A177-3AD203B41FA5}">
                      <a16:colId xmlns:a16="http://schemas.microsoft.com/office/drawing/2014/main" val="1152488031"/>
                    </a:ext>
                  </a:extLst>
                </a:gridCol>
                <a:gridCol w="2298335">
                  <a:extLst>
                    <a:ext uri="{9D8B030D-6E8A-4147-A177-3AD203B41FA5}">
                      <a16:colId xmlns:a16="http://schemas.microsoft.com/office/drawing/2014/main" val="1217128102"/>
                    </a:ext>
                  </a:extLst>
                </a:gridCol>
                <a:gridCol w="1671515">
                  <a:extLst>
                    <a:ext uri="{9D8B030D-6E8A-4147-A177-3AD203B41FA5}">
                      <a16:colId xmlns:a16="http://schemas.microsoft.com/office/drawing/2014/main" val="3512257890"/>
                    </a:ext>
                  </a:extLst>
                </a:gridCol>
                <a:gridCol w="1671515">
                  <a:extLst>
                    <a:ext uri="{9D8B030D-6E8A-4147-A177-3AD203B41FA5}">
                      <a16:colId xmlns:a16="http://schemas.microsoft.com/office/drawing/2014/main" val="3131759376"/>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Accuracy</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356209080"/>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TF-IDF</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96.78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92.51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94.59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90968178"/>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BOW</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92.19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97.21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92.16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94.68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112720"/>
                  </a:ext>
                </a:extLst>
              </a:tr>
            </a:tbl>
          </a:graphicData>
        </a:graphic>
      </p:graphicFrame>
      <p:sp>
        <p:nvSpPr>
          <p:cNvPr id="6" name="Rectangle 5">
            <a:extLst>
              <a:ext uri="{FF2B5EF4-FFF2-40B4-BE49-F238E27FC236}">
                <a16:creationId xmlns:a16="http://schemas.microsoft.com/office/drawing/2014/main" id="{1AC1E958-5D99-4167-B654-F01D9326EFEE}"/>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27</a:t>
            </a:r>
          </a:p>
        </p:txBody>
      </p:sp>
    </p:spTree>
    <p:extLst>
      <p:ext uri="{BB962C8B-B14F-4D97-AF65-F5344CB8AC3E}">
        <p14:creationId xmlns:p14="http://schemas.microsoft.com/office/powerpoint/2010/main" val="3563791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320B98-25EB-4BFF-8D10-3689CD76BA2A}"/>
              </a:ext>
            </a:extLst>
          </p:cNvPr>
          <p:cNvSpPr txBox="1"/>
          <p:nvPr/>
        </p:nvSpPr>
        <p:spPr>
          <a:xfrm>
            <a:off x="0" y="141924"/>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Experimental Result (Naïve Bayes)</a:t>
            </a:r>
          </a:p>
        </p:txBody>
      </p:sp>
      <p:pic>
        <p:nvPicPr>
          <p:cNvPr id="4" name="Picture 3">
            <a:extLst>
              <a:ext uri="{FF2B5EF4-FFF2-40B4-BE49-F238E27FC236}">
                <a16:creationId xmlns:a16="http://schemas.microsoft.com/office/drawing/2014/main" id="{B3576AAC-CDC1-4A36-B3EA-24A0A69EF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614" y="2321606"/>
            <a:ext cx="6064623" cy="4034118"/>
          </a:xfrm>
          <a:prstGeom prst="rect">
            <a:avLst/>
          </a:prstGeom>
        </p:spPr>
      </p:pic>
      <p:graphicFrame>
        <p:nvGraphicFramePr>
          <p:cNvPr id="5" name="Table 4">
            <a:extLst>
              <a:ext uri="{FF2B5EF4-FFF2-40B4-BE49-F238E27FC236}">
                <a16:creationId xmlns:a16="http://schemas.microsoft.com/office/drawing/2014/main" id="{57FF2338-57E1-4881-9702-BD0155C87514}"/>
              </a:ext>
            </a:extLst>
          </p:cNvPr>
          <p:cNvGraphicFramePr>
            <a:graphicFrameLocks noGrp="1"/>
          </p:cNvGraphicFramePr>
          <p:nvPr>
            <p:extLst>
              <p:ext uri="{D42A27DB-BD31-4B8C-83A1-F6EECF244321}">
                <p14:modId xmlns:p14="http://schemas.microsoft.com/office/powerpoint/2010/main" val="2321305138"/>
              </p:ext>
            </p:extLst>
          </p:nvPr>
        </p:nvGraphicFramePr>
        <p:xfrm>
          <a:off x="1655262" y="984417"/>
          <a:ext cx="9871328" cy="760095"/>
        </p:xfrm>
        <a:graphic>
          <a:graphicData uri="http://schemas.openxmlformats.org/drawingml/2006/table">
            <a:tbl>
              <a:tblPr>
                <a:tableStyleId>{5C22544A-7EE6-4342-B048-85BDC9FD1C3A}</a:tableStyleId>
              </a:tblPr>
              <a:tblGrid>
                <a:gridCol w="2110422">
                  <a:extLst>
                    <a:ext uri="{9D8B030D-6E8A-4147-A177-3AD203B41FA5}">
                      <a16:colId xmlns:a16="http://schemas.microsoft.com/office/drawing/2014/main" val="2960705596"/>
                    </a:ext>
                  </a:extLst>
                </a:gridCol>
                <a:gridCol w="2246578">
                  <a:extLst>
                    <a:ext uri="{9D8B030D-6E8A-4147-A177-3AD203B41FA5}">
                      <a16:colId xmlns:a16="http://schemas.microsoft.com/office/drawing/2014/main" val="1028932899"/>
                    </a:ext>
                  </a:extLst>
                </a:gridCol>
                <a:gridCol w="2246578">
                  <a:extLst>
                    <a:ext uri="{9D8B030D-6E8A-4147-A177-3AD203B41FA5}">
                      <a16:colId xmlns:a16="http://schemas.microsoft.com/office/drawing/2014/main" val="866329876"/>
                    </a:ext>
                  </a:extLst>
                </a:gridCol>
                <a:gridCol w="1633875">
                  <a:extLst>
                    <a:ext uri="{9D8B030D-6E8A-4147-A177-3AD203B41FA5}">
                      <a16:colId xmlns:a16="http://schemas.microsoft.com/office/drawing/2014/main" val="4186879624"/>
                    </a:ext>
                  </a:extLst>
                </a:gridCol>
                <a:gridCol w="1633875">
                  <a:extLst>
                    <a:ext uri="{9D8B030D-6E8A-4147-A177-3AD203B41FA5}">
                      <a16:colId xmlns:a16="http://schemas.microsoft.com/office/drawing/2014/main" val="1249176398"/>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Accuracy</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71294762"/>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TF-IDF</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80.15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99.56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88.81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77109272"/>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BOW</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87.16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92.55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90.31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91.41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57814635"/>
                  </a:ext>
                </a:extLst>
              </a:tr>
            </a:tbl>
          </a:graphicData>
        </a:graphic>
      </p:graphicFrame>
      <p:sp>
        <p:nvSpPr>
          <p:cNvPr id="6" name="Rectangle 5">
            <a:extLst>
              <a:ext uri="{FF2B5EF4-FFF2-40B4-BE49-F238E27FC236}">
                <a16:creationId xmlns:a16="http://schemas.microsoft.com/office/drawing/2014/main" id="{6E325ACC-6B2A-434C-8767-BB34A23D5246}"/>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28</a:t>
            </a:r>
          </a:p>
        </p:txBody>
      </p:sp>
    </p:spTree>
    <p:extLst>
      <p:ext uri="{BB962C8B-B14F-4D97-AF65-F5344CB8AC3E}">
        <p14:creationId xmlns:p14="http://schemas.microsoft.com/office/powerpoint/2010/main" val="349361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50A45-6644-472C-A41E-67399B10C5DF}"/>
              </a:ext>
            </a:extLst>
          </p:cNvPr>
          <p:cNvSpPr txBox="1"/>
          <p:nvPr/>
        </p:nvSpPr>
        <p:spPr>
          <a:xfrm>
            <a:off x="14068" y="99721"/>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3A951766-CED4-45E5-897F-C51929864D24}"/>
              </a:ext>
            </a:extLst>
          </p:cNvPr>
          <p:cNvSpPr txBox="1"/>
          <p:nvPr/>
        </p:nvSpPr>
        <p:spPr>
          <a:xfrm>
            <a:off x="694502" y="1658155"/>
            <a:ext cx="10831132"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investigated the possibility to use machine learning and ensemble learning algorithms for classify the probability of a football player transfer chance using text classification.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thesis compares these techniques in terms of their accuracy, precision, recall, and f1 score by testing their performances using a sports news corpus dataset that is developed here.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thesis also is a algorithmic analysis to find the best technique for text classification.</a:t>
            </a:r>
          </a:p>
        </p:txBody>
      </p:sp>
      <p:sp>
        <p:nvSpPr>
          <p:cNvPr id="4" name="Rectangle 3">
            <a:extLst>
              <a:ext uri="{FF2B5EF4-FFF2-40B4-BE49-F238E27FC236}">
                <a16:creationId xmlns:a16="http://schemas.microsoft.com/office/drawing/2014/main" id="{1B20DEA7-E970-4F49-A206-FBCBA2E67A4B}"/>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02</a:t>
            </a:r>
          </a:p>
        </p:txBody>
      </p:sp>
    </p:spTree>
    <p:extLst>
      <p:ext uri="{BB962C8B-B14F-4D97-AF65-F5344CB8AC3E}">
        <p14:creationId xmlns:p14="http://schemas.microsoft.com/office/powerpoint/2010/main" val="96898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662A8-9C7C-46A7-823E-93144CE02E35}"/>
              </a:ext>
            </a:extLst>
          </p:cNvPr>
          <p:cNvSpPr txBox="1"/>
          <p:nvPr/>
        </p:nvSpPr>
        <p:spPr>
          <a:xfrm>
            <a:off x="0" y="141924"/>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Experimental Result (Logistic Regression)</a:t>
            </a:r>
          </a:p>
        </p:txBody>
      </p:sp>
      <p:pic>
        <p:nvPicPr>
          <p:cNvPr id="4" name="Picture 3">
            <a:extLst>
              <a:ext uri="{FF2B5EF4-FFF2-40B4-BE49-F238E27FC236}">
                <a16:creationId xmlns:a16="http://schemas.microsoft.com/office/drawing/2014/main" id="{0450947E-26A4-42AE-8B8A-D65B45927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910" y="2415736"/>
            <a:ext cx="5970494" cy="3798064"/>
          </a:xfrm>
          <a:prstGeom prst="rect">
            <a:avLst/>
          </a:prstGeom>
        </p:spPr>
      </p:pic>
      <p:graphicFrame>
        <p:nvGraphicFramePr>
          <p:cNvPr id="5" name="Table 4">
            <a:extLst>
              <a:ext uri="{FF2B5EF4-FFF2-40B4-BE49-F238E27FC236}">
                <a16:creationId xmlns:a16="http://schemas.microsoft.com/office/drawing/2014/main" id="{DB9C9483-9708-4D6F-A2C5-4F67394E3840}"/>
              </a:ext>
            </a:extLst>
          </p:cNvPr>
          <p:cNvGraphicFramePr>
            <a:graphicFrameLocks noGrp="1"/>
          </p:cNvGraphicFramePr>
          <p:nvPr>
            <p:extLst>
              <p:ext uri="{D42A27DB-BD31-4B8C-83A1-F6EECF244321}">
                <p14:modId xmlns:p14="http://schemas.microsoft.com/office/powerpoint/2010/main" val="274534776"/>
              </p:ext>
            </p:extLst>
          </p:nvPr>
        </p:nvGraphicFramePr>
        <p:xfrm>
          <a:off x="1596602" y="1031482"/>
          <a:ext cx="9917110" cy="760095"/>
        </p:xfrm>
        <a:graphic>
          <a:graphicData uri="http://schemas.openxmlformats.org/drawingml/2006/table">
            <a:tbl>
              <a:tblPr>
                <a:tableStyleId>{5C22544A-7EE6-4342-B048-85BDC9FD1C3A}</a:tableStyleId>
              </a:tblPr>
              <a:tblGrid>
                <a:gridCol w="1943886">
                  <a:extLst>
                    <a:ext uri="{9D8B030D-6E8A-4147-A177-3AD203B41FA5}">
                      <a16:colId xmlns:a16="http://schemas.microsoft.com/office/drawing/2014/main" val="565224086"/>
                    </a:ext>
                  </a:extLst>
                </a:gridCol>
                <a:gridCol w="2042727">
                  <a:extLst>
                    <a:ext uri="{9D8B030D-6E8A-4147-A177-3AD203B41FA5}">
                      <a16:colId xmlns:a16="http://schemas.microsoft.com/office/drawing/2014/main" val="2319403989"/>
                    </a:ext>
                  </a:extLst>
                </a:gridCol>
                <a:gridCol w="2174516">
                  <a:extLst>
                    <a:ext uri="{9D8B030D-6E8A-4147-A177-3AD203B41FA5}">
                      <a16:colId xmlns:a16="http://schemas.microsoft.com/office/drawing/2014/main" val="107203561"/>
                    </a:ext>
                  </a:extLst>
                </a:gridCol>
                <a:gridCol w="2174516">
                  <a:extLst>
                    <a:ext uri="{9D8B030D-6E8A-4147-A177-3AD203B41FA5}">
                      <a16:colId xmlns:a16="http://schemas.microsoft.com/office/drawing/2014/main" val="4224255995"/>
                    </a:ext>
                  </a:extLst>
                </a:gridCol>
                <a:gridCol w="1581465">
                  <a:extLst>
                    <a:ext uri="{9D8B030D-6E8A-4147-A177-3AD203B41FA5}">
                      <a16:colId xmlns:a16="http://schemas.microsoft.com/office/drawing/2014/main" val="912132846"/>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Accuracy</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950467489"/>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TF-IDF</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81.83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82.92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97.35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89.56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251685651"/>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BOW</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93.33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95.19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96.03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95.61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271567018"/>
                  </a:ext>
                </a:extLst>
              </a:tr>
            </a:tbl>
          </a:graphicData>
        </a:graphic>
      </p:graphicFrame>
      <p:sp>
        <p:nvSpPr>
          <p:cNvPr id="6" name="Rectangle 5">
            <a:extLst>
              <a:ext uri="{FF2B5EF4-FFF2-40B4-BE49-F238E27FC236}">
                <a16:creationId xmlns:a16="http://schemas.microsoft.com/office/drawing/2014/main" id="{39E575E1-F4DB-4E8F-ACD9-68D6A64A606D}"/>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29</a:t>
            </a:r>
          </a:p>
        </p:txBody>
      </p:sp>
    </p:spTree>
    <p:extLst>
      <p:ext uri="{BB962C8B-B14F-4D97-AF65-F5344CB8AC3E}">
        <p14:creationId xmlns:p14="http://schemas.microsoft.com/office/powerpoint/2010/main" val="4205578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CF8E9-7806-4D44-B744-722A306CA1A7}"/>
              </a:ext>
            </a:extLst>
          </p:cNvPr>
          <p:cNvSpPr txBox="1"/>
          <p:nvPr/>
        </p:nvSpPr>
        <p:spPr>
          <a:xfrm>
            <a:off x="0" y="141924"/>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Experimental Result (Random Forest)</a:t>
            </a:r>
          </a:p>
        </p:txBody>
      </p:sp>
      <p:pic>
        <p:nvPicPr>
          <p:cNvPr id="4" name="Picture 3">
            <a:extLst>
              <a:ext uri="{FF2B5EF4-FFF2-40B4-BE49-F238E27FC236}">
                <a16:creationId xmlns:a16="http://schemas.microsoft.com/office/drawing/2014/main" id="{7718E7DE-4A49-45D7-B03A-EAE15589C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397" y="2387865"/>
            <a:ext cx="5903258" cy="4020671"/>
          </a:xfrm>
          <a:prstGeom prst="rect">
            <a:avLst/>
          </a:prstGeom>
        </p:spPr>
      </p:pic>
      <p:graphicFrame>
        <p:nvGraphicFramePr>
          <p:cNvPr id="5" name="Table 4">
            <a:extLst>
              <a:ext uri="{FF2B5EF4-FFF2-40B4-BE49-F238E27FC236}">
                <a16:creationId xmlns:a16="http://schemas.microsoft.com/office/drawing/2014/main" id="{1608BFB5-159C-47EA-989A-CAFFD09A8D46}"/>
              </a:ext>
            </a:extLst>
          </p:cNvPr>
          <p:cNvGraphicFramePr>
            <a:graphicFrameLocks noGrp="1"/>
          </p:cNvGraphicFramePr>
          <p:nvPr>
            <p:extLst>
              <p:ext uri="{D42A27DB-BD31-4B8C-83A1-F6EECF244321}">
                <p14:modId xmlns:p14="http://schemas.microsoft.com/office/powerpoint/2010/main" val="956725239"/>
              </p:ext>
            </p:extLst>
          </p:nvPr>
        </p:nvGraphicFramePr>
        <p:xfrm>
          <a:off x="1571222" y="1146457"/>
          <a:ext cx="9929608" cy="760095"/>
        </p:xfrm>
        <a:graphic>
          <a:graphicData uri="http://schemas.openxmlformats.org/drawingml/2006/table">
            <a:tbl>
              <a:tblPr>
                <a:tableStyleId>{5C22544A-7EE6-4342-B048-85BDC9FD1C3A}</a:tableStyleId>
              </a:tblPr>
              <a:tblGrid>
                <a:gridCol w="1946335">
                  <a:extLst>
                    <a:ext uri="{9D8B030D-6E8A-4147-A177-3AD203B41FA5}">
                      <a16:colId xmlns:a16="http://schemas.microsoft.com/office/drawing/2014/main" val="3008184292"/>
                    </a:ext>
                  </a:extLst>
                </a:gridCol>
                <a:gridCol w="2045302">
                  <a:extLst>
                    <a:ext uri="{9D8B030D-6E8A-4147-A177-3AD203B41FA5}">
                      <a16:colId xmlns:a16="http://schemas.microsoft.com/office/drawing/2014/main" val="2907068624"/>
                    </a:ext>
                  </a:extLst>
                </a:gridCol>
                <a:gridCol w="2177256">
                  <a:extLst>
                    <a:ext uri="{9D8B030D-6E8A-4147-A177-3AD203B41FA5}">
                      <a16:colId xmlns:a16="http://schemas.microsoft.com/office/drawing/2014/main" val="3862584320"/>
                    </a:ext>
                  </a:extLst>
                </a:gridCol>
                <a:gridCol w="2177256">
                  <a:extLst>
                    <a:ext uri="{9D8B030D-6E8A-4147-A177-3AD203B41FA5}">
                      <a16:colId xmlns:a16="http://schemas.microsoft.com/office/drawing/2014/main" val="1415017266"/>
                    </a:ext>
                  </a:extLst>
                </a:gridCol>
                <a:gridCol w="1583459">
                  <a:extLst>
                    <a:ext uri="{9D8B030D-6E8A-4147-A177-3AD203B41FA5}">
                      <a16:colId xmlns:a16="http://schemas.microsoft.com/office/drawing/2014/main" val="3634140234"/>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Accuracy</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8214211"/>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Glove</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93.96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96.88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95.41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71697268"/>
                  </a:ext>
                </a:extLst>
              </a:tr>
              <a:tr h="0">
                <a:tc>
                  <a:txBody>
                    <a:bodyPr/>
                    <a:lstStyle/>
                    <a:p>
                      <a:pPr algn="l" fontAlgn="b"/>
                      <a:r>
                        <a:rPr lang="en-US" sz="1600" b="1" u="none" strike="noStrike" dirty="0" err="1">
                          <a:effectLst/>
                          <a:latin typeface="Times New Roman" panose="02020603050405020304" pitchFamily="18" charset="0"/>
                          <a:cs typeface="Times New Roman" panose="02020603050405020304" pitchFamily="18" charset="0"/>
                        </a:rPr>
                        <a:t>GoogleNews</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93.66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93.82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95.86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43840573"/>
                  </a:ext>
                </a:extLst>
              </a:tr>
            </a:tbl>
          </a:graphicData>
        </a:graphic>
      </p:graphicFrame>
      <p:sp>
        <p:nvSpPr>
          <p:cNvPr id="6" name="Rectangle 5">
            <a:extLst>
              <a:ext uri="{FF2B5EF4-FFF2-40B4-BE49-F238E27FC236}">
                <a16:creationId xmlns:a16="http://schemas.microsoft.com/office/drawing/2014/main" id="{DF5B3AF4-9491-452E-8AF9-65D206AC4369}"/>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Tree>
    <p:extLst>
      <p:ext uri="{BB962C8B-B14F-4D97-AF65-F5344CB8AC3E}">
        <p14:creationId xmlns:p14="http://schemas.microsoft.com/office/powerpoint/2010/main" val="110535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65DCA-D5EF-4DB1-BDC4-CA4A08682E3B}"/>
              </a:ext>
            </a:extLst>
          </p:cNvPr>
          <p:cNvSpPr txBox="1"/>
          <p:nvPr/>
        </p:nvSpPr>
        <p:spPr>
          <a:xfrm>
            <a:off x="0" y="141924"/>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Experimental Result (AdaBoost)</a:t>
            </a:r>
          </a:p>
        </p:txBody>
      </p:sp>
      <p:pic>
        <p:nvPicPr>
          <p:cNvPr id="4" name="Picture 3">
            <a:extLst>
              <a:ext uri="{FF2B5EF4-FFF2-40B4-BE49-F238E27FC236}">
                <a16:creationId xmlns:a16="http://schemas.microsoft.com/office/drawing/2014/main" id="{D1079186-8996-45B6-B6EA-20FE2B47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054" y="2360011"/>
            <a:ext cx="5741895" cy="4047229"/>
          </a:xfrm>
          <a:prstGeom prst="rect">
            <a:avLst/>
          </a:prstGeom>
        </p:spPr>
      </p:pic>
      <p:graphicFrame>
        <p:nvGraphicFramePr>
          <p:cNvPr id="5" name="Table 4">
            <a:extLst>
              <a:ext uri="{FF2B5EF4-FFF2-40B4-BE49-F238E27FC236}">
                <a16:creationId xmlns:a16="http://schemas.microsoft.com/office/drawing/2014/main" id="{FFB2ED50-0EF9-4294-8B50-C9E46EC16DF5}"/>
              </a:ext>
            </a:extLst>
          </p:cNvPr>
          <p:cNvGraphicFramePr>
            <a:graphicFrameLocks noGrp="1"/>
          </p:cNvGraphicFramePr>
          <p:nvPr>
            <p:extLst>
              <p:ext uri="{D42A27DB-BD31-4B8C-83A1-F6EECF244321}">
                <p14:modId xmlns:p14="http://schemas.microsoft.com/office/powerpoint/2010/main" val="1565190915"/>
              </p:ext>
            </p:extLst>
          </p:nvPr>
        </p:nvGraphicFramePr>
        <p:xfrm>
          <a:off x="1632997" y="977862"/>
          <a:ext cx="9776011" cy="760095"/>
        </p:xfrm>
        <a:graphic>
          <a:graphicData uri="http://schemas.openxmlformats.org/drawingml/2006/table">
            <a:tbl>
              <a:tblPr>
                <a:tableStyleId>{5C22544A-7EE6-4342-B048-85BDC9FD1C3A}</a:tableStyleId>
              </a:tblPr>
              <a:tblGrid>
                <a:gridCol w="1916228">
                  <a:extLst>
                    <a:ext uri="{9D8B030D-6E8A-4147-A177-3AD203B41FA5}">
                      <a16:colId xmlns:a16="http://schemas.microsoft.com/office/drawing/2014/main" val="2643791703"/>
                    </a:ext>
                  </a:extLst>
                </a:gridCol>
                <a:gridCol w="2013664">
                  <a:extLst>
                    <a:ext uri="{9D8B030D-6E8A-4147-A177-3AD203B41FA5}">
                      <a16:colId xmlns:a16="http://schemas.microsoft.com/office/drawing/2014/main" val="286966694"/>
                    </a:ext>
                  </a:extLst>
                </a:gridCol>
                <a:gridCol w="2143577">
                  <a:extLst>
                    <a:ext uri="{9D8B030D-6E8A-4147-A177-3AD203B41FA5}">
                      <a16:colId xmlns:a16="http://schemas.microsoft.com/office/drawing/2014/main" val="2134750461"/>
                    </a:ext>
                  </a:extLst>
                </a:gridCol>
                <a:gridCol w="2143577">
                  <a:extLst>
                    <a:ext uri="{9D8B030D-6E8A-4147-A177-3AD203B41FA5}">
                      <a16:colId xmlns:a16="http://schemas.microsoft.com/office/drawing/2014/main" val="249394828"/>
                    </a:ext>
                  </a:extLst>
                </a:gridCol>
                <a:gridCol w="1558965">
                  <a:extLst>
                    <a:ext uri="{9D8B030D-6E8A-4147-A177-3AD203B41FA5}">
                      <a16:colId xmlns:a16="http://schemas.microsoft.com/office/drawing/2014/main" val="2039135716"/>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Accuracy</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Precision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Recall</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828039177"/>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Glove</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92.83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94.72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95.77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95.24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979752818"/>
                  </a:ext>
                </a:extLst>
              </a:tr>
              <a:tr h="190500">
                <a:tc>
                  <a:txBody>
                    <a:bodyPr/>
                    <a:lstStyle/>
                    <a:p>
                      <a:pPr algn="l" fontAlgn="b"/>
                      <a:r>
                        <a:rPr lang="en-US" sz="1600" b="1" u="none" strike="noStrike" dirty="0" err="1">
                          <a:effectLst/>
                          <a:latin typeface="Times New Roman" panose="02020603050405020304" pitchFamily="18" charset="0"/>
                          <a:cs typeface="Times New Roman" panose="02020603050405020304" pitchFamily="18" charset="0"/>
                        </a:rPr>
                        <a:t>GoogleNews</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94.16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US" sz="1600" u="none" strike="noStrike">
                          <a:effectLst/>
                          <a:latin typeface="Times New Roman" panose="02020603050405020304" pitchFamily="18" charset="0"/>
                          <a:cs typeface="Times New Roman" panose="02020603050405020304" pitchFamily="18" charset="0"/>
                        </a:rPr>
                        <a:t>95.41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96.88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96.14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259061226"/>
                  </a:ext>
                </a:extLst>
              </a:tr>
            </a:tbl>
          </a:graphicData>
        </a:graphic>
      </p:graphicFrame>
      <p:sp>
        <p:nvSpPr>
          <p:cNvPr id="6" name="Rectangle 5">
            <a:extLst>
              <a:ext uri="{FF2B5EF4-FFF2-40B4-BE49-F238E27FC236}">
                <a16:creationId xmlns:a16="http://schemas.microsoft.com/office/drawing/2014/main" id="{3D547E9C-C4C4-4858-90FF-9F47F6123004}"/>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31</a:t>
            </a:r>
          </a:p>
        </p:txBody>
      </p:sp>
    </p:spTree>
    <p:extLst>
      <p:ext uri="{BB962C8B-B14F-4D97-AF65-F5344CB8AC3E}">
        <p14:creationId xmlns:p14="http://schemas.microsoft.com/office/powerpoint/2010/main" val="3030738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8E3757-AD3B-4526-AA3A-0343B4F5FCAD}"/>
              </a:ext>
            </a:extLst>
          </p:cNvPr>
          <p:cNvSpPr txBox="1"/>
          <p:nvPr/>
        </p:nvSpPr>
        <p:spPr>
          <a:xfrm>
            <a:off x="0" y="2828835"/>
            <a:ext cx="12192000" cy="1200329"/>
          </a:xfrm>
          <a:prstGeom prst="rect">
            <a:avLst/>
          </a:prstGeom>
          <a:noFill/>
        </p:spPr>
        <p:txBody>
          <a:bodyPr wrap="square" rtlCol="0">
            <a:spAutoFit/>
          </a:bodyPr>
          <a:lstStyle/>
          <a:p>
            <a:pPr algn="ctr"/>
            <a:r>
              <a:rPr lang="en-US" sz="7200" b="1" dirty="0">
                <a:latin typeface="Times New Roman" panose="02020603050405020304" pitchFamily="18" charset="0"/>
                <a:cs typeface="Times New Roman" panose="02020603050405020304" pitchFamily="18" charset="0"/>
              </a:rPr>
              <a:t>Evaluation</a:t>
            </a:r>
          </a:p>
        </p:txBody>
      </p:sp>
      <p:sp>
        <p:nvSpPr>
          <p:cNvPr id="3" name="Rectangle 2">
            <a:extLst>
              <a:ext uri="{FF2B5EF4-FFF2-40B4-BE49-F238E27FC236}">
                <a16:creationId xmlns:a16="http://schemas.microsoft.com/office/drawing/2014/main" id="{F8582A6D-F9BC-439A-B580-F07D7A91980D}"/>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620180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89DBC2-BD6C-4C4F-8EAB-D32353F3FF9F}"/>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Accuracy of Machine Learning Classifier</a:t>
            </a:r>
          </a:p>
        </p:txBody>
      </p:sp>
      <p:pic>
        <p:nvPicPr>
          <p:cNvPr id="4" name="Picture 3">
            <a:extLst>
              <a:ext uri="{FF2B5EF4-FFF2-40B4-BE49-F238E27FC236}">
                <a16:creationId xmlns:a16="http://schemas.microsoft.com/office/drawing/2014/main" id="{9150CE7D-CEE1-442A-9BB2-1961652EE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003" y="2268953"/>
            <a:ext cx="6414866" cy="4119187"/>
          </a:xfrm>
          <a:prstGeom prst="rect">
            <a:avLst/>
          </a:prstGeom>
        </p:spPr>
      </p:pic>
      <p:graphicFrame>
        <p:nvGraphicFramePr>
          <p:cNvPr id="6" name="Table 5">
            <a:extLst>
              <a:ext uri="{FF2B5EF4-FFF2-40B4-BE49-F238E27FC236}">
                <a16:creationId xmlns:a16="http://schemas.microsoft.com/office/drawing/2014/main" id="{63625C03-86DE-4CD1-98DF-D673CE47EA46}"/>
              </a:ext>
            </a:extLst>
          </p:cNvPr>
          <p:cNvGraphicFramePr>
            <a:graphicFrameLocks noGrp="1"/>
          </p:cNvGraphicFramePr>
          <p:nvPr>
            <p:extLst>
              <p:ext uri="{D42A27DB-BD31-4B8C-83A1-F6EECF244321}">
                <p14:modId xmlns:p14="http://schemas.microsoft.com/office/powerpoint/2010/main" val="2148235435"/>
              </p:ext>
            </p:extLst>
          </p:nvPr>
        </p:nvGraphicFramePr>
        <p:xfrm>
          <a:off x="1640394" y="990102"/>
          <a:ext cx="9898085" cy="760095"/>
        </p:xfrm>
        <a:graphic>
          <a:graphicData uri="http://schemas.openxmlformats.org/drawingml/2006/table">
            <a:tbl>
              <a:tblPr>
                <a:tableStyleId>{5C22544A-7EE6-4342-B048-85BDC9FD1C3A}</a:tableStyleId>
              </a:tblPr>
              <a:tblGrid>
                <a:gridCol w="1931332">
                  <a:extLst>
                    <a:ext uri="{9D8B030D-6E8A-4147-A177-3AD203B41FA5}">
                      <a16:colId xmlns:a16="http://schemas.microsoft.com/office/drawing/2014/main" val="2363316425"/>
                    </a:ext>
                  </a:extLst>
                </a:gridCol>
                <a:gridCol w="2064531">
                  <a:extLst>
                    <a:ext uri="{9D8B030D-6E8A-4147-A177-3AD203B41FA5}">
                      <a16:colId xmlns:a16="http://schemas.microsoft.com/office/drawing/2014/main" val="2594771304"/>
                    </a:ext>
                  </a:extLst>
                </a:gridCol>
                <a:gridCol w="2430817">
                  <a:extLst>
                    <a:ext uri="{9D8B030D-6E8A-4147-A177-3AD203B41FA5}">
                      <a16:colId xmlns:a16="http://schemas.microsoft.com/office/drawing/2014/main" val="2841514044"/>
                    </a:ext>
                  </a:extLst>
                </a:gridCol>
                <a:gridCol w="3471405">
                  <a:extLst>
                    <a:ext uri="{9D8B030D-6E8A-4147-A177-3AD203B41FA5}">
                      <a16:colId xmlns:a16="http://schemas.microsoft.com/office/drawing/2014/main" val="4259869155"/>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SVM</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Naïve Bayes</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Logistic Regression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29984785"/>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TF-IDF</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81.83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84802589"/>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BOW</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87.16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93.33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873553311"/>
                  </a:ext>
                </a:extLst>
              </a:tr>
            </a:tbl>
          </a:graphicData>
        </a:graphic>
      </p:graphicFrame>
      <p:sp>
        <p:nvSpPr>
          <p:cNvPr id="5" name="Rectangle 4">
            <a:extLst>
              <a:ext uri="{FF2B5EF4-FFF2-40B4-BE49-F238E27FC236}">
                <a16:creationId xmlns:a16="http://schemas.microsoft.com/office/drawing/2014/main" id="{0203D29F-C9C2-447C-8ECE-B76FDADFC04F}"/>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259403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AAF51F-BE09-4E49-8A5D-28089D3DD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781" y="2111664"/>
            <a:ext cx="6666684" cy="4540274"/>
          </a:xfrm>
          <a:prstGeom prst="rect">
            <a:avLst/>
          </a:prstGeom>
        </p:spPr>
      </p:pic>
      <p:sp>
        <p:nvSpPr>
          <p:cNvPr id="4" name="TextBox 3">
            <a:extLst>
              <a:ext uri="{FF2B5EF4-FFF2-40B4-BE49-F238E27FC236}">
                <a16:creationId xmlns:a16="http://schemas.microsoft.com/office/drawing/2014/main" id="{28D12E18-0F44-405D-B5C7-E9F4ACBAC1F4}"/>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Precision of Machine Learning Classifier</a:t>
            </a:r>
          </a:p>
        </p:txBody>
      </p:sp>
      <p:graphicFrame>
        <p:nvGraphicFramePr>
          <p:cNvPr id="2" name="Table 1">
            <a:extLst>
              <a:ext uri="{FF2B5EF4-FFF2-40B4-BE49-F238E27FC236}">
                <a16:creationId xmlns:a16="http://schemas.microsoft.com/office/drawing/2014/main" id="{869333B8-7EB8-4FA2-85D2-6CEFB24D8512}"/>
              </a:ext>
            </a:extLst>
          </p:cNvPr>
          <p:cNvGraphicFramePr>
            <a:graphicFrameLocks noGrp="1"/>
          </p:cNvGraphicFramePr>
          <p:nvPr>
            <p:extLst>
              <p:ext uri="{D42A27DB-BD31-4B8C-83A1-F6EECF244321}">
                <p14:modId xmlns:p14="http://schemas.microsoft.com/office/powerpoint/2010/main" val="1983412490"/>
              </p:ext>
            </p:extLst>
          </p:nvPr>
        </p:nvGraphicFramePr>
        <p:xfrm>
          <a:off x="1572644" y="1014488"/>
          <a:ext cx="10082735" cy="760095"/>
        </p:xfrm>
        <a:graphic>
          <a:graphicData uri="http://schemas.openxmlformats.org/drawingml/2006/table">
            <a:tbl>
              <a:tblPr>
                <a:tableStyleId>{5C22544A-7EE6-4342-B048-85BDC9FD1C3A}</a:tableStyleId>
              </a:tblPr>
              <a:tblGrid>
                <a:gridCol w="1967363">
                  <a:extLst>
                    <a:ext uri="{9D8B030D-6E8A-4147-A177-3AD203B41FA5}">
                      <a16:colId xmlns:a16="http://schemas.microsoft.com/office/drawing/2014/main" val="270984242"/>
                    </a:ext>
                  </a:extLst>
                </a:gridCol>
                <a:gridCol w="2103045">
                  <a:extLst>
                    <a:ext uri="{9D8B030D-6E8A-4147-A177-3AD203B41FA5}">
                      <a16:colId xmlns:a16="http://schemas.microsoft.com/office/drawing/2014/main" val="2690458324"/>
                    </a:ext>
                  </a:extLst>
                </a:gridCol>
                <a:gridCol w="2476163">
                  <a:extLst>
                    <a:ext uri="{9D8B030D-6E8A-4147-A177-3AD203B41FA5}">
                      <a16:colId xmlns:a16="http://schemas.microsoft.com/office/drawing/2014/main" val="3272457500"/>
                    </a:ext>
                  </a:extLst>
                </a:gridCol>
                <a:gridCol w="3536164">
                  <a:extLst>
                    <a:ext uri="{9D8B030D-6E8A-4147-A177-3AD203B41FA5}">
                      <a16:colId xmlns:a16="http://schemas.microsoft.com/office/drawing/2014/main" val="2695703577"/>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SVM</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Naïve Bayes</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Logistic Regression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67619149"/>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TF-IDF</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96.78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80.15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82.92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694261206"/>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BOW</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97.21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92.55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95.19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61224632"/>
                  </a:ext>
                </a:extLst>
              </a:tr>
            </a:tbl>
          </a:graphicData>
        </a:graphic>
      </p:graphicFrame>
      <p:sp>
        <p:nvSpPr>
          <p:cNvPr id="5" name="Rectangle 4">
            <a:extLst>
              <a:ext uri="{FF2B5EF4-FFF2-40B4-BE49-F238E27FC236}">
                <a16:creationId xmlns:a16="http://schemas.microsoft.com/office/drawing/2014/main" id="{504316A7-D472-4BD6-95B3-44AEDF9E1DDC}"/>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34</a:t>
            </a:r>
          </a:p>
        </p:txBody>
      </p:sp>
    </p:spTree>
    <p:extLst>
      <p:ext uri="{BB962C8B-B14F-4D97-AF65-F5344CB8AC3E}">
        <p14:creationId xmlns:p14="http://schemas.microsoft.com/office/powerpoint/2010/main" val="13108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840A83-5A06-4405-9AEA-E268BABA9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323" y="2145886"/>
            <a:ext cx="6533573" cy="4480294"/>
          </a:xfrm>
          <a:prstGeom prst="rect">
            <a:avLst/>
          </a:prstGeom>
        </p:spPr>
      </p:pic>
      <p:sp>
        <p:nvSpPr>
          <p:cNvPr id="4" name="TextBox 3">
            <a:extLst>
              <a:ext uri="{FF2B5EF4-FFF2-40B4-BE49-F238E27FC236}">
                <a16:creationId xmlns:a16="http://schemas.microsoft.com/office/drawing/2014/main" id="{1052C941-38BD-4045-B0E1-5EA8E76A8D60}"/>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Recall of Machine Learning Classifier</a:t>
            </a:r>
          </a:p>
        </p:txBody>
      </p:sp>
      <p:graphicFrame>
        <p:nvGraphicFramePr>
          <p:cNvPr id="2" name="Table 1">
            <a:extLst>
              <a:ext uri="{FF2B5EF4-FFF2-40B4-BE49-F238E27FC236}">
                <a16:creationId xmlns:a16="http://schemas.microsoft.com/office/drawing/2014/main" id="{F8E42004-3619-4954-B7B0-893DD4762122}"/>
              </a:ext>
            </a:extLst>
          </p:cNvPr>
          <p:cNvGraphicFramePr>
            <a:graphicFrameLocks noGrp="1"/>
          </p:cNvGraphicFramePr>
          <p:nvPr>
            <p:extLst>
              <p:ext uri="{D42A27DB-BD31-4B8C-83A1-F6EECF244321}">
                <p14:modId xmlns:p14="http://schemas.microsoft.com/office/powerpoint/2010/main" val="2186464413"/>
              </p:ext>
            </p:extLst>
          </p:nvPr>
        </p:nvGraphicFramePr>
        <p:xfrm>
          <a:off x="1619370" y="1044478"/>
          <a:ext cx="10164799" cy="760095"/>
        </p:xfrm>
        <a:graphic>
          <a:graphicData uri="http://schemas.openxmlformats.org/drawingml/2006/table">
            <a:tbl>
              <a:tblPr>
                <a:tableStyleId>{5C22544A-7EE6-4342-B048-85BDC9FD1C3A}</a:tableStyleId>
              </a:tblPr>
              <a:tblGrid>
                <a:gridCol w="1983374">
                  <a:extLst>
                    <a:ext uri="{9D8B030D-6E8A-4147-A177-3AD203B41FA5}">
                      <a16:colId xmlns:a16="http://schemas.microsoft.com/office/drawing/2014/main" val="2841188809"/>
                    </a:ext>
                  </a:extLst>
                </a:gridCol>
                <a:gridCol w="2120161">
                  <a:extLst>
                    <a:ext uri="{9D8B030D-6E8A-4147-A177-3AD203B41FA5}">
                      <a16:colId xmlns:a16="http://schemas.microsoft.com/office/drawing/2014/main" val="3695812874"/>
                    </a:ext>
                  </a:extLst>
                </a:gridCol>
                <a:gridCol w="2496318">
                  <a:extLst>
                    <a:ext uri="{9D8B030D-6E8A-4147-A177-3AD203B41FA5}">
                      <a16:colId xmlns:a16="http://schemas.microsoft.com/office/drawing/2014/main" val="3312035734"/>
                    </a:ext>
                  </a:extLst>
                </a:gridCol>
                <a:gridCol w="3564946">
                  <a:extLst>
                    <a:ext uri="{9D8B030D-6E8A-4147-A177-3AD203B41FA5}">
                      <a16:colId xmlns:a16="http://schemas.microsoft.com/office/drawing/2014/main" val="3239805914"/>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SVM</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Naïve Bayes</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Logistic Regression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103306409"/>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TF-IDF</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92.51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99.56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97.35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55696441"/>
                  </a:ext>
                </a:extLst>
              </a:tr>
              <a:tr h="195608">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BOW</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92.16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90.3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96.03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40286769"/>
                  </a:ext>
                </a:extLst>
              </a:tr>
            </a:tbl>
          </a:graphicData>
        </a:graphic>
      </p:graphicFrame>
      <p:sp>
        <p:nvSpPr>
          <p:cNvPr id="5" name="Rectangle 4">
            <a:extLst>
              <a:ext uri="{FF2B5EF4-FFF2-40B4-BE49-F238E27FC236}">
                <a16:creationId xmlns:a16="http://schemas.microsoft.com/office/drawing/2014/main" id="{FB456A51-C3A3-433D-9ECF-7C0FD9DEDABC}"/>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35</a:t>
            </a:r>
          </a:p>
        </p:txBody>
      </p:sp>
    </p:spTree>
    <p:extLst>
      <p:ext uri="{BB962C8B-B14F-4D97-AF65-F5344CB8AC3E}">
        <p14:creationId xmlns:p14="http://schemas.microsoft.com/office/powerpoint/2010/main" val="606664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54E69C-EC00-4C42-8B2B-684F1FA26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753" y="2135214"/>
            <a:ext cx="6428935" cy="4507044"/>
          </a:xfrm>
          <a:prstGeom prst="rect">
            <a:avLst/>
          </a:prstGeom>
        </p:spPr>
      </p:pic>
      <p:sp>
        <p:nvSpPr>
          <p:cNvPr id="4" name="TextBox 3">
            <a:extLst>
              <a:ext uri="{FF2B5EF4-FFF2-40B4-BE49-F238E27FC236}">
                <a16:creationId xmlns:a16="http://schemas.microsoft.com/office/drawing/2014/main" id="{D46E93E1-F18A-43CE-A915-4F942A5BDAAF}"/>
              </a:ext>
            </a:extLst>
          </p:cNvPr>
          <p:cNvSpPr txBox="1"/>
          <p:nvPr/>
        </p:nvSpPr>
        <p:spPr>
          <a:xfrm>
            <a:off x="0" y="9681"/>
            <a:ext cx="1219199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F1-score of Machine Learning Classifier</a:t>
            </a:r>
          </a:p>
        </p:txBody>
      </p:sp>
      <p:graphicFrame>
        <p:nvGraphicFramePr>
          <p:cNvPr id="5" name="Table 4">
            <a:extLst>
              <a:ext uri="{FF2B5EF4-FFF2-40B4-BE49-F238E27FC236}">
                <a16:creationId xmlns:a16="http://schemas.microsoft.com/office/drawing/2014/main" id="{609B90F6-CA27-4C50-8F59-D62FAB9B6091}"/>
              </a:ext>
            </a:extLst>
          </p:cNvPr>
          <p:cNvGraphicFramePr>
            <a:graphicFrameLocks noGrp="1"/>
          </p:cNvGraphicFramePr>
          <p:nvPr>
            <p:extLst>
              <p:ext uri="{D42A27DB-BD31-4B8C-83A1-F6EECF244321}">
                <p14:modId xmlns:p14="http://schemas.microsoft.com/office/powerpoint/2010/main" val="1056105051"/>
              </p:ext>
            </p:extLst>
          </p:nvPr>
        </p:nvGraphicFramePr>
        <p:xfrm>
          <a:off x="1614615" y="1026263"/>
          <a:ext cx="10227212" cy="760095"/>
        </p:xfrm>
        <a:graphic>
          <a:graphicData uri="http://schemas.openxmlformats.org/drawingml/2006/table">
            <a:tbl>
              <a:tblPr>
                <a:tableStyleId>{5C22544A-7EE6-4342-B048-85BDC9FD1C3A}</a:tableStyleId>
              </a:tblPr>
              <a:tblGrid>
                <a:gridCol w="1995552">
                  <a:extLst>
                    <a:ext uri="{9D8B030D-6E8A-4147-A177-3AD203B41FA5}">
                      <a16:colId xmlns:a16="http://schemas.microsoft.com/office/drawing/2014/main" val="260649636"/>
                    </a:ext>
                  </a:extLst>
                </a:gridCol>
                <a:gridCol w="2133180">
                  <a:extLst>
                    <a:ext uri="{9D8B030D-6E8A-4147-A177-3AD203B41FA5}">
                      <a16:colId xmlns:a16="http://schemas.microsoft.com/office/drawing/2014/main" val="53197430"/>
                    </a:ext>
                  </a:extLst>
                </a:gridCol>
                <a:gridCol w="2511645">
                  <a:extLst>
                    <a:ext uri="{9D8B030D-6E8A-4147-A177-3AD203B41FA5}">
                      <a16:colId xmlns:a16="http://schemas.microsoft.com/office/drawing/2014/main" val="1399710821"/>
                    </a:ext>
                  </a:extLst>
                </a:gridCol>
                <a:gridCol w="3586835">
                  <a:extLst>
                    <a:ext uri="{9D8B030D-6E8A-4147-A177-3AD203B41FA5}">
                      <a16:colId xmlns:a16="http://schemas.microsoft.com/office/drawing/2014/main" val="1090492336"/>
                    </a:ext>
                  </a:extLst>
                </a:gridCol>
              </a:tblGrid>
              <a:tr h="190500">
                <a:tc>
                  <a:txBody>
                    <a:bodyPr/>
                    <a:lstStyle/>
                    <a:p>
                      <a:pPr algn="l" fontAlgn="b"/>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SVM</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Naïve Bayes</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Logistic Regression</a:t>
                      </a:r>
                      <a:endParaRPr lang="en-US" sz="16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39334612"/>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TF-IDF</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94.59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88.81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89.56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252263392"/>
                  </a:ext>
                </a:extLst>
              </a:tr>
              <a:tr h="190500">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BOW</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94.68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91.41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95.61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321395590"/>
                  </a:ext>
                </a:extLst>
              </a:tr>
            </a:tbl>
          </a:graphicData>
        </a:graphic>
      </p:graphicFrame>
      <p:sp>
        <p:nvSpPr>
          <p:cNvPr id="6" name="Rectangle 5">
            <a:extLst>
              <a:ext uri="{FF2B5EF4-FFF2-40B4-BE49-F238E27FC236}">
                <a16:creationId xmlns:a16="http://schemas.microsoft.com/office/drawing/2014/main" id="{8F69BF40-1AE9-4D69-9CB5-2828ABF5C895}"/>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36</a:t>
            </a:r>
          </a:p>
        </p:txBody>
      </p:sp>
    </p:spTree>
    <p:extLst>
      <p:ext uri="{BB962C8B-B14F-4D97-AF65-F5344CB8AC3E}">
        <p14:creationId xmlns:p14="http://schemas.microsoft.com/office/powerpoint/2010/main" val="1503063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8F0CFA8B-2B88-42F1-97ED-B1DE268F1318}"/>
              </a:ext>
            </a:extLst>
          </p:cNvPr>
          <p:cNvGrpSpPr/>
          <p:nvPr/>
        </p:nvGrpSpPr>
        <p:grpSpPr>
          <a:xfrm>
            <a:off x="1627252" y="970001"/>
            <a:ext cx="10006929" cy="5694825"/>
            <a:chOff x="867398" y="944244"/>
            <a:chExt cx="10006929" cy="5694825"/>
          </a:xfrm>
        </p:grpSpPr>
        <p:grpSp>
          <p:nvGrpSpPr>
            <p:cNvPr id="3" name="Group 81">
              <a:extLst>
                <a:ext uri="{FF2B5EF4-FFF2-40B4-BE49-F238E27FC236}">
                  <a16:creationId xmlns:a16="http://schemas.microsoft.com/office/drawing/2014/main" id="{FDE66ABD-C3AC-42A7-9775-1D9867D081C8}"/>
                </a:ext>
              </a:extLst>
            </p:cNvPr>
            <p:cNvGrpSpPr>
              <a:grpSpLocks/>
            </p:cNvGrpSpPr>
            <p:nvPr/>
          </p:nvGrpSpPr>
          <p:grpSpPr bwMode="auto">
            <a:xfrm>
              <a:off x="867398" y="944244"/>
              <a:ext cx="10006929" cy="5694825"/>
              <a:chOff x="475" y="864"/>
              <a:chExt cx="4792" cy="3078"/>
            </a:xfrm>
          </p:grpSpPr>
          <p:sp>
            <p:nvSpPr>
              <p:cNvPr id="4" name="Rectangle 3">
                <a:extLst>
                  <a:ext uri="{FF2B5EF4-FFF2-40B4-BE49-F238E27FC236}">
                    <a16:creationId xmlns:a16="http://schemas.microsoft.com/office/drawing/2014/main" id="{7B34E324-63AF-48F3-A234-C871CEB8902E}"/>
                  </a:ext>
                </a:extLst>
              </p:cNvPr>
              <p:cNvSpPr>
                <a:spLocks noChangeArrowheads="1"/>
              </p:cNvSpPr>
              <p:nvPr/>
            </p:nvSpPr>
            <p:spPr bwMode="auto">
              <a:xfrm>
                <a:off x="475" y="872"/>
                <a:ext cx="760" cy="3066"/>
              </a:xfrm>
              <a:prstGeom prst="rect">
                <a:avLst/>
              </a:prstGeom>
              <a:solidFill>
                <a:schemeClr val="bg1">
                  <a:lumMod val="95000"/>
                </a:schemeClr>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6525" tIns="639763" rIns="136525" bIns="639763"/>
              <a:lstStyle/>
              <a:p>
                <a:r>
                  <a:rPr lang="en-US" sz="1400" dirty="0">
                    <a:latin typeface="Times New Roman" panose="02020603050405020304" pitchFamily="18" charset="0"/>
                    <a:cs typeface="Times New Roman" panose="02020603050405020304" pitchFamily="18" charset="0"/>
                  </a:rPr>
                  <a:t>Research </a:t>
                </a:r>
              </a:p>
              <a:p>
                <a:r>
                  <a:rPr lang="en-US" sz="1400" dirty="0">
                    <a:latin typeface="Times New Roman" panose="02020603050405020304" pitchFamily="18" charset="0"/>
                    <a:cs typeface="Times New Roman" panose="02020603050405020304" pitchFamily="18" charset="0"/>
                  </a:rPr>
                  <a:t>Briefing</a:t>
                </a:r>
              </a:p>
              <a:p>
                <a:endParaRPr lang="en-US" altLang="en-US" sz="1400" dirty="0">
                  <a:latin typeface="Times New Roman" panose="02020603050405020304" pitchFamily="18" charset="0"/>
                  <a:cs typeface="Times New Roman" panose="02020603050405020304" pitchFamily="18" charset="0"/>
                </a:endParaRPr>
              </a:p>
              <a:p>
                <a:endParaRPr lang="en-US" alt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Literature</a:t>
                </a:r>
              </a:p>
              <a:p>
                <a:r>
                  <a:rPr lang="en-US" sz="1400" dirty="0">
                    <a:latin typeface="Times New Roman" panose="02020603050405020304" pitchFamily="18" charset="0"/>
                    <a:cs typeface="Times New Roman" panose="02020603050405020304" pitchFamily="18" charset="0"/>
                  </a:rPr>
                  <a:t>Review</a:t>
                </a:r>
              </a:p>
              <a:p>
                <a:endParaRPr lang="en-US" altLang="en-US" sz="1400" dirty="0">
                  <a:latin typeface="Times New Roman" panose="02020603050405020304" pitchFamily="18" charset="0"/>
                  <a:cs typeface="Times New Roman" panose="02020603050405020304" pitchFamily="18" charset="0"/>
                </a:endParaRPr>
              </a:p>
              <a:p>
                <a:pPr>
                  <a:spcBef>
                    <a:spcPct val="125000"/>
                  </a:spcBef>
                </a:pPr>
                <a:r>
                  <a:rPr lang="en-US" sz="1400" dirty="0">
                    <a:latin typeface="Times New Roman" panose="02020603050405020304" pitchFamily="18" charset="0"/>
                    <a:cs typeface="Times New Roman" panose="02020603050405020304" pitchFamily="18" charset="0"/>
                  </a:rPr>
                  <a:t>Data Collection</a:t>
                </a:r>
              </a:p>
              <a:p>
                <a:pPr>
                  <a:spcBef>
                    <a:spcPct val="125000"/>
                  </a:spcBef>
                </a:pPr>
                <a:endParaRPr lang="en-US" sz="1400" dirty="0">
                  <a:latin typeface="Times New Roman" panose="02020603050405020304" pitchFamily="18" charset="0"/>
                  <a:cs typeface="Times New Roman" panose="02020603050405020304" pitchFamily="18" charset="0"/>
                </a:endParaRPr>
              </a:p>
              <a:p>
                <a:pPr>
                  <a:spcBef>
                    <a:spcPct val="125000"/>
                  </a:spcBef>
                </a:pPr>
                <a:r>
                  <a:rPr lang="en-US" sz="1400" dirty="0">
                    <a:latin typeface="Times New Roman" panose="02020603050405020304" pitchFamily="18" charset="0"/>
                    <a:cs typeface="Times New Roman" panose="02020603050405020304" pitchFamily="18" charset="0"/>
                  </a:rPr>
                  <a:t>Data Analysis</a:t>
                </a:r>
              </a:p>
              <a:p>
                <a:pPr>
                  <a:spcBef>
                    <a:spcPct val="125000"/>
                  </a:spcBef>
                </a:pPr>
                <a:endParaRPr lang="en-US" sz="1400" dirty="0">
                  <a:latin typeface="Times New Roman" panose="02020603050405020304" pitchFamily="18" charset="0"/>
                  <a:cs typeface="Times New Roman" panose="02020603050405020304" pitchFamily="18" charset="0"/>
                </a:endParaRPr>
              </a:p>
              <a:p>
                <a:pPr>
                  <a:spcBef>
                    <a:spcPct val="125000"/>
                  </a:spcBef>
                </a:pPr>
                <a:r>
                  <a:rPr lang="en-US" sz="1400" dirty="0">
                    <a:latin typeface="Times New Roman" panose="02020603050405020304" pitchFamily="18" charset="0"/>
                    <a:cs typeface="Times New Roman" panose="02020603050405020304" pitchFamily="18" charset="0"/>
                  </a:rPr>
                  <a:t>Thesis Writings</a:t>
                </a:r>
              </a:p>
              <a:p>
                <a:pPr>
                  <a:spcBef>
                    <a:spcPct val="125000"/>
                  </a:spcBef>
                </a:pPr>
                <a:endParaRPr lang="en-US" sz="1400" dirty="0">
                  <a:latin typeface="Times New Roman" panose="02020603050405020304" pitchFamily="18" charset="0"/>
                  <a:cs typeface="Times New Roman" panose="02020603050405020304" pitchFamily="18" charset="0"/>
                </a:endParaRPr>
              </a:p>
              <a:p>
                <a:pPr>
                  <a:spcBef>
                    <a:spcPct val="125000"/>
                  </a:spcBef>
                </a:pPr>
                <a:r>
                  <a:rPr lang="en-US" sz="1400" dirty="0">
                    <a:latin typeface="Times New Roman" panose="02020603050405020304" pitchFamily="18" charset="0"/>
                    <a:cs typeface="Times New Roman" panose="02020603050405020304" pitchFamily="18" charset="0"/>
                  </a:rPr>
                  <a:t>Publications</a:t>
                </a:r>
              </a:p>
            </p:txBody>
          </p:sp>
          <p:sp>
            <p:nvSpPr>
              <p:cNvPr id="5" name="Rectangle 4">
                <a:extLst>
                  <a:ext uri="{FF2B5EF4-FFF2-40B4-BE49-F238E27FC236}">
                    <a16:creationId xmlns:a16="http://schemas.microsoft.com/office/drawing/2014/main" id="{55CEAF79-3283-4858-A822-34FB5E86FE91}"/>
                  </a:ext>
                </a:extLst>
              </p:cNvPr>
              <p:cNvSpPr>
                <a:spLocks noChangeArrowheads="1"/>
              </p:cNvSpPr>
              <p:nvPr/>
            </p:nvSpPr>
            <p:spPr bwMode="auto">
              <a:xfrm>
                <a:off x="1192" y="872"/>
                <a:ext cx="4024" cy="306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9AF8FA5-1B68-4819-BF69-24F7D1360932}"/>
                  </a:ext>
                </a:extLst>
              </p:cNvPr>
              <p:cNvSpPr>
                <a:spLocks noChangeArrowheads="1"/>
              </p:cNvSpPr>
              <p:nvPr/>
            </p:nvSpPr>
            <p:spPr bwMode="auto">
              <a:xfrm>
                <a:off x="1243"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MAR</a:t>
                </a:r>
              </a:p>
            </p:txBody>
          </p:sp>
          <p:sp>
            <p:nvSpPr>
              <p:cNvPr id="7" name="Rectangle 6">
                <a:extLst>
                  <a:ext uri="{FF2B5EF4-FFF2-40B4-BE49-F238E27FC236}">
                    <a16:creationId xmlns:a16="http://schemas.microsoft.com/office/drawing/2014/main" id="{95D03576-A707-409E-A1D4-C6F46A7D04BC}"/>
                  </a:ext>
                </a:extLst>
              </p:cNvPr>
              <p:cNvSpPr>
                <a:spLocks noChangeArrowheads="1"/>
              </p:cNvSpPr>
              <p:nvPr/>
            </p:nvSpPr>
            <p:spPr bwMode="auto">
              <a:xfrm>
                <a:off x="1579"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APR</a:t>
                </a:r>
              </a:p>
            </p:txBody>
          </p:sp>
          <p:sp>
            <p:nvSpPr>
              <p:cNvPr id="8" name="Rectangle 7">
                <a:extLst>
                  <a:ext uri="{FF2B5EF4-FFF2-40B4-BE49-F238E27FC236}">
                    <a16:creationId xmlns:a16="http://schemas.microsoft.com/office/drawing/2014/main" id="{CAD3A21E-9E33-44DB-A599-34375E357B81}"/>
                  </a:ext>
                </a:extLst>
              </p:cNvPr>
              <p:cNvSpPr>
                <a:spLocks noChangeArrowheads="1"/>
              </p:cNvSpPr>
              <p:nvPr/>
            </p:nvSpPr>
            <p:spPr bwMode="auto">
              <a:xfrm>
                <a:off x="1915"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MAY</a:t>
                </a:r>
              </a:p>
            </p:txBody>
          </p:sp>
          <p:sp>
            <p:nvSpPr>
              <p:cNvPr id="9" name="Rectangle 8">
                <a:extLst>
                  <a:ext uri="{FF2B5EF4-FFF2-40B4-BE49-F238E27FC236}">
                    <a16:creationId xmlns:a16="http://schemas.microsoft.com/office/drawing/2014/main" id="{F48E3B0B-13C7-439A-B50C-E79E69889137}"/>
                  </a:ext>
                </a:extLst>
              </p:cNvPr>
              <p:cNvSpPr>
                <a:spLocks noChangeArrowheads="1"/>
              </p:cNvSpPr>
              <p:nvPr/>
            </p:nvSpPr>
            <p:spPr bwMode="auto">
              <a:xfrm>
                <a:off x="2251"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JUN</a:t>
                </a:r>
              </a:p>
            </p:txBody>
          </p:sp>
          <p:sp>
            <p:nvSpPr>
              <p:cNvPr id="10" name="Rectangle 9">
                <a:extLst>
                  <a:ext uri="{FF2B5EF4-FFF2-40B4-BE49-F238E27FC236}">
                    <a16:creationId xmlns:a16="http://schemas.microsoft.com/office/drawing/2014/main" id="{F0078697-2375-4749-9AF5-D63D4EF328F8}"/>
                  </a:ext>
                </a:extLst>
              </p:cNvPr>
              <p:cNvSpPr>
                <a:spLocks noChangeArrowheads="1"/>
              </p:cNvSpPr>
              <p:nvPr/>
            </p:nvSpPr>
            <p:spPr bwMode="auto">
              <a:xfrm>
                <a:off x="2587"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JUL</a:t>
                </a:r>
              </a:p>
            </p:txBody>
          </p:sp>
          <p:sp>
            <p:nvSpPr>
              <p:cNvPr id="11" name="Rectangle 10">
                <a:extLst>
                  <a:ext uri="{FF2B5EF4-FFF2-40B4-BE49-F238E27FC236}">
                    <a16:creationId xmlns:a16="http://schemas.microsoft.com/office/drawing/2014/main" id="{8E93D5CE-B55C-4044-9F67-63C5950B09A7}"/>
                  </a:ext>
                </a:extLst>
              </p:cNvPr>
              <p:cNvSpPr>
                <a:spLocks noChangeArrowheads="1"/>
              </p:cNvSpPr>
              <p:nvPr/>
            </p:nvSpPr>
            <p:spPr bwMode="auto">
              <a:xfrm>
                <a:off x="2923"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AUG</a:t>
                </a:r>
              </a:p>
            </p:txBody>
          </p:sp>
          <p:sp>
            <p:nvSpPr>
              <p:cNvPr id="12" name="Rectangle 11">
                <a:extLst>
                  <a:ext uri="{FF2B5EF4-FFF2-40B4-BE49-F238E27FC236}">
                    <a16:creationId xmlns:a16="http://schemas.microsoft.com/office/drawing/2014/main" id="{20F6C205-712A-4635-90E9-172010F7E1CD}"/>
                  </a:ext>
                </a:extLst>
              </p:cNvPr>
              <p:cNvSpPr>
                <a:spLocks noChangeArrowheads="1"/>
              </p:cNvSpPr>
              <p:nvPr/>
            </p:nvSpPr>
            <p:spPr bwMode="auto">
              <a:xfrm>
                <a:off x="3259"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SEP</a:t>
                </a:r>
              </a:p>
            </p:txBody>
          </p:sp>
          <p:sp>
            <p:nvSpPr>
              <p:cNvPr id="13" name="Rectangle 12">
                <a:extLst>
                  <a:ext uri="{FF2B5EF4-FFF2-40B4-BE49-F238E27FC236}">
                    <a16:creationId xmlns:a16="http://schemas.microsoft.com/office/drawing/2014/main" id="{2D3255C6-35F6-499B-8684-1EBCAB2D974D}"/>
                  </a:ext>
                </a:extLst>
              </p:cNvPr>
              <p:cNvSpPr>
                <a:spLocks noChangeArrowheads="1"/>
              </p:cNvSpPr>
              <p:nvPr/>
            </p:nvSpPr>
            <p:spPr bwMode="auto">
              <a:xfrm>
                <a:off x="3595"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sz="1400" b="1" dirty="0">
                    <a:latin typeface="Times New Roman" panose="02020603050405020304" pitchFamily="18" charset="0"/>
                    <a:cs typeface="Times New Roman" panose="02020603050405020304" pitchFamily="18" charset="0"/>
                  </a:rPr>
                  <a:t>OCT</a:t>
                </a:r>
              </a:p>
            </p:txBody>
          </p:sp>
          <p:sp>
            <p:nvSpPr>
              <p:cNvPr id="14" name="Rectangle 13">
                <a:extLst>
                  <a:ext uri="{FF2B5EF4-FFF2-40B4-BE49-F238E27FC236}">
                    <a16:creationId xmlns:a16="http://schemas.microsoft.com/office/drawing/2014/main" id="{79C126D7-802E-4916-B173-D09AB1F8EDB0}"/>
                  </a:ext>
                </a:extLst>
              </p:cNvPr>
              <p:cNvSpPr>
                <a:spLocks noChangeArrowheads="1"/>
              </p:cNvSpPr>
              <p:nvPr/>
            </p:nvSpPr>
            <p:spPr bwMode="auto">
              <a:xfrm>
                <a:off x="3931"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sz="1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ABFB16E-22FA-4221-BB8F-09C47CED17C8}"/>
                  </a:ext>
                </a:extLst>
              </p:cNvPr>
              <p:cNvSpPr>
                <a:spLocks noChangeArrowheads="1"/>
              </p:cNvSpPr>
              <p:nvPr/>
            </p:nvSpPr>
            <p:spPr bwMode="auto">
              <a:xfrm>
                <a:off x="4267"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sz="14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2E3710C-6AB6-4305-82F6-0C156F1C51FF}"/>
                  </a:ext>
                </a:extLst>
              </p:cNvPr>
              <p:cNvSpPr>
                <a:spLocks noChangeArrowheads="1"/>
              </p:cNvSpPr>
              <p:nvPr/>
            </p:nvSpPr>
            <p:spPr bwMode="auto">
              <a:xfrm>
                <a:off x="4603"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sz="14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876A4C5C-62C2-4FDF-92D3-6F291BFC1CAA}"/>
                  </a:ext>
                </a:extLst>
              </p:cNvPr>
              <p:cNvSpPr>
                <a:spLocks noChangeArrowheads="1"/>
              </p:cNvSpPr>
              <p:nvPr/>
            </p:nvSpPr>
            <p:spPr bwMode="auto">
              <a:xfrm>
                <a:off x="4939" y="868"/>
                <a:ext cx="328" cy="2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altLang="en-US" sz="1400" b="1" dirty="0">
                  <a:latin typeface="Times New Roman" panose="02020603050405020304" pitchFamily="18" charset="0"/>
                  <a:cs typeface="Times New Roman" panose="02020603050405020304" pitchFamily="18" charset="0"/>
                </a:endParaRPr>
              </a:p>
            </p:txBody>
          </p:sp>
          <p:sp>
            <p:nvSpPr>
              <p:cNvPr id="18" name="Line 18">
                <a:extLst>
                  <a:ext uri="{FF2B5EF4-FFF2-40B4-BE49-F238E27FC236}">
                    <a16:creationId xmlns:a16="http://schemas.microsoft.com/office/drawing/2014/main" id="{E7518D17-8A86-4BC9-AC0C-4373E8BFEEFE}"/>
                  </a:ext>
                </a:extLst>
              </p:cNvPr>
              <p:cNvSpPr>
                <a:spLocks noChangeShapeType="1"/>
              </p:cNvSpPr>
              <p:nvPr/>
            </p:nvSpPr>
            <p:spPr bwMode="auto">
              <a:xfrm flipH="1">
                <a:off x="1569" y="864"/>
                <a:ext cx="6" cy="3066"/>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19" name="Line 19">
                <a:extLst>
                  <a:ext uri="{FF2B5EF4-FFF2-40B4-BE49-F238E27FC236}">
                    <a16:creationId xmlns:a16="http://schemas.microsoft.com/office/drawing/2014/main" id="{1608BE54-5FEC-47C3-9F5D-B7D3A3824C8E}"/>
                  </a:ext>
                </a:extLst>
              </p:cNvPr>
              <p:cNvSpPr>
                <a:spLocks noChangeShapeType="1"/>
              </p:cNvSpPr>
              <p:nvPr/>
            </p:nvSpPr>
            <p:spPr bwMode="auto">
              <a:xfrm flipH="1">
                <a:off x="1905" y="864"/>
                <a:ext cx="6" cy="3074"/>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0" name="Line 20">
                <a:extLst>
                  <a:ext uri="{FF2B5EF4-FFF2-40B4-BE49-F238E27FC236}">
                    <a16:creationId xmlns:a16="http://schemas.microsoft.com/office/drawing/2014/main" id="{07C2274C-00E6-481B-8E23-361282D4321C}"/>
                  </a:ext>
                </a:extLst>
              </p:cNvPr>
              <p:cNvSpPr>
                <a:spLocks noChangeShapeType="1"/>
              </p:cNvSpPr>
              <p:nvPr/>
            </p:nvSpPr>
            <p:spPr bwMode="auto">
              <a:xfrm>
                <a:off x="2247" y="864"/>
                <a:ext cx="1" cy="3071"/>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1" name="Line 21">
                <a:extLst>
                  <a:ext uri="{FF2B5EF4-FFF2-40B4-BE49-F238E27FC236}">
                    <a16:creationId xmlns:a16="http://schemas.microsoft.com/office/drawing/2014/main" id="{9A0EB755-3015-4F0B-A102-E0FD5FB936C0}"/>
                  </a:ext>
                </a:extLst>
              </p:cNvPr>
              <p:cNvSpPr>
                <a:spLocks noChangeShapeType="1"/>
              </p:cNvSpPr>
              <p:nvPr/>
            </p:nvSpPr>
            <p:spPr bwMode="auto">
              <a:xfrm flipH="1">
                <a:off x="2580" y="864"/>
                <a:ext cx="3" cy="3066"/>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2" name="Line 22">
                <a:extLst>
                  <a:ext uri="{FF2B5EF4-FFF2-40B4-BE49-F238E27FC236}">
                    <a16:creationId xmlns:a16="http://schemas.microsoft.com/office/drawing/2014/main" id="{A7198C9D-D0CE-41B3-8DD9-248296C2DE2E}"/>
                  </a:ext>
                </a:extLst>
              </p:cNvPr>
              <p:cNvSpPr>
                <a:spLocks noChangeShapeType="1"/>
              </p:cNvSpPr>
              <p:nvPr/>
            </p:nvSpPr>
            <p:spPr bwMode="auto">
              <a:xfrm>
                <a:off x="2919" y="864"/>
                <a:ext cx="3" cy="3071"/>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3" name="Line 23">
                <a:extLst>
                  <a:ext uri="{FF2B5EF4-FFF2-40B4-BE49-F238E27FC236}">
                    <a16:creationId xmlns:a16="http://schemas.microsoft.com/office/drawing/2014/main" id="{6C7D9EF1-16A3-47F0-BE2C-36B5E1CFCC56}"/>
                  </a:ext>
                </a:extLst>
              </p:cNvPr>
              <p:cNvSpPr>
                <a:spLocks noChangeShapeType="1"/>
              </p:cNvSpPr>
              <p:nvPr/>
            </p:nvSpPr>
            <p:spPr bwMode="auto">
              <a:xfrm flipH="1">
                <a:off x="3252" y="864"/>
                <a:ext cx="3" cy="3066"/>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4" name="Line 24">
                <a:extLst>
                  <a:ext uri="{FF2B5EF4-FFF2-40B4-BE49-F238E27FC236}">
                    <a16:creationId xmlns:a16="http://schemas.microsoft.com/office/drawing/2014/main" id="{A37DB96B-690D-44FA-AE23-7EF5C47CB250}"/>
                  </a:ext>
                </a:extLst>
              </p:cNvPr>
              <p:cNvSpPr>
                <a:spLocks noChangeShapeType="1"/>
              </p:cNvSpPr>
              <p:nvPr/>
            </p:nvSpPr>
            <p:spPr bwMode="auto">
              <a:xfrm>
                <a:off x="3591" y="864"/>
                <a:ext cx="2" cy="3071"/>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5" name="Line 25">
                <a:extLst>
                  <a:ext uri="{FF2B5EF4-FFF2-40B4-BE49-F238E27FC236}">
                    <a16:creationId xmlns:a16="http://schemas.microsoft.com/office/drawing/2014/main" id="{D86B0208-29EF-4159-83F7-4BF7250B109B}"/>
                  </a:ext>
                </a:extLst>
              </p:cNvPr>
              <p:cNvSpPr>
                <a:spLocks noChangeShapeType="1"/>
              </p:cNvSpPr>
              <p:nvPr/>
            </p:nvSpPr>
            <p:spPr bwMode="auto">
              <a:xfrm flipH="1">
                <a:off x="3927" y="864"/>
                <a:ext cx="0" cy="3078"/>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6" name="Line 26">
                <a:extLst>
                  <a:ext uri="{FF2B5EF4-FFF2-40B4-BE49-F238E27FC236}">
                    <a16:creationId xmlns:a16="http://schemas.microsoft.com/office/drawing/2014/main" id="{50506DE7-6D72-499A-9EB6-A1E7ED5F06D3}"/>
                  </a:ext>
                </a:extLst>
              </p:cNvPr>
              <p:cNvSpPr>
                <a:spLocks noChangeShapeType="1"/>
              </p:cNvSpPr>
              <p:nvPr/>
            </p:nvSpPr>
            <p:spPr bwMode="auto">
              <a:xfrm>
                <a:off x="4263" y="864"/>
                <a:ext cx="12" cy="3071"/>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7" name="Line 27">
                <a:extLst>
                  <a:ext uri="{FF2B5EF4-FFF2-40B4-BE49-F238E27FC236}">
                    <a16:creationId xmlns:a16="http://schemas.microsoft.com/office/drawing/2014/main" id="{B7B7D06C-C114-4A9A-8F31-7DE003CF0E4A}"/>
                  </a:ext>
                </a:extLst>
              </p:cNvPr>
              <p:cNvSpPr>
                <a:spLocks noChangeShapeType="1"/>
              </p:cNvSpPr>
              <p:nvPr/>
            </p:nvSpPr>
            <p:spPr bwMode="auto">
              <a:xfrm flipH="1">
                <a:off x="4592" y="864"/>
                <a:ext cx="7" cy="3071"/>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8" name="Line 28">
                <a:extLst>
                  <a:ext uri="{FF2B5EF4-FFF2-40B4-BE49-F238E27FC236}">
                    <a16:creationId xmlns:a16="http://schemas.microsoft.com/office/drawing/2014/main" id="{0DCB2240-5E31-4724-907B-A331D3192E0D}"/>
                  </a:ext>
                </a:extLst>
              </p:cNvPr>
              <p:cNvSpPr>
                <a:spLocks noChangeShapeType="1"/>
              </p:cNvSpPr>
              <p:nvPr/>
            </p:nvSpPr>
            <p:spPr bwMode="auto">
              <a:xfrm>
                <a:off x="4921" y="868"/>
                <a:ext cx="24" cy="3062"/>
              </a:xfrm>
              <a:prstGeom prst="line">
                <a:avLst/>
              </a:prstGeom>
              <a:noFill/>
              <a:ln w="6350">
                <a:solidFill>
                  <a:srgbClr val="C0C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sp>
            <p:nvSpPr>
              <p:cNvPr id="29" name="Rectangle 55">
                <a:extLst>
                  <a:ext uri="{FF2B5EF4-FFF2-40B4-BE49-F238E27FC236}">
                    <a16:creationId xmlns:a16="http://schemas.microsoft.com/office/drawing/2014/main" id="{2BF8B5BB-0EBE-46C1-8897-44E5CA112B68}"/>
                  </a:ext>
                </a:extLst>
              </p:cNvPr>
              <p:cNvSpPr>
                <a:spLocks noChangeArrowheads="1"/>
              </p:cNvSpPr>
              <p:nvPr/>
            </p:nvSpPr>
            <p:spPr bwMode="auto">
              <a:xfrm>
                <a:off x="4704" y="3744"/>
                <a:ext cx="88"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400" dirty="0">
                  <a:latin typeface="Times New Roman" panose="02020603050405020304" pitchFamily="18" charset="0"/>
                  <a:cs typeface="Times New Roman" panose="02020603050405020304" pitchFamily="18" charset="0"/>
                </a:endParaRPr>
              </a:p>
            </p:txBody>
          </p:sp>
          <p:sp>
            <p:nvSpPr>
              <p:cNvPr id="30" name="Oval 56">
                <a:extLst>
                  <a:ext uri="{FF2B5EF4-FFF2-40B4-BE49-F238E27FC236}">
                    <a16:creationId xmlns:a16="http://schemas.microsoft.com/office/drawing/2014/main" id="{A662FFCF-E200-4D85-AB3E-C59580484307}"/>
                  </a:ext>
                </a:extLst>
              </p:cNvPr>
              <p:cNvSpPr>
                <a:spLocks noChangeArrowheads="1"/>
              </p:cNvSpPr>
              <p:nvPr/>
            </p:nvSpPr>
            <p:spPr bwMode="auto">
              <a:xfrm>
                <a:off x="1356" y="1290"/>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31" name="Oval 60">
                <a:extLst>
                  <a:ext uri="{FF2B5EF4-FFF2-40B4-BE49-F238E27FC236}">
                    <a16:creationId xmlns:a16="http://schemas.microsoft.com/office/drawing/2014/main" id="{612AC0CB-F4A1-42AB-96E6-A2B3AF9BFDAF}"/>
                  </a:ext>
                </a:extLst>
              </p:cNvPr>
              <p:cNvSpPr>
                <a:spLocks noChangeArrowheads="1"/>
              </p:cNvSpPr>
              <p:nvPr/>
            </p:nvSpPr>
            <p:spPr bwMode="auto">
              <a:xfrm>
                <a:off x="1820" y="1290"/>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cxnSp>
            <p:nvCxnSpPr>
              <p:cNvPr id="32" name="AutoShape 61">
                <a:extLst>
                  <a:ext uri="{FF2B5EF4-FFF2-40B4-BE49-F238E27FC236}">
                    <a16:creationId xmlns:a16="http://schemas.microsoft.com/office/drawing/2014/main" id="{58AC33AA-5CFE-461C-A504-4D88D8A543EE}"/>
                  </a:ext>
                </a:extLst>
              </p:cNvPr>
              <p:cNvCxnSpPr>
                <a:cxnSpLocks noChangeShapeType="1"/>
                <a:stCxn id="30" idx="6"/>
                <a:endCxn id="31" idx="2"/>
              </p:cNvCxnSpPr>
              <p:nvPr/>
            </p:nvCxnSpPr>
            <p:spPr bwMode="auto">
              <a:xfrm>
                <a:off x="1452" y="1338"/>
                <a:ext cx="368" cy="0"/>
              </a:xfrm>
              <a:prstGeom prst="straightConnector1">
                <a:avLst/>
              </a:prstGeom>
              <a:noFill/>
              <a:ln w="6350">
                <a:solidFill>
                  <a:srgbClr val="6B92B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Oval 63">
                <a:extLst>
                  <a:ext uri="{FF2B5EF4-FFF2-40B4-BE49-F238E27FC236}">
                    <a16:creationId xmlns:a16="http://schemas.microsoft.com/office/drawing/2014/main" id="{6CCA9B97-9D3D-4DC4-A740-5EAE00D16C8F}"/>
                  </a:ext>
                </a:extLst>
              </p:cNvPr>
              <p:cNvSpPr>
                <a:spLocks noChangeArrowheads="1"/>
              </p:cNvSpPr>
              <p:nvPr/>
            </p:nvSpPr>
            <p:spPr bwMode="auto">
              <a:xfrm>
                <a:off x="1841" y="1729"/>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34" name="Oval 66">
                <a:extLst>
                  <a:ext uri="{FF2B5EF4-FFF2-40B4-BE49-F238E27FC236}">
                    <a16:creationId xmlns:a16="http://schemas.microsoft.com/office/drawing/2014/main" id="{8A782A67-AF5C-4965-96EC-69B5BF517C31}"/>
                  </a:ext>
                </a:extLst>
              </p:cNvPr>
              <p:cNvSpPr>
                <a:spLocks noChangeArrowheads="1"/>
              </p:cNvSpPr>
              <p:nvPr/>
            </p:nvSpPr>
            <p:spPr bwMode="auto">
              <a:xfrm>
                <a:off x="2044" y="2140"/>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36" name="Oval 69">
                <a:extLst>
                  <a:ext uri="{FF2B5EF4-FFF2-40B4-BE49-F238E27FC236}">
                    <a16:creationId xmlns:a16="http://schemas.microsoft.com/office/drawing/2014/main" id="{1581AB0A-A3FA-490B-AC6D-E5E6DB983FCA}"/>
                  </a:ext>
                </a:extLst>
              </p:cNvPr>
              <p:cNvSpPr>
                <a:spLocks noChangeArrowheads="1"/>
              </p:cNvSpPr>
              <p:nvPr/>
            </p:nvSpPr>
            <p:spPr bwMode="auto">
              <a:xfrm>
                <a:off x="2513" y="2143"/>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37" name="Oval 70">
                <a:extLst>
                  <a:ext uri="{FF2B5EF4-FFF2-40B4-BE49-F238E27FC236}">
                    <a16:creationId xmlns:a16="http://schemas.microsoft.com/office/drawing/2014/main" id="{A12C241C-CB90-41B8-AFA4-DF23B4CF05EA}"/>
                  </a:ext>
                </a:extLst>
              </p:cNvPr>
              <p:cNvSpPr>
                <a:spLocks noChangeArrowheads="1"/>
              </p:cNvSpPr>
              <p:nvPr/>
            </p:nvSpPr>
            <p:spPr bwMode="auto">
              <a:xfrm>
                <a:off x="2487" y="2663"/>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38" name="Oval 71">
                <a:extLst>
                  <a:ext uri="{FF2B5EF4-FFF2-40B4-BE49-F238E27FC236}">
                    <a16:creationId xmlns:a16="http://schemas.microsoft.com/office/drawing/2014/main" id="{77AE22AE-2EC5-4E2A-BDA0-7106CD8C54E0}"/>
                  </a:ext>
                </a:extLst>
              </p:cNvPr>
              <p:cNvSpPr>
                <a:spLocks noChangeArrowheads="1"/>
              </p:cNvSpPr>
              <p:nvPr/>
            </p:nvSpPr>
            <p:spPr bwMode="auto">
              <a:xfrm>
                <a:off x="3642" y="2663"/>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40" name="Oval 73">
                <a:extLst>
                  <a:ext uri="{FF2B5EF4-FFF2-40B4-BE49-F238E27FC236}">
                    <a16:creationId xmlns:a16="http://schemas.microsoft.com/office/drawing/2014/main" id="{969BFAFE-2135-4A53-AF2D-4F0BD836CF65}"/>
                  </a:ext>
                </a:extLst>
              </p:cNvPr>
              <p:cNvSpPr>
                <a:spLocks noChangeArrowheads="1"/>
              </p:cNvSpPr>
              <p:nvPr/>
            </p:nvSpPr>
            <p:spPr bwMode="auto">
              <a:xfrm>
                <a:off x="3844" y="3750"/>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41" name="Oval 74">
                <a:extLst>
                  <a:ext uri="{FF2B5EF4-FFF2-40B4-BE49-F238E27FC236}">
                    <a16:creationId xmlns:a16="http://schemas.microsoft.com/office/drawing/2014/main" id="{B2EC2F65-F10A-4EE4-8B38-B586016FB1F1}"/>
                  </a:ext>
                </a:extLst>
              </p:cNvPr>
              <p:cNvSpPr>
                <a:spLocks noChangeArrowheads="1"/>
              </p:cNvSpPr>
              <p:nvPr/>
            </p:nvSpPr>
            <p:spPr bwMode="auto">
              <a:xfrm>
                <a:off x="3092" y="3135"/>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42" name="Oval 75">
                <a:extLst>
                  <a:ext uri="{FF2B5EF4-FFF2-40B4-BE49-F238E27FC236}">
                    <a16:creationId xmlns:a16="http://schemas.microsoft.com/office/drawing/2014/main" id="{1957DAFD-6D67-4DE0-8209-E85E2B5CC896}"/>
                  </a:ext>
                </a:extLst>
              </p:cNvPr>
              <p:cNvSpPr>
                <a:spLocks noChangeArrowheads="1"/>
              </p:cNvSpPr>
              <p:nvPr/>
            </p:nvSpPr>
            <p:spPr bwMode="auto">
              <a:xfrm>
                <a:off x="3770" y="3135"/>
                <a:ext cx="96" cy="9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sp>
            <p:nvSpPr>
              <p:cNvPr id="44" name="Line 17">
                <a:extLst>
                  <a:ext uri="{FF2B5EF4-FFF2-40B4-BE49-F238E27FC236}">
                    <a16:creationId xmlns:a16="http://schemas.microsoft.com/office/drawing/2014/main" id="{C74B93ED-01EA-42FA-A34B-4CCF0275FF22}"/>
                  </a:ext>
                </a:extLst>
              </p:cNvPr>
              <p:cNvSpPr>
                <a:spLocks noChangeShapeType="1"/>
              </p:cNvSpPr>
              <p:nvPr/>
            </p:nvSpPr>
            <p:spPr bwMode="auto">
              <a:xfrm>
                <a:off x="1197" y="1101"/>
                <a:ext cx="403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dirty="0">
                  <a:latin typeface="Times New Roman" panose="02020603050405020304" pitchFamily="18" charset="0"/>
                  <a:cs typeface="Times New Roman" panose="02020603050405020304" pitchFamily="18" charset="0"/>
                </a:endParaRPr>
              </a:p>
            </p:txBody>
          </p:sp>
        </p:grpSp>
        <p:sp>
          <p:nvSpPr>
            <p:cNvPr id="87" name="Oval 63">
              <a:extLst>
                <a:ext uri="{FF2B5EF4-FFF2-40B4-BE49-F238E27FC236}">
                  <a16:creationId xmlns:a16="http://schemas.microsoft.com/office/drawing/2014/main" id="{5E745A85-75C8-456D-BE1B-9DA4298EC467}"/>
                </a:ext>
              </a:extLst>
            </p:cNvPr>
            <p:cNvSpPr>
              <a:spLocks noChangeArrowheads="1"/>
            </p:cNvSpPr>
            <p:nvPr/>
          </p:nvSpPr>
          <p:spPr bwMode="auto">
            <a:xfrm>
              <a:off x="4570103" y="2515582"/>
              <a:ext cx="200473" cy="177616"/>
            </a:xfrm>
            <a:prstGeom prst="ellipse">
              <a:avLst/>
            </a:prstGeom>
            <a:gradFill rotWithShape="1">
              <a:gsLst>
                <a:gs pos="0">
                  <a:srgbClr val="6B92B5">
                    <a:gamma/>
                    <a:tint val="0"/>
                    <a:invGamma/>
                  </a:srgbClr>
                </a:gs>
                <a:gs pos="100000">
                  <a:srgbClr val="6B92B5"/>
                </a:gs>
              </a:gsLst>
              <a:lin ang="0" scaled="1"/>
            </a:gradFill>
            <a:ln w="6350">
              <a:solidFill>
                <a:srgbClr val="6B92B5"/>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67481749-B8F1-42FD-BE19-371DC78E06A4}"/>
                </a:ext>
              </a:extLst>
            </p:cNvPr>
            <p:cNvCxnSpPr>
              <a:stCxn id="33" idx="6"/>
              <a:endCxn id="87" idx="2"/>
            </p:cNvCxnSpPr>
            <p:nvPr/>
          </p:nvCxnSpPr>
          <p:spPr>
            <a:xfrm flipV="1">
              <a:off x="3920430" y="2604390"/>
              <a:ext cx="649673" cy="2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A0CE01-E932-46C7-BCE7-E425A6EB6999}"/>
                </a:ext>
              </a:extLst>
            </p:cNvPr>
            <p:cNvCxnSpPr>
              <a:stCxn id="34" idx="6"/>
              <a:endCxn id="36" idx="2"/>
            </p:cNvCxnSpPr>
            <p:nvPr/>
          </p:nvCxnSpPr>
          <p:spPr>
            <a:xfrm>
              <a:off x="4344347" y="3393870"/>
              <a:ext cx="778919" cy="5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8B56102-388B-44EF-9ACE-0CC5CB2F9FE8}"/>
                </a:ext>
              </a:extLst>
            </p:cNvPr>
            <p:cNvCxnSpPr>
              <a:stCxn id="37" idx="6"/>
              <a:endCxn id="38" idx="2"/>
            </p:cNvCxnSpPr>
            <p:nvPr/>
          </p:nvCxnSpPr>
          <p:spPr>
            <a:xfrm>
              <a:off x="5269445" y="4361509"/>
              <a:ext cx="22114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2119B94-10C7-4EFB-A7B4-8EC755ACE21D}"/>
                </a:ext>
              </a:extLst>
            </p:cNvPr>
            <p:cNvCxnSpPr>
              <a:cxnSpLocks/>
              <a:stCxn id="41" idx="6"/>
              <a:endCxn id="42" idx="2"/>
            </p:cNvCxnSpPr>
            <p:nvPr/>
          </p:nvCxnSpPr>
          <p:spPr>
            <a:xfrm>
              <a:off x="6532840" y="5234789"/>
              <a:ext cx="121536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0500FD0D-2F64-45C1-9ADF-9199DFFB6DA2}"/>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Timeline Diagram</a:t>
            </a:r>
          </a:p>
        </p:txBody>
      </p:sp>
      <p:sp>
        <p:nvSpPr>
          <p:cNvPr id="48" name="Rectangle 47">
            <a:extLst>
              <a:ext uri="{FF2B5EF4-FFF2-40B4-BE49-F238E27FC236}">
                <a16:creationId xmlns:a16="http://schemas.microsoft.com/office/drawing/2014/main" id="{BE7ECFDB-0F89-488D-A211-B183FBFEE36A}"/>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37</a:t>
            </a:r>
          </a:p>
        </p:txBody>
      </p:sp>
    </p:spTree>
    <p:extLst>
      <p:ext uri="{BB962C8B-B14F-4D97-AF65-F5344CB8AC3E}">
        <p14:creationId xmlns:p14="http://schemas.microsoft.com/office/powerpoint/2010/main" val="203778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0D643-1A5B-48F1-8B0A-1ABA264D70F9}"/>
              </a:ext>
            </a:extLst>
          </p:cNvPr>
          <p:cNvSpPr txBox="1"/>
          <p:nvPr/>
        </p:nvSpPr>
        <p:spPr>
          <a:xfrm>
            <a:off x="14068" y="99721"/>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54040847-93EC-4031-A416-B13A2ACBBD96}"/>
              </a:ext>
            </a:extLst>
          </p:cNvPr>
          <p:cNvSpPr txBox="1"/>
          <p:nvPr/>
        </p:nvSpPr>
        <p:spPr>
          <a:xfrm>
            <a:off x="1390918" y="1274564"/>
            <a:ext cx="10612192"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thesis proposes a news corpus based machine learning and ensemble learning approach that uses club football player transfer news text classification to classify the player transfer chance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AdaBoost algorithm is better to other classification algorithms employed in this research</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increasing amount of news data and need for accuracy, the automation of text classification process is required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algorithms such as GloVe or Word2Vec are also used in order to obtain better vector representations for words and improve the accuracy of classifiers trained with traditional ensemble learning algorithms</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1BF0A3E1-8BEB-46AE-882A-5EDD129C745E}"/>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38</a:t>
            </a:r>
          </a:p>
        </p:txBody>
      </p:sp>
    </p:spTree>
    <p:extLst>
      <p:ext uri="{BB962C8B-B14F-4D97-AF65-F5344CB8AC3E}">
        <p14:creationId xmlns:p14="http://schemas.microsoft.com/office/powerpoint/2010/main" val="279275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21393-4215-47EB-B3A2-7DB3B4949A99}"/>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587B9873-02BE-47F1-A7B9-952BE36481FD}"/>
              </a:ext>
            </a:extLst>
          </p:cNvPr>
          <p:cNvSpPr txBox="1"/>
          <p:nvPr/>
        </p:nvSpPr>
        <p:spPr>
          <a:xfrm>
            <a:off x="558084" y="1352281"/>
            <a:ext cx="11075831"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drive the international and national research agenda in text classification informed by the collected experience of the club football community, allied to existing and developing knowledge and evaluation of the state of art.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consolidate, evolve and promulgate best practice from sports related text classification into other domain.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widen awareness and participation in text classification in the club football player transfer in the time of player transfer window.</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maintain and develop links with football club and tools suppliers, to establish best practice and provision.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find out which classification algorithm and methods of data preparation are most useful in text classification.</a:t>
            </a:r>
          </a:p>
        </p:txBody>
      </p:sp>
      <p:sp>
        <p:nvSpPr>
          <p:cNvPr id="4" name="Rectangle 3">
            <a:extLst>
              <a:ext uri="{FF2B5EF4-FFF2-40B4-BE49-F238E27FC236}">
                <a16:creationId xmlns:a16="http://schemas.microsoft.com/office/drawing/2014/main" id="{B8B58379-1CF5-494E-B5B7-7658A812BF19}"/>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1133666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21EC2-38BA-4B80-A026-770B22C42180}"/>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Future Work</a:t>
            </a:r>
          </a:p>
        </p:txBody>
      </p:sp>
      <p:sp>
        <p:nvSpPr>
          <p:cNvPr id="3" name="TextBox 2">
            <a:extLst>
              <a:ext uri="{FF2B5EF4-FFF2-40B4-BE49-F238E27FC236}">
                <a16:creationId xmlns:a16="http://schemas.microsoft.com/office/drawing/2014/main" id="{FFA22EE2-C9F8-46F3-AEEC-C3B06AAB557D}"/>
              </a:ext>
            </a:extLst>
          </p:cNvPr>
          <p:cNvSpPr txBox="1"/>
          <p:nvPr/>
        </p:nvSpPr>
        <p:spPr>
          <a:xfrm>
            <a:off x="1068946" y="1236371"/>
            <a:ext cx="10509161"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redundancy should be reduced during data processing</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thesis did not have enough data to experiment with these algorithms, in future we will work with the large amount of dataset, thereby increasing the chances of improvement are reasonably high.</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will work with the data of some certain players, so that we can work on a real time application</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modifying the general naïve bayes algorithm, we will try to increase the performance of the modified naïve bayes algorithm</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future, deep learning algorithms can be used to test on the same dataset for better results.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C7A6CBF-D0E2-4A9E-91BF-10C00108520D}"/>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39</a:t>
            </a:r>
          </a:p>
        </p:txBody>
      </p:sp>
    </p:spTree>
    <p:extLst>
      <p:ext uri="{BB962C8B-B14F-4D97-AF65-F5344CB8AC3E}">
        <p14:creationId xmlns:p14="http://schemas.microsoft.com/office/powerpoint/2010/main" val="326038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F1745-38BA-4410-B3BB-82D8866FD5B0}"/>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ED920013-D4BA-4C86-8788-5B807B172FFA}"/>
              </a:ext>
            </a:extLst>
          </p:cNvPr>
          <p:cNvSpPr txBox="1"/>
          <p:nvPr/>
        </p:nvSpPr>
        <p:spPr>
          <a:xfrm>
            <a:off x="1167684" y="1102578"/>
            <a:ext cx="11024316" cy="5755422"/>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[1] Vijayan, V.K., Bindu, K.R. and Parameswaran, L., 2017, September. A comprehensive study of text classification algorithms. In </a:t>
            </a:r>
            <a:r>
              <a:rPr lang="en-US" sz="1400" i="1" dirty="0">
                <a:latin typeface="Times New Roman" panose="02020603050405020304" pitchFamily="18" charset="0"/>
                <a:cs typeface="Times New Roman" panose="02020603050405020304" pitchFamily="18" charset="0"/>
              </a:rPr>
              <a:t>2017 International Conference on Advances in Computing, Communications and Informatics (ICACCI)</a:t>
            </a:r>
            <a:r>
              <a:rPr lang="en-US" sz="1400" dirty="0">
                <a:latin typeface="Times New Roman" panose="02020603050405020304" pitchFamily="18" charset="0"/>
                <a:cs typeface="Times New Roman" panose="02020603050405020304" pitchFamily="18" charset="0"/>
              </a:rPr>
              <a:t> (pp. 1109-1113). IEEE.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[2] Arunachalam, N., </a:t>
            </a:r>
            <a:r>
              <a:rPr lang="en-US" sz="1400" dirty="0" err="1">
                <a:latin typeface="Times New Roman" panose="02020603050405020304" pitchFamily="18" charset="0"/>
                <a:cs typeface="Times New Roman" panose="02020603050405020304" pitchFamily="18" charset="0"/>
              </a:rPr>
              <a:t>Sneka</a:t>
            </a:r>
            <a:r>
              <a:rPr lang="en-US" sz="1400" dirty="0">
                <a:latin typeface="Times New Roman" panose="02020603050405020304" pitchFamily="18" charset="0"/>
                <a:cs typeface="Times New Roman" panose="02020603050405020304" pitchFamily="18" charset="0"/>
              </a:rPr>
              <a:t>, S.J. and </a:t>
            </a:r>
            <a:r>
              <a:rPr lang="en-US" sz="1400" dirty="0" err="1">
                <a:latin typeface="Times New Roman" panose="02020603050405020304" pitchFamily="18" charset="0"/>
                <a:cs typeface="Times New Roman" panose="02020603050405020304" pitchFamily="18" charset="0"/>
              </a:rPr>
              <a:t>MadhuMathi</a:t>
            </a:r>
            <a:r>
              <a:rPr lang="en-US" sz="1400" dirty="0">
                <a:latin typeface="Times New Roman" panose="02020603050405020304" pitchFamily="18" charset="0"/>
                <a:cs typeface="Times New Roman" panose="02020603050405020304" pitchFamily="18" charset="0"/>
              </a:rPr>
              <a:t>, G., 2017, April. A survey on text classification techniques for sentiment polarity detection. In </a:t>
            </a:r>
            <a:r>
              <a:rPr lang="en-US" sz="1400" i="1" dirty="0">
                <a:latin typeface="Times New Roman" panose="02020603050405020304" pitchFamily="18" charset="0"/>
                <a:cs typeface="Times New Roman" panose="02020603050405020304" pitchFamily="18" charset="0"/>
              </a:rPr>
              <a:t>2017 Innovations in Power and Advanced Computing Technologies (</a:t>
            </a:r>
            <a:r>
              <a:rPr lang="en-US" sz="1400" i="1" dirty="0" err="1">
                <a:latin typeface="Times New Roman" panose="02020603050405020304" pitchFamily="18" charset="0"/>
                <a:cs typeface="Times New Roman" panose="02020603050405020304" pitchFamily="18" charset="0"/>
              </a:rPr>
              <a:t>i</a:t>
            </a:r>
            <a:r>
              <a:rPr lang="en-US" sz="1400" i="1" dirty="0">
                <a:latin typeface="Times New Roman" panose="02020603050405020304" pitchFamily="18" charset="0"/>
                <a:cs typeface="Times New Roman" panose="02020603050405020304" pitchFamily="18" charset="0"/>
              </a:rPr>
              <a:t>-PACT)</a:t>
            </a:r>
            <a:r>
              <a:rPr lang="en-US" sz="1400" dirty="0">
                <a:latin typeface="Times New Roman" panose="02020603050405020304" pitchFamily="18" charset="0"/>
                <a:cs typeface="Times New Roman" panose="02020603050405020304" pitchFamily="18" charset="0"/>
              </a:rPr>
              <a:t> (pp. 1-5). IEEE.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[3] </a:t>
            </a:r>
            <a:r>
              <a:rPr lang="en-US" sz="1400" dirty="0" err="1">
                <a:latin typeface="Times New Roman" panose="02020603050405020304" pitchFamily="18" charset="0"/>
                <a:cs typeface="Times New Roman" panose="02020603050405020304" pitchFamily="18" charset="0"/>
              </a:rPr>
              <a:t>Bobicev</a:t>
            </a:r>
            <a:r>
              <a:rPr lang="en-US" sz="1400" dirty="0">
                <a:latin typeface="Times New Roman" panose="02020603050405020304" pitchFamily="18" charset="0"/>
                <a:cs typeface="Times New Roman" panose="02020603050405020304" pitchFamily="18" charset="0"/>
              </a:rPr>
              <a:t>, V., 2016, June. Text classification: the case of multiple labels. In </a:t>
            </a:r>
            <a:r>
              <a:rPr lang="en-US" sz="1400" i="1" dirty="0">
                <a:latin typeface="Times New Roman" panose="02020603050405020304" pitchFamily="18" charset="0"/>
                <a:cs typeface="Times New Roman" panose="02020603050405020304" pitchFamily="18" charset="0"/>
              </a:rPr>
              <a:t>2016 International Conference on Communications (COMM)</a:t>
            </a:r>
            <a:r>
              <a:rPr lang="en-US" sz="1400" dirty="0">
                <a:latin typeface="Times New Roman" panose="02020603050405020304" pitchFamily="18" charset="0"/>
                <a:cs typeface="Times New Roman" panose="02020603050405020304" pitchFamily="18" charset="0"/>
              </a:rPr>
              <a:t> (pp. 39-42). IEEE.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[4] Fu, Z., Wang, L. and Zhang, D., 2014, November. An improved multi-label classification ensemble learning algorithm. In </a:t>
            </a:r>
            <a:r>
              <a:rPr lang="en-US" sz="1400" i="1" dirty="0">
                <a:latin typeface="Times New Roman" panose="02020603050405020304" pitchFamily="18" charset="0"/>
                <a:cs typeface="Times New Roman" panose="02020603050405020304" pitchFamily="18" charset="0"/>
              </a:rPr>
              <a:t>Chinese Conference on Pattern Recognition</a:t>
            </a:r>
            <a:r>
              <a:rPr lang="en-US" sz="1400" dirty="0">
                <a:latin typeface="Times New Roman" panose="02020603050405020304" pitchFamily="18" charset="0"/>
                <a:cs typeface="Times New Roman" panose="02020603050405020304" pitchFamily="18" charset="0"/>
              </a:rPr>
              <a:t> (pp. 243-252). Springer, Berlin, Heidelberg.</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[5] </a:t>
            </a:r>
            <a:r>
              <a:rPr lang="en-US" sz="1400" dirty="0" err="1">
                <a:latin typeface="Times New Roman" panose="02020603050405020304" pitchFamily="18" charset="0"/>
                <a:cs typeface="Times New Roman" panose="02020603050405020304" pitchFamily="18" charset="0"/>
              </a:rPr>
              <a:t>Kotenko</a:t>
            </a:r>
            <a:r>
              <a:rPr lang="en-US" sz="1400" dirty="0">
                <a:latin typeface="Times New Roman" panose="02020603050405020304" pitchFamily="18" charset="0"/>
                <a:cs typeface="Times New Roman" panose="02020603050405020304" pitchFamily="18" charset="0"/>
              </a:rPr>
              <a:t>, I., </a:t>
            </a:r>
            <a:r>
              <a:rPr lang="en-US" sz="1400" dirty="0" err="1">
                <a:latin typeface="Times New Roman" panose="02020603050405020304" pitchFamily="18" charset="0"/>
                <a:cs typeface="Times New Roman" panose="02020603050405020304" pitchFamily="18" charset="0"/>
              </a:rPr>
              <a:t>Chechulin</a:t>
            </a:r>
            <a:r>
              <a:rPr lang="en-US" sz="1400" dirty="0">
                <a:latin typeface="Times New Roman" panose="02020603050405020304" pitchFamily="18" charset="0"/>
                <a:cs typeface="Times New Roman" panose="02020603050405020304" pitchFamily="18" charset="0"/>
              </a:rPr>
              <a:t>, A. and </a:t>
            </a:r>
            <a:r>
              <a:rPr lang="en-US" sz="1400" dirty="0" err="1">
                <a:latin typeface="Times New Roman" panose="02020603050405020304" pitchFamily="18" charset="0"/>
                <a:cs typeface="Times New Roman" panose="02020603050405020304" pitchFamily="18" charset="0"/>
              </a:rPr>
              <a:t>Komashinsky</a:t>
            </a:r>
            <a:r>
              <a:rPr lang="en-US" sz="1400" dirty="0">
                <a:latin typeface="Times New Roman" panose="02020603050405020304" pitchFamily="18" charset="0"/>
                <a:cs typeface="Times New Roman" panose="02020603050405020304" pitchFamily="18" charset="0"/>
              </a:rPr>
              <a:t>, D., 2015, September. Evaluation of text classification techniques for inappropriate web content blocking. In </a:t>
            </a:r>
            <a:r>
              <a:rPr lang="en-US" sz="1400" i="1" dirty="0">
                <a:latin typeface="Times New Roman" panose="02020603050405020304" pitchFamily="18" charset="0"/>
                <a:cs typeface="Times New Roman" panose="02020603050405020304" pitchFamily="18" charset="0"/>
              </a:rPr>
              <a:t>2015 IEEE 8th International Conference on Intelligent Data Acquisition and Advanced Computing Systems: Technology and Applications (IDAACS)</a:t>
            </a:r>
            <a:r>
              <a:rPr lang="en-US" sz="1400" dirty="0">
                <a:latin typeface="Times New Roman" panose="02020603050405020304" pitchFamily="18" charset="0"/>
                <a:cs typeface="Times New Roman" panose="02020603050405020304" pitchFamily="18" charset="0"/>
              </a:rPr>
              <a:t> (Vol. 1, pp. 412-417). IEEE.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[6]</a:t>
            </a:r>
            <a:r>
              <a:rPr lang="en-US" dirty="0"/>
              <a:t> </a:t>
            </a:r>
            <a:r>
              <a:rPr lang="en-US" sz="1400" dirty="0" err="1">
                <a:latin typeface="Times New Roman" panose="02020603050405020304" pitchFamily="18" charset="0"/>
                <a:cs typeface="Times New Roman" panose="02020603050405020304" pitchFamily="18" charset="0"/>
              </a:rPr>
              <a:t>Zakzouk</a:t>
            </a:r>
            <a:r>
              <a:rPr lang="en-US" sz="1400" dirty="0">
                <a:latin typeface="Times New Roman" panose="02020603050405020304" pitchFamily="18" charset="0"/>
                <a:cs typeface="Times New Roman" panose="02020603050405020304" pitchFamily="18" charset="0"/>
              </a:rPr>
              <a:t>, Tarik S., and Hassan I. </a:t>
            </a:r>
            <a:r>
              <a:rPr lang="en-US" sz="1400" dirty="0" err="1">
                <a:latin typeface="Times New Roman" panose="02020603050405020304" pitchFamily="18" charset="0"/>
                <a:cs typeface="Times New Roman" panose="02020603050405020304" pitchFamily="18" charset="0"/>
              </a:rPr>
              <a:t>Mathkour</a:t>
            </a:r>
            <a:r>
              <a:rPr lang="en-US" sz="1400" dirty="0">
                <a:latin typeface="Times New Roman" panose="02020603050405020304" pitchFamily="18" charset="0"/>
                <a:cs typeface="Times New Roman" panose="02020603050405020304" pitchFamily="18" charset="0"/>
              </a:rPr>
              <a:t>. "Comparing text classifiers for sports news." </a:t>
            </a:r>
            <a:r>
              <a:rPr lang="en-US" sz="1400" i="1" dirty="0">
                <a:latin typeface="Times New Roman" panose="02020603050405020304" pitchFamily="18" charset="0"/>
                <a:cs typeface="Times New Roman" panose="02020603050405020304" pitchFamily="18" charset="0"/>
              </a:rPr>
              <a:t>Procedia Technology</a:t>
            </a:r>
            <a:r>
              <a:rPr lang="en-US" sz="1400" dirty="0">
                <a:latin typeface="Times New Roman" panose="02020603050405020304" pitchFamily="18" charset="0"/>
                <a:cs typeface="Times New Roman" panose="02020603050405020304" pitchFamily="18" charset="0"/>
              </a:rPr>
              <a:t> 1 (2012): 474-480.</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[7] </a:t>
            </a:r>
            <a:r>
              <a:rPr lang="en-US" sz="1400" dirty="0" err="1">
                <a:latin typeface="Times New Roman" panose="02020603050405020304" pitchFamily="18" charset="0"/>
                <a:cs typeface="Times New Roman" panose="02020603050405020304" pitchFamily="18" charset="0"/>
              </a:rPr>
              <a:t>Tsoumakas</a:t>
            </a:r>
            <a:r>
              <a:rPr lang="en-US" sz="1400" dirty="0">
                <a:latin typeface="Times New Roman" panose="02020603050405020304" pitchFamily="18" charset="0"/>
                <a:cs typeface="Times New Roman" panose="02020603050405020304" pitchFamily="18" charset="0"/>
              </a:rPr>
              <a:t>, G. and </a:t>
            </a:r>
            <a:r>
              <a:rPr lang="en-US" sz="1400" dirty="0" err="1">
                <a:latin typeface="Times New Roman" panose="02020603050405020304" pitchFamily="18" charset="0"/>
                <a:cs typeface="Times New Roman" panose="02020603050405020304" pitchFamily="18" charset="0"/>
              </a:rPr>
              <a:t>Katakis</a:t>
            </a:r>
            <a:r>
              <a:rPr lang="en-US" sz="1400" dirty="0">
                <a:latin typeface="Times New Roman" panose="02020603050405020304" pitchFamily="18" charset="0"/>
                <a:cs typeface="Times New Roman" panose="02020603050405020304" pitchFamily="18" charset="0"/>
              </a:rPr>
              <a:t>, I., 2007. Multi-label classification: An overview. </a:t>
            </a:r>
            <a:r>
              <a:rPr lang="en-US" sz="1400" i="1" dirty="0">
                <a:latin typeface="Times New Roman" panose="02020603050405020304" pitchFamily="18" charset="0"/>
                <a:cs typeface="Times New Roman" panose="02020603050405020304" pitchFamily="18" charset="0"/>
              </a:rPr>
              <a:t>International Journal of Data Warehousing and Mining (IJDWM)</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(3), pp.1-13.</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[8] Yan, R., </a:t>
            </a:r>
            <a:r>
              <a:rPr lang="en-US" sz="1400" dirty="0" err="1">
                <a:latin typeface="Times New Roman" panose="02020603050405020304" pitchFamily="18" charset="0"/>
                <a:cs typeface="Times New Roman" panose="02020603050405020304" pitchFamily="18" charset="0"/>
              </a:rPr>
              <a:t>Tesic</a:t>
            </a:r>
            <a:r>
              <a:rPr lang="en-US" sz="1400" dirty="0">
                <a:latin typeface="Times New Roman" panose="02020603050405020304" pitchFamily="18" charset="0"/>
                <a:cs typeface="Times New Roman" panose="02020603050405020304" pitchFamily="18" charset="0"/>
              </a:rPr>
              <a:t>, J. and Smith, J.R., 2007, August. Model-shared subspace boosting for multi-label classification. In </a:t>
            </a:r>
            <a:r>
              <a:rPr lang="en-US" sz="1400" i="1" dirty="0">
                <a:latin typeface="Times New Roman" panose="02020603050405020304" pitchFamily="18" charset="0"/>
                <a:cs typeface="Times New Roman" panose="02020603050405020304" pitchFamily="18" charset="0"/>
              </a:rPr>
              <a:t>Proceedings of the 13th ACM SIGKDD international conference on Knowledge discovery and data mining</a:t>
            </a:r>
            <a:r>
              <a:rPr lang="en-US" sz="1400" dirty="0">
                <a:latin typeface="Times New Roman" panose="02020603050405020304" pitchFamily="18" charset="0"/>
                <a:cs typeface="Times New Roman" panose="02020603050405020304" pitchFamily="18" charset="0"/>
              </a:rPr>
              <a:t> (pp. 834-843). ACM.</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[9] Nithya, K., </a:t>
            </a:r>
            <a:r>
              <a:rPr lang="en-US" sz="1400" dirty="0" err="1">
                <a:latin typeface="Times New Roman" panose="02020603050405020304" pitchFamily="18" charset="0"/>
                <a:cs typeface="Times New Roman" panose="02020603050405020304" pitchFamily="18" charset="0"/>
              </a:rPr>
              <a:t>Kalaivaani</a:t>
            </a:r>
            <a:r>
              <a:rPr lang="en-US" sz="1400" dirty="0">
                <a:latin typeface="Times New Roman" panose="02020603050405020304" pitchFamily="18" charset="0"/>
                <a:cs typeface="Times New Roman" panose="02020603050405020304" pitchFamily="18" charset="0"/>
              </a:rPr>
              <a:t>, P.D. and </a:t>
            </a:r>
            <a:r>
              <a:rPr lang="en-US" sz="1400" dirty="0" err="1">
                <a:latin typeface="Times New Roman" panose="02020603050405020304" pitchFamily="18" charset="0"/>
                <a:cs typeface="Times New Roman" panose="02020603050405020304" pitchFamily="18" charset="0"/>
              </a:rPr>
              <a:t>Thangarajan</a:t>
            </a:r>
            <a:r>
              <a:rPr lang="en-US" sz="1400" dirty="0">
                <a:latin typeface="Times New Roman" panose="02020603050405020304" pitchFamily="18" charset="0"/>
                <a:cs typeface="Times New Roman" panose="02020603050405020304" pitchFamily="18" charset="0"/>
              </a:rPr>
              <a:t>, R., 2012, February. An enhanced data mining model for text classification. In </a:t>
            </a:r>
            <a:r>
              <a:rPr lang="en-US" sz="1400" i="1" dirty="0">
                <a:latin typeface="Times New Roman" panose="02020603050405020304" pitchFamily="18" charset="0"/>
                <a:cs typeface="Times New Roman" panose="02020603050405020304" pitchFamily="18" charset="0"/>
              </a:rPr>
              <a:t>2012 International Conference on Computing, Communication and Applications</a:t>
            </a:r>
            <a:r>
              <a:rPr lang="en-US" sz="1400" dirty="0">
                <a:latin typeface="Times New Roman" panose="02020603050405020304" pitchFamily="18" charset="0"/>
                <a:cs typeface="Times New Roman" panose="02020603050405020304" pitchFamily="18" charset="0"/>
              </a:rPr>
              <a:t> (pp. 1-4). IEEE.</a:t>
            </a:r>
          </a:p>
        </p:txBody>
      </p:sp>
      <p:sp>
        <p:nvSpPr>
          <p:cNvPr id="4" name="Rectangle 3">
            <a:extLst>
              <a:ext uri="{FF2B5EF4-FFF2-40B4-BE49-F238E27FC236}">
                <a16:creationId xmlns:a16="http://schemas.microsoft.com/office/drawing/2014/main" id="{89B81229-7DD8-4A6D-9D6A-4E4C554854A3}"/>
              </a:ext>
            </a:extLst>
          </p:cNvPr>
          <p:cNvSpPr/>
          <p:nvPr/>
        </p:nvSpPr>
        <p:spPr>
          <a:xfrm>
            <a:off x="459346" y="790272"/>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Tree>
    <p:extLst>
      <p:ext uri="{BB962C8B-B14F-4D97-AF65-F5344CB8AC3E}">
        <p14:creationId xmlns:p14="http://schemas.microsoft.com/office/powerpoint/2010/main" val="4268860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EA014-0EE8-4D7A-B89C-7DECEEFA271F}"/>
              </a:ext>
            </a:extLst>
          </p:cNvPr>
          <p:cNvSpPr txBox="1"/>
          <p:nvPr/>
        </p:nvSpPr>
        <p:spPr>
          <a:xfrm>
            <a:off x="0" y="2504049"/>
            <a:ext cx="12192000"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Query?</a:t>
            </a:r>
          </a:p>
        </p:txBody>
      </p:sp>
    </p:spTree>
    <p:extLst>
      <p:ext uri="{BB962C8B-B14F-4D97-AF65-F5344CB8AC3E}">
        <p14:creationId xmlns:p14="http://schemas.microsoft.com/office/powerpoint/2010/main" val="3368275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350A7-5A24-4DE6-BEDB-4F2B6EDA6DCF}"/>
              </a:ext>
            </a:extLst>
          </p:cNvPr>
          <p:cNvSpPr txBox="1"/>
          <p:nvPr/>
        </p:nvSpPr>
        <p:spPr>
          <a:xfrm>
            <a:off x="0" y="2504049"/>
            <a:ext cx="12192000"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1807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B3DEBC-2E67-4F13-BC15-76793917DA2B}"/>
              </a:ext>
            </a:extLst>
          </p:cNvPr>
          <p:cNvSpPr txBox="1"/>
          <p:nvPr/>
        </p:nvSpPr>
        <p:spPr>
          <a:xfrm>
            <a:off x="14068" y="99721"/>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Literature Review</a:t>
            </a:r>
          </a:p>
        </p:txBody>
      </p:sp>
      <p:graphicFrame>
        <p:nvGraphicFramePr>
          <p:cNvPr id="3" name="Table 3">
            <a:extLst>
              <a:ext uri="{FF2B5EF4-FFF2-40B4-BE49-F238E27FC236}">
                <a16:creationId xmlns:a16="http://schemas.microsoft.com/office/drawing/2014/main" id="{990E0661-12EE-4CE4-94F3-97E1EA609D15}"/>
              </a:ext>
            </a:extLst>
          </p:cNvPr>
          <p:cNvGraphicFramePr>
            <a:graphicFrameLocks noGrp="1"/>
          </p:cNvGraphicFramePr>
          <p:nvPr>
            <p:extLst>
              <p:ext uri="{D42A27DB-BD31-4B8C-83A1-F6EECF244321}">
                <p14:modId xmlns:p14="http://schemas.microsoft.com/office/powerpoint/2010/main" val="3882290181"/>
              </p:ext>
            </p:extLst>
          </p:nvPr>
        </p:nvGraphicFramePr>
        <p:xfrm>
          <a:off x="1201397" y="1285011"/>
          <a:ext cx="10784541" cy="4546600"/>
        </p:xfrm>
        <a:graphic>
          <a:graphicData uri="http://schemas.openxmlformats.org/drawingml/2006/table">
            <a:tbl>
              <a:tblPr firstRow="1" bandRow="1">
                <a:tableStyleId>{5940675A-B579-460E-94D1-54222C63F5DA}</a:tableStyleId>
              </a:tblPr>
              <a:tblGrid>
                <a:gridCol w="842683">
                  <a:extLst>
                    <a:ext uri="{9D8B030D-6E8A-4147-A177-3AD203B41FA5}">
                      <a16:colId xmlns:a16="http://schemas.microsoft.com/office/drawing/2014/main" val="4126397158"/>
                    </a:ext>
                  </a:extLst>
                </a:gridCol>
                <a:gridCol w="2517911">
                  <a:extLst>
                    <a:ext uri="{9D8B030D-6E8A-4147-A177-3AD203B41FA5}">
                      <a16:colId xmlns:a16="http://schemas.microsoft.com/office/drawing/2014/main" val="3706101945"/>
                    </a:ext>
                  </a:extLst>
                </a:gridCol>
                <a:gridCol w="1553849">
                  <a:extLst>
                    <a:ext uri="{9D8B030D-6E8A-4147-A177-3AD203B41FA5}">
                      <a16:colId xmlns:a16="http://schemas.microsoft.com/office/drawing/2014/main" val="286662803"/>
                    </a:ext>
                  </a:extLst>
                </a:gridCol>
                <a:gridCol w="2047135">
                  <a:extLst>
                    <a:ext uri="{9D8B030D-6E8A-4147-A177-3AD203B41FA5}">
                      <a16:colId xmlns:a16="http://schemas.microsoft.com/office/drawing/2014/main" val="3832030327"/>
                    </a:ext>
                  </a:extLst>
                </a:gridCol>
                <a:gridCol w="3822963">
                  <a:extLst>
                    <a:ext uri="{9D8B030D-6E8A-4147-A177-3AD203B41FA5}">
                      <a16:colId xmlns:a16="http://schemas.microsoft.com/office/drawing/2014/main" val="255689354"/>
                    </a:ext>
                  </a:extLst>
                </a:gridCol>
              </a:tblGrid>
              <a:tr h="370840">
                <a:tc>
                  <a:txBody>
                    <a:bodyPr/>
                    <a:lstStyle/>
                    <a:p>
                      <a:r>
                        <a:rPr lang="en-US" b="1" dirty="0">
                          <a:latin typeface="Times New Roman" panose="02020603050405020304" pitchFamily="18" charset="0"/>
                          <a:cs typeface="Times New Roman" panose="02020603050405020304" pitchFamily="18" charset="0"/>
                        </a:rPr>
                        <a:t>Sr No.</a:t>
                      </a:r>
                    </a:p>
                  </a:txBody>
                  <a:tcPr/>
                </a:tc>
                <a:tc>
                  <a:txBody>
                    <a:bodyPr/>
                    <a:lstStyle/>
                    <a:p>
                      <a:r>
                        <a:rPr lang="en-US" b="1" dirty="0">
                          <a:latin typeface="Times New Roman" panose="02020603050405020304" pitchFamily="18" charset="0"/>
                          <a:cs typeface="Times New Roman" panose="02020603050405020304" pitchFamily="18" charset="0"/>
                        </a:rPr>
                        <a:t>Title</a:t>
                      </a:r>
                    </a:p>
                  </a:txBody>
                  <a:tcPr/>
                </a:tc>
                <a:tc>
                  <a:txBody>
                    <a:bodyPr/>
                    <a:lstStyle/>
                    <a:p>
                      <a:r>
                        <a:rPr lang="en-US" b="1" dirty="0">
                          <a:latin typeface="Times New Roman" panose="02020603050405020304" pitchFamily="18" charset="0"/>
                          <a:cs typeface="Times New Roman" panose="02020603050405020304" pitchFamily="18" charset="0"/>
                        </a:rPr>
                        <a:t>Author</a:t>
                      </a:r>
                    </a:p>
                  </a:txBody>
                  <a:tcPr/>
                </a:tc>
                <a:tc>
                  <a:txBody>
                    <a:bodyPr/>
                    <a:lstStyle/>
                    <a:p>
                      <a:r>
                        <a:rPr lang="en-US" b="1" dirty="0">
                          <a:latin typeface="Times New Roman" panose="02020603050405020304" pitchFamily="18" charset="0"/>
                          <a:cs typeface="Times New Roman" panose="02020603050405020304" pitchFamily="18" charset="0"/>
                        </a:rPr>
                        <a:t>Method</a:t>
                      </a:r>
                    </a:p>
                  </a:txBody>
                  <a:tcPr/>
                </a:tc>
                <a:tc>
                  <a:txBody>
                    <a:bodyPr/>
                    <a:lstStyle/>
                    <a:p>
                      <a:r>
                        <a:rPr lang="en-US" b="1"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936977858"/>
                  </a:ext>
                </a:extLst>
              </a:tr>
              <a:tr h="370840">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A Comprehensive Study of Text Classification Algorithms</a:t>
                      </a:r>
                    </a:p>
                  </a:txBody>
                  <a:tcPr/>
                </a:tc>
                <a:tc>
                  <a:txBody>
                    <a:bodyPr/>
                    <a:lstStyle/>
                    <a:p>
                      <a:r>
                        <a:rPr lang="en-US" sz="1600" dirty="0">
                          <a:latin typeface="Times New Roman" panose="02020603050405020304" pitchFamily="18" charset="0"/>
                          <a:cs typeface="Times New Roman" panose="02020603050405020304" pitchFamily="18" charset="0"/>
                        </a:rPr>
                        <a:t>Vikas K Vijayan, Bindu K.R, </a:t>
                      </a:r>
                      <a:r>
                        <a:rPr lang="en-US" sz="1600" dirty="0" err="1">
                          <a:latin typeface="Times New Roman" panose="02020603050405020304" pitchFamily="18" charset="0"/>
                          <a:cs typeface="Times New Roman" panose="02020603050405020304" pitchFamily="18" charset="0"/>
                        </a:rPr>
                        <a:t>Latha</a:t>
                      </a:r>
                      <a:r>
                        <a:rPr lang="en-US" sz="1600" dirty="0">
                          <a:latin typeface="Times New Roman" panose="02020603050405020304" pitchFamily="18" charset="0"/>
                          <a:cs typeface="Times New Roman" panose="02020603050405020304" pitchFamily="18" charset="0"/>
                        </a:rPr>
                        <a:t> Parameswaran</a:t>
                      </a:r>
                    </a:p>
                  </a:txBody>
                  <a:tcPr/>
                </a:tc>
                <a:tc>
                  <a:txBody>
                    <a:bodyPr/>
                    <a:lstStyle/>
                    <a:p>
                      <a:pPr algn="l"/>
                      <a:r>
                        <a:rPr lang="en-US" sz="1600" dirty="0">
                          <a:latin typeface="Times New Roman" panose="02020603050405020304" pitchFamily="18" charset="0"/>
                          <a:cs typeface="Times New Roman" panose="02020603050405020304" pitchFamily="18" charset="0"/>
                        </a:rPr>
                        <a:t>KNN, Naïve Bayes, </a:t>
                      </a:r>
                      <a:r>
                        <a:rPr lang="en-US" sz="1600" dirty="0" err="1">
                          <a:latin typeface="Times New Roman" panose="02020603050405020304" pitchFamily="18" charset="0"/>
                          <a:cs typeface="Times New Roman" panose="02020603050405020304" pitchFamily="18" charset="0"/>
                        </a:rPr>
                        <a:t>SVM,Regression</a:t>
                      </a:r>
                      <a:r>
                        <a:rPr lang="en-US" sz="1600" dirty="0">
                          <a:latin typeface="Times New Roman" panose="02020603050405020304" pitchFamily="18" charset="0"/>
                          <a:cs typeface="Times New Roman" panose="02020603050405020304" pitchFamily="18" charset="0"/>
                        </a:rPr>
                        <a:t>, Decision Tree</a:t>
                      </a:r>
                    </a:p>
                  </a:txBody>
                  <a:tcPr/>
                </a:tc>
                <a:tc>
                  <a:txBody>
                    <a:bodyPr/>
                    <a:lstStyle/>
                    <a:p>
                      <a:pPr algn="just"/>
                      <a:r>
                        <a:rPr lang="en-US" sz="1600" dirty="0">
                          <a:latin typeface="Times New Roman" panose="02020603050405020304" pitchFamily="18" charset="0"/>
                          <a:cs typeface="Times New Roman" panose="02020603050405020304" pitchFamily="18" charset="0"/>
                        </a:rPr>
                        <a:t>In this paper, author discussed a detailed survey on the text classification process and various algorithms used in this field. </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1801342"/>
                  </a:ext>
                </a:extLst>
              </a:tr>
              <a:tr h="370840">
                <a:tc>
                  <a:txBody>
                    <a:bodyPr/>
                    <a:lstStyle/>
                    <a:p>
                      <a:pPr algn="just"/>
                      <a:r>
                        <a:rPr lang="en-US" sz="1600" dirty="0">
                          <a:latin typeface="Times New Roman" panose="02020603050405020304" pitchFamily="18" charset="0"/>
                          <a:cs typeface="Times New Roman" panose="02020603050405020304" pitchFamily="18" charset="0"/>
                        </a:rPr>
                        <a:t>2.</a:t>
                      </a:r>
                    </a:p>
                  </a:txBody>
                  <a:tcPr/>
                </a:tc>
                <a:tc>
                  <a:txBody>
                    <a:bodyPr/>
                    <a:lstStyle/>
                    <a:p>
                      <a:pPr algn="l"/>
                      <a:r>
                        <a:rPr lang="en-US" sz="1600" dirty="0">
                          <a:latin typeface="Times New Roman" panose="02020603050405020304" pitchFamily="18" charset="0"/>
                          <a:cs typeface="Times New Roman" panose="02020603050405020304" pitchFamily="18" charset="0"/>
                        </a:rPr>
                        <a:t>A Survey on Text Classification Techniques for Sentiment Polarity Detection</a:t>
                      </a:r>
                    </a:p>
                  </a:txBody>
                  <a:tcPr/>
                </a:tc>
                <a:tc>
                  <a:txBody>
                    <a:bodyPr/>
                    <a:lstStyle/>
                    <a:p>
                      <a:pPr algn="l"/>
                      <a:r>
                        <a:rPr lang="en-US" sz="1600" dirty="0" err="1">
                          <a:latin typeface="Times New Roman" panose="02020603050405020304" pitchFamily="18" charset="0"/>
                          <a:cs typeface="Times New Roman" panose="02020603050405020304" pitchFamily="18" charset="0"/>
                        </a:rPr>
                        <a:t>Mr.Arunachalam</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MadhuMathi</a:t>
                      </a:r>
                      <a:r>
                        <a:rPr lang="en-US" sz="1600" dirty="0">
                          <a:latin typeface="Times New Roman" panose="02020603050405020304" pitchFamily="18" charset="0"/>
                          <a:cs typeface="Times New Roman" panose="02020603050405020304" pitchFamily="18" charset="0"/>
                        </a:rPr>
                        <a:t> G</a:t>
                      </a:r>
                    </a:p>
                  </a:txBody>
                  <a:tcPr/>
                </a:tc>
                <a:tc>
                  <a:txBody>
                    <a:bodyPr/>
                    <a:lstStyle/>
                    <a:p>
                      <a:pPr algn="just"/>
                      <a:r>
                        <a:rPr lang="en-US" sz="1600" kern="1200" dirty="0">
                          <a:solidFill>
                            <a:schemeClr val="tx1"/>
                          </a:solidFill>
                          <a:effectLst/>
                          <a:latin typeface="Times New Roman" panose="02020603050405020304" pitchFamily="18" charset="0"/>
                          <a:ea typeface="+mn-ea"/>
                          <a:cs typeface="Times New Roman" panose="02020603050405020304" pitchFamily="18" charset="0"/>
                        </a:rPr>
                        <a:t>ID3, Naïve Bayes, SVM</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In This paper, author discussed various text classification techniques for opinion mining. This paper mainly focuses on various existing issues that cause difficulties to perform text classification for mining the opinions of users.</a:t>
                      </a:r>
                    </a:p>
                  </a:txBody>
                  <a:tcPr/>
                </a:tc>
                <a:extLst>
                  <a:ext uri="{0D108BD9-81ED-4DB2-BD59-A6C34878D82A}">
                    <a16:rowId xmlns:a16="http://schemas.microsoft.com/office/drawing/2014/main" val="106112377"/>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3.</a:t>
                      </a: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Comparing text classifiers for sports news</a:t>
                      </a:r>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t>Tarik S. </a:t>
                      </a:r>
                      <a:r>
                        <a:rPr lang="en-US" sz="1600" dirty="0" err="1"/>
                        <a:t>Zakzouk</a:t>
                      </a:r>
                      <a:r>
                        <a:rPr lang="en-US" sz="1600" dirty="0"/>
                        <a:t>  and Hassan I. </a:t>
                      </a:r>
                      <a:r>
                        <a:rPr lang="en-US" sz="1600" dirty="0" err="1"/>
                        <a:t>Mathkour</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SVM, Naïve Bayes, C4.5</a:t>
                      </a:r>
                    </a:p>
                    <a:p>
                      <a:pPr algn="just"/>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 this paper, author revisit text classification field using both commodity software and hardware to show progress of both efficiency and effectiveness of a group of ML-based methods in classifying Cricket sports news articles. </a:t>
                      </a:r>
                    </a:p>
                  </a:txBody>
                  <a:tcPr/>
                </a:tc>
                <a:extLst>
                  <a:ext uri="{0D108BD9-81ED-4DB2-BD59-A6C34878D82A}">
                    <a16:rowId xmlns:a16="http://schemas.microsoft.com/office/drawing/2014/main" val="1724335336"/>
                  </a:ext>
                </a:extLst>
              </a:tr>
            </a:tbl>
          </a:graphicData>
        </a:graphic>
      </p:graphicFrame>
      <p:sp>
        <p:nvSpPr>
          <p:cNvPr id="4" name="Rectangle 3">
            <a:extLst>
              <a:ext uri="{FF2B5EF4-FFF2-40B4-BE49-F238E27FC236}">
                <a16:creationId xmlns:a16="http://schemas.microsoft.com/office/drawing/2014/main" id="{927C9E97-0296-4956-B7F8-D47B3343BBC4}"/>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54597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AB0B4-9B27-4A4B-A8E7-DAA4E4F6C280}"/>
              </a:ext>
            </a:extLst>
          </p:cNvPr>
          <p:cNvSpPr txBox="1"/>
          <p:nvPr/>
        </p:nvSpPr>
        <p:spPr>
          <a:xfrm>
            <a:off x="14068" y="99721"/>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Literature Review (2)</a:t>
            </a:r>
          </a:p>
        </p:txBody>
      </p:sp>
      <p:graphicFrame>
        <p:nvGraphicFramePr>
          <p:cNvPr id="3" name="Table 3">
            <a:extLst>
              <a:ext uri="{FF2B5EF4-FFF2-40B4-BE49-F238E27FC236}">
                <a16:creationId xmlns:a16="http://schemas.microsoft.com/office/drawing/2014/main" id="{C20EAC60-4871-44C4-A114-128458B17C6C}"/>
              </a:ext>
            </a:extLst>
          </p:cNvPr>
          <p:cNvGraphicFramePr>
            <a:graphicFrameLocks noGrp="1"/>
          </p:cNvGraphicFramePr>
          <p:nvPr>
            <p:extLst>
              <p:ext uri="{D42A27DB-BD31-4B8C-83A1-F6EECF244321}">
                <p14:modId xmlns:p14="http://schemas.microsoft.com/office/powerpoint/2010/main" val="4173665424"/>
              </p:ext>
            </p:extLst>
          </p:nvPr>
        </p:nvGraphicFramePr>
        <p:xfrm>
          <a:off x="1407459" y="1255274"/>
          <a:ext cx="10784541" cy="5394960"/>
        </p:xfrm>
        <a:graphic>
          <a:graphicData uri="http://schemas.openxmlformats.org/drawingml/2006/table">
            <a:tbl>
              <a:tblPr firstRow="1" bandRow="1">
                <a:tableStyleId>{5940675A-B579-460E-94D1-54222C63F5DA}</a:tableStyleId>
              </a:tblPr>
              <a:tblGrid>
                <a:gridCol w="733849">
                  <a:extLst>
                    <a:ext uri="{9D8B030D-6E8A-4147-A177-3AD203B41FA5}">
                      <a16:colId xmlns:a16="http://schemas.microsoft.com/office/drawing/2014/main" val="4126397158"/>
                    </a:ext>
                  </a:extLst>
                </a:gridCol>
                <a:gridCol w="2626745">
                  <a:extLst>
                    <a:ext uri="{9D8B030D-6E8A-4147-A177-3AD203B41FA5}">
                      <a16:colId xmlns:a16="http://schemas.microsoft.com/office/drawing/2014/main" val="3706101945"/>
                    </a:ext>
                  </a:extLst>
                </a:gridCol>
                <a:gridCol w="1553849">
                  <a:extLst>
                    <a:ext uri="{9D8B030D-6E8A-4147-A177-3AD203B41FA5}">
                      <a16:colId xmlns:a16="http://schemas.microsoft.com/office/drawing/2014/main" val="286662803"/>
                    </a:ext>
                  </a:extLst>
                </a:gridCol>
                <a:gridCol w="2047135">
                  <a:extLst>
                    <a:ext uri="{9D8B030D-6E8A-4147-A177-3AD203B41FA5}">
                      <a16:colId xmlns:a16="http://schemas.microsoft.com/office/drawing/2014/main" val="3832030327"/>
                    </a:ext>
                  </a:extLst>
                </a:gridCol>
                <a:gridCol w="3822963">
                  <a:extLst>
                    <a:ext uri="{9D8B030D-6E8A-4147-A177-3AD203B41FA5}">
                      <a16:colId xmlns:a16="http://schemas.microsoft.com/office/drawing/2014/main" val="25568935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4.</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An Improved Multi-label Classification Ensemble Learning Algorithm</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latin typeface="Times New Roman" panose="02020603050405020304" pitchFamily="18" charset="0"/>
                          <a:cs typeface="Times New Roman" panose="02020603050405020304" pitchFamily="18" charset="0"/>
                        </a:rPr>
                        <a:t>Zhongliang Fu, Lili Wang, and Danpu Zhang</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AdaBoost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 this paper, author proposed an improved algorithm based on minimizing the weighted error of mistake labels and miss labels in multi-label classification ensemble learning algorithm. The new algorithm aims to avoid local optimum by redefining weak classifiers.</a:t>
                      </a:r>
                    </a:p>
                  </a:txBody>
                  <a:tcPr/>
                </a:tc>
                <a:extLst>
                  <a:ext uri="{0D108BD9-81ED-4DB2-BD59-A6C34878D82A}">
                    <a16:rowId xmlns:a16="http://schemas.microsoft.com/office/drawing/2014/main" val="1851801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5.</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Evaluation of Text Classification Techniques for Inappropriate Web Content Blocking</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n-NO" sz="1600" dirty="0">
                          <a:latin typeface="Times New Roman" panose="02020603050405020304" pitchFamily="18" charset="0"/>
                          <a:cs typeface="Times New Roman" panose="02020603050405020304" pitchFamily="18" charset="0"/>
                        </a:rPr>
                        <a:t>Igor Kotenko, Andrey Chechulin,Dmitry Komashinsky</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Decision Tree Classifiers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 this paper, author devoted to the issues of automated categorization of textual information which can be applied in the systems intended to block inappropriate content. The text classification component, developed as a result of this paper, is intended for realization in F-Secure systems aiming to block inappropriate web content.</a:t>
                      </a:r>
                    </a:p>
                  </a:txBody>
                  <a:tcPr/>
                </a:tc>
                <a:extLst>
                  <a:ext uri="{0D108BD9-81ED-4DB2-BD59-A6C34878D82A}">
                    <a16:rowId xmlns:a16="http://schemas.microsoft.com/office/drawing/2014/main" val="106112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6.</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Research on Energy-Efficient Text Classification</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Hao Lin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WCNB, SVM, Perceptron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In this paper, author evaluated the energy cost of different classifiers and reduce energy cost by parallelization, trying to find a classifier that performs best on both aspects – effectiveness and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3038971"/>
                  </a:ext>
                </a:extLst>
              </a:tr>
            </a:tbl>
          </a:graphicData>
        </a:graphic>
      </p:graphicFrame>
      <p:sp>
        <p:nvSpPr>
          <p:cNvPr id="4" name="Rectangle 3">
            <a:extLst>
              <a:ext uri="{FF2B5EF4-FFF2-40B4-BE49-F238E27FC236}">
                <a16:creationId xmlns:a16="http://schemas.microsoft.com/office/drawing/2014/main" id="{2CC34EFE-5F4D-4E32-A265-6CFF8716D245}"/>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201666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29C3E-D0FB-4E45-B87B-9FEEA058EF05}"/>
              </a:ext>
            </a:extLst>
          </p:cNvPr>
          <p:cNvSpPr txBox="1"/>
          <p:nvPr/>
        </p:nvSpPr>
        <p:spPr>
          <a:xfrm>
            <a:off x="0" y="21515"/>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Literature Review (3)</a:t>
            </a:r>
          </a:p>
        </p:txBody>
      </p:sp>
      <p:graphicFrame>
        <p:nvGraphicFramePr>
          <p:cNvPr id="5" name="Table 4">
            <a:extLst>
              <a:ext uri="{FF2B5EF4-FFF2-40B4-BE49-F238E27FC236}">
                <a16:creationId xmlns:a16="http://schemas.microsoft.com/office/drawing/2014/main" id="{3B863E51-BC89-42E1-A6CF-2A5AAF2E1455}"/>
              </a:ext>
            </a:extLst>
          </p:cNvPr>
          <p:cNvGraphicFramePr>
            <a:graphicFrameLocks noGrp="1"/>
          </p:cNvGraphicFramePr>
          <p:nvPr>
            <p:extLst>
              <p:ext uri="{D42A27DB-BD31-4B8C-83A1-F6EECF244321}">
                <p14:modId xmlns:p14="http://schemas.microsoft.com/office/powerpoint/2010/main" val="105810728"/>
              </p:ext>
            </p:extLst>
          </p:nvPr>
        </p:nvGraphicFramePr>
        <p:xfrm>
          <a:off x="1596980" y="748221"/>
          <a:ext cx="10595019" cy="6614160"/>
        </p:xfrm>
        <a:graphic>
          <a:graphicData uri="http://schemas.openxmlformats.org/drawingml/2006/table">
            <a:tbl>
              <a:tblPr firstRow="1" bandRow="1">
                <a:tableStyleId>{5940675A-B579-460E-94D1-54222C63F5DA}</a:tableStyleId>
              </a:tblPr>
              <a:tblGrid>
                <a:gridCol w="1182470">
                  <a:extLst>
                    <a:ext uri="{9D8B030D-6E8A-4147-A177-3AD203B41FA5}">
                      <a16:colId xmlns:a16="http://schemas.microsoft.com/office/drawing/2014/main" val="4126397158"/>
                    </a:ext>
                  </a:extLst>
                </a:gridCol>
                <a:gridCol w="2575771">
                  <a:extLst>
                    <a:ext uri="{9D8B030D-6E8A-4147-A177-3AD203B41FA5}">
                      <a16:colId xmlns:a16="http://schemas.microsoft.com/office/drawing/2014/main" val="3706101945"/>
                    </a:ext>
                  </a:extLst>
                </a:gridCol>
                <a:gridCol w="1581405">
                  <a:extLst>
                    <a:ext uri="{9D8B030D-6E8A-4147-A177-3AD203B41FA5}">
                      <a16:colId xmlns:a16="http://schemas.microsoft.com/office/drawing/2014/main" val="286662803"/>
                    </a:ext>
                  </a:extLst>
                </a:gridCol>
                <a:gridCol w="1630615">
                  <a:extLst>
                    <a:ext uri="{9D8B030D-6E8A-4147-A177-3AD203B41FA5}">
                      <a16:colId xmlns:a16="http://schemas.microsoft.com/office/drawing/2014/main" val="3832030327"/>
                    </a:ext>
                  </a:extLst>
                </a:gridCol>
                <a:gridCol w="3624758">
                  <a:extLst>
                    <a:ext uri="{9D8B030D-6E8A-4147-A177-3AD203B41FA5}">
                      <a16:colId xmlns:a16="http://schemas.microsoft.com/office/drawing/2014/main" val="255689354"/>
                    </a:ext>
                  </a:extLst>
                </a:gridCol>
              </a:tblGrid>
              <a:tr h="370840">
                <a:tc>
                  <a:txBody>
                    <a:bodyPr/>
                    <a:lstStyle/>
                    <a:p>
                      <a:r>
                        <a:rPr lang="en-US" sz="1600" dirty="0">
                          <a:latin typeface="Times New Roman" panose="02020603050405020304" pitchFamily="18" charset="0"/>
                          <a:cs typeface="Times New Roman" panose="02020603050405020304" pitchFamily="18" charset="0"/>
                        </a:rPr>
                        <a:t>7.</a:t>
                      </a:r>
                    </a:p>
                  </a:txBody>
                  <a:tcPr/>
                </a:tc>
                <a:tc>
                  <a:txBody>
                    <a:bodyPr/>
                    <a:lstStyle/>
                    <a:p>
                      <a:r>
                        <a:rPr lang="en-US" sz="1600" dirty="0">
                          <a:latin typeface="Times New Roman" panose="02020603050405020304" pitchFamily="18" charset="0"/>
                          <a:cs typeface="Times New Roman" panose="02020603050405020304" pitchFamily="18" charset="0"/>
                        </a:rPr>
                        <a:t>Multi-Label Classification: An Overview</a:t>
                      </a:r>
                    </a:p>
                  </a:txBody>
                  <a:tcPr/>
                </a:tc>
                <a:tc>
                  <a:txBody>
                    <a:bodyPr/>
                    <a:lstStyle/>
                    <a:p>
                      <a:r>
                        <a:rPr lang="en-US" sz="1600" dirty="0" err="1">
                          <a:latin typeface="Times New Roman" panose="02020603050405020304" pitchFamily="18" charset="0"/>
                          <a:cs typeface="Times New Roman" panose="02020603050405020304" pitchFamily="18" charset="0"/>
                        </a:rPr>
                        <a:t>Grigorios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Tsoumakas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Ioannis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Katakis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KNN, C4.5, Naïve Bayes, SMO</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In this paper, author introduced the task of multi-label classification, organizes the sparse related literature into a structured presentation and performs comparative experimental results of certain multi-label classification methods.</a:t>
                      </a:r>
                    </a:p>
                  </a:txBody>
                  <a:tcPr/>
                </a:tc>
                <a:extLst>
                  <a:ext uri="{0D108BD9-81ED-4DB2-BD59-A6C34878D82A}">
                    <a16:rowId xmlns:a16="http://schemas.microsoft.com/office/drawing/2014/main" val="1851801342"/>
                  </a:ext>
                </a:extLst>
              </a:tr>
              <a:tr h="370840">
                <a:tc>
                  <a:txBody>
                    <a:bodyPr/>
                    <a:lstStyle/>
                    <a:p>
                      <a:r>
                        <a:rPr lang="en-US" sz="1600" dirty="0">
                          <a:latin typeface="Times New Roman" panose="02020603050405020304" pitchFamily="18" charset="0"/>
                          <a:cs typeface="Times New Roman" panose="02020603050405020304" pitchFamily="18" charset="0"/>
                        </a:rPr>
                        <a:t>8.</a:t>
                      </a:r>
                    </a:p>
                  </a:txBody>
                  <a:tcPr/>
                </a:tc>
                <a:tc>
                  <a:txBody>
                    <a:bodyPr/>
                    <a:lstStyle/>
                    <a:p>
                      <a:r>
                        <a:rPr lang="en-US" sz="1600" dirty="0">
                          <a:latin typeface="Times New Roman" panose="02020603050405020304" pitchFamily="18" charset="0"/>
                          <a:cs typeface="Times New Roman" panose="02020603050405020304" pitchFamily="18" charset="0"/>
                        </a:rPr>
                        <a:t>Model-Shared Subspace Boosting for Multi-label Classification</a:t>
                      </a:r>
                    </a:p>
                  </a:txBody>
                  <a:tcPr/>
                </a:tc>
                <a:tc>
                  <a:txBody>
                    <a:bodyPr/>
                    <a:lstStyle/>
                    <a:p>
                      <a:r>
                        <a:rPr lang="en-US" sz="1600" dirty="0">
                          <a:latin typeface="Times New Roman" panose="02020603050405020304" pitchFamily="18" charset="0"/>
                          <a:cs typeface="Times New Roman" panose="02020603050405020304" pitchFamily="18" charset="0"/>
                        </a:rPr>
                        <a:t>Rong Yan, </a:t>
                      </a:r>
                      <a:r>
                        <a:rPr lang="en-US" sz="1600" dirty="0" err="1">
                          <a:latin typeface="Times New Roman" panose="02020603050405020304" pitchFamily="18" charset="0"/>
                          <a:cs typeface="Times New Roman" panose="02020603050405020304" pitchFamily="18" charset="0"/>
                        </a:rPr>
                        <a:t>elena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Tesic</a:t>
                      </a:r>
                      <a:r>
                        <a:rPr lang="en-US" sz="1600" dirty="0">
                          <a:latin typeface="Times New Roman" panose="02020603050405020304" pitchFamily="18" charset="0"/>
                          <a:cs typeface="Times New Roman" panose="02020603050405020304" pitchFamily="18" charset="0"/>
                        </a:rPr>
                        <a:t>, John R. Smith</a:t>
                      </a:r>
                    </a:p>
                  </a:txBody>
                  <a:tcPr/>
                </a:tc>
                <a:tc>
                  <a:txBody>
                    <a:bodyPr/>
                    <a:lstStyle/>
                    <a:p>
                      <a:r>
                        <a:rPr lang="en-US" sz="1600" dirty="0" err="1">
                          <a:latin typeface="Times New Roman" panose="02020603050405020304" pitchFamily="18" charset="0"/>
                          <a:cs typeface="Times New Roman" panose="02020603050405020304" pitchFamily="18" charset="0"/>
                        </a:rPr>
                        <a:t>MSSBoost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NSBoost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RSBag</a:t>
                      </a:r>
                      <a:endParaRPr lang="en-US"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In this paper, author propose an efficient and effective multi-label learning algorithm called model-shared subspace boosting (</a:t>
                      </a:r>
                      <a:r>
                        <a:rPr lang="en-US" sz="1600" dirty="0" err="1">
                          <a:latin typeface="Times New Roman" panose="02020603050405020304" pitchFamily="18" charset="0"/>
                          <a:cs typeface="Times New Roman" panose="02020603050405020304" pitchFamily="18" charset="0"/>
                        </a:rPr>
                        <a:t>MSSBoost</a:t>
                      </a:r>
                      <a:r>
                        <a:rPr lang="en-US" sz="1600" dirty="0">
                          <a:latin typeface="Times New Roman" panose="02020603050405020304" pitchFamily="18" charset="0"/>
                          <a:cs typeface="Times New Roman" panose="02020603050405020304" pitchFamily="18" charset="0"/>
                        </a:rPr>
                        <a:t>) as an attempt to reduce the information redundancy in the learning process. This algorithm automatically finds, shares and combines a number of base models across multiple labels, where each model is learned from random feature subspace and bootstrap data samples.</a:t>
                      </a:r>
                    </a:p>
                  </a:txBody>
                  <a:tcPr/>
                </a:tc>
                <a:extLst>
                  <a:ext uri="{0D108BD9-81ED-4DB2-BD59-A6C34878D82A}">
                    <a16:rowId xmlns:a16="http://schemas.microsoft.com/office/drawing/2014/main" val="106112377"/>
                  </a:ext>
                </a:extLst>
              </a:tr>
              <a:tr h="370840">
                <a:tc>
                  <a:txBody>
                    <a:bodyPr/>
                    <a:lstStyle/>
                    <a:p>
                      <a:r>
                        <a:rPr lang="en-US" sz="1600" dirty="0">
                          <a:latin typeface="Times New Roman" panose="02020603050405020304" pitchFamily="18" charset="0"/>
                          <a:cs typeface="Times New Roman" panose="02020603050405020304" pitchFamily="18" charset="0"/>
                        </a:rPr>
                        <a:t>9.</a:t>
                      </a:r>
                    </a:p>
                  </a:txBody>
                  <a:tcPr/>
                </a:tc>
                <a:tc>
                  <a:txBody>
                    <a:bodyPr/>
                    <a:lstStyle/>
                    <a:p>
                      <a:r>
                        <a:rPr lang="en-US" sz="1600" dirty="0">
                          <a:latin typeface="Times New Roman" panose="02020603050405020304" pitchFamily="18" charset="0"/>
                          <a:cs typeface="Times New Roman" panose="02020603050405020304" pitchFamily="18" charset="0"/>
                        </a:rPr>
                        <a:t>An Enhanced Data Mining Model for Text Classification</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fi-FI" sz="1600" dirty="0">
                          <a:latin typeface="Times New Roman" panose="02020603050405020304" pitchFamily="18" charset="0"/>
                          <a:cs typeface="Times New Roman" panose="02020603050405020304" pitchFamily="18" charset="0"/>
                        </a:rPr>
                        <a:t>K. Nithya, P C D.Kalaivaani, R.Thangarajan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SVM, Naïve Bayes, KNN, Logistic Regression</a:t>
                      </a:r>
                    </a:p>
                  </a:txBody>
                  <a:tcPr/>
                </a:tc>
                <a:tc>
                  <a:txBody>
                    <a:bodyPr/>
                    <a:lstStyle/>
                    <a:p>
                      <a:pPr algn="just"/>
                      <a:r>
                        <a:rPr lang="en-US" sz="1600" dirty="0">
                          <a:latin typeface="Times New Roman" panose="02020603050405020304" pitchFamily="18" charset="0"/>
                          <a:cs typeface="Times New Roman" panose="02020603050405020304" pitchFamily="18" charset="0"/>
                        </a:rPr>
                        <a:t>In this paper, author proposed a mining model consists of sentence-based concept analysis, document-based concept analysis, and corpus-based concept-analysis. Then they analyze the term that contributes to the sentence semantics on the sentence, document, and corpus levels rather than the traditional analysis of the document only.</a:t>
                      </a:r>
                    </a:p>
                  </a:txBody>
                  <a:tcPr/>
                </a:tc>
                <a:extLst>
                  <a:ext uri="{0D108BD9-81ED-4DB2-BD59-A6C34878D82A}">
                    <a16:rowId xmlns:a16="http://schemas.microsoft.com/office/drawing/2014/main" val="920725480"/>
                  </a:ext>
                </a:extLst>
              </a:tr>
            </a:tbl>
          </a:graphicData>
        </a:graphic>
      </p:graphicFrame>
      <p:sp>
        <p:nvSpPr>
          <p:cNvPr id="4" name="Rectangle 3">
            <a:extLst>
              <a:ext uri="{FF2B5EF4-FFF2-40B4-BE49-F238E27FC236}">
                <a16:creationId xmlns:a16="http://schemas.microsoft.com/office/drawing/2014/main" id="{EF252C53-38B9-4C21-9A33-C0CE9A687836}"/>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06</a:t>
            </a:r>
          </a:p>
        </p:txBody>
      </p:sp>
    </p:spTree>
    <p:extLst>
      <p:ext uri="{BB962C8B-B14F-4D97-AF65-F5344CB8AC3E}">
        <p14:creationId xmlns:p14="http://schemas.microsoft.com/office/powerpoint/2010/main" val="46433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F4762-1C7A-404D-8453-1C1F27004E60}"/>
              </a:ext>
            </a:extLst>
          </p:cNvPr>
          <p:cNvSpPr txBox="1"/>
          <p:nvPr/>
        </p:nvSpPr>
        <p:spPr>
          <a:xfrm>
            <a:off x="0" y="43450"/>
            <a:ext cx="1219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Contribution</a:t>
            </a:r>
          </a:p>
        </p:txBody>
      </p:sp>
      <p:sp>
        <p:nvSpPr>
          <p:cNvPr id="3" name="TextBox 2">
            <a:extLst>
              <a:ext uri="{FF2B5EF4-FFF2-40B4-BE49-F238E27FC236}">
                <a16:creationId xmlns:a16="http://schemas.microsoft.com/office/drawing/2014/main" id="{E905F9BB-7DCB-425A-B4F3-3E29EDE3C01B}"/>
              </a:ext>
            </a:extLst>
          </p:cNvPr>
          <p:cNvSpPr txBox="1"/>
          <p:nvPr/>
        </p:nvSpPr>
        <p:spPr>
          <a:xfrm>
            <a:off x="1247104" y="1205463"/>
            <a:ext cx="10547797"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created the dataset by web scrapping from different sports news corpus.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have created our dataset with 3000 valid data from the last club football player transfer window news.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machine learning and ensemble learning approach for analyzing, which best classification techniques are most useful?</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used different feature extraction approach and try to find out which methods of data preparation are most useful.</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not any existing work on club football player transfer window news and sports news corpus text classification. </a:t>
            </a:r>
          </a:p>
        </p:txBody>
      </p:sp>
      <p:sp>
        <p:nvSpPr>
          <p:cNvPr id="4" name="Rectangle 3">
            <a:extLst>
              <a:ext uri="{FF2B5EF4-FFF2-40B4-BE49-F238E27FC236}">
                <a16:creationId xmlns:a16="http://schemas.microsoft.com/office/drawing/2014/main" id="{54DF70DB-36AC-4498-BCB7-F441A7647DE1}"/>
              </a:ext>
            </a:extLst>
          </p:cNvPr>
          <p:cNvSpPr/>
          <p:nvPr/>
        </p:nvSpPr>
        <p:spPr>
          <a:xfrm>
            <a:off x="540913" y="850006"/>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316780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B0BC3C15-8401-45BA-B07C-A8B55DA9DB82}"/>
              </a:ext>
            </a:extLst>
          </p:cNvPr>
          <p:cNvSpPr txBox="1"/>
          <p:nvPr/>
        </p:nvSpPr>
        <p:spPr>
          <a:xfrm>
            <a:off x="1700012" y="0"/>
            <a:ext cx="10676585" cy="5245667"/>
          </a:xfrm>
          <a:prstGeom prst="rect">
            <a:avLst/>
          </a:prstGeom>
        </p:spPr>
        <p:txBody>
          <a:bodyPr vert="horz" wrap="square" lIns="0" tIns="196215" rIns="0" bIns="0" rtlCol="0">
            <a:spAutoFit/>
          </a:bodyPr>
          <a:lstStyle/>
          <a:p>
            <a:pPr marL="12700" algn="ctr">
              <a:lnSpc>
                <a:spcPct val="100000"/>
              </a:lnSpc>
              <a:spcBef>
                <a:spcPts val="1545"/>
              </a:spcBef>
              <a:tabLst>
                <a:tab pos="353695" algn="l"/>
                <a:tab pos="354330" algn="l"/>
                <a:tab pos="1382395" algn="l"/>
                <a:tab pos="1989455" algn="l"/>
                <a:tab pos="2409825" algn="l"/>
                <a:tab pos="3624579" algn="l"/>
                <a:tab pos="4955540" algn="l"/>
                <a:tab pos="5543550" algn="l"/>
                <a:tab pos="7400290" algn="l"/>
              </a:tabLst>
            </a:pPr>
            <a:r>
              <a:rPr lang="en-US" sz="2800" b="1" dirty="0">
                <a:latin typeface="Times New Roman"/>
                <a:cs typeface="Times New Roman"/>
              </a:rPr>
              <a:t>Proposed</a:t>
            </a:r>
            <a:r>
              <a:rPr lang="en-US" sz="2800" b="1" spc="-145" dirty="0">
                <a:latin typeface="Times New Roman"/>
                <a:cs typeface="Times New Roman"/>
              </a:rPr>
              <a:t> </a:t>
            </a:r>
            <a:r>
              <a:rPr lang="en-US" sz="2800" b="1" spc="-75" dirty="0">
                <a:latin typeface="Times New Roman"/>
                <a:cs typeface="Times New Roman"/>
              </a:rPr>
              <a:t>Work</a:t>
            </a:r>
          </a:p>
          <a:p>
            <a:pPr marL="12700" algn="ctr">
              <a:lnSpc>
                <a:spcPct val="100000"/>
              </a:lnSpc>
              <a:spcBef>
                <a:spcPts val="1545"/>
              </a:spcBef>
              <a:tabLst>
                <a:tab pos="353695" algn="l"/>
                <a:tab pos="354330" algn="l"/>
                <a:tab pos="1382395" algn="l"/>
                <a:tab pos="1989455" algn="l"/>
                <a:tab pos="2409825" algn="l"/>
                <a:tab pos="3624579" algn="l"/>
                <a:tab pos="4955540" algn="l"/>
                <a:tab pos="5543550" algn="l"/>
                <a:tab pos="7400290" algn="l"/>
              </a:tabLst>
            </a:pPr>
            <a:endParaRPr lang="en-US" sz="2000" dirty="0">
              <a:latin typeface="Times New Roman"/>
              <a:cs typeface="Times New Roman"/>
            </a:endParaRPr>
          </a:p>
          <a:p>
            <a:pPr marL="12700" algn="ctr">
              <a:lnSpc>
                <a:spcPct val="100000"/>
              </a:lnSpc>
              <a:spcBef>
                <a:spcPts val="1545"/>
              </a:spcBef>
              <a:tabLst>
                <a:tab pos="353695" algn="l"/>
                <a:tab pos="354330" algn="l"/>
                <a:tab pos="1382395" algn="l"/>
                <a:tab pos="1989455" algn="l"/>
                <a:tab pos="2409825" algn="l"/>
                <a:tab pos="3624579" algn="l"/>
                <a:tab pos="4955540" algn="l"/>
                <a:tab pos="5543550" algn="l"/>
                <a:tab pos="7400290" algn="l"/>
              </a:tabLst>
            </a:pPr>
            <a:endParaRPr lang="en-US" sz="2000" dirty="0">
              <a:latin typeface="Times New Roman"/>
              <a:cs typeface="Times New Roman"/>
            </a:endParaRPr>
          </a:p>
          <a:p>
            <a:pPr marL="355600" indent="-342900" algn="just">
              <a:lnSpc>
                <a:spcPct val="100000"/>
              </a:lnSpc>
              <a:spcBef>
                <a:spcPts val="1545"/>
              </a:spcBef>
              <a:buFont typeface="Arial" panose="020B0604020202020204" pitchFamily="34" charset="0"/>
              <a:buChar char="•"/>
              <a:tabLst>
                <a:tab pos="353695" algn="l"/>
                <a:tab pos="354330" algn="l"/>
                <a:tab pos="1382395" algn="l"/>
                <a:tab pos="1989455" algn="l"/>
                <a:tab pos="2409825" algn="l"/>
                <a:tab pos="3624579" algn="l"/>
                <a:tab pos="4955540" algn="l"/>
                <a:tab pos="5543550" algn="l"/>
                <a:tab pos="7400290" algn="l"/>
              </a:tabLst>
            </a:pPr>
            <a:r>
              <a:rPr lang="en-US" sz="2000" dirty="0">
                <a:latin typeface="Times New Roman"/>
                <a:cs typeface="Times New Roman"/>
              </a:rPr>
              <a:t>The system will be provided text classification using Naïve Bayes, SVM, Logistic Regression, Random Forest and AdaBoost algorithm.</a:t>
            </a:r>
          </a:p>
          <a:p>
            <a:pPr marL="355600" indent="-342900" algn="just">
              <a:lnSpc>
                <a:spcPct val="100000"/>
              </a:lnSpc>
              <a:spcBef>
                <a:spcPts val="1545"/>
              </a:spcBef>
              <a:buFont typeface="Arial" panose="020B0604020202020204" pitchFamily="34" charset="0"/>
              <a:buChar char="•"/>
              <a:tabLst>
                <a:tab pos="353695" algn="l"/>
                <a:tab pos="354330" algn="l"/>
                <a:tab pos="1382395" algn="l"/>
                <a:tab pos="1989455" algn="l"/>
                <a:tab pos="2409825" algn="l"/>
                <a:tab pos="3624579" algn="l"/>
                <a:tab pos="4955540" algn="l"/>
                <a:tab pos="5543550" algn="l"/>
                <a:tab pos="7400290" algn="l"/>
              </a:tabLst>
            </a:pPr>
            <a:r>
              <a:rPr lang="en-US" sz="2000" dirty="0">
                <a:latin typeface="Times New Roman"/>
                <a:cs typeface="Times New Roman"/>
              </a:rPr>
              <a:t>Machine learning and Ensemble learning both approaches are used in this text classification system.</a:t>
            </a:r>
          </a:p>
          <a:p>
            <a:pPr marL="355600" indent="-342900" algn="just">
              <a:lnSpc>
                <a:spcPct val="100000"/>
              </a:lnSpc>
              <a:spcBef>
                <a:spcPts val="1545"/>
              </a:spcBef>
              <a:buFont typeface="Arial" panose="020B0604020202020204" pitchFamily="34" charset="0"/>
              <a:buChar char="•"/>
              <a:tabLst>
                <a:tab pos="353695" algn="l"/>
                <a:tab pos="354330" algn="l"/>
                <a:tab pos="1382395" algn="l"/>
                <a:tab pos="1989455" algn="l"/>
                <a:tab pos="2409825" algn="l"/>
                <a:tab pos="3624579" algn="l"/>
                <a:tab pos="4955540" algn="l"/>
                <a:tab pos="5543550" algn="l"/>
                <a:tab pos="7400290" algn="l"/>
              </a:tabLst>
            </a:pPr>
            <a:r>
              <a:rPr lang="en-US" sz="2000" dirty="0">
                <a:latin typeface="Times New Roman"/>
                <a:cs typeface="Times New Roman"/>
              </a:rPr>
              <a:t>Data cleaning, tokenization, stop word removal and lemmatization are done for dataset preprocessing.</a:t>
            </a:r>
          </a:p>
          <a:p>
            <a:pPr marL="355600" indent="-342900" algn="just">
              <a:lnSpc>
                <a:spcPct val="100000"/>
              </a:lnSpc>
              <a:spcBef>
                <a:spcPts val="1545"/>
              </a:spcBef>
              <a:buFont typeface="Arial" panose="020B0604020202020204" pitchFamily="34" charset="0"/>
              <a:buChar char="•"/>
              <a:tabLst>
                <a:tab pos="353695" algn="l"/>
                <a:tab pos="354330" algn="l"/>
                <a:tab pos="1382395" algn="l"/>
                <a:tab pos="1989455" algn="l"/>
                <a:tab pos="2409825" algn="l"/>
                <a:tab pos="3624579" algn="l"/>
                <a:tab pos="4955540" algn="l"/>
                <a:tab pos="5543550" algn="l"/>
                <a:tab pos="7400290" algn="l"/>
              </a:tabLst>
            </a:pPr>
            <a:r>
              <a:rPr lang="en-US" sz="2000" dirty="0">
                <a:latin typeface="Times New Roman"/>
                <a:cs typeface="Times New Roman"/>
              </a:rPr>
              <a:t>TF-IDF, BOW, Word2vec method are used in the feature extraction process.</a:t>
            </a:r>
          </a:p>
          <a:p>
            <a:pPr marL="355600" indent="-342900" algn="just">
              <a:lnSpc>
                <a:spcPct val="100000"/>
              </a:lnSpc>
              <a:spcBef>
                <a:spcPts val="1545"/>
              </a:spcBef>
              <a:buFont typeface="Arial" panose="020B0604020202020204" pitchFamily="34" charset="0"/>
              <a:buChar char="•"/>
              <a:tabLst>
                <a:tab pos="353695" algn="l"/>
                <a:tab pos="354330" algn="l"/>
                <a:tab pos="1382395" algn="l"/>
                <a:tab pos="1989455" algn="l"/>
                <a:tab pos="2409825" algn="l"/>
                <a:tab pos="3624579" algn="l"/>
                <a:tab pos="4955540" algn="l"/>
                <a:tab pos="5543550" algn="l"/>
                <a:tab pos="7400290" algn="l"/>
              </a:tabLst>
            </a:pPr>
            <a:r>
              <a:rPr lang="en-US" sz="2000" dirty="0">
                <a:latin typeface="Times New Roman"/>
                <a:cs typeface="Times New Roman"/>
              </a:rPr>
              <a:t>Dataset for simulation: 2 group</a:t>
            </a:r>
          </a:p>
          <a:p>
            <a:pPr marL="355600" indent="-342900" algn="just">
              <a:lnSpc>
                <a:spcPct val="100000"/>
              </a:lnSpc>
              <a:spcBef>
                <a:spcPts val="1545"/>
              </a:spcBef>
              <a:buFont typeface="Arial" panose="020B0604020202020204" pitchFamily="34" charset="0"/>
              <a:buChar char="•"/>
              <a:tabLst>
                <a:tab pos="353695" algn="l"/>
                <a:tab pos="354330" algn="l"/>
                <a:tab pos="1382395" algn="l"/>
                <a:tab pos="1989455" algn="l"/>
                <a:tab pos="2409825" algn="l"/>
                <a:tab pos="3624579" algn="l"/>
                <a:tab pos="4955540" algn="l"/>
                <a:tab pos="5543550" algn="l"/>
                <a:tab pos="7400290" algn="l"/>
              </a:tabLst>
            </a:pPr>
            <a:r>
              <a:rPr lang="en-US" sz="2000" dirty="0">
                <a:latin typeface="Times New Roman"/>
                <a:cs typeface="Times New Roman"/>
              </a:rPr>
              <a:t>A comparison of the existing and proposed systems will be provided.</a:t>
            </a:r>
          </a:p>
        </p:txBody>
      </p:sp>
      <p:sp>
        <p:nvSpPr>
          <p:cNvPr id="3" name="Rectangle 2">
            <a:extLst>
              <a:ext uri="{FF2B5EF4-FFF2-40B4-BE49-F238E27FC236}">
                <a16:creationId xmlns:a16="http://schemas.microsoft.com/office/drawing/2014/main" id="{7F03F7FE-83E6-40C8-9FD8-75A1DB7F9A83}"/>
              </a:ext>
            </a:extLst>
          </p:cNvPr>
          <p:cNvSpPr/>
          <p:nvPr/>
        </p:nvSpPr>
        <p:spPr>
          <a:xfrm>
            <a:off x="605307" y="4533364"/>
            <a:ext cx="759853" cy="3168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08</a:t>
            </a:r>
          </a:p>
        </p:txBody>
      </p:sp>
    </p:spTree>
    <p:extLst>
      <p:ext uri="{BB962C8B-B14F-4D97-AF65-F5344CB8AC3E}">
        <p14:creationId xmlns:p14="http://schemas.microsoft.com/office/powerpoint/2010/main" val="42603599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1458</TotalTime>
  <Words>2561</Words>
  <Application>Microsoft Office PowerPoint</Application>
  <PresentationFormat>Widescreen</PresentationFormat>
  <Paragraphs>681</Paragraphs>
  <Slides>43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Century Gothic</vt:lpstr>
      <vt:lpstr>Times New Roman</vt:lpstr>
      <vt:lpstr>Wingdings</vt:lpstr>
      <vt:lpstr>Wingdings 3</vt:lpstr>
      <vt:lpstr>Wisp</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Rifat Talukder</dc:creator>
  <cp:lastModifiedBy>Rifat Talukder</cp:lastModifiedBy>
  <cp:revision>174</cp:revision>
  <dcterms:created xsi:type="dcterms:W3CDTF">2019-10-14T14:19:30Z</dcterms:created>
  <dcterms:modified xsi:type="dcterms:W3CDTF">2019-10-29T22:27:57Z</dcterms:modified>
</cp:coreProperties>
</file>