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3" roundtripDataSignature="AMtx7mgN0+USrKfghsnbRzJL5+/EIkxNU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customschemas.google.com/relationships/presentationmetadata" Target="meta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7" name="Google Shape;10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5" name="Google Shape;165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1" name="Google Shape;171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7" name="Google Shape;177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3" name="Google Shape;183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9" name="Google Shape;189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5" name="Google Shape;195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1" name="Google Shape;201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7" name="Google Shape;207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3" name="Google Shape;213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9" name="Google Shape;219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b892c6b4e6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gb892c6b4e6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4" name="Google Shape;114;gb892c6b4e6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5" name="Google Shape;225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1" name="Google Shape;231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7" name="Google Shape;237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3" name="Google Shape;243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9" name="Google Shape;249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5" name="Google Shape;255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1" name="Google Shape;261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7" name="Google Shape;267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0" name="Google Shape;12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8" name="Google Shape;12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5" name="Google Shape;13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1" name="Google Shape;141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7" name="Google Shape;14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3" name="Google Shape;153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9" name="Google Shape;159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8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rotWithShape="1">
            <a:blip r:embed="rId2">
              <a:alphaModFix amt="85000"/>
            </a:blip>
            <a:tile algn="ctr" flip="xy" tx="0" sx="92000" ty="-762000" sy="89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0" name="Google Shape;20;p28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rotWithShape="1">
            <a:blip r:embed="rId2">
              <a:alphaModFix amt="85000"/>
            </a:blip>
            <a:tile algn="ctr" flip="xy" tx="0" sx="92000" ty="-717550" sy="89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1" name="Google Shape;21;p2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rotWithShape="1">
            <a:blip r:embed="rId2">
              <a:alphaModFix amt="85000"/>
            </a:blip>
            <a:tile algn="ctr" flip="xy" tx="0" sx="92000" ty="-704850" sy="89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grpSp>
        <p:nvGrpSpPr>
          <p:cNvPr id="22" name="Google Shape;22;p28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23" name="Google Shape;23;p2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0" sx="85000" ty="0" sy="85000"/>
            </a:blip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Rockwell"/>
                <a:buNone/>
              </a:pPr>
              <a:r>
                <a:t/>
              </a:r>
              <a:endParaRPr b="1" i="0" sz="20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24" name="Google Shape;24;p28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ckwel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" name="Google Shape;25;p28"/>
          <p:cNvSpPr txBox="1"/>
          <p:nvPr>
            <p:ph type="ctrTitle"/>
          </p:nvPr>
        </p:nvSpPr>
        <p:spPr>
          <a:xfrm>
            <a:off x="1051560" y="1432223"/>
            <a:ext cx="9966960" cy="3035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Font typeface="Rockwell"/>
              <a:buNone/>
              <a:defRPr sz="96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8"/>
          <p:cNvSpPr txBox="1"/>
          <p:nvPr>
            <p:ph idx="1" type="subTitle"/>
          </p:nvPr>
        </p:nvSpPr>
        <p:spPr>
          <a:xfrm>
            <a:off x="1069848" y="4389120"/>
            <a:ext cx="7891272" cy="10698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70"/>
              <a:buNone/>
              <a:defRPr sz="22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380"/>
              <a:buNone/>
              <a:defRPr sz="28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4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700"/>
              <a:buNone/>
              <a:defRPr sz="2000"/>
            </a:lvl9pPr>
          </a:lstStyle>
          <a:p/>
        </p:txBody>
      </p:sp>
      <p:sp>
        <p:nvSpPr>
          <p:cNvPr id="27" name="Google Shape;27;p28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8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8"/>
          <p:cNvSpPr txBox="1"/>
          <p:nvPr>
            <p:ph idx="12" type="sldNum"/>
          </p:nvPr>
        </p:nvSpPr>
        <p:spPr>
          <a:xfrm>
            <a:off x="9592733" y="4289334"/>
            <a:ext cx="1193868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7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37"/>
          <p:cNvSpPr txBox="1"/>
          <p:nvPr>
            <p:ph idx="1" type="body"/>
          </p:nvPr>
        </p:nvSpPr>
        <p:spPr>
          <a:xfrm rot="5400000">
            <a:off x="4073652" y="-882396"/>
            <a:ext cx="4050792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indent="-325755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indent="-325755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indent="-325754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indent="-325754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indent="-325754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indent="-325754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indent="-325754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/>
        </p:txBody>
      </p:sp>
      <p:sp>
        <p:nvSpPr>
          <p:cNvPr id="95" name="Google Shape;95;p37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37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37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8"/>
          <p:cNvSpPr txBox="1"/>
          <p:nvPr>
            <p:ph type="title"/>
          </p:nvPr>
        </p:nvSpPr>
        <p:spPr>
          <a:xfrm rot="5400000">
            <a:off x="7181850" y="2076450"/>
            <a:ext cx="5638800" cy="255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38"/>
          <p:cNvSpPr txBox="1"/>
          <p:nvPr>
            <p:ph idx="1" type="body"/>
          </p:nvPr>
        </p:nvSpPr>
        <p:spPr>
          <a:xfrm rot="5400000">
            <a:off x="2000250" y="-400050"/>
            <a:ext cx="5638800" cy="75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indent="-325755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indent="-325755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indent="-325754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indent="-325754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indent="-325754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indent="-325754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indent="-325754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/>
        </p:txBody>
      </p:sp>
      <p:sp>
        <p:nvSpPr>
          <p:cNvPr id="101" name="Google Shape;101;p38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38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38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9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9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indent="-325755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indent="-325755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indent="-325754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indent="-325754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indent="-325754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indent="-325754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indent="-325754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/>
        </p:txBody>
      </p:sp>
      <p:sp>
        <p:nvSpPr>
          <p:cNvPr id="33" name="Google Shape;33;p29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9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9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0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rotWithShape="1">
            <a:blip r:embed="rId2">
              <a:alphaModFix amt="85000"/>
            </a:blip>
            <a:tile algn="ctr" flip="xy" tx="0" sx="92000" ty="-704850" sy="89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8" name="Google Shape;38;p30"/>
          <p:cNvSpPr txBox="1"/>
          <p:nvPr>
            <p:ph type="title"/>
          </p:nvPr>
        </p:nvSpPr>
        <p:spPr>
          <a:xfrm>
            <a:off x="2167128" y="1225296"/>
            <a:ext cx="9281160" cy="3520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Rockwell"/>
              <a:buNone/>
              <a:defRPr b="0" sz="8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0"/>
          <p:cNvSpPr txBox="1"/>
          <p:nvPr>
            <p:ph idx="1" type="body"/>
          </p:nvPr>
        </p:nvSpPr>
        <p:spPr>
          <a:xfrm>
            <a:off x="2165774" y="5020056"/>
            <a:ext cx="905256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0" name="Google Shape;40;p30"/>
          <p:cNvSpPr txBox="1"/>
          <p:nvPr>
            <p:ph idx="10" type="dt"/>
          </p:nvPr>
        </p:nvSpPr>
        <p:spPr>
          <a:xfrm>
            <a:off x="8593667" y="6272784"/>
            <a:ext cx="2644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0"/>
          <p:cNvSpPr txBox="1"/>
          <p:nvPr>
            <p:ph idx="11" type="ftr"/>
          </p:nvPr>
        </p:nvSpPr>
        <p:spPr>
          <a:xfrm>
            <a:off x="2182708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2" name="Google Shape;42;p30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43" name="Google Shape;43;p3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0" sx="85000" ty="0" sy="85000"/>
            </a:blip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Rockwell"/>
                <a:buNone/>
              </a:pPr>
              <a:r>
                <a:t/>
              </a:r>
              <a:endParaRPr b="1" i="0" sz="20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44" name="Google Shape;44;p30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ckwel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5" name="Google Shape;45;p30"/>
          <p:cNvSpPr txBox="1"/>
          <p:nvPr>
            <p:ph idx="12" type="sldNum"/>
          </p:nvPr>
        </p:nvSpPr>
        <p:spPr>
          <a:xfrm>
            <a:off x="843702" y="2506133"/>
            <a:ext cx="1188298" cy="720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1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1"/>
          <p:cNvSpPr txBox="1"/>
          <p:nvPr>
            <p:ph idx="1" type="body"/>
          </p:nvPr>
        </p:nvSpPr>
        <p:spPr>
          <a:xfrm>
            <a:off x="1069848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indent="-31496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indent="-31496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indent="-31496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indent="-325754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6pPr>
            <a:lvl7pPr indent="-325754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7pPr>
            <a:lvl8pPr indent="-325754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8pPr>
            <a:lvl9pPr indent="-325754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 sz="1800"/>
            </a:lvl9pPr>
          </a:lstStyle>
          <a:p/>
        </p:txBody>
      </p:sp>
      <p:sp>
        <p:nvSpPr>
          <p:cNvPr id="49" name="Google Shape;49;p31"/>
          <p:cNvSpPr txBox="1"/>
          <p:nvPr>
            <p:ph idx="2" type="body"/>
          </p:nvPr>
        </p:nvSpPr>
        <p:spPr>
          <a:xfrm>
            <a:off x="6364224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indent="-31496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indent="-31496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indent="-31496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indent="-325754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6pPr>
            <a:lvl7pPr indent="-325754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7pPr>
            <a:lvl8pPr indent="-325754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8pPr>
            <a:lvl9pPr indent="-325754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 sz="1800"/>
            </a:lvl9pPr>
          </a:lstStyle>
          <a:p/>
        </p:txBody>
      </p:sp>
      <p:sp>
        <p:nvSpPr>
          <p:cNvPr id="50" name="Google Shape;50;p31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1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1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2"/>
          <p:cNvSpPr txBox="1"/>
          <p:nvPr>
            <p:ph idx="1" type="body"/>
          </p:nvPr>
        </p:nvSpPr>
        <p:spPr>
          <a:xfrm>
            <a:off x="1066800" y="2048256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b="1" sz="2000">
                <a:solidFill>
                  <a:srgbClr val="9E361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None/>
              <a:defRPr b="1" sz="1600"/>
            </a:lvl9pPr>
          </a:lstStyle>
          <a:p/>
        </p:txBody>
      </p:sp>
      <p:sp>
        <p:nvSpPr>
          <p:cNvPr id="55" name="Google Shape;55;p32"/>
          <p:cNvSpPr txBox="1"/>
          <p:nvPr>
            <p:ph idx="2" type="body"/>
          </p:nvPr>
        </p:nvSpPr>
        <p:spPr>
          <a:xfrm>
            <a:off x="1069848" y="2743200"/>
            <a:ext cx="475488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indent="-31496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indent="-31496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indent="-31496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indent="-31496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indent="-31496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indent="-31495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indent="-314959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/>
        </p:txBody>
      </p:sp>
      <p:sp>
        <p:nvSpPr>
          <p:cNvPr id="56" name="Google Shape;56;p32"/>
          <p:cNvSpPr txBox="1"/>
          <p:nvPr>
            <p:ph idx="3" type="body"/>
          </p:nvPr>
        </p:nvSpPr>
        <p:spPr>
          <a:xfrm>
            <a:off x="6364224" y="2048256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b="1" sz="2000">
                <a:solidFill>
                  <a:srgbClr val="9E361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None/>
              <a:defRPr b="1" sz="1600"/>
            </a:lvl9pPr>
          </a:lstStyle>
          <a:p/>
        </p:txBody>
      </p:sp>
      <p:sp>
        <p:nvSpPr>
          <p:cNvPr id="57" name="Google Shape;57;p32"/>
          <p:cNvSpPr txBox="1"/>
          <p:nvPr>
            <p:ph idx="4" type="body"/>
          </p:nvPr>
        </p:nvSpPr>
        <p:spPr>
          <a:xfrm>
            <a:off x="6364224" y="2743200"/>
            <a:ext cx="475488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indent="-31496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indent="-31496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indent="-31496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indent="-31496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indent="-31496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indent="-31495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indent="-314959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/>
        </p:txBody>
      </p:sp>
      <p:sp>
        <p:nvSpPr>
          <p:cNvPr id="58" name="Google Shape;58;p32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2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2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1" name="Google Shape;61;p32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3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3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3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" name="Google Shape;66;p33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4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4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4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5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algn="ctr" flip="xy" tx="0" sx="92000" ty="-704850" sy="89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73" name="Google Shape;73;p35"/>
          <p:cNvSpPr txBox="1"/>
          <p:nvPr>
            <p:ph type="title"/>
          </p:nvPr>
        </p:nvSpPr>
        <p:spPr>
          <a:xfrm>
            <a:off x="8549640" y="685800"/>
            <a:ext cx="3200400" cy="17373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ckwell"/>
              <a:buNone/>
              <a:defRPr b="1"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5"/>
          <p:cNvSpPr txBox="1"/>
          <p:nvPr>
            <p:ph idx="1" type="body"/>
          </p:nvPr>
        </p:nvSpPr>
        <p:spPr>
          <a:xfrm>
            <a:off x="838200" y="685800"/>
            <a:ext cx="6711696" cy="5020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indent="-31496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indent="-31496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indent="-31496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indent="-3365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Char char="▪"/>
              <a:defRPr sz="2000"/>
            </a:lvl6pPr>
            <a:lvl7pPr indent="-3365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Char char="▪"/>
              <a:defRPr sz="2000"/>
            </a:lvl7pPr>
            <a:lvl8pPr indent="-3365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Char char="▪"/>
              <a:defRPr sz="2000"/>
            </a:lvl8pPr>
            <a:lvl9pPr indent="-336550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700"/>
              <a:buChar char="▪"/>
              <a:defRPr sz="2000"/>
            </a:lvl9pPr>
          </a:lstStyle>
          <a:p/>
        </p:txBody>
      </p:sp>
      <p:sp>
        <p:nvSpPr>
          <p:cNvPr id="75" name="Google Shape;75;p35"/>
          <p:cNvSpPr txBox="1"/>
          <p:nvPr>
            <p:ph idx="2" type="body"/>
          </p:nvPr>
        </p:nvSpPr>
        <p:spPr>
          <a:xfrm>
            <a:off x="8549640" y="2423160"/>
            <a:ext cx="320040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9E361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5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765"/>
              <a:buNone/>
              <a:defRPr sz="900"/>
            </a:lvl9pPr>
          </a:lstStyle>
          <a:p/>
        </p:txBody>
      </p:sp>
      <p:sp>
        <p:nvSpPr>
          <p:cNvPr id="76" name="Google Shape;76;p35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5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8" name="Google Shape;78;p35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79" name="Google Shape;79;p35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50800" sx="85000" ty="0" sy="85000"/>
            </a:blip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Rockwell"/>
                <a:buNone/>
              </a:pPr>
              <a:r>
                <a:t/>
              </a:r>
              <a:endParaRPr b="1" i="0" sz="20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80" name="Google Shape;80;p35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ckwel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1" name="Google Shape;81;p35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6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algn="ctr" flip="xy" tx="0" sx="92000" ty="-704850" sy="89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84" name="Google Shape;84;p36"/>
          <p:cNvSpPr txBox="1"/>
          <p:nvPr>
            <p:ph type="title"/>
          </p:nvPr>
        </p:nvSpPr>
        <p:spPr>
          <a:xfrm>
            <a:off x="8549640" y="685800"/>
            <a:ext cx="3200400" cy="17373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ckwell"/>
              <a:buNone/>
              <a:defRPr b="1"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6"/>
          <p:cNvSpPr/>
          <p:nvPr>
            <p:ph idx="2" type="pic"/>
          </p:nvPr>
        </p:nvSpPr>
        <p:spPr>
          <a:xfrm>
            <a:off x="0" y="0"/>
            <a:ext cx="8303740" cy="6858000"/>
          </a:xfrm>
          <a:prstGeom prst="rect">
            <a:avLst/>
          </a:prstGeom>
          <a:solidFill>
            <a:srgbClr val="E1DFDF"/>
          </a:solidFill>
          <a:ln>
            <a:noFill/>
          </a:ln>
        </p:spPr>
      </p:sp>
      <p:sp>
        <p:nvSpPr>
          <p:cNvPr id="86" name="Google Shape;86;p36"/>
          <p:cNvSpPr txBox="1"/>
          <p:nvPr>
            <p:ph idx="1" type="body"/>
          </p:nvPr>
        </p:nvSpPr>
        <p:spPr>
          <a:xfrm>
            <a:off x="8549640" y="2423160"/>
            <a:ext cx="320040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9E361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5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765"/>
              <a:buNone/>
              <a:defRPr sz="900"/>
            </a:lvl9pPr>
          </a:lstStyle>
          <a:p/>
        </p:txBody>
      </p:sp>
      <p:sp>
        <p:nvSpPr>
          <p:cNvPr id="87" name="Google Shape;87;p36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8" name="Google Shape;88;p36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9" name="Google Shape;89;p36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50800" sx="85000" ty="0" sy="85000"/>
            </a:blip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Rockwell"/>
                <a:buNone/>
              </a:pPr>
              <a:r>
                <a:t/>
              </a:r>
              <a:endParaRPr b="1" i="0" sz="20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90" name="Google Shape;90;p36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ckwel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1" name="Google Shape;91;p36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Rockwell"/>
              <a:buNone/>
              <a:defRPr b="0" i="0" sz="5400" u="none" cap="none" strike="noStrik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7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25755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1496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1496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1496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1496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1496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14959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14959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2" name="Google Shape;12;p27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3" name="Google Shape;13;p27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grpSp>
        <p:nvGrpSpPr>
          <p:cNvPr id="14" name="Google Shape;14;p27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5" name="Google Shape;15;p2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1">
                <a:alphaModFix/>
              </a:blip>
              <a:tile algn="tl" flip="none" tx="50800" sx="85000" ty="0" sy="85000"/>
            </a:blip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Rockwell"/>
                <a:buNone/>
              </a:pPr>
              <a:r>
                <a:t/>
              </a:r>
              <a:endParaRPr b="1" i="0" sz="20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6" name="Google Shape;16;p27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ckwel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" name="Google Shape;17;p27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cs.ccsu.edu/~stan/classes/CS410/Notes16/04-Requirements.html" TargetMode="External"/><Relationship Id="rId4" Type="http://schemas.openxmlformats.org/officeDocument/2006/relationships/hyperlink" Target="https://cs.ccsu.edu/~stan/classes/CS410/Notes16/08-SoftwareTesting.html" TargetMode="External"/><Relationship Id="rId5" Type="http://schemas.openxmlformats.org/officeDocument/2006/relationships/hyperlink" Target="https://cs.ccsu.edu/~stan/classes/CS410/Notes16/22-ProjectManagement.html" TargetMode="External"/><Relationship Id="rId6" Type="http://schemas.openxmlformats.org/officeDocument/2006/relationships/hyperlink" Target="https://medium.com/@briananderson2209/best-automation-testing-tools-for-2018-top-10-reviews-8a4a19f664d2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www.researchgate.net/figure/Web-Engineering-A-multidisciplinary-field_fig1_220795871" TargetMode="External"/><Relationship Id="rId4" Type="http://schemas.openxmlformats.org/officeDocument/2006/relationships/hyperlink" Target="https://www.quora.com/What-is-web-engineering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researchgate.net/figure/Web-Engineering-A-multidisciplinary-field_fig1_220795871" TargetMode="External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quora.com/What-is-web-engineering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"/>
          <p:cNvSpPr txBox="1"/>
          <p:nvPr>
            <p:ph type="ctrTitle"/>
          </p:nvPr>
        </p:nvSpPr>
        <p:spPr>
          <a:xfrm>
            <a:off x="945930" y="1453244"/>
            <a:ext cx="10205545" cy="15737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800"/>
              <a:buFont typeface="Rockwell"/>
              <a:buNone/>
            </a:pPr>
            <a:r>
              <a:rPr lang="en-US" sz="8800"/>
              <a:t>CSE414: WEB ENGINEERING</a:t>
            </a:r>
            <a:endParaRPr sz="8800"/>
          </a:p>
        </p:txBody>
      </p:sp>
      <p:sp>
        <p:nvSpPr>
          <p:cNvPr id="110" name="Google Shape;110;p1"/>
          <p:cNvSpPr txBox="1"/>
          <p:nvPr>
            <p:ph idx="1" type="subTitle"/>
          </p:nvPr>
        </p:nvSpPr>
        <p:spPr>
          <a:xfrm>
            <a:off x="1720341" y="4446891"/>
            <a:ext cx="7891272" cy="10698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70"/>
              <a:buNone/>
            </a:pPr>
            <a:r>
              <a:rPr lang="en-US"/>
              <a:t>Daffodil International University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9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NON-FUNCTIONAL REQUIREMENTS(1/2)</a:t>
            </a:r>
            <a:endParaRPr/>
          </a:p>
        </p:txBody>
      </p:sp>
      <p:sp>
        <p:nvSpPr>
          <p:cNvPr id="168" name="Google Shape;168;p9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40"/>
              <a:buChar char="▪"/>
            </a:pPr>
            <a:r>
              <a:rPr lang="en-US" sz="2400"/>
              <a:t>System properties and constraints </a:t>
            </a:r>
            <a:endParaRPr sz="2400"/>
          </a:p>
          <a:p>
            <a:pPr indent="-182880" lvl="1" marL="4572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Char char="▪"/>
            </a:pPr>
            <a:r>
              <a:rPr lang="en-US" sz="2000"/>
              <a:t>e.g. reliability, response time and storage requirements</a:t>
            </a:r>
            <a:endParaRPr/>
          </a:p>
          <a:p>
            <a:pPr indent="-182880" lvl="0" marL="18288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40"/>
              <a:buChar char="▪"/>
            </a:pPr>
            <a:r>
              <a:rPr lang="en-US" sz="2400"/>
              <a:t>Constraints are I/O device capability, system representations, etc. </a:t>
            </a:r>
            <a:endParaRPr sz="2400"/>
          </a:p>
          <a:p>
            <a:pPr indent="-182880" lvl="0" marL="182880" rtl="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Char char="▪"/>
            </a:pPr>
            <a:r>
              <a:rPr lang="en-US" sz="2400"/>
              <a:t>Process requirements may also be specified mandating a particular IDE, programming language or development method. </a:t>
            </a:r>
            <a:endParaRPr sz="2400"/>
          </a:p>
          <a:p>
            <a:pPr indent="-182880" lvl="0" marL="182880" rtl="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Char char="▪"/>
            </a:pPr>
            <a:r>
              <a:rPr lang="en-US" sz="2400"/>
              <a:t>Non-functional requirements may affect the overall architecture</a:t>
            </a:r>
            <a:endParaRPr/>
          </a:p>
          <a:p>
            <a:pPr indent="-182880" lvl="1" marL="4572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Char char="▪"/>
            </a:pPr>
            <a:r>
              <a:rPr lang="en-US" sz="2000"/>
              <a:t>A single non-functional requirement, such as a security requirement, may generate a number of related functional requirements that define system services that are required.</a:t>
            </a:r>
            <a:endParaRPr/>
          </a:p>
          <a:p>
            <a:pPr indent="-182880" lvl="0" marL="18288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40"/>
              <a:buChar char="▪"/>
            </a:pPr>
            <a:r>
              <a:rPr lang="en-US" sz="2400"/>
              <a:t>It may also generate requirements that restrict existing requirements.</a:t>
            </a:r>
            <a:endParaRPr/>
          </a:p>
          <a:p>
            <a:pPr indent="-53338" lvl="0" marL="182880" rtl="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0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NON-FUNCTIONAL REQUIREMENTS(2/2)</a:t>
            </a:r>
            <a:endParaRPr/>
          </a:p>
        </p:txBody>
      </p:sp>
      <p:sp>
        <p:nvSpPr>
          <p:cNvPr id="174" name="Google Shape;174;p10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Three classes of non-functional requirements:</a:t>
            </a:r>
            <a:endParaRPr/>
          </a:p>
          <a:p>
            <a:pPr indent="-182880" lvl="0" marL="182880" rtl="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Product requirements</a:t>
            </a:r>
            <a:endParaRPr/>
          </a:p>
          <a:p>
            <a:pPr indent="-182880" lvl="1" marL="4572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</a:pPr>
            <a:r>
              <a:rPr lang="en-US"/>
              <a:t>Requirements which specify that the delivered product must behave in a particular way </a:t>
            </a:r>
            <a:endParaRPr/>
          </a:p>
          <a:p>
            <a:pPr indent="-182879" lvl="2" marL="73152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60"/>
              <a:buChar char="▪"/>
            </a:pPr>
            <a:r>
              <a:rPr lang="en-US"/>
              <a:t>e.g. execution speed, reliability, etc.</a:t>
            </a:r>
            <a:endParaRPr/>
          </a:p>
          <a:p>
            <a:pPr indent="-182880" lvl="0" marL="18288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Organizational requirements</a:t>
            </a:r>
            <a:endParaRPr/>
          </a:p>
          <a:p>
            <a:pPr indent="-182880" lvl="1" marL="4572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</a:pPr>
            <a:r>
              <a:rPr lang="en-US"/>
              <a:t>Requirements which are a consequence of organizational policies and procedures </a:t>
            </a:r>
            <a:endParaRPr/>
          </a:p>
          <a:p>
            <a:pPr indent="-182879" lvl="2" marL="73152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60"/>
              <a:buChar char="▪"/>
            </a:pPr>
            <a:r>
              <a:rPr lang="en-US"/>
              <a:t>e.g. process standards used, implementation requirements, etc.</a:t>
            </a:r>
            <a:endParaRPr/>
          </a:p>
          <a:p>
            <a:pPr indent="-182880" lvl="0" marL="18288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External requirements</a:t>
            </a:r>
            <a:endParaRPr/>
          </a:p>
          <a:p>
            <a:pPr indent="-182880" lvl="1" marL="4572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</a:pPr>
            <a:r>
              <a:rPr lang="en-US"/>
              <a:t>Requirements which arise from factors which are external to the system and its development process </a:t>
            </a:r>
            <a:endParaRPr/>
          </a:p>
          <a:p>
            <a:pPr indent="-182879" lvl="2" marL="73152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60"/>
              <a:buChar char="▪"/>
            </a:pPr>
            <a:r>
              <a:rPr lang="en-US"/>
              <a:t>e.g. interoperability requirements, legislative requirements, etc.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1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DOMAIN REQUIREMENTS</a:t>
            </a:r>
            <a:endParaRPr/>
          </a:p>
        </p:txBody>
      </p:sp>
      <p:sp>
        <p:nvSpPr>
          <p:cNvPr id="180" name="Google Shape;180;p11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The system's operational domain imposes requirements on the system. 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Domain requirements may be new functional requirements, constraints on existing requirements or define specific computations.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 If domain requirements are not satisfied, the system may be unworkable. 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Two main </a:t>
            </a:r>
            <a:r>
              <a:rPr b="1" lang="en-US"/>
              <a:t>problems</a:t>
            </a:r>
            <a:r>
              <a:rPr lang="en-US"/>
              <a:t> :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</a:pPr>
            <a:r>
              <a:rPr lang="en-US"/>
              <a:t>Understandability</a:t>
            </a:r>
            <a:endParaRPr/>
          </a:p>
          <a:p>
            <a:pPr indent="-182879" lvl="2" marL="7315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60"/>
              <a:buChar char="▪"/>
            </a:pPr>
            <a:r>
              <a:rPr lang="en-US"/>
              <a:t>Requirements are expressed in the language of the application domain, which is not always understood by software engineers developing the system.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30"/>
              <a:buChar char="▪"/>
            </a:pPr>
            <a:r>
              <a:rPr lang="en-US"/>
              <a:t>Implicitness</a:t>
            </a:r>
            <a:endParaRPr/>
          </a:p>
          <a:p>
            <a:pPr indent="-182879" lvl="2" marL="7315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60"/>
              <a:buChar char="▪"/>
            </a:pPr>
            <a:r>
              <a:rPr lang="en-US"/>
              <a:t>Domain specialists understand the area so well that they do not think of making the domain requirements explicit.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2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ockwell"/>
              <a:buNone/>
            </a:pPr>
            <a:r>
              <a:rPr lang="en-US" sz="4800"/>
              <a:t>REQUIREMENTS ENGINEERING PROCESS</a:t>
            </a:r>
            <a:endParaRPr sz="4800"/>
          </a:p>
        </p:txBody>
      </p:sp>
      <p:sp>
        <p:nvSpPr>
          <p:cNvPr id="186" name="Google Shape;186;p12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Processes vary widely depending on the application domain, the people involved and the organization developing the requirements. 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In practice, requirements engineering is an </a:t>
            </a:r>
            <a:r>
              <a:rPr b="1" lang="en-US"/>
              <a:t>iterative process </a:t>
            </a:r>
            <a:r>
              <a:rPr lang="en-US"/>
              <a:t>in which the following generic activities are interleaved: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</a:pPr>
            <a:r>
              <a:rPr lang="en-US"/>
              <a:t>Requirements </a:t>
            </a:r>
            <a:r>
              <a:rPr b="1" lang="en-US"/>
              <a:t>elicitation</a:t>
            </a:r>
            <a:r>
              <a:rPr lang="en-US"/>
              <a:t>;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30"/>
              <a:buChar char="▪"/>
            </a:pPr>
            <a:r>
              <a:rPr lang="en-US"/>
              <a:t>Requirements </a:t>
            </a:r>
            <a:r>
              <a:rPr b="1" lang="en-US"/>
              <a:t>analysis</a:t>
            </a:r>
            <a:r>
              <a:rPr lang="en-US"/>
              <a:t>;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30"/>
              <a:buChar char="▪"/>
            </a:pPr>
            <a:r>
              <a:rPr lang="en-US"/>
              <a:t>Requirements </a:t>
            </a:r>
            <a:r>
              <a:rPr b="1" lang="en-US"/>
              <a:t>validation</a:t>
            </a:r>
            <a:r>
              <a:rPr lang="en-US"/>
              <a:t>;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30"/>
              <a:buChar char="▪"/>
            </a:pPr>
            <a:r>
              <a:rPr lang="en-US"/>
              <a:t>Requirements </a:t>
            </a:r>
            <a:r>
              <a:rPr b="1" lang="en-US"/>
              <a:t>management</a:t>
            </a:r>
            <a:r>
              <a:rPr lang="en-US"/>
              <a:t>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3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ELICITATION AND ANALYSIS</a:t>
            </a:r>
            <a:endParaRPr/>
          </a:p>
        </p:txBody>
      </p:sp>
      <p:sp>
        <p:nvSpPr>
          <p:cNvPr id="192" name="Google Shape;192;p13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just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573"/>
              <a:buChar char="▪"/>
            </a:pPr>
            <a:r>
              <a:rPr lang="en-US" sz="1850"/>
              <a:t>Range of system </a:t>
            </a:r>
            <a:r>
              <a:rPr b="1" lang="en-US" sz="1850"/>
              <a:t>stakeholders</a:t>
            </a:r>
            <a:endParaRPr sz="1850"/>
          </a:p>
          <a:p>
            <a:pPr indent="-182880" lvl="1" marL="457200" rtl="0" algn="just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SzPts val="1415"/>
              <a:buChar char="▪"/>
            </a:pPr>
            <a:r>
              <a:rPr lang="en-US" sz="1665"/>
              <a:t>Requirements discovery by interacting with stakeholders </a:t>
            </a:r>
            <a:endParaRPr/>
          </a:p>
          <a:p>
            <a:pPr indent="-182880" lvl="1" marL="457200" rtl="0" algn="just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ts val="1415"/>
              <a:buChar char="▪"/>
            </a:pPr>
            <a:r>
              <a:rPr lang="en-US" sz="1665"/>
              <a:t>Requirements are grouped and organized into coherent clusters</a:t>
            </a:r>
            <a:endParaRPr/>
          </a:p>
          <a:p>
            <a:pPr indent="-182880" lvl="1" marL="457200" rtl="0" algn="just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ts val="1415"/>
              <a:buChar char="▪"/>
            </a:pPr>
            <a:r>
              <a:rPr lang="en-US" sz="1665"/>
              <a:t>Prioritizing requirements and resolving requirements conflicts</a:t>
            </a:r>
            <a:endParaRPr/>
          </a:p>
          <a:p>
            <a:pPr indent="-182880" lvl="1" marL="457200" rtl="0" algn="just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ts val="1415"/>
              <a:buChar char="▪"/>
            </a:pPr>
            <a:r>
              <a:rPr lang="en-US" sz="1665"/>
              <a:t>Requirements are documented and input into the next round of the spiral</a:t>
            </a:r>
            <a:endParaRPr/>
          </a:p>
          <a:p>
            <a:pPr indent="-182880" lvl="0" marL="182880" rtl="0" algn="just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SzPts val="1573"/>
              <a:buChar char="▪"/>
            </a:pPr>
            <a:r>
              <a:rPr lang="en-US" sz="1850"/>
              <a:t>Open </a:t>
            </a:r>
            <a:r>
              <a:rPr b="1" lang="en-US" sz="1850"/>
              <a:t>interviews</a:t>
            </a:r>
            <a:r>
              <a:rPr lang="en-US" sz="1850"/>
              <a:t> with stakeholders are a part of the RE process. </a:t>
            </a:r>
            <a:endParaRPr sz="1850"/>
          </a:p>
          <a:p>
            <a:pPr indent="-182880" lvl="0" marL="182880" rtl="0" algn="just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SzPts val="1573"/>
              <a:buChar char="▪"/>
            </a:pPr>
            <a:r>
              <a:rPr b="1" lang="en-US" sz="1850"/>
              <a:t>User stories</a:t>
            </a:r>
            <a:r>
              <a:rPr lang="en-US" sz="1850"/>
              <a:t> and </a:t>
            </a:r>
            <a:r>
              <a:rPr b="1" lang="en-US" sz="1850"/>
              <a:t>scenarios</a:t>
            </a:r>
            <a:r>
              <a:rPr lang="en-US" sz="1850"/>
              <a:t> can be used and easy for stakeholders to understand</a:t>
            </a:r>
            <a:endParaRPr/>
          </a:p>
          <a:p>
            <a:pPr indent="-182878" lvl="3" marL="1005839" rtl="0" algn="just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SzPts val="1258"/>
              <a:buChar char="▪"/>
            </a:pPr>
            <a:r>
              <a:rPr lang="en-US" sz="1480"/>
              <a:t>i.e., Use-case diagram</a:t>
            </a:r>
            <a:endParaRPr/>
          </a:p>
          <a:p>
            <a:pPr indent="-182880" lvl="0" marL="182880" rtl="0" algn="just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SzPts val="1573"/>
              <a:buChar char="▪"/>
            </a:pPr>
            <a:r>
              <a:rPr b="1" lang="en-US" sz="1850"/>
              <a:t>Problems</a:t>
            </a:r>
            <a:r>
              <a:rPr lang="en-US" sz="1850"/>
              <a:t> :</a:t>
            </a:r>
            <a:endParaRPr sz="1850"/>
          </a:p>
          <a:p>
            <a:pPr indent="-182880" lvl="1" marL="457200" rtl="0" algn="just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SzPts val="1415"/>
              <a:buChar char="▪"/>
            </a:pPr>
            <a:r>
              <a:rPr b="1" lang="en-US" sz="1665"/>
              <a:t>Stakeholders don't know what they really want.</a:t>
            </a:r>
            <a:endParaRPr sz="1665"/>
          </a:p>
          <a:p>
            <a:pPr indent="-182880" lvl="1" marL="457200" rtl="0" algn="just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ts val="1415"/>
              <a:buChar char="▪"/>
            </a:pPr>
            <a:r>
              <a:rPr lang="en-US" sz="1665"/>
              <a:t>Stakeholders express requirements in their own terms.</a:t>
            </a:r>
            <a:endParaRPr/>
          </a:p>
          <a:p>
            <a:pPr indent="-182880" lvl="1" marL="457200" rtl="0" algn="just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ts val="1415"/>
              <a:buChar char="▪"/>
            </a:pPr>
            <a:r>
              <a:rPr lang="en-US" sz="1665"/>
              <a:t>Different stakeholders may have conflicting requirements.</a:t>
            </a:r>
            <a:endParaRPr/>
          </a:p>
          <a:p>
            <a:pPr indent="-182880" lvl="1" marL="457200" rtl="0" algn="just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ts val="1415"/>
              <a:buChar char="▪"/>
            </a:pPr>
            <a:r>
              <a:rPr lang="en-US" sz="1665"/>
              <a:t>Organizational and political factors.</a:t>
            </a:r>
            <a:endParaRPr sz="1665"/>
          </a:p>
          <a:p>
            <a:pPr indent="-182880" lvl="1" marL="457200" rtl="0" algn="just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ts val="1415"/>
              <a:buChar char="▪"/>
            </a:pPr>
            <a:r>
              <a:rPr lang="en-US" sz="1665"/>
              <a:t>Requirements change during the analysis process.(More on this…)</a:t>
            </a:r>
            <a:endParaRPr sz="1665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4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ckwell"/>
              <a:buNone/>
            </a:pPr>
            <a:r>
              <a:rPr b="1" lang="en-US" sz="3600"/>
              <a:t>REQUIREMENTS SPECIFICATION AND VALIDATION</a:t>
            </a:r>
            <a:endParaRPr sz="3600"/>
          </a:p>
        </p:txBody>
      </p:sp>
      <p:sp>
        <p:nvSpPr>
          <p:cNvPr id="198" name="Google Shape;198;p14"/>
          <p:cNvSpPr txBox="1"/>
          <p:nvPr>
            <p:ph idx="1" type="body"/>
          </p:nvPr>
        </p:nvSpPr>
        <p:spPr>
          <a:xfrm>
            <a:off x="1069848" y="1852551"/>
            <a:ext cx="10058400" cy="43196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40"/>
              <a:buChar char="▪"/>
            </a:pPr>
            <a:r>
              <a:rPr b="1" lang="en-US" sz="2400"/>
              <a:t>Requirements specification</a:t>
            </a:r>
            <a:endParaRPr sz="2400"/>
          </a:p>
          <a:p>
            <a:pPr indent="-182880" lvl="1" marL="4572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Char char="▪"/>
            </a:pPr>
            <a:r>
              <a:rPr lang="en-US" sz="2000"/>
              <a:t>Writing down user and system requirements in a requirements document</a:t>
            </a:r>
            <a:endParaRPr/>
          </a:p>
          <a:p>
            <a:pPr indent="-182880" lvl="1" marL="4572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700"/>
              <a:buChar char="▪"/>
            </a:pPr>
            <a:r>
              <a:rPr lang="en-US" sz="2000"/>
              <a:t>Written in </a:t>
            </a:r>
            <a:r>
              <a:rPr b="1" lang="en-US" sz="2000"/>
              <a:t>natural language</a:t>
            </a:r>
            <a:r>
              <a:rPr lang="en-US" sz="2000"/>
              <a:t> supplemented by </a:t>
            </a:r>
            <a:r>
              <a:rPr b="1" lang="en-US" sz="2000"/>
              <a:t>appropriate diagrams </a:t>
            </a:r>
            <a:r>
              <a:rPr lang="en-US" sz="2000"/>
              <a:t>and </a:t>
            </a:r>
            <a:r>
              <a:rPr b="1" lang="en-US" sz="2000"/>
              <a:t>tables</a:t>
            </a:r>
            <a:endParaRPr/>
          </a:p>
          <a:p>
            <a:pPr indent="-182880" lvl="1" marL="4572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700"/>
              <a:buChar char="▪"/>
            </a:pPr>
            <a:r>
              <a:rPr b="1" lang="en-US" sz="2000"/>
              <a:t>Structured natural language</a:t>
            </a:r>
            <a:r>
              <a:rPr lang="en-US" sz="2000"/>
              <a:t> is used to maintain a standard way. </a:t>
            </a:r>
            <a:endParaRPr/>
          </a:p>
          <a:p>
            <a:pPr indent="-182880" lvl="0" marL="18288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40"/>
              <a:buChar char="▪"/>
            </a:pPr>
            <a:r>
              <a:rPr b="1" lang="en-US" sz="2400"/>
              <a:t>Requirements Validation</a:t>
            </a:r>
            <a:endParaRPr/>
          </a:p>
          <a:p>
            <a:pPr indent="-182880" lvl="1" marL="4572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Char char="▪"/>
            </a:pPr>
            <a:r>
              <a:rPr lang="en-US" sz="2000"/>
              <a:t>Demonstrates that the requirements define the system that the customer really wants</a:t>
            </a:r>
            <a:endParaRPr/>
          </a:p>
          <a:p>
            <a:pPr indent="-182880" lvl="1" marL="4572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700"/>
              <a:buChar char="▪"/>
            </a:pPr>
            <a:r>
              <a:rPr lang="en-US" sz="2000"/>
              <a:t>Regular reviews should be held while the requirements definition is being formulated</a:t>
            </a:r>
            <a:endParaRPr/>
          </a:p>
          <a:p>
            <a:pPr indent="-182880" lvl="1" marL="4572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700"/>
              <a:buChar char="▪"/>
            </a:pPr>
            <a:r>
              <a:rPr lang="en-US" sz="2000"/>
              <a:t>Using an executable model of the system to check requirements</a:t>
            </a:r>
            <a:endParaRPr/>
          </a:p>
          <a:p>
            <a:pPr indent="-182880" lvl="1" marL="4572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700"/>
              <a:buChar char="▪"/>
            </a:pPr>
            <a:r>
              <a:rPr lang="en-US" sz="2000"/>
              <a:t>Developing tests for requirements to check testability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5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REQUIREMENTS CHANGE</a:t>
            </a:r>
            <a:endParaRPr/>
          </a:p>
        </p:txBody>
      </p:sp>
      <p:sp>
        <p:nvSpPr>
          <p:cNvPr id="204" name="Google Shape;204;p15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40"/>
              <a:buChar char="▪"/>
            </a:pPr>
            <a:r>
              <a:rPr lang="en-US" sz="2400"/>
              <a:t>Challenge- 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70"/>
              <a:buChar char="▪"/>
            </a:pPr>
            <a:r>
              <a:rPr lang="en-US" sz="2200"/>
              <a:t>Requirements are ever changing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40"/>
              <a:buChar char="▪"/>
            </a:pPr>
            <a:r>
              <a:rPr lang="en-US" sz="2400"/>
              <a:t>New requirements emerge-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Char char="▪"/>
            </a:pPr>
            <a:r>
              <a:rPr lang="en-US" sz="2000"/>
              <a:t>As the system being developed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700"/>
              <a:buChar char="▪"/>
            </a:pPr>
            <a:r>
              <a:rPr lang="en-US" sz="2000"/>
              <a:t>After it has gone into use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40"/>
              <a:buChar char="▪"/>
            </a:pPr>
            <a:r>
              <a:rPr lang="en-US" sz="2400"/>
              <a:t>Reasons why requirements change after the system's deployment: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Char char="▪"/>
            </a:pPr>
            <a:r>
              <a:rPr lang="en-US" sz="2000"/>
              <a:t>Business and technical environment always changes </a:t>
            </a:r>
            <a:endParaRPr sz="2000"/>
          </a:p>
          <a:p>
            <a:pPr indent="-182880" lvl="1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700"/>
              <a:buChar char="▪"/>
            </a:pPr>
            <a:r>
              <a:rPr lang="en-US" sz="2000"/>
              <a:t>Customers and Users are two different group people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700"/>
              <a:buChar char="▪"/>
            </a:pPr>
            <a:r>
              <a:rPr lang="en-US" sz="2000"/>
              <a:t>Large systems usually have a diverse user community</a:t>
            </a:r>
            <a:endParaRPr/>
          </a:p>
          <a:p>
            <a:pPr indent="-182879" lvl="2" marL="7315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30"/>
              <a:buChar char="▪"/>
            </a:pPr>
            <a:r>
              <a:rPr lang="en-US" sz="1800"/>
              <a:t>different requirements and priorities that may be conflicting or contradictory.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6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TESTING(1/2)</a:t>
            </a:r>
            <a:endParaRPr/>
          </a:p>
        </p:txBody>
      </p:sp>
      <p:sp>
        <p:nvSpPr>
          <p:cNvPr id="210" name="Google Shape;210;p16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40"/>
              <a:buChar char="▪"/>
            </a:pPr>
            <a:r>
              <a:rPr b="1" lang="en-US" sz="2400"/>
              <a:t>Testing</a:t>
            </a:r>
            <a:r>
              <a:rPr lang="en-US" sz="2400"/>
              <a:t> is intended </a:t>
            </a:r>
            <a:endParaRPr sz="2400"/>
          </a:p>
          <a:p>
            <a:pPr indent="-182880" lvl="1" marL="4572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70"/>
              <a:buChar char="▪"/>
            </a:pPr>
            <a:r>
              <a:rPr lang="en-US" sz="2200"/>
              <a:t>to show that a </a:t>
            </a:r>
            <a:r>
              <a:rPr b="1" lang="en-US" sz="2200"/>
              <a:t>program does what it is intended to do</a:t>
            </a:r>
            <a:r>
              <a:rPr lang="en-US" sz="2200"/>
              <a:t> </a:t>
            </a:r>
            <a:endParaRPr sz="2200"/>
          </a:p>
          <a:p>
            <a:pPr indent="-182880" lvl="1" marL="4572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70"/>
              <a:buChar char="▪"/>
            </a:pPr>
            <a:r>
              <a:rPr lang="en-US" sz="2200"/>
              <a:t>to </a:t>
            </a:r>
            <a:r>
              <a:rPr b="1" lang="en-US" sz="2200"/>
              <a:t>discover program defects</a:t>
            </a:r>
            <a:r>
              <a:rPr lang="en-US" sz="2200"/>
              <a:t> before it is put into use. </a:t>
            </a:r>
            <a:endParaRPr b="1" sz="2200"/>
          </a:p>
          <a:p>
            <a:pPr indent="-182880" lvl="0" marL="18288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40"/>
              <a:buChar char="▪"/>
            </a:pPr>
            <a:r>
              <a:rPr b="1" lang="en-US" sz="2400"/>
              <a:t>Testing can reveal the presence of errors, but NOT their absence</a:t>
            </a:r>
            <a:endParaRPr/>
          </a:p>
          <a:p>
            <a:pPr indent="-182880" lvl="0" marL="182880" rtl="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Char char="▪"/>
            </a:pPr>
            <a:r>
              <a:rPr lang="en-US" sz="2400"/>
              <a:t>Testing is part of a more general verification and validation process</a:t>
            </a:r>
            <a:endParaRPr sz="2400"/>
          </a:p>
          <a:p>
            <a:pPr indent="-182880" lvl="0" marL="182880" rtl="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Char char="▪"/>
            </a:pPr>
            <a:r>
              <a:rPr lang="en-US" sz="2400"/>
              <a:t>Error</a:t>
            </a:r>
            <a:endParaRPr/>
          </a:p>
          <a:p>
            <a:pPr indent="-182880" lvl="1" marL="4572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Char char="▪"/>
            </a:pPr>
            <a:r>
              <a:rPr lang="en-US" sz="2000"/>
              <a:t>the actual result deviates from the expected. </a:t>
            </a:r>
            <a:endParaRPr/>
          </a:p>
          <a:p>
            <a:pPr indent="-182879" lvl="2" marL="73152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30"/>
              <a:buChar char="▪"/>
            </a:pPr>
            <a:r>
              <a:rPr lang="en-US" sz="1800"/>
              <a:t>Our expected results should (theoretically) come from our requirements definition. </a:t>
            </a:r>
            <a:endParaRPr/>
          </a:p>
          <a:p>
            <a:pPr indent="-182879" lvl="2" marL="73152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30"/>
              <a:buChar char="▪"/>
            </a:pPr>
            <a:r>
              <a:rPr lang="en-US" sz="1800"/>
              <a:t>Most often, the goals/concerns/expectations of stakeholders serve as the testing basis.</a:t>
            </a:r>
            <a:endParaRPr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7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TESTING(2/2)</a:t>
            </a:r>
            <a:endParaRPr/>
          </a:p>
        </p:txBody>
      </p:sp>
      <p:sp>
        <p:nvSpPr>
          <p:cNvPr id="216" name="Google Shape;216;p17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40"/>
              <a:buChar char="▪"/>
            </a:pPr>
            <a:r>
              <a:rPr b="1" lang="en-US" sz="2400"/>
              <a:t>Test Case</a:t>
            </a:r>
            <a:endParaRPr/>
          </a:p>
          <a:p>
            <a:pPr indent="-182880" lvl="1" marL="4572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Char char="▪"/>
            </a:pPr>
            <a:r>
              <a:rPr lang="en-US" sz="2000"/>
              <a:t>a set of inputs, execution conditions, and expected results for testing an object</a:t>
            </a:r>
            <a:endParaRPr sz="2400"/>
          </a:p>
          <a:p>
            <a:pPr indent="-182880" lvl="0" marL="18288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40"/>
              <a:buChar char="▪"/>
            </a:pPr>
            <a:r>
              <a:rPr lang="en-US" sz="2400"/>
              <a:t>Complete test coverage is impossible, so testing focuses on mitigating the largest risks.</a:t>
            </a:r>
            <a:endParaRPr/>
          </a:p>
          <a:p>
            <a:pPr indent="-182880" lvl="1" marL="4572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Char char="▪"/>
            </a:pPr>
            <a:r>
              <a:rPr lang="en-US" sz="2000"/>
              <a:t>Where’s the greatest potential for loss?</a:t>
            </a:r>
            <a:endParaRPr/>
          </a:p>
          <a:p>
            <a:pPr indent="-182880" lvl="1" marL="4572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700"/>
              <a:buChar char="▪"/>
            </a:pPr>
            <a:r>
              <a:rPr lang="en-US" sz="2000"/>
              <a:t>What are the sources of this risk?</a:t>
            </a:r>
            <a:endParaRPr/>
          </a:p>
          <a:p>
            <a:pPr indent="-182880" lvl="0" marL="18288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40"/>
              <a:buChar char="▪"/>
            </a:pPr>
            <a:r>
              <a:rPr b="1" lang="en-US" sz="2400"/>
              <a:t>Start testing as early as possible </a:t>
            </a:r>
            <a:r>
              <a:rPr lang="en-US" sz="2400"/>
              <a:t>– even with restricted resources and time.</a:t>
            </a:r>
            <a:endParaRPr/>
          </a:p>
          <a:p>
            <a:pPr indent="-74928" lvl="0" marL="182880" rtl="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  <a:p>
            <a:pPr indent="-74928" lvl="0" marL="182880" rtl="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8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GOALS OF SOFTWARE TESTING</a:t>
            </a:r>
            <a:endParaRPr/>
          </a:p>
        </p:txBody>
      </p:sp>
      <p:sp>
        <p:nvSpPr>
          <p:cNvPr id="222" name="Google Shape;222;p18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To </a:t>
            </a:r>
            <a:r>
              <a:rPr b="1" lang="en-US"/>
              <a:t>demonstrate</a:t>
            </a:r>
            <a:r>
              <a:rPr lang="en-US"/>
              <a:t> to the developer and the customer that the </a:t>
            </a:r>
            <a:r>
              <a:rPr b="1" lang="en-US"/>
              <a:t>software meets its requirements</a:t>
            </a:r>
            <a:r>
              <a:rPr lang="en-US"/>
              <a:t>.</a:t>
            </a:r>
            <a:endParaRPr/>
          </a:p>
          <a:p>
            <a:pPr indent="-182880" lvl="1" marL="4572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</a:pPr>
            <a:r>
              <a:rPr lang="en-US"/>
              <a:t>Leads to </a:t>
            </a:r>
            <a:r>
              <a:rPr b="1" lang="en-US"/>
              <a:t>validation testing</a:t>
            </a:r>
            <a:r>
              <a:rPr lang="en-US"/>
              <a:t>: </a:t>
            </a:r>
            <a:endParaRPr/>
          </a:p>
          <a:p>
            <a:pPr indent="-182879" lvl="2" marL="73152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60"/>
              <a:buChar char="▪"/>
            </a:pPr>
            <a:r>
              <a:rPr lang="en-US"/>
              <a:t>you expect the system to perform correctly using a given set of test cases that reflect the system's expected use.</a:t>
            </a:r>
            <a:endParaRPr/>
          </a:p>
          <a:p>
            <a:pPr indent="-182880" lvl="1" marL="4572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30"/>
              <a:buChar char="▪"/>
            </a:pPr>
            <a:r>
              <a:rPr lang="en-US"/>
              <a:t>A successful test shows that the system operates as intended.</a:t>
            </a:r>
            <a:endParaRPr/>
          </a:p>
          <a:p>
            <a:pPr indent="-182880" lvl="0" marL="18288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To </a:t>
            </a:r>
            <a:r>
              <a:rPr b="1" lang="en-US"/>
              <a:t>discover</a:t>
            </a:r>
            <a:r>
              <a:rPr lang="en-US"/>
              <a:t> situations in which the behavior of the software is </a:t>
            </a:r>
            <a:r>
              <a:rPr b="1" lang="en-US"/>
              <a:t>incorrect, undesirable or does not conform to its specification</a:t>
            </a:r>
            <a:r>
              <a:rPr lang="en-US"/>
              <a:t>.</a:t>
            </a:r>
            <a:endParaRPr/>
          </a:p>
          <a:p>
            <a:pPr indent="-182880" lvl="1" marL="4572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</a:pPr>
            <a:r>
              <a:rPr lang="en-US"/>
              <a:t>Leads to </a:t>
            </a:r>
            <a:r>
              <a:rPr b="1" lang="en-US"/>
              <a:t>defect testing</a:t>
            </a:r>
            <a:r>
              <a:rPr lang="en-US"/>
              <a:t>: the test cases are designed to expose defects; the test cases can be deliberately obscure and need not reflect how the system is normally used.</a:t>
            </a:r>
            <a:endParaRPr/>
          </a:p>
          <a:p>
            <a:pPr indent="-182880" lvl="1" marL="4572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30"/>
              <a:buChar char="▪"/>
            </a:pPr>
            <a:r>
              <a:rPr lang="en-US"/>
              <a:t>A successful test is a test that makes the system perform incorrectly and so exposes a defect in the system.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b892c6b4e6_0_0"/>
          <p:cNvSpPr txBox="1"/>
          <p:nvPr>
            <p:ph type="ctrTitle"/>
          </p:nvPr>
        </p:nvSpPr>
        <p:spPr>
          <a:xfrm>
            <a:off x="1051560" y="1432223"/>
            <a:ext cx="9966900" cy="303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</a:pPr>
            <a:r>
              <a:t/>
            </a:r>
            <a:endParaRPr/>
          </a:p>
        </p:txBody>
      </p:sp>
      <p:sp>
        <p:nvSpPr>
          <p:cNvPr id="117" name="Google Shape;117;gb892c6b4e6_0_0"/>
          <p:cNvSpPr txBox="1"/>
          <p:nvPr>
            <p:ph idx="1" type="subTitle"/>
          </p:nvPr>
        </p:nvSpPr>
        <p:spPr>
          <a:xfrm>
            <a:off x="1069848" y="4389120"/>
            <a:ext cx="7891200" cy="10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7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9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VERIFICATION AND VALIDATION</a:t>
            </a:r>
            <a:endParaRPr/>
          </a:p>
        </p:txBody>
      </p:sp>
      <p:sp>
        <p:nvSpPr>
          <p:cNvPr id="228" name="Google Shape;228;p19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b="1" lang="en-US"/>
              <a:t>Verification: Are we building the product right?</a:t>
            </a:r>
            <a:endParaRPr/>
          </a:p>
          <a:p>
            <a:pPr indent="-182880" lvl="1" marL="4572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</a:pPr>
            <a:r>
              <a:rPr lang="en-US"/>
              <a:t>The software should conform to its specification.</a:t>
            </a:r>
            <a:endParaRPr/>
          </a:p>
          <a:p>
            <a:pPr indent="-182880" lvl="0" marL="18288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00"/>
              <a:buChar char="▪"/>
            </a:pPr>
            <a:r>
              <a:rPr b="1" lang="en-US"/>
              <a:t>Validation: Are we building the right product?</a:t>
            </a:r>
            <a:endParaRPr/>
          </a:p>
          <a:p>
            <a:pPr indent="-182880" lvl="1" marL="4572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</a:pPr>
            <a:r>
              <a:rPr lang="en-US"/>
              <a:t>The software should do what the user really requires.</a:t>
            </a:r>
            <a:endParaRPr/>
          </a:p>
          <a:p>
            <a:pPr indent="-182880" lvl="0" marL="18288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Establish confidence that the system is </a:t>
            </a:r>
            <a:r>
              <a:rPr b="1" lang="en-US"/>
              <a:t>good enough for its intended use</a:t>
            </a:r>
            <a:r>
              <a:rPr lang="en-US"/>
              <a:t>, which depends on:</a:t>
            </a:r>
            <a:endParaRPr/>
          </a:p>
          <a:p>
            <a:pPr indent="-182880" lvl="1" marL="4572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</a:pPr>
            <a:r>
              <a:rPr b="1" lang="en-US"/>
              <a:t>Software purpose</a:t>
            </a:r>
            <a:r>
              <a:rPr lang="en-US"/>
              <a:t>: the level of confidence depends on how critical the software is to an organization.</a:t>
            </a:r>
            <a:endParaRPr/>
          </a:p>
          <a:p>
            <a:pPr indent="-182880" lvl="1" marL="4572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30"/>
              <a:buChar char="▪"/>
            </a:pPr>
            <a:r>
              <a:rPr b="1" lang="en-US"/>
              <a:t>User expectations</a:t>
            </a:r>
            <a:r>
              <a:rPr lang="en-US"/>
              <a:t>: users may have low expectations of certain kinds of software.</a:t>
            </a:r>
            <a:endParaRPr/>
          </a:p>
          <a:p>
            <a:pPr indent="-182880" lvl="1" marL="4572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30"/>
              <a:buChar char="▪"/>
            </a:pPr>
            <a:r>
              <a:rPr b="1" lang="en-US"/>
              <a:t>Marketing environment</a:t>
            </a:r>
            <a:r>
              <a:rPr lang="en-US"/>
              <a:t>: getting a product to market early may be more important than finding defects in the program.</a:t>
            </a:r>
            <a:endParaRPr/>
          </a:p>
          <a:p>
            <a:pPr indent="-74928" lvl="0" marL="18288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0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THREE STAGES OF TESTING</a:t>
            </a:r>
            <a:endParaRPr/>
          </a:p>
        </p:txBody>
      </p:sp>
      <p:sp>
        <p:nvSpPr>
          <p:cNvPr id="234" name="Google Shape;234;p20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b="1" lang="en-US"/>
              <a:t>Development testing</a:t>
            </a:r>
            <a:r>
              <a:rPr lang="en-US"/>
              <a:t>: the system is tested during development to discover bugs and defects.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b="1" lang="en-US"/>
              <a:t>Release testing</a:t>
            </a:r>
            <a:r>
              <a:rPr lang="en-US"/>
              <a:t>: a separate testing team test a complete version of the system before it is released to users.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b="1" lang="en-US"/>
              <a:t>User testing</a:t>
            </a:r>
            <a:r>
              <a:rPr lang="en-US"/>
              <a:t>: users or potential users of a system test the system in their own environment.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1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DEVELOPMENT TESTING</a:t>
            </a:r>
            <a:endParaRPr/>
          </a:p>
        </p:txBody>
      </p:sp>
      <p:sp>
        <p:nvSpPr>
          <p:cNvPr id="240" name="Google Shape;240;p21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b="1" lang="en-US"/>
              <a:t>Development testing</a:t>
            </a:r>
            <a:r>
              <a:rPr lang="en-US"/>
              <a:t> includes all testing activities that are carried out by the team developing the system:</a:t>
            </a:r>
            <a:endParaRPr/>
          </a:p>
          <a:p>
            <a:pPr indent="-182880" lvl="0" marL="182880" rtl="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b="1" lang="en-US"/>
              <a:t>Unit testing</a:t>
            </a:r>
            <a:r>
              <a:rPr lang="en-US"/>
              <a:t>: </a:t>
            </a:r>
            <a:endParaRPr/>
          </a:p>
          <a:p>
            <a:pPr indent="-182880" lvl="1" marL="4572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</a:pPr>
            <a:r>
              <a:rPr lang="en-US"/>
              <a:t>individual program units or object classes are tested; should focus on testing the functionality of objects or methods.</a:t>
            </a:r>
            <a:endParaRPr/>
          </a:p>
          <a:p>
            <a:pPr indent="-182880" lvl="0" marL="18288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00"/>
              <a:buChar char="▪"/>
            </a:pPr>
            <a:r>
              <a:rPr b="1" lang="en-US"/>
              <a:t>Component testing</a:t>
            </a:r>
            <a:r>
              <a:rPr lang="en-US"/>
              <a:t>: </a:t>
            </a:r>
            <a:endParaRPr/>
          </a:p>
          <a:p>
            <a:pPr indent="-182880" lvl="1" marL="4572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</a:pPr>
            <a:r>
              <a:rPr lang="en-US"/>
              <a:t>several individual units are integrated to create composite components; should focus on testing component interfaces.</a:t>
            </a:r>
            <a:endParaRPr/>
          </a:p>
          <a:p>
            <a:pPr indent="-182880" lvl="0" marL="18288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00"/>
              <a:buChar char="▪"/>
            </a:pPr>
            <a:r>
              <a:rPr b="1" lang="en-US"/>
              <a:t>System testing</a:t>
            </a:r>
            <a:r>
              <a:rPr lang="en-US"/>
              <a:t>: </a:t>
            </a:r>
            <a:endParaRPr/>
          </a:p>
          <a:p>
            <a:pPr indent="-182880" lvl="1" marL="4572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</a:pPr>
            <a:r>
              <a:rPr lang="en-US"/>
              <a:t>some or all of the components in a system are integrated and the system is tested as a whole; should focus on testing component interactions.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2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RELEASE TESTING</a:t>
            </a:r>
            <a:endParaRPr/>
          </a:p>
        </p:txBody>
      </p:sp>
      <p:sp>
        <p:nvSpPr>
          <p:cNvPr id="246" name="Google Shape;246;p22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734"/>
              <a:buChar char="▪"/>
            </a:pPr>
            <a:r>
              <a:rPr b="1" lang="en-US" sz="2040"/>
              <a:t>Release testing</a:t>
            </a:r>
            <a:endParaRPr/>
          </a:p>
          <a:p>
            <a:pPr indent="-182880" lvl="1" marL="4572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590"/>
              <a:buChar char="▪"/>
            </a:pPr>
            <a:r>
              <a:rPr lang="en-US" sz="1870"/>
              <a:t>testing a particular release </a:t>
            </a:r>
            <a:endParaRPr sz="1870"/>
          </a:p>
          <a:p>
            <a:pPr indent="-182880" lvl="0" marL="18288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1734"/>
              <a:buChar char="▪"/>
            </a:pPr>
            <a:r>
              <a:rPr b="1" lang="en-US" sz="2040"/>
              <a:t>Intended</a:t>
            </a:r>
            <a:r>
              <a:rPr lang="en-US" sz="2040"/>
              <a:t> for </a:t>
            </a:r>
            <a:r>
              <a:rPr b="1" lang="en-US" sz="2040"/>
              <a:t>use outside of the development team</a:t>
            </a:r>
            <a:endParaRPr/>
          </a:p>
          <a:p>
            <a:pPr indent="-182880" lvl="0" marL="18288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734"/>
              <a:buChar char="▪"/>
            </a:pPr>
            <a:r>
              <a:rPr b="1" lang="en-US" sz="2040"/>
              <a:t>Convince</a:t>
            </a:r>
            <a:r>
              <a:rPr lang="en-US" sz="2040"/>
              <a:t> the </a:t>
            </a:r>
            <a:r>
              <a:rPr b="1" lang="en-US" sz="2040"/>
              <a:t>customer</a:t>
            </a:r>
            <a:r>
              <a:rPr lang="en-US" sz="2040"/>
              <a:t> of the system that it is </a:t>
            </a:r>
            <a:r>
              <a:rPr b="1" lang="en-US" sz="2040"/>
              <a:t>good</a:t>
            </a:r>
            <a:r>
              <a:rPr lang="en-US" sz="2040"/>
              <a:t> </a:t>
            </a:r>
            <a:r>
              <a:rPr b="1" lang="en-US" sz="2040"/>
              <a:t>enough</a:t>
            </a:r>
            <a:r>
              <a:rPr lang="en-US" sz="2040"/>
              <a:t> for use.</a:t>
            </a:r>
            <a:endParaRPr/>
          </a:p>
          <a:p>
            <a:pPr indent="-182880" lvl="0" marL="18288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734"/>
              <a:buChar char="▪"/>
            </a:pPr>
            <a:r>
              <a:rPr b="1" lang="en-US" sz="2040"/>
              <a:t>Requirements-based testing</a:t>
            </a:r>
            <a:r>
              <a:rPr lang="en-US" sz="2040"/>
              <a:t> </a:t>
            </a:r>
            <a:endParaRPr sz="2040"/>
          </a:p>
          <a:p>
            <a:pPr indent="-182880" lvl="1" marL="4572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590"/>
              <a:buChar char="▪"/>
            </a:pPr>
            <a:r>
              <a:rPr lang="en-US" sz="1870"/>
              <a:t>examining each requirement and developing a test or tests for it</a:t>
            </a:r>
            <a:endParaRPr/>
          </a:p>
          <a:p>
            <a:pPr indent="-182880" lvl="1" marL="4572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590"/>
              <a:buChar char="▪"/>
            </a:pPr>
            <a:r>
              <a:rPr lang="en-US" sz="1870"/>
              <a:t>demonstrate that the system has properly implemented its requirements</a:t>
            </a:r>
            <a:endParaRPr sz="1870"/>
          </a:p>
          <a:p>
            <a:pPr indent="-182880" lvl="0" marL="18288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1734"/>
              <a:buChar char="▪"/>
            </a:pPr>
            <a:r>
              <a:rPr b="1" lang="en-US" sz="2040"/>
              <a:t>Scenario testing</a:t>
            </a:r>
            <a:r>
              <a:rPr lang="en-US" sz="2040"/>
              <a:t> </a:t>
            </a:r>
            <a:endParaRPr sz="2040"/>
          </a:p>
          <a:p>
            <a:pPr indent="-182880" lvl="1" marL="4572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590"/>
              <a:buChar char="▪"/>
            </a:pPr>
            <a:r>
              <a:rPr lang="en-US" sz="1870"/>
              <a:t>devise typical scenarios of use and use these to develop test cases for the system</a:t>
            </a:r>
            <a:endParaRPr/>
          </a:p>
          <a:p>
            <a:pPr indent="-182880" lvl="1" marL="4572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590"/>
              <a:buChar char="▪"/>
            </a:pPr>
            <a:r>
              <a:rPr lang="en-US" sz="1870"/>
              <a:t>Scenarios should be realistic and real system users should be able to relate to them.</a:t>
            </a:r>
            <a:endParaRPr/>
          </a:p>
          <a:p>
            <a:pPr indent="-182880" lvl="1" marL="4572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590"/>
              <a:buChar char="▪"/>
            </a:pPr>
            <a:r>
              <a:rPr lang="en-US" sz="1870"/>
              <a:t>If scenarios were developed as part of the requirements engineering process, it can be  reused as testing scenarios.</a:t>
            </a:r>
            <a:endParaRPr/>
          </a:p>
          <a:p>
            <a:pPr indent="-72770" lvl="0" marL="18288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1734"/>
              <a:buNone/>
            </a:pPr>
            <a:r>
              <a:t/>
            </a:r>
            <a:endParaRPr sz="204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3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USER TESTING</a:t>
            </a:r>
            <a:endParaRPr/>
          </a:p>
        </p:txBody>
      </p:sp>
      <p:sp>
        <p:nvSpPr>
          <p:cNvPr id="252" name="Google Shape;252;p23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73"/>
              <a:buChar char="▪"/>
            </a:pPr>
            <a:r>
              <a:rPr b="1" lang="en-US" sz="1850"/>
              <a:t>User or customer testing </a:t>
            </a:r>
            <a:r>
              <a:rPr lang="en-US" sz="1850"/>
              <a:t>is a stage in the testing process in which </a:t>
            </a:r>
            <a:r>
              <a:rPr b="1" lang="en-US" sz="1850"/>
              <a:t>users or customers provide input and advice on system testing</a:t>
            </a:r>
            <a:r>
              <a:rPr lang="en-US" sz="1850"/>
              <a:t>. </a:t>
            </a:r>
            <a:endParaRPr/>
          </a:p>
          <a:p>
            <a:pPr indent="-182880" lvl="0" marL="18288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573"/>
              <a:buChar char="▪"/>
            </a:pPr>
            <a:r>
              <a:rPr lang="en-US" sz="1850"/>
              <a:t>User testing is essential, even when comprehensive system and release testing have been carried out. Types of user testing include:</a:t>
            </a:r>
            <a:endParaRPr/>
          </a:p>
          <a:p>
            <a:pPr indent="-182880" lvl="0" marL="18288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573"/>
              <a:buChar char="▪"/>
            </a:pPr>
            <a:r>
              <a:rPr b="1" lang="en-US" sz="1850"/>
              <a:t>Alpha testing</a:t>
            </a:r>
            <a:r>
              <a:rPr lang="en-US" sz="1850"/>
              <a:t>: </a:t>
            </a:r>
            <a:endParaRPr/>
          </a:p>
          <a:p>
            <a:pPr indent="-182880" lvl="1" marL="4572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415"/>
              <a:buChar char="▪"/>
            </a:pPr>
            <a:r>
              <a:rPr lang="en-US" sz="1665"/>
              <a:t>Users of the software work with the development team to test the software at the developer's site.</a:t>
            </a:r>
            <a:endParaRPr/>
          </a:p>
          <a:p>
            <a:pPr indent="-182880" lvl="0" marL="18288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1573"/>
              <a:buChar char="▪"/>
            </a:pPr>
            <a:r>
              <a:rPr b="1" lang="en-US" sz="1850"/>
              <a:t>Beta testing</a:t>
            </a:r>
            <a:r>
              <a:rPr lang="en-US" sz="1850"/>
              <a:t>: </a:t>
            </a:r>
            <a:endParaRPr/>
          </a:p>
          <a:p>
            <a:pPr indent="-182880" lvl="1" marL="4572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415"/>
              <a:buChar char="▪"/>
            </a:pPr>
            <a:r>
              <a:rPr lang="en-US" sz="1665"/>
              <a:t>A release of the software is made available to users to allow them to experiment and to raise problems that they discover with the system developers.</a:t>
            </a:r>
            <a:endParaRPr/>
          </a:p>
          <a:p>
            <a:pPr indent="-182880" lvl="0" marL="18288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1573"/>
              <a:buChar char="▪"/>
            </a:pPr>
            <a:r>
              <a:rPr b="1" lang="en-US" sz="1850"/>
              <a:t>Acceptance testing</a:t>
            </a:r>
            <a:r>
              <a:rPr lang="en-US" sz="1850"/>
              <a:t>: </a:t>
            </a:r>
            <a:endParaRPr/>
          </a:p>
          <a:p>
            <a:pPr indent="-182880" lvl="1" marL="4572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415"/>
              <a:buChar char="▪"/>
            </a:pPr>
            <a:r>
              <a:rPr lang="en-US" sz="1665"/>
              <a:t>Customers test a system to decide whether or not it is ready to be accepted from the system developers and deployed in the customer environment.</a:t>
            </a:r>
            <a:endParaRPr/>
          </a:p>
          <a:p>
            <a:pPr indent="-83025" lvl="0" marL="18288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1573"/>
              <a:buNone/>
            </a:pPr>
            <a:r>
              <a:t/>
            </a:r>
            <a:endParaRPr sz="185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4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TEST METHODS AND TECHNIQUES</a:t>
            </a:r>
            <a:endParaRPr/>
          </a:p>
        </p:txBody>
      </p:sp>
      <p:sp>
        <p:nvSpPr>
          <p:cNvPr id="258" name="Google Shape;258;p24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b="1" lang="en-US"/>
              <a:t>Link Testing : </a:t>
            </a:r>
            <a:r>
              <a:rPr lang="en-US"/>
              <a:t>Finding broken links, orphan pages etc.</a:t>
            </a:r>
            <a:endParaRPr/>
          </a:p>
          <a:p>
            <a:pPr indent="-182880" lvl="0" marL="182880" rtl="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 </a:t>
            </a:r>
            <a:r>
              <a:rPr b="1" lang="en-US"/>
              <a:t>Browser Testing : </a:t>
            </a:r>
            <a:r>
              <a:rPr lang="en-US"/>
              <a:t>variety of browsers exists. Thus need to test.</a:t>
            </a:r>
            <a:endParaRPr/>
          </a:p>
          <a:p>
            <a:pPr indent="-182880" lvl="0" marL="182880" rtl="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b="1" lang="en-US"/>
              <a:t> Load Testing: </a:t>
            </a:r>
            <a:r>
              <a:rPr lang="en-US"/>
              <a:t>Does the system meet required response times and throughput?</a:t>
            </a:r>
            <a:endParaRPr/>
          </a:p>
          <a:p>
            <a:pPr indent="-182880" lvl="0" marL="182880" rtl="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b="1" lang="en-US"/>
              <a:t> Stress Testing:  </a:t>
            </a:r>
            <a:r>
              <a:rPr lang="en-US"/>
              <a:t>How does the system behave under abnormal/extreme conditions?</a:t>
            </a:r>
            <a:endParaRPr/>
          </a:p>
          <a:p>
            <a:pPr indent="-182880" lvl="0" marL="182880" rtl="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b="1" lang="en-US"/>
              <a:t> Continuous Testing : </a:t>
            </a:r>
            <a:r>
              <a:rPr lang="en-US"/>
              <a:t>Typically, running the operation a few times doesn’t produce an error, hence the need for continuous testing.</a:t>
            </a:r>
            <a:endParaRPr/>
          </a:p>
          <a:p>
            <a:pPr indent="-182880" lvl="0" marL="182880" rtl="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b="1" lang="en-US"/>
              <a:t> Security Testing: </a:t>
            </a:r>
            <a:endParaRPr b="1"/>
          </a:p>
          <a:p>
            <a:pPr indent="-182880" lvl="1" marL="4572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</a:pPr>
            <a:r>
              <a:rPr lang="en-US"/>
              <a:t>Is our SSL certificate working?</a:t>
            </a:r>
            <a:endParaRPr/>
          </a:p>
          <a:p>
            <a:pPr indent="-182880" lvl="1" marL="4572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30"/>
              <a:buChar char="▪"/>
            </a:pPr>
            <a:r>
              <a:rPr lang="en-US"/>
              <a:t>What happens if I try to access a protected page/site in a non-secure way (i.e., http://)?</a:t>
            </a:r>
            <a:endParaRPr/>
          </a:p>
          <a:p>
            <a:pPr indent="-74928" lvl="0" marL="18288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5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EXERCISE AND READINGS</a:t>
            </a:r>
            <a:endParaRPr/>
          </a:p>
        </p:txBody>
      </p:sp>
      <p:sp>
        <p:nvSpPr>
          <p:cNvPr id="264" name="Google Shape;264;p25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just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573"/>
              <a:buChar char="▪"/>
            </a:pPr>
            <a:r>
              <a:rPr b="1" lang="en-US" sz="1850" u="sng"/>
              <a:t>EXERCISE</a:t>
            </a:r>
            <a:endParaRPr/>
          </a:p>
          <a:p>
            <a:pPr indent="-182880" lvl="1" marL="457200" rtl="0" algn="just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SzPts val="1415"/>
              <a:buChar char="▪"/>
            </a:pPr>
            <a:r>
              <a:rPr i="1" lang="en-US" sz="1665" u="sng"/>
              <a:t>Develop SRS for you course project (soft copy submission)</a:t>
            </a:r>
            <a:endParaRPr/>
          </a:p>
          <a:p>
            <a:pPr indent="-182880" lvl="1" marL="457200" rtl="0" algn="just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ts val="1415"/>
              <a:buChar char="▪"/>
            </a:pPr>
            <a:r>
              <a:rPr lang="en-US" sz="1665"/>
              <a:t>Write a short notes on </a:t>
            </a:r>
            <a:endParaRPr/>
          </a:p>
          <a:p>
            <a:pPr indent="-182879" lvl="2" marL="731520" rtl="0" algn="just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ts val="1258"/>
              <a:buChar char="▪"/>
            </a:pPr>
            <a:r>
              <a:rPr lang="en-US" sz="1480"/>
              <a:t>Web Project Management</a:t>
            </a:r>
            <a:endParaRPr/>
          </a:p>
          <a:p>
            <a:pPr indent="-182879" lvl="2" marL="731520" rtl="0" algn="just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ts val="1258"/>
              <a:buChar char="▪"/>
            </a:pPr>
            <a:r>
              <a:rPr lang="en-US" sz="1480"/>
              <a:t>Testing tools.</a:t>
            </a:r>
            <a:endParaRPr/>
          </a:p>
          <a:p>
            <a:pPr indent="-182880" lvl="0" marL="182880" rtl="0" algn="just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SzPts val="1573"/>
              <a:buChar char="▪"/>
            </a:pPr>
            <a:r>
              <a:rPr b="1" lang="en-US" sz="1850" u="sng"/>
              <a:t>READINGS</a:t>
            </a:r>
            <a:endParaRPr/>
          </a:p>
          <a:p>
            <a:pPr indent="-182880" lvl="1" marL="457200" rtl="0" algn="just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SzPts val="1415"/>
              <a:buChar char="▪"/>
            </a:pPr>
            <a:r>
              <a:rPr lang="en-US" sz="1665"/>
              <a:t>Requirement Engineering</a:t>
            </a:r>
            <a:endParaRPr/>
          </a:p>
          <a:p>
            <a:pPr indent="-182879" lvl="2" marL="731520" rtl="0" algn="just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ts val="1258"/>
              <a:buChar char="▪"/>
            </a:pPr>
            <a:r>
              <a:rPr lang="en-US" sz="1480" u="sng">
                <a:solidFill>
                  <a:schemeClr val="hlink"/>
                </a:solidFill>
                <a:hlinkClick r:id="rId3"/>
              </a:rPr>
              <a:t>https://cs.ccsu.edu/~stan/classes/CS410/Notes16/04-Requirements.html</a:t>
            </a:r>
            <a:endParaRPr sz="1480"/>
          </a:p>
          <a:p>
            <a:pPr indent="-182880" lvl="1" marL="457200" rtl="0" algn="just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ts val="1415"/>
              <a:buChar char="▪"/>
            </a:pPr>
            <a:r>
              <a:rPr lang="en-US" sz="1665"/>
              <a:t> Software Testing</a:t>
            </a:r>
            <a:endParaRPr/>
          </a:p>
          <a:p>
            <a:pPr indent="-182879" lvl="2" marL="731520" rtl="0" algn="just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ts val="1258"/>
              <a:buChar char="▪"/>
            </a:pPr>
            <a:r>
              <a:rPr lang="en-US" sz="1480" u="sng">
                <a:solidFill>
                  <a:schemeClr val="hlink"/>
                </a:solidFill>
                <a:hlinkClick r:id="rId4"/>
              </a:rPr>
              <a:t>https://cs.ccsu.edu/~stan/classes/CS410/Notes16/08-SoftwareTesting.html</a:t>
            </a:r>
            <a:endParaRPr sz="1480"/>
          </a:p>
          <a:p>
            <a:pPr indent="-182880" lvl="1" marL="457200" rtl="0" algn="just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ts val="1415"/>
              <a:buChar char="▪"/>
            </a:pPr>
            <a:r>
              <a:rPr lang="en-US" sz="1665"/>
              <a:t>Project Management</a:t>
            </a:r>
            <a:endParaRPr/>
          </a:p>
          <a:p>
            <a:pPr indent="-182879" lvl="2" marL="731520" rtl="0" algn="just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ts val="1258"/>
              <a:buChar char="▪"/>
            </a:pPr>
            <a:r>
              <a:rPr lang="en-US" sz="1480" u="sng">
                <a:solidFill>
                  <a:schemeClr val="hlink"/>
                </a:solidFill>
                <a:hlinkClick r:id="rId5"/>
              </a:rPr>
              <a:t>https://cs.ccsu.edu/~stan/classes/CS410/Notes16/22-ProjectManagement.html</a:t>
            </a:r>
            <a:endParaRPr sz="1480"/>
          </a:p>
          <a:p>
            <a:pPr indent="-182880" lvl="1" marL="457200" rtl="0" algn="just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ts val="1415"/>
              <a:buChar char="▪"/>
            </a:pPr>
            <a:r>
              <a:rPr lang="en-US" sz="1665"/>
              <a:t>Testing tools</a:t>
            </a:r>
            <a:endParaRPr/>
          </a:p>
          <a:p>
            <a:pPr indent="-182879" lvl="2" marL="731520" rtl="0" algn="just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ts val="1258"/>
              <a:buChar char="▪"/>
            </a:pPr>
            <a:r>
              <a:rPr lang="en-US" sz="1480" u="sng">
                <a:solidFill>
                  <a:schemeClr val="hlink"/>
                </a:solidFill>
                <a:hlinkClick r:id="rId6"/>
              </a:rPr>
              <a:t>https://medium.com/@briananderson2209/best-automation-testing-tools-for-2018-top-10-reviews-8a4a19f664d2</a:t>
            </a:r>
            <a:endParaRPr sz="148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6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REFERENCES	</a:t>
            </a:r>
            <a:endParaRPr/>
          </a:p>
        </p:txBody>
      </p:sp>
      <p:sp>
        <p:nvSpPr>
          <p:cNvPr id="270" name="Google Shape;270;p26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Requirements Engineering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</a:pPr>
            <a:r>
              <a:rPr lang="en-US"/>
              <a:t>Reference: Sommerville, Software Engineering, 10 ed., Chapter 4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Testing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</a:pPr>
            <a:r>
              <a:rPr lang="en-US"/>
              <a:t>Sommerville, Software Engineering, 10 ed., Chapter 8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Project Management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</a:pPr>
            <a:r>
              <a:rPr lang="en-US"/>
              <a:t>Sommerville, Software Engineering, 9 ed., Chapter 22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00"/>
              <a:buChar char="▪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https://www.researchgate.net/figure/Web-Engineering-A-multidisciplinary-field_fig1_220795871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https://www.quora.com/What-is-web-engineering</a:t>
            </a:r>
            <a:endParaRPr/>
          </a:p>
          <a:p>
            <a:pPr indent="-74928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  <a:p>
            <a:pPr indent="-74928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"/>
          <p:cNvSpPr txBox="1"/>
          <p:nvPr>
            <p:ph type="title"/>
          </p:nvPr>
        </p:nvSpPr>
        <p:spPr>
          <a:xfrm>
            <a:off x="1069848" y="484632"/>
            <a:ext cx="5402204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LEARNING OUTCOME</a:t>
            </a:r>
            <a:endParaRPr/>
          </a:p>
        </p:txBody>
      </p:sp>
      <p:sp>
        <p:nvSpPr>
          <p:cNvPr id="123" name="Google Shape;123;p2"/>
          <p:cNvSpPr txBox="1"/>
          <p:nvPr>
            <p:ph idx="1" type="body"/>
          </p:nvPr>
        </p:nvSpPr>
        <p:spPr>
          <a:xfrm>
            <a:off x="1069848" y="1896073"/>
            <a:ext cx="5699086" cy="17380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887"/>
              <a:buFont typeface="Noto Sans Symbols"/>
              <a:buChar char="✔"/>
            </a:pPr>
            <a:r>
              <a:rPr lang="en-US" sz="2220"/>
              <a:t>Analyze System Requirements For,</a:t>
            </a:r>
            <a:endParaRPr/>
          </a:p>
          <a:p>
            <a:pPr indent="-182879" lvl="1" marL="45720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SzPts val="1573"/>
              <a:buFont typeface="Noto Sans Symbols"/>
              <a:buChar char="✔"/>
            </a:pPr>
            <a:r>
              <a:rPr lang="en-US" sz="1850"/>
              <a:t>Existing Systems</a:t>
            </a:r>
            <a:endParaRPr/>
          </a:p>
          <a:p>
            <a:pPr indent="-182880" lvl="0" marL="182880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SzPts val="1887"/>
              <a:buFont typeface="Noto Sans Symbols"/>
              <a:buChar char="✔"/>
            </a:pPr>
            <a:r>
              <a:rPr lang="en-US" sz="2220"/>
              <a:t>Design Requirement Specification For,</a:t>
            </a:r>
            <a:endParaRPr/>
          </a:p>
          <a:p>
            <a:pPr indent="-182879" lvl="1" marL="45720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SzPts val="1573"/>
              <a:buFont typeface="Noto Sans Symbols"/>
              <a:buChar char="✔"/>
            </a:pPr>
            <a:r>
              <a:rPr lang="en-US" sz="1850"/>
              <a:t>New Systems</a:t>
            </a:r>
            <a:endParaRPr/>
          </a:p>
          <a:p>
            <a:pPr indent="-182880" lvl="0" marL="182880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SzPts val="1887"/>
              <a:buFont typeface="Noto Sans Symbols"/>
              <a:buChar char="✔"/>
            </a:pPr>
            <a:r>
              <a:rPr lang="en-US" sz="2220"/>
              <a:t>Choose Right Testing Methodology</a:t>
            </a:r>
            <a:endParaRPr sz="2220"/>
          </a:p>
        </p:txBody>
      </p:sp>
      <p:sp>
        <p:nvSpPr>
          <p:cNvPr id="124" name="Google Shape;124;p2"/>
          <p:cNvSpPr txBox="1"/>
          <p:nvPr/>
        </p:nvSpPr>
        <p:spPr>
          <a:xfrm>
            <a:off x="7205432" y="682534"/>
            <a:ext cx="4171129" cy="1213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Rockwell"/>
              <a:buNone/>
            </a:pPr>
            <a:r>
              <a:rPr b="0" i="0" lang="en-US" sz="5400" u="none" cap="none" strike="noStrik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CONTENTS</a:t>
            </a:r>
            <a:endParaRPr b="0" i="0" sz="5400" u="none" cap="none" strike="noStrike">
              <a:solidFill>
                <a:srgbClr val="000000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25" name="Google Shape;125;p2"/>
          <p:cNvSpPr txBox="1"/>
          <p:nvPr/>
        </p:nvSpPr>
        <p:spPr>
          <a:xfrm>
            <a:off x="7089569" y="1896073"/>
            <a:ext cx="4286992" cy="1124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E3611"/>
              </a:buClr>
              <a:buSzPts val="2040"/>
              <a:buFont typeface="Noto Sans Symbols"/>
              <a:buChar char="✔"/>
            </a:pPr>
            <a:r>
              <a:rPr b="0" i="0" lang="en-US" sz="2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Requirement Engineering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182880" marR="0" rtl="0" algn="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2040"/>
              <a:buFont typeface="Noto Sans Symbols"/>
              <a:buChar char="✔"/>
            </a:pPr>
            <a:r>
              <a:rPr b="0" i="0" lang="en-US" sz="2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Testing Methodology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Rockwell"/>
              <a:buNone/>
            </a:pPr>
            <a:r>
              <a:rPr lang="en-US" sz="4400"/>
              <a:t>SOFTWARE ENGINEERING VS WEB ENGINEERING</a:t>
            </a:r>
            <a:endParaRPr sz="4400"/>
          </a:p>
        </p:txBody>
      </p:sp>
      <p:sp>
        <p:nvSpPr>
          <p:cNvPr id="131" name="Google Shape;131;p3"/>
          <p:cNvSpPr txBox="1"/>
          <p:nvPr>
            <p:ph idx="1" type="body"/>
          </p:nvPr>
        </p:nvSpPr>
        <p:spPr>
          <a:xfrm>
            <a:off x="1135459" y="1752601"/>
            <a:ext cx="3341537" cy="4161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You already know about software engineering from CSE333! </a:t>
            </a:r>
            <a:endParaRPr/>
          </a:p>
          <a:p>
            <a:pPr indent="-182880" lvl="0" marL="182880" rtl="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So, what’s new about web engineering?</a:t>
            </a:r>
            <a:endParaRPr/>
          </a:p>
          <a:p>
            <a:pPr indent="-182880" lvl="0" marL="182880" rtl="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b="1" lang="en-US"/>
              <a:t>Good news</a:t>
            </a:r>
            <a:r>
              <a:rPr lang="en-US"/>
              <a:t>:</a:t>
            </a:r>
            <a:endParaRPr/>
          </a:p>
          <a:p>
            <a:pPr indent="-182880" lvl="1" marL="4572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</a:pPr>
            <a:r>
              <a:rPr lang="en-US"/>
              <a:t>This lecture reviews a lot from SWE!</a:t>
            </a:r>
            <a:endParaRPr/>
          </a:p>
          <a:p>
            <a:pPr indent="-182880" lvl="0" marL="18288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On a different note, you will see the power of these theories in upcoming days! We use them all!</a:t>
            </a:r>
            <a:endParaRPr/>
          </a:p>
        </p:txBody>
      </p:sp>
      <p:pic>
        <p:nvPicPr>
          <p:cNvPr descr="eb Engineering-A multidisciplinary field " id="132" name="Google Shape;132;p3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90752" y="1752601"/>
            <a:ext cx="6437495" cy="4161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Rockwell"/>
              <a:buNone/>
            </a:pPr>
            <a:r>
              <a:rPr lang="en-US" sz="4400"/>
              <a:t>IS THERE ANY DIFFERENCE OR RELATION?</a:t>
            </a:r>
            <a:endParaRPr sz="4400"/>
          </a:p>
        </p:txBody>
      </p:sp>
      <p:sp>
        <p:nvSpPr>
          <p:cNvPr id="138" name="Google Shape;138;p4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40"/>
              <a:buChar char="▪"/>
            </a:pPr>
            <a:r>
              <a:rPr lang="en-US" sz="2400"/>
              <a:t>“</a:t>
            </a:r>
            <a:r>
              <a:rPr i="1" lang="en-US" sz="2400"/>
              <a:t>In theory, there is no difference between theory and practice. But, in practice, there is.</a:t>
            </a:r>
            <a:r>
              <a:rPr lang="en-US" sz="2400"/>
              <a:t>”</a:t>
            </a:r>
            <a:endParaRPr/>
          </a:p>
          <a:p>
            <a:pPr indent="-53338" lvl="0" marL="182880" rtl="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 sz="2400"/>
          </a:p>
          <a:p>
            <a:pPr indent="-182880" lvl="0" marL="182880" rtl="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Char char="▪"/>
            </a:pPr>
            <a:r>
              <a:rPr b="1" lang="en-US" sz="2400"/>
              <a:t>Software engineering </a:t>
            </a:r>
            <a:r>
              <a:rPr lang="en-US"/>
              <a:t>is an engineering discipline that is concerned with all aspects of software production.</a:t>
            </a:r>
            <a:endParaRPr b="1"/>
          </a:p>
          <a:p>
            <a:pPr indent="-74928" lvl="0" marL="182880" rtl="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b="1"/>
          </a:p>
          <a:p>
            <a:pPr indent="-182880" lvl="0" marL="182880" rtl="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Char char="▪"/>
            </a:pPr>
            <a:r>
              <a:rPr b="1" lang="en-US" sz="2400"/>
              <a:t>Web Engineering </a:t>
            </a:r>
            <a:r>
              <a:rPr lang="en-US"/>
              <a:t>is the application of systematic, disciplined and quantifiable approaches to development, operation, and maintenance of Web-based applications. </a:t>
            </a:r>
            <a:endParaRPr u="sng">
              <a:solidFill>
                <a:schemeClr val="hlink"/>
              </a:solidFill>
              <a:hlinkClick r:id="rId3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ckwell"/>
              <a:buNone/>
            </a:pPr>
            <a:r>
              <a:rPr lang="en-US" sz="3200"/>
              <a:t>WHAT DIFFERENCES HAS THE WEB MADE TO SOFTWARE ENGINEERING?</a:t>
            </a:r>
            <a:endParaRPr sz="3200"/>
          </a:p>
        </p:txBody>
      </p:sp>
      <p:sp>
        <p:nvSpPr>
          <p:cNvPr id="144" name="Google Shape;144;p5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80"/>
              <a:buChar char="▪"/>
            </a:pPr>
            <a:r>
              <a:rPr lang="en-US" sz="2800"/>
              <a:t>Availability of software services</a:t>
            </a:r>
            <a:endParaRPr/>
          </a:p>
          <a:p>
            <a:pPr indent="-182880" lvl="0" marL="182880" rtl="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380"/>
              <a:buChar char="▪"/>
            </a:pPr>
            <a:r>
              <a:rPr lang="en-US" sz="2800"/>
              <a:t>Developing highly distributed service-based systems</a:t>
            </a:r>
            <a:endParaRPr/>
          </a:p>
          <a:p>
            <a:pPr indent="-182880" lvl="0" marL="182880" rtl="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380"/>
              <a:buChar char="▪"/>
            </a:pPr>
            <a:r>
              <a:rPr lang="en-US" sz="2800"/>
              <a:t>Led to important advances in-</a:t>
            </a:r>
            <a:endParaRPr/>
          </a:p>
          <a:p>
            <a:pPr indent="-182879" lvl="1" marL="4572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210"/>
              <a:buChar char="▪"/>
            </a:pPr>
            <a:r>
              <a:rPr lang="en-US" sz="2600"/>
              <a:t>Programming languages </a:t>
            </a:r>
            <a:endParaRPr/>
          </a:p>
          <a:p>
            <a:pPr indent="-182880" lvl="1" marL="4572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40"/>
              <a:buChar char="▪"/>
            </a:pPr>
            <a:r>
              <a:rPr lang="en-US" sz="2400"/>
              <a:t>Software reuse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6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REQUIREMENT ENGINEERING</a:t>
            </a:r>
            <a:endParaRPr/>
          </a:p>
        </p:txBody>
      </p:sp>
      <p:sp>
        <p:nvSpPr>
          <p:cNvPr id="150" name="Google Shape;150;p6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Descriptions of the system services and constraints generated during the requirements engineering process</a:t>
            </a:r>
            <a:endParaRPr/>
          </a:p>
          <a:p>
            <a:pPr indent="-182880" lvl="0" marL="18288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Requirements should describe </a:t>
            </a:r>
            <a:r>
              <a:rPr b="1" lang="en-US"/>
              <a:t>what</a:t>
            </a:r>
            <a:r>
              <a:rPr lang="en-US"/>
              <a:t> the system should do, but </a:t>
            </a:r>
            <a:r>
              <a:rPr b="1" lang="en-US"/>
              <a:t>not how</a:t>
            </a:r>
            <a:r>
              <a:rPr lang="en-US"/>
              <a:t> it should do it.</a:t>
            </a:r>
            <a:endParaRPr/>
          </a:p>
          <a:p>
            <a:pPr indent="-182880" lvl="0" marL="18288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Two kinds of requirements based on the intended purpose and target audience:</a:t>
            </a:r>
            <a:endParaRPr/>
          </a:p>
          <a:p>
            <a:pPr indent="-182880" lvl="1" marL="4572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</a:pPr>
            <a:r>
              <a:rPr lang="en-US"/>
              <a:t>User Requirements</a:t>
            </a:r>
            <a:endParaRPr/>
          </a:p>
          <a:p>
            <a:pPr indent="-182880" lvl="1" marL="4572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530"/>
              <a:buChar char="▪"/>
            </a:pPr>
            <a:r>
              <a:rPr lang="en-US"/>
              <a:t>System Requirements</a:t>
            </a:r>
            <a:endParaRPr/>
          </a:p>
          <a:p>
            <a:pPr indent="-182880" lvl="0" marL="18288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Three classes of requirements:</a:t>
            </a:r>
            <a:endParaRPr/>
          </a:p>
          <a:p>
            <a:pPr indent="-182880" lvl="1" marL="4572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</a:pPr>
            <a:r>
              <a:rPr lang="en-US"/>
              <a:t>Functional requirements</a:t>
            </a:r>
            <a:endParaRPr/>
          </a:p>
          <a:p>
            <a:pPr indent="-182880" lvl="1" marL="4572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530"/>
              <a:buChar char="▪"/>
            </a:pPr>
            <a:r>
              <a:rPr lang="en-US"/>
              <a:t>Non-functional requirements</a:t>
            </a:r>
            <a:endParaRPr/>
          </a:p>
          <a:p>
            <a:pPr indent="-182880" lvl="1" marL="4572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530"/>
              <a:buChar char="▪"/>
            </a:pPr>
            <a:r>
              <a:rPr lang="en-US"/>
              <a:t>Domain requirements</a:t>
            </a:r>
            <a:endParaRPr/>
          </a:p>
          <a:p>
            <a:pPr indent="-182880" lvl="0" marL="18288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More…</a:t>
            </a:r>
            <a:endParaRPr/>
          </a:p>
          <a:p>
            <a:pPr indent="-74928" lvl="0" marL="18288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  <a:p>
            <a:pPr indent="-74928" lvl="0" marL="18288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Rockwell"/>
              <a:buNone/>
            </a:pPr>
            <a:r>
              <a:rPr lang="en-US" sz="4400"/>
              <a:t>USER REQUIREMENTS &amp; SYSTEM REQUIREMENTS</a:t>
            </a:r>
            <a:endParaRPr sz="4400"/>
          </a:p>
        </p:txBody>
      </p:sp>
      <p:sp>
        <p:nvSpPr>
          <p:cNvPr id="156" name="Google Shape;156;p7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70"/>
              <a:buChar char="▪"/>
            </a:pPr>
            <a:r>
              <a:rPr lang="en-US" sz="2200"/>
              <a:t>User requirements</a:t>
            </a:r>
            <a:endParaRPr/>
          </a:p>
          <a:p>
            <a:pPr indent="-182880" lvl="1" marL="4572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Char char="▪"/>
            </a:pPr>
            <a:r>
              <a:rPr lang="en-US" sz="2000"/>
              <a:t>High-level abstract requirements </a:t>
            </a:r>
            <a:endParaRPr sz="2000"/>
          </a:p>
          <a:p>
            <a:pPr indent="-182880" lvl="1" marL="4572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700"/>
              <a:buChar char="▪"/>
            </a:pPr>
            <a:r>
              <a:rPr lang="en-US" sz="2000"/>
              <a:t>Written as statements, in a natural language plus diagrams, </a:t>
            </a:r>
            <a:endParaRPr sz="2000"/>
          </a:p>
          <a:p>
            <a:pPr indent="-182880" lvl="1" marL="4572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700"/>
              <a:buChar char="▪"/>
            </a:pPr>
            <a:r>
              <a:rPr lang="en-US" sz="2000"/>
              <a:t>services the system is expected to provide to system users</a:t>
            </a:r>
            <a:endParaRPr/>
          </a:p>
          <a:p>
            <a:pPr indent="-182880" lvl="1" marL="4572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700"/>
              <a:buChar char="▪"/>
            </a:pPr>
            <a:r>
              <a:rPr lang="en-US" sz="2000"/>
              <a:t>constraints under which it must operate.</a:t>
            </a:r>
            <a:endParaRPr/>
          </a:p>
          <a:p>
            <a:pPr indent="-182880" lvl="0" marL="18288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70"/>
              <a:buChar char="▪"/>
            </a:pPr>
            <a:r>
              <a:rPr lang="en-US" sz="2200"/>
              <a:t>System requirements</a:t>
            </a:r>
            <a:endParaRPr/>
          </a:p>
          <a:p>
            <a:pPr indent="-182880" lvl="1" marL="4572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Char char="▪"/>
            </a:pPr>
            <a:r>
              <a:rPr lang="en-US" sz="2000"/>
              <a:t>Detailed description of system</a:t>
            </a:r>
            <a:endParaRPr/>
          </a:p>
          <a:p>
            <a:pPr indent="-182880" lvl="1" marL="4572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700"/>
              <a:buChar char="▪"/>
            </a:pPr>
            <a:r>
              <a:rPr lang="en-US" sz="2000"/>
              <a:t>functions, services, and operational constraints. </a:t>
            </a:r>
            <a:endParaRPr sz="2000"/>
          </a:p>
          <a:p>
            <a:pPr indent="-182880" lvl="1" marL="4572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700"/>
              <a:buChar char="▪"/>
            </a:pPr>
            <a:r>
              <a:rPr lang="en-US" sz="2000"/>
              <a:t>The system requirements document (sometimes called a functional specification) should define exactly what is to be implemented.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FUNCTIONAL REQUIREMENTS</a:t>
            </a:r>
            <a:endParaRPr/>
          </a:p>
        </p:txBody>
      </p:sp>
      <p:sp>
        <p:nvSpPr>
          <p:cNvPr id="162" name="Google Shape;162;p8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Describe </a:t>
            </a:r>
            <a:r>
              <a:rPr b="1" lang="en-US"/>
              <a:t>functionality</a:t>
            </a:r>
            <a:r>
              <a:rPr lang="en-US"/>
              <a:t> or system services</a:t>
            </a:r>
            <a:endParaRPr/>
          </a:p>
          <a:p>
            <a:pPr indent="-182880" lvl="1" marL="4572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</a:pPr>
            <a:r>
              <a:rPr lang="en-US"/>
              <a:t>Depends on the type of software, expected users and the type of system where the software is used</a:t>
            </a:r>
            <a:endParaRPr/>
          </a:p>
          <a:p>
            <a:pPr indent="-182880" lvl="0" marL="18288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High-level statements of what the system should do</a:t>
            </a:r>
            <a:endParaRPr/>
          </a:p>
          <a:p>
            <a:pPr indent="-182880" lvl="0" marL="182880" rtl="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Describe the system services in detail</a:t>
            </a:r>
            <a:endParaRPr/>
          </a:p>
          <a:p>
            <a:pPr indent="-182880" lvl="0" marL="182880" rtl="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Problems arise when-</a:t>
            </a:r>
            <a:endParaRPr/>
          </a:p>
          <a:p>
            <a:pPr indent="-182880" lvl="1" marL="4572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</a:pPr>
            <a:r>
              <a:rPr lang="en-US"/>
              <a:t>Requirements are not precise and interpreted in different ways by developers and users. </a:t>
            </a:r>
            <a:endParaRPr/>
          </a:p>
          <a:p>
            <a:pPr indent="-182880" lvl="0" marL="18288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In </a:t>
            </a:r>
            <a:r>
              <a:rPr b="1" lang="en-US"/>
              <a:t>principle</a:t>
            </a:r>
            <a:r>
              <a:rPr lang="en-US"/>
              <a:t>, requirements should be both</a:t>
            </a:r>
            <a:endParaRPr/>
          </a:p>
          <a:p>
            <a:pPr indent="-182880" lvl="1" marL="4572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</a:pPr>
            <a:r>
              <a:rPr b="1" lang="en-US"/>
              <a:t>Complete</a:t>
            </a:r>
            <a:r>
              <a:rPr lang="en-US"/>
              <a:t>: include descriptions of all facilities required</a:t>
            </a:r>
            <a:endParaRPr/>
          </a:p>
          <a:p>
            <a:pPr indent="-182880" lvl="1" marL="4572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30"/>
              <a:buChar char="▪"/>
            </a:pPr>
            <a:r>
              <a:rPr b="1" lang="en-US"/>
              <a:t>Consistent</a:t>
            </a:r>
            <a:r>
              <a:rPr lang="en-US"/>
              <a:t>: should be no  contradictions in descriptions</a:t>
            </a:r>
            <a:endParaRPr/>
          </a:p>
          <a:p>
            <a:pPr indent="-182880" lvl="0" marL="18288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In </a:t>
            </a:r>
            <a:r>
              <a:rPr b="1" lang="en-US"/>
              <a:t>practice</a:t>
            </a:r>
            <a:r>
              <a:rPr lang="en-US"/>
              <a:t>, it is impossible!</a:t>
            </a:r>
            <a:endParaRPr/>
          </a:p>
          <a:p>
            <a:pPr indent="-74928" lvl="0" marL="182880" rtl="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ood Type">
  <a:themeElements>
    <a:clrScheme name="Wood Type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2020-04-28T17:31:48Z</dcterms:created>
  <dc:creator>Microsoft Office User</dc:creator>
</cp:coreProperties>
</file>