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SQGg1prLJokmkG4Z1GOCjVlS2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" name="Google Shape;20;p2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Google Shape;21;p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2" name="Google Shape;22;p2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5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4" name="Google Shape;24;p2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21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8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3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" name="Google Shape;38;p23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" name="Google Shape;42;p23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2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" name="Google Shape;44;p2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/>
        </p:txBody>
      </p:sp>
      <p:sp>
        <p:nvSpPr>
          <p:cNvPr id="49" name="Google Shape;49;p24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/>
        </p:txBody>
      </p:sp>
      <p:sp>
        <p:nvSpPr>
          <p:cNvPr id="50" name="Google Shape;50;p2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5" name="Google Shape;55;p25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6" name="Google Shape;56;p25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7" name="Google Shape;57;p25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2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" name="Google Shape;73;p28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365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6pPr>
            <a:lvl7pPr indent="-3365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7pPr>
            <a:lvl8pPr indent="-3365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8pPr>
            <a:lvl9pPr indent="-33655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Char char="▪"/>
              <a:defRPr sz="2000"/>
            </a:lvl9pPr>
          </a:lstStyle>
          <a:p/>
        </p:txBody>
      </p:sp>
      <p:sp>
        <p:nvSpPr>
          <p:cNvPr id="75" name="Google Shape;75;p28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2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0" name="Google Shape;80;p2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2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4" name="Google Shape;84;p29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29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7" name="Google Shape;87;p2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2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0" name="Google Shape;90;p2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2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2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chrome.com/apps/app_frameworks" TargetMode="External"/><Relationship Id="rId4" Type="http://schemas.openxmlformats.org/officeDocument/2006/relationships/hyperlink" Target="https://www.guru99.com/mvc-tutorial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gi.csc.liv.ac.uk/~ullrich/COMP519/" TargetMode="External"/><Relationship Id="rId4" Type="http://schemas.openxmlformats.org/officeDocument/2006/relationships/hyperlink" Target="http://www.csc.liv.ac.uk/~martin/teaching/comp519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945930" y="1453244"/>
            <a:ext cx="10205545" cy="157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0"/>
              <a:buFont typeface="Rockwell"/>
              <a:buNone/>
            </a:pPr>
            <a:r>
              <a:rPr lang="en-US" sz="8800"/>
              <a:t>CSE414: WEB ENGINEERING</a:t>
            </a:r>
            <a:endParaRPr sz="8800"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1720341" y="4446891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Daffodil International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974598" y="514613"/>
            <a:ext cx="10058400" cy="63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72" name="Google Shape;1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598" y="1673694"/>
            <a:ext cx="10248900" cy="41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0"/>
          <p:cNvSpPr txBox="1"/>
          <p:nvPr/>
        </p:nvSpPr>
        <p:spPr>
          <a:xfrm>
            <a:off x="974598" y="1304362"/>
            <a:ext cx="2132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model/Model.php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883" y="1904083"/>
            <a:ext cx="5753100" cy="2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1"/>
          <p:cNvSpPr txBox="1"/>
          <p:nvPr/>
        </p:nvSpPr>
        <p:spPr>
          <a:xfrm>
            <a:off x="656883" y="544595"/>
            <a:ext cx="10058400" cy="63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 sz="5400" cap="none">
                <a:latin typeface="Rockwell"/>
                <a:ea typeface="Rockwell"/>
                <a:cs typeface="Rockwell"/>
                <a:sym typeface="Rockwell"/>
              </a:rPr>
              <a:t>EXAMPLE</a:t>
            </a:r>
            <a:endParaRPr sz="5400" cap="none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656883" y="1359488"/>
            <a:ext cx="19433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view/abook.php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883" y="1904083"/>
            <a:ext cx="8014191" cy="427634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2"/>
          <p:cNvSpPr txBox="1"/>
          <p:nvPr/>
        </p:nvSpPr>
        <p:spPr>
          <a:xfrm>
            <a:off x="656883" y="544595"/>
            <a:ext cx="10058400" cy="63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 sz="5400" cap="none">
                <a:latin typeface="Rockwell"/>
                <a:ea typeface="Rockwell"/>
                <a:cs typeface="Rockwell"/>
                <a:sym typeface="Rockwell"/>
              </a:rPr>
              <a:t>EXAMPLE</a:t>
            </a:r>
            <a:endParaRPr sz="5400" cap="none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656883" y="1359488"/>
            <a:ext cx="2130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view/booklist.php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/>
        </p:nvSpPr>
        <p:spPr>
          <a:xfrm>
            <a:off x="656883" y="429220"/>
            <a:ext cx="10058400" cy="63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en-US" sz="5400" cap="none">
                <a:latin typeface="Rockwell"/>
                <a:ea typeface="Rockwell"/>
                <a:cs typeface="Rockwell"/>
                <a:sym typeface="Rockwell"/>
              </a:rPr>
              <a:t>EXAMPLE</a:t>
            </a:r>
            <a:endParaRPr sz="5400" cap="none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3" name="Google Shape;193;p13"/>
          <p:cNvSpPr txBox="1"/>
          <p:nvPr/>
        </p:nvSpPr>
        <p:spPr>
          <a:xfrm>
            <a:off x="6839992" y="1116568"/>
            <a:ext cx="1280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index.php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3782" y="1485900"/>
            <a:ext cx="47117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883" y="1485900"/>
            <a:ext cx="5626100" cy="52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3"/>
          <p:cNvSpPr txBox="1"/>
          <p:nvPr/>
        </p:nvSpPr>
        <p:spPr>
          <a:xfrm>
            <a:off x="766192" y="1116568"/>
            <a:ext cx="2893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controller/Controller.php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6839992" y="3704639"/>
            <a:ext cx="46769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Remember, everything starts at index.php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6839992" y="4625577"/>
            <a:ext cx="4385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Apply this basic pattern in your project!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PROJECT MANAGEMENT</a:t>
            </a:r>
            <a:endParaRPr/>
          </a:p>
        </p:txBody>
      </p:sp>
      <p:sp>
        <p:nvSpPr>
          <p:cNvPr id="204" name="Google Shape;204;p1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Deliver on time and on  schedule and in accordance with the requirements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Budget and schedule constraints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The product is </a:t>
            </a:r>
            <a:r>
              <a:rPr b="1" lang="en-US"/>
              <a:t>intangible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Cannot be seen or touched. 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Project </a:t>
            </a:r>
            <a:r>
              <a:rPr b="1" lang="en-US" sz="2000"/>
              <a:t>managers can not see progress by simply looking at the artifact</a:t>
            </a:r>
            <a:r>
              <a:rPr lang="en-US" sz="2000"/>
              <a:t> 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Many software projects are 'one-off' projects</a:t>
            </a:r>
            <a:endParaRPr/>
          </a:p>
          <a:p>
            <a:pPr indent="-182879" lvl="2" marL="73152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Large software projects are usually different from previous projects </a:t>
            </a:r>
            <a:endParaRPr/>
          </a:p>
          <a:p>
            <a:pPr indent="-182879" lvl="2" marL="73152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Experience does not help.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70"/>
              <a:buChar char="▪"/>
            </a:pPr>
            <a:r>
              <a:rPr lang="en-US" sz="2200"/>
              <a:t>Software processes are variable and organization specific</a:t>
            </a:r>
            <a:endParaRPr/>
          </a:p>
          <a:p>
            <a:pPr indent="-182879" lvl="2" marL="73152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cannot predict when a process is likely to lead to development</a:t>
            </a:r>
            <a:endParaRPr sz="1800"/>
          </a:p>
          <a:p>
            <a:pPr indent="-74929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Rockwell"/>
              <a:buNone/>
            </a:pPr>
            <a:r>
              <a:rPr lang="en-US" sz="4400"/>
              <a:t>PROJECT MANAGEMENT ACTIVITIES(1/2)</a:t>
            </a:r>
            <a:endParaRPr sz="4400"/>
          </a:p>
        </p:txBody>
      </p:sp>
      <p:sp>
        <p:nvSpPr>
          <p:cNvPr id="210" name="Google Shape;210;p1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Project planning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Char char="▪"/>
            </a:pPr>
            <a:r>
              <a:rPr lang="en-US" sz="2200"/>
              <a:t>Project managers are responsible for planning. estimating and scheduling project development and assigning people to tasks.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Reporting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Char char="▪"/>
            </a:pPr>
            <a:r>
              <a:rPr lang="en-US" sz="2200"/>
              <a:t>Project managers are usually responsible for reporting on the progress of a project to customers and to the managers of the company developing the software.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Risk management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Char char="▪"/>
            </a:pPr>
            <a:r>
              <a:rPr lang="en-US" sz="2200"/>
              <a:t>Project managers assess the risks that may affect a project, monitor these risks and take action when problems arise.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Rockwell"/>
              <a:buNone/>
            </a:pPr>
            <a:r>
              <a:rPr lang="en-US" sz="4400"/>
              <a:t>PROJECT MANAGEMENT ACTIVITIES(2/2)</a:t>
            </a:r>
            <a:endParaRPr/>
          </a:p>
        </p:txBody>
      </p:sp>
      <p:sp>
        <p:nvSpPr>
          <p:cNvPr id="217" name="Google Shape;217;p1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People management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Char char="▪"/>
            </a:pPr>
            <a:r>
              <a:rPr lang="en-US" sz="2200"/>
              <a:t>Project managers have to choose people for their team and establish ways of working that leads to effective team performance.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Proposal writing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Char char="▪"/>
            </a:pPr>
            <a:r>
              <a:rPr lang="en-US" sz="2200"/>
              <a:t>The first stage in a software project may involve writing a proposal to win a contract to carry out an item of work. The proposal describes the objectives of the project and how it will be carried out.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PROJECT MANAGEMENT CHALLENGES</a:t>
            </a:r>
            <a:endParaRPr/>
          </a:p>
        </p:txBody>
      </p:sp>
      <p:sp>
        <p:nvSpPr>
          <p:cNvPr id="223" name="Google Shape;223;p17"/>
          <p:cNvSpPr txBox="1"/>
          <p:nvPr/>
        </p:nvSpPr>
        <p:spPr>
          <a:xfrm>
            <a:off x="1069848" y="1779183"/>
            <a:ext cx="9618139" cy="4598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Unique software systems: 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experience from the past project is too little to be able to make reliable cost estimates. </a:t>
            </a:r>
            <a:endParaRPr/>
          </a:p>
          <a:p>
            <a:pPr indent="-285750" lvl="0" marL="28575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Extremely technical leadership perspective: 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dominated by technology freaks.</a:t>
            </a:r>
            <a:endParaRPr/>
          </a:p>
          <a:p>
            <a:pPr indent="-285750" lvl="0" marL="28575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Poor planning: 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many projects are characterize by unclear or incomplete planning objectives, frequent changes to planning objectives, defects in project organization.</a:t>
            </a:r>
            <a:endParaRPr/>
          </a:p>
          <a:p>
            <a:pPr indent="-285750" lvl="0" marL="28575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Development Challenges</a:t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Individuality of programmers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High number of alternative solutions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Rapid technological change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Monitoring Challenges</a:t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1" marL="8001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immaterial state of software products</a:t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idx="1" type="body"/>
          </p:nvPr>
        </p:nvSpPr>
        <p:spPr>
          <a:xfrm>
            <a:off x="964917" y="119201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b="1" lang="en-US" sz="2400" u="sng"/>
              <a:t>EXERCISE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What are the drawbacks and benefits of using MVC design pattern?</a:t>
            </a:r>
            <a:endParaRPr sz="2000"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Apply MVC while structuring your project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Write briefly about obstacles faced in your project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40"/>
              <a:buChar char="▪"/>
            </a:pPr>
            <a:r>
              <a:rPr b="1" lang="en-US" sz="2400" u="sng"/>
              <a:t>READINGS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https://developer.chrome.com/apps/app_frameworks</a:t>
            </a:r>
            <a:endParaRPr sz="2000"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https://www.guru99.com/mvc-tutorial.html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This module is designed and created with the help from following sources-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https://cgi.csc.liv.ac.uk/~ullrich/COMP519/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http://www.csc.liv.ac.uk/~martin/teaching/comp519/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Materials of MVC, S Rahman Shammi, Daffodil International University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LEARNING OUTCOMES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Char char="✔"/>
            </a:pPr>
            <a:r>
              <a:rPr lang="en-US"/>
              <a:t> You will know MVC design pattern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Noto Sans Symbols"/>
              <a:buChar char="✔"/>
            </a:pPr>
            <a:r>
              <a:rPr lang="en-US"/>
              <a:t>You will be able to apply Project management techniques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Rockwell"/>
              <a:buNone/>
            </a:pPr>
            <a:r>
              <a:rPr lang="en-US" sz="4400"/>
              <a:t>DISTRIBUTED SYSTEMS: FUNDAMENTAL QUESTIONS </a:t>
            </a:r>
            <a:endParaRPr sz="4400"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Software developers have to consider a wide, but rather stable, range of questions including: 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Where can or should computations take place? 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Where can or should data be stored? 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How fast can data be transferred/communicated? 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What is the cost of data storage/computations/communication depending on how/where we do it? 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How robustly/securely can data storage/computations/communication be done depending on how/where we do it? 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How much energy is available to support data storage/computations/communication depending on how/where we do it? 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What is the legality of data storage/computations/communications depending on how/where we do it?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The possible answers to each of these questions is also rather stable,  but the ‘right’ answers change </a:t>
            </a:r>
            <a:endParaRPr/>
          </a:p>
          <a:p>
            <a:pPr indent="-83026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Rockwell"/>
              <a:buNone/>
            </a:pPr>
            <a:r>
              <a:rPr lang="en-US" sz="4400"/>
              <a:t>DISTRIBUTED SYSTEMS: MVC(1/3)</a:t>
            </a:r>
            <a:endParaRPr sz="4400"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1065201" y="2093976"/>
            <a:ext cx="6350583" cy="417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We use the Model-View-Controller(MVC) software design pattern to discuss some of these questions in more detail: </a:t>
            </a:r>
            <a:endParaRPr sz="2400"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The model manages the behavior and data 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The view renders the model into a form suitable for interaction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The controller receives user input and translates it into instructions for the model</a:t>
            </a:r>
            <a:endParaRPr sz="2000"/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5784" y="2065411"/>
            <a:ext cx="4672627" cy="2536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Rockwell"/>
              <a:buNone/>
            </a:pPr>
            <a:r>
              <a:rPr lang="en-US" sz="4400"/>
              <a:t>DISTRIBUTED SYSTEMS: MVC(2/3)</a:t>
            </a:r>
            <a:endParaRPr sz="4400"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1065201" y="2093975"/>
            <a:ext cx="9607796" cy="4088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Where should the view be rendered?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On the user’s computer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On a central server (farm) possibly shared by a multitude of users </a:t>
            </a:r>
            <a:endParaRPr sz="2800"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Where should the behaviour of the model be computed? </a:t>
            </a:r>
            <a:endParaRPr sz="2400"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Close to the user, 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on a single computer exclusively used by the user </a:t>
            </a:r>
            <a:endParaRPr sz="1800"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Away from the user, 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on a central server (farm) shared by a multitude of users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Distributed, 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on several computers owned by a large group of users </a:t>
            </a:r>
            <a:endParaRPr/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4481" y="3927423"/>
            <a:ext cx="3446647" cy="187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DISTRIBUTED SYSTEMS: MVC(3/3)</a:t>
            </a:r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1069848" y="2121408"/>
            <a:ext cx="6894576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Where should the data for the model be held? 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Close to the user,</a:t>
            </a:r>
            <a:endParaRPr sz="2400"/>
          </a:p>
          <a:p>
            <a:pPr indent="-182879" lvl="2" marL="73152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on a single computer exclusively used by the user 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Away from the user,</a:t>
            </a:r>
            <a:endParaRPr/>
          </a:p>
          <a:p>
            <a:pPr indent="-182879" lvl="2" marL="73152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on a central server (farm) shared by a multitude of users </a:t>
            </a:r>
            <a:endParaRPr/>
          </a:p>
          <a:p>
            <a:pPr indent="-18288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Distributed,</a:t>
            </a:r>
            <a:endParaRPr/>
          </a:p>
          <a:p>
            <a:pPr indent="-182879" lvl="2" marL="73152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on several computers owned by a large group of users </a:t>
            </a:r>
            <a:endParaRPr/>
          </a:p>
          <a:p>
            <a:pPr indent="-5334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425" y="2194560"/>
            <a:ext cx="3986784" cy="3186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Rockwell"/>
              <a:buNone/>
            </a:pPr>
            <a:r>
              <a:rPr lang="en-US" sz="4400"/>
              <a:t>DISTRIBUTED SYSTEMS: FUNDAMENTAL QUESTIONS</a:t>
            </a:r>
            <a:endParaRPr sz="4400"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1069848" y="1858780"/>
            <a:ext cx="10058400" cy="4313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Software developers have to consider a wide, but rather stable, range of questions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The possible answers to each of these questions is also rather stable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The ‘right’ answer to each these questions will depend on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the domain in which the question is posed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available technology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available resources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The ‘right’ answer to each of the questions changes over time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We may go back and forth between the various answers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The reasons for that are not purely technological, but includes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legal factors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social factors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economic factors 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 BASIC EXAMPLE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1069848" y="1753850"/>
            <a:ext cx="956445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 order for a program to get data from a database, it has to undergo a list of actions: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Connect to the database server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Select a database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Query the database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Fetch the data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Use the Data   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</a:t>
            </a: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framework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may handle steps 1-4 for you, so that your responsibilities are reduced to:   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Tell the framework to fetch the data 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Use the data</a:t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1069848" y="4721902"/>
            <a:ext cx="73584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There are many frameworks that use MVC design pattern.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Laravel, CodeIgniter,  Symfony, CakePHP etc. are few of them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1069848" y="484632"/>
            <a:ext cx="10058400" cy="1059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62" name="Google Shape;16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47" y="2481914"/>
            <a:ext cx="2794513" cy="225497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/>
          <p:nvPr/>
        </p:nvSpPr>
        <p:spPr>
          <a:xfrm>
            <a:off x="1069848" y="1927916"/>
            <a:ext cx="21647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directory structure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4886793" y="1872447"/>
            <a:ext cx="19864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model/Book.php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1896" y="2297248"/>
            <a:ext cx="7112000" cy="30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2020-04-28T17:31:48Z</dcterms:created>
  <dc:creator>Microsoft Office User</dc:creator>
</cp:coreProperties>
</file>