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UmGEWjIGcb1EbFNHQ4BSCnKsw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DC3A4-55E3-4420-8F80-432B2C057546}">
  <a:tblStyle styleId="{D08DC3A4-55E3-4420-8F80-432B2C0575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2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7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31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31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3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5" name="Google Shape;75;p34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3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3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3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hp.net/manual/en/function.json-decode.php" TargetMode="External"/><Relationship Id="rId4" Type="http://schemas.openxmlformats.org/officeDocument/2006/relationships/hyperlink" Target="https://www.w3schools.com/js/js_json_stringify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js/js_json_xml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ajax_http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tags/ref_httpmessage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dataseries/look-why-these-top-web-development-trends-technologies-will-rule-2020-571750bceac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xml/" TargetMode="External"/><Relationship Id="rId4" Type="http://schemas.openxmlformats.org/officeDocument/2006/relationships/hyperlink" Target="https://www.w3schools.com/js/js_json_intro.asp" TargetMode="External"/><Relationship Id="rId5" Type="http://schemas.openxmlformats.org/officeDocument/2006/relationships/hyperlink" Target="https://www.php.net/manual/en/book.json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gi.csc.liv.ac.uk/~ullrich/COMP519/" TargetMode="External"/><Relationship Id="rId4" Type="http://schemas.openxmlformats.org/officeDocument/2006/relationships/hyperlink" Target="http://www.csc.liv.ac.uk/~martin/teaching/comp519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xml/xml_rs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hyperlink" Target="https://www.w3schools.com/xml/default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js/js_json_pars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945930" y="1453244"/>
            <a:ext cx="10205545" cy="157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lang="en-US" sz="8800"/>
              <a:t>CSE414: WEB ENGINEERING</a:t>
            </a:r>
            <a:endParaRPr sz="88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720341" y="4446891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Daffodil International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MORE…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069847" y="1998396"/>
            <a:ext cx="81341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$myArr =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"Mary"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"Peter"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"Sally"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$myJSON = json_encode($myArr);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$myJSON;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1069847" y="1352065"/>
            <a:ext cx="10517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Arrays in PHP will also be converted into JSON when using the PHP function </a:t>
            </a:r>
            <a:r>
              <a:rPr lang="en-US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json_encode()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1094282" y="4826833"/>
            <a:ext cx="64875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JSON can be used along with Ajax, html, php, JS too…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There are other functions too: </a:t>
            </a:r>
            <a:r>
              <a:rPr lang="en-US" sz="1800" u="sng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json_decode()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 u="sng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stringify() 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What are the purpose of these functions?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JSON VS XML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069848" y="1521743"/>
            <a:ext cx="97380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JSON is Like XML Because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are "self describing" (human readable)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are hierarchical (values within values)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can be parsed and used by lots of programming languages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can be fetched with an XMLHttpRequest</a:t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069848" y="3430518"/>
            <a:ext cx="973806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JSON is Unlike XML Because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doesn't use end tag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is shorter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is quicker to read and write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can use arrays</a:t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069848" y="5345912"/>
            <a:ext cx="4040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Question: Why JSON is Better Than XML?</a:t>
            </a:r>
            <a:endParaRPr b="1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1063752" y="486165"/>
            <a:ext cx="10061448" cy="64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AJAX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1663908" y="2130319"/>
            <a:ext cx="7135318" cy="1258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Read data from a web server - after the page has loaded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Update a web page without reloading the page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Send data to a web server - in the background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1063752" y="3566686"/>
            <a:ext cx="1005840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AJAX just uses a combination of: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 browser built-in 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XMLHttpRequest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 object (to request data from a web server)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JavaScript and HTML DOM 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(to display or use the data)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AJAX is a misleading name. 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AJAX applications might use XML to transport data, but it is equally common to transport data as plain text or JSON text.</a:t>
            </a:r>
            <a:endParaRPr b="0" i="0"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1063752" y="130563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AJAX = </a:t>
            </a:r>
            <a:r>
              <a:rPr b="1"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synchronous </a:t>
            </a:r>
            <a:r>
              <a:rPr b="1"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J</a:t>
            </a: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avaScript </a:t>
            </a:r>
            <a:r>
              <a:rPr b="1"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nd </a:t>
            </a:r>
            <a:r>
              <a:rPr b="1"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ML.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AJAX is not a programming language.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94479" y="484632"/>
            <a:ext cx="10333769" cy="44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HOW AJAX WORKS</a:t>
            </a:r>
            <a:endParaRPr/>
          </a:p>
        </p:txBody>
      </p:sp>
      <p:pic>
        <p:nvPicPr>
          <p:cNvPr descr="JAX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051" y="3394309"/>
            <a:ext cx="6949890" cy="3222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/>
          <p:nvPr/>
        </p:nvSpPr>
        <p:spPr>
          <a:xfrm>
            <a:off x="1069848" y="1038465"/>
            <a:ext cx="116068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An event occurs in a web page (the page is loaded, a button is clicked)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An XMLHttpRequest object is created by JavaScript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The XMLHttpRequest object sends a request to a web server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 The server processes the request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 The server sends a response back to the web page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6. The response is read by JavaScript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 Proper action (like page update) is performed by JavaScript</a:t>
            </a:r>
            <a:endParaRPr b="0" i="0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36" y="774066"/>
            <a:ext cx="8788400" cy="5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836" y="776860"/>
            <a:ext cx="48387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5836" y="4749800"/>
            <a:ext cx="57404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7804937" y="401940"/>
            <a:ext cx="2523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Before</a:t>
            </a:r>
            <a:endParaRPr sz="2800">
              <a:solidFill>
                <a:srgbClr val="00B05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804937" y="4193008"/>
            <a:ext cx="10021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After</a:t>
            </a:r>
            <a:endParaRPr sz="2000">
              <a:solidFill>
                <a:srgbClr val="00B05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427636" y="245258"/>
            <a:ext cx="17475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</a:t>
            </a:r>
            <a:endParaRPr b="1"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1069848" y="944381"/>
            <a:ext cx="9393286" cy="523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keystone of AJAX is the XMLHttpRequest object.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XMLHttpRequest object is used to exchange data with a server.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		</a:t>
            </a:r>
            <a:r>
              <a:rPr i="1" lang="en-US">
                <a:solidFill>
                  <a:schemeClr val="accent1"/>
                </a:solidFill>
              </a:rPr>
              <a:t>Can we use POST method?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With the </a:t>
            </a:r>
            <a:r>
              <a:rPr lang="en-US">
                <a:solidFill>
                  <a:schemeClr val="accent1"/>
                </a:solidFill>
              </a:rPr>
              <a:t>XMLHttpRequest</a:t>
            </a:r>
            <a:r>
              <a:rPr lang="en-US"/>
              <a:t> object you can define a function to be executed when the request receives an answer.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function is defined in the </a:t>
            </a:r>
            <a:r>
              <a:rPr lang="en-US">
                <a:solidFill>
                  <a:schemeClr val="accent1"/>
                </a:solidFill>
              </a:rPr>
              <a:t>onreadystatechange</a:t>
            </a:r>
            <a:r>
              <a:rPr lang="en-US"/>
              <a:t> property of the </a:t>
            </a:r>
            <a:r>
              <a:rPr lang="en-US">
                <a:solidFill>
                  <a:schemeClr val="accent1"/>
                </a:solidFill>
              </a:rPr>
              <a:t>XMLHttpRequest</a:t>
            </a:r>
            <a:r>
              <a:rPr lang="en-US"/>
              <a:t> object: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1381697" y="1364105"/>
            <a:ext cx="9393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xhttp =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XMLHttpRequest();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Creates a new XMLHttpRequest object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10118361" y="6175947"/>
            <a:ext cx="9684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More…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1381697" y="2153161"/>
            <a:ext cx="8736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xhttp.open(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"demo_get.asp"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);xhttp.send();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069848" y="4564346"/>
            <a:ext cx="111221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xhttp.onreadystatechange =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.readyState ==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&amp;&amp;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.status ==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document.getElementById(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).innerHTML =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.responseText;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xhttp.open(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"ajax_info.txt"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xhttp.send();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069848" y="201491"/>
            <a:ext cx="40023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Ajax…Request</a:t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854439" y="594433"/>
            <a:ext cx="9917942" cy="234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THE ONREADYSTATECHANGE PROPERTY</a:t>
            </a:r>
            <a:endParaRPr/>
          </a:p>
        </p:txBody>
      </p:sp>
      <p:graphicFrame>
        <p:nvGraphicFramePr>
          <p:cNvPr id="238" name="Google Shape;238;p16"/>
          <p:cNvGraphicFramePr/>
          <p:nvPr/>
        </p:nvGraphicFramePr>
        <p:xfrm>
          <a:off x="1069974" y="2419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{D08DC3A4-55E3-4420-8F80-432B2C057546}</a:tableStyleId>
              </a:tblPr>
              <a:tblGrid>
                <a:gridCol w="2009575"/>
                <a:gridCol w="8048825"/>
              </a:tblGrid>
              <a:tr h="39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Property</a:t>
                      </a:r>
                      <a:endParaRPr/>
                    </a:p>
                  </a:txBody>
                  <a:tcPr marT="84625" marB="84625" marR="84625" marL="1692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Description</a:t>
                      </a:r>
                      <a:endParaRPr/>
                    </a:p>
                  </a:txBody>
                  <a:tcPr marT="84625" marB="84625" marR="84625" marL="846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onreadystatechange</a:t>
                      </a:r>
                      <a:endParaRPr/>
                    </a:p>
                  </a:txBody>
                  <a:tcPr marT="84625" marB="84625" marR="84625" marL="1692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Defines a function to be called when the readyState property changes</a:t>
                      </a:r>
                      <a:endParaRPr/>
                    </a:p>
                  </a:txBody>
                  <a:tcPr marT="84625" marB="84625" marR="84625" marL="846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53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readyState</a:t>
                      </a:r>
                      <a:endParaRPr sz="1500" u="none" cap="none" strike="noStrike"/>
                    </a:p>
                  </a:txBody>
                  <a:tcPr marT="84625" marB="84625" marR="84625" marL="1692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Holds the status of the XMLHttpRequest.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0: request not initialized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1: server connection established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2: request received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3: processing request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4: request finished and response is ready</a:t>
                      </a:r>
                      <a:endParaRPr/>
                    </a:p>
                  </a:txBody>
                  <a:tcPr marT="84625" marB="84625" marR="84625" marL="846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8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status</a:t>
                      </a:r>
                      <a:endParaRPr/>
                    </a:p>
                  </a:txBody>
                  <a:tcPr marT="84625" marB="84625" marR="84625" marL="1692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200: "OK"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403: "Forbidden"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404: "Page not found"</a:t>
                      </a:r>
                      <a:br>
                        <a:rPr lang="en-US" sz="1500" u="none" cap="none" strike="noStrike"/>
                      </a:br>
                      <a:r>
                        <a:rPr lang="en-US" sz="1500" u="none" cap="none" strike="noStrike"/>
                        <a:t>For a complete list go to the </a:t>
                      </a:r>
                      <a:r>
                        <a:rPr lang="en-US" sz="15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 Messages Reference</a:t>
                      </a:r>
                      <a:endParaRPr sz="1500" u="none" cap="none" strike="noStrike"/>
                    </a:p>
                  </a:txBody>
                  <a:tcPr marT="84625" marB="84625" marR="84625" marL="846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9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statusText</a:t>
                      </a:r>
                      <a:endParaRPr/>
                    </a:p>
                  </a:txBody>
                  <a:tcPr marT="84625" marB="84625" marR="84625" marL="1692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status-text (e.g. "OK" or "Not Found")</a:t>
                      </a:r>
                      <a:endParaRPr/>
                    </a:p>
                  </a:txBody>
                  <a:tcPr marT="84625" marB="84625" marR="84625" marL="84625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16"/>
          <p:cNvSpPr/>
          <p:nvPr/>
        </p:nvSpPr>
        <p:spPr>
          <a:xfrm>
            <a:off x="854439" y="1208869"/>
            <a:ext cx="11497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readyState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holds the status of the 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XMLHttpRequest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onreadystatechange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defines a function to be executed when the 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readyState 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status property and the 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statusText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property holds the status of the </a:t>
            </a:r>
            <a:r>
              <a:rPr lang="en-US" sz="1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XMLHttpRequest </a:t>
            </a: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object.</a:t>
            </a:r>
            <a:endParaRPr b="0" i="0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/>
          <p:nvPr/>
        </p:nvSpPr>
        <p:spPr>
          <a:xfrm>
            <a:off x="914400" y="951000"/>
            <a:ext cx="107929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8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onreadystatechange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is called every time the </a:t>
            </a:r>
            <a:r>
              <a:rPr lang="en-US" sz="18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readyState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 </a:t>
            </a:r>
            <a:r>
              <a:rPr lang="en-US" sz="18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readyState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4 and status is 200, the response is ready:</a:t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1154242" y="1735831"/>
            <a:ext cx="101033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loadDoc() {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xhttp =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XMLHttpRequest();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xhttp.onreadystatechange = </a:t>
            </a:r>
            <a:r>
              <a:rPr b="1" i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b="1"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1" i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.readyState == </a:t>
            </a:r>
            <a:r>
              <a:rPr b="1" i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&amp;&amp; </a:t>
            </a:r>
            <a:r>
              <a:rPr b="1" i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.status == </a:t>
            </a:r>
            <a:r>
              <a:rPr b="1" i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 document.getElementById(</a:t>
            </a:r>
            <a:r>
              <a:rPr b="1" i="1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).innerHTML =</a:t>
            </a:r>
            <a:br>
              <a:rPr b="1"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1" i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.responseText;</a:t>
            </a:r>
            <a:br>
              <a:rPr b="1"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br>
              <a:rPr b="1"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};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xhttp.open(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"ajax_info.txt"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xhttp.send();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1154242" y="227725"/>
            <a:ext cx="63708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Ajax…Response</a:t>
            </a:r>
            <a:endParaRPr b="1"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>
                <a:solidFill>
                  <a:schemeClr val="accent1"/>
                </a:solidFill>
              </a:rPr>
              <a:t>WHAT’S MORE </a:t>
            </a:r>
            <a:r>
              <a:rPr lang="en-US" cap="none"/>
              <a:t>in this course</a:t>
            </a:r>
            <a:r>
              <a:rPr lang="en-US"/>
              <a:t>?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1069848" y="1424066"/>
            <a:ext cx="10058400" cy="220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 sz="2400"/>
              <a:t>Now we will be choosing an Independent topic!!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400"/>
              <a:t>For each group, there will be one topic, it can be anything…</a:t>
            </a:r>
            <a:endParaRPr sz="24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400"/>
              <a:t>Implement basic idea of that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400"/>
              <a:t>You will present/demonstrate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400"/>
              <a:t>You have one week to do that! </a:t>
            </a:r>
            <a:endParaRPr sz="2400"/>
          </a:p>
        </p:txBody>
      </p:sp>
      <p:sp>
        <p:nvSpPr>
          <p:cNvPr id="253" name="Google Shape;253;p18"/>
          <p:cNvSpPr txBox="1"/>
          <p:nvPr/>
        </p:nvSpPr>
        <p:spPr>
          <a:xfrm>
            <a:off x="1069848" y="3627620"/>
            <a:ext cx="876924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Few topics: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Web Services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Django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Laravel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CGI Programming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Cloud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1319134" y="5494692"/>
            <a:ext cx="9248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look-why-these-top-web-development-trends-technologies-will-rule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964917" y="119201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EXERCISE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Use JSON, XML and Ajax at least once in your project!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READINGS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https://www.w3schools.com/xml/</a:t>
            </a:r>
            <a:endParaRPr sz="24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endParaRPr sz="24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https://www.php.net/manual/en/book.json.php</a:t>
            </a:r>
            <a:endParaRPr sz="2400"/>
          </a:p>
          <a:p>
            <a:pPr indent="-64134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 u="sng"/>
          </a:p>
          <a:p>
            <a:pPr indent="-64134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/>
              <a:t>Basic concepts of-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✔"/>
            </a:pPr>
            <a:r>
              <a:rPr lang="en-US"/>
              <a:t>XML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Font typeface="Noto Sans Symbols"/>
              <a:buChar char="✔"/>
            </a:pPr>
            <a:r>
              <a:rPr lang="en-US"/>
              <a:t>JSON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Font typeface="Noto Sans Symbols"/>
              <a:buChar char="✔"/>
            </a:pPr>
            <a:r>
              <a:rPr lang="en-US"/>
              <a:t>Ajax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This module is designed and created with the help from following sources-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https://cgi.csc.liv.ac.uk/~ullrich/COMP519/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http://www.csc.liv.ac.uk/~martin/teaching/comp519/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Md. Al-Amin Hossain, Daffodil International University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WEB SERVICES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1069848" y="1424066"/>
            <a:ext cx="10058400" cy="242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Web services are open standard (XML, SOAP, HTTP, etc.)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Based on web applications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Interaction between web applications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 Purpose of exchanging data.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Web services are web application components.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Web services can be published, found, and used on the Web.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WEB SERVICES…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WSDL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Web Services Description Language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</a:rPr>
              <a:t>XML-based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/>
              <a:t>language</a:t>
            </a:r>
            <a:r>
              <a:rPr lang="en-US" sz="2400">
                <a:solidFill>
                  <a:schemeClr val="accent1"/>
                </a:solidFill>
              </a:rPr>
              <a:t> for </a:t>
            </a:r>
            <a:r>
              <a:rPr lang="en-US" sz="2400"/>
              <a:t>describing</a:t>
            </a:r>
            <a:r>
              <a:rPr lang="en-US" sz="2400">
                <a:solidFill>
                  <a:schemeClr val="accent1"/>
                </a:solidFill>
              </a:rPr>
              <a:t> Web services.</a:t>
            </a:r>
            <a:endParaRPr sz="2800">
              <a:solidFill>
                <a:schemeClr val="accent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SOAP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00B050"/>
                </a:solidFill>
              </a:rPr>
              <a:t>Simple Object Access Protocol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</a:rPr>
              <a:t>XML based </a:t>
            </a:r>
            <a:r>
              <a:rPr lang="en-US" sz="2400"/>
              <a:t>protocol</a:t>
            </a:r>
            <a:r>
              <a:rPr lang="en-US" sz="2400">
                <a:solidFill>
                  <a:srgbClr val="00B050"/>
                </a:solidFill>
              </a:rPr>
              <a:t> for </a:t>
            </a:r>
            <a:r>
              <a:rPr lang="en-US" sz="2400"/>
              <a:t>accessing</a:t>
            </a:r>
            <a:r>
              <a:rPr lang="en-US" sz="2400">
                <a:solidFill>
                  <a:srgbClr val="00B050"/>
                </a:solidFill>
              </a:rPr>
              <a:t> Web Services.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RDF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00B050"/>
                </a:solidFill>
              </a:rPr>
              <a:t>Resource Description Framework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FF0000"/>
                </a:solidFill>
              </a:rPr>
              <a:t>Framework</a:t>
            </a:r>
            <a:r>
              <a:rPr lang="en-US" sz="2400">
                <a:solidFill>
                  <a:srgbClr val="00B050"/>
                </a:solidFill>
              </a:rPr>
              <a:t> for </a:t>
            </a:r>
            <a:r>
              <a:rPr lang="en-US" sz="2400"/>
              <a:t>describing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/>
              <a:t>resources</a:t>
            </a:r>
            <a:r>
              <a:rPr lang="en-US" sz="2400">
                <a:solidFill>
                  <a:srgbClr val="00B050"/>
                </a:solidFill>
              </a:rPr>
              <a:t> on the web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rgbClr val="00B050"/>
                </a:solidFill>
              </a:rPr>
              <a:t>RDF is written in XML</a:t>
            </a:r>
            <a:endParaRPr/>
          </a:p>
          <a:p>
            <a:pPr indent="-42544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WEB SERVICES…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RSS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Really Simple Syndication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Allows you to syndicate your site content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Easy way to share and view headlines and content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RSS files can be automatically updated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RSS allows personalized views for different sites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solidFill>
                  <a:schemeClr val="accent1"/>
                </a:solidFill>
              </a:rPr>
              <a:t>RSS is written in XML</a:t>
            </a:r>
            <a:endParaRPr/>
          </a:p>
          <a:p>
            <a:pPr indent="-3175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XML RSS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1069848" y="1424066"/>
            <a:ext cx="10058400" cy="176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RSS is useful for web sites that are updated frequently, like: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News sites - Lists news with title, date and descriptions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Companies - Lists news and new products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Calendars - Lists upcoming events and important days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Site changes - Lists changed pages or new pages</a:t>
            </a:r>
            <a:endParaRPr/>
          </a:p>
          <a:p>
            <a:pPr indent="-5333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90" name="Google Shape;290;p24"/>
          <p:cNvSpPr/>
          <p:nvPr/>
        </p:nvSpPr>
        <p:spPr>
          <a:xfrm>
            <a:off x="1069848" y="4649734"/>
            <a:ext cx="60749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There is no official standard for RSS.</a:t>
            </a:r>
            <a:endParaRPr sz="2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1069848" y="3652015"/>
            <a:ext cx="928890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WSDL, SOAP,  RDF are W3C recommendation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//By the way, </a:t>
            </a:r>
            <a:r>
              <a:rPr b="0" i="0" lang="en-US" sz="2000" u="sng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w3c?</a:t>
            </a:r>
            <a:endParaRPr b="0" i="0" sz="20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949926" y="334729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RSS EXAMPLE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949926" y="1094281"/>
            <a:ext cx="1098279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encoding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?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rss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="2.0"&gt;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W3Schools Home Page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https://www.w3schools.com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 web building tutorials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RSS Tutorial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https://www.w3schools.com/xml/xml_rss.asp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RSS tutorial on W3Schools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/item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 Tutorial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https://www.w3schools.com/xml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/link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XML tutorial on W3Schools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/description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/item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/channel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/rss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			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8934138" y="6357260"/>
            <a:ext cx="959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069848" y="2121408"/>
            <a:ext cx="7579477" cy="132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XML stands for eXtensible Markup Language.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XML was designed to store and transport data.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XML was designed to be both human- and machine-readable.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204210" y="3670042"/>
            <a:ext cx="992403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Why Study XML?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XML plays an important role in many different IT systems.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XML is often used for distributing data over the Internet.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important (for all types of software developers!) to have a good understanding of XML.</a:t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069848" y="484632"/>
            <a:ext cx="10058400" cy="924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XML USAGE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1069848" y="1644271"/>
            <a:ext cx="100584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XML Separates Data from Presentation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XML does not carry any information about how to be displayed.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The same XML data can be used in many different presentation scenarios.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Because of this, with XML, there is a full separation between data and presentation.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XML is Often a Complement to HTML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 many HTML applications, XML is used to store or transport data, while HTML is used to format and display the same data.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XML Separates Data from HTML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When displaying data in HTML, you should not have to edit the HTML file when the data changes.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With XML, the data can be stored in separate XML files.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With a few lines of JavaScript code, you can read an XML file and update the data content of any HTML page.</a:t>
            </a:r>
            <a:endParaRPr b="0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XML EXAMPLE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959920" y="3142786"/>
            <a:ext cx="59905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encoding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Tove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/to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Jani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/from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Reminder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Don't forget me this weekend!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/note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840511" y="285614"/>
            <a:ext cx="5106650" cy="634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encoding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bookstore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="cooking"&gt;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Everyday Italian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Giada De Laurentiis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30.00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="children"&gt;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Harry Potter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K. Rowling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29.99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="web"&gt;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XQuery Kick Start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James McGovern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 Bothner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Kurt Cagle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James Linn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Vaidyanathan Nagarajan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2003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49.99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/bookstore</a:t>
            </a:r>
            <a:r>
              <a:rPr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019331" y="2503357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 1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0193311" y="3271046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Example-2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M node tree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586" y="1732241"/>
            <a:ext cx="5707413" cy="322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type="title"/>
          </p:nvPr>
        </p:nvSpPr>
        <p:spPr>
          <a:xfrm>
            <a:off x="629587" y="124868"/>
            <a:ext cx="2938072" cy="84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XML…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29587" y="1085910"/>
            <a:ext cx="2424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XML Tree Structure</a:t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456920" y="948690"/>
            <a:ext cx="6096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encoding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="UTF-8</a:t>
            </a:r>
            <a:r>
              <a:rPr b="1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bookstore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="cooking"&gt;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Everyday Italian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Giada De Laurentiis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30.00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="children"&gt;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Harry Potter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K. Rowling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29.99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category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="web"&gt;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lang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Learning XML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Erik T. Ray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/author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2003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/year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39.95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/price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/bookstore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456920" y="364948"/>
            <a:ext cx="5574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image in left represents books in this XML: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839448" y="5726243"/>
            <a:ext cx="2214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on XML…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1069848" y="1244184"/>
            <a:ext cx="10058400" cy="5126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JSON: </a:t>
            </a:r>
            <a:r>
              <a:rPr b="1" lang="en-US"/>
              <a:t>J</a:t>
            </a:r>
            <a:r>
              <a:rPr lang="en-US"/>
              <a:t>ava</a:t>
            </a:r>
            <a:r>
              <a:rPr b="1" lang="en-US"/>
              <a:t>S</a:t>
            </a:r>
            <a:r>
              <a:rPr lang="en-US"/>
              <a:t>cript </a:t>
            </a:r>
            <a:r>
              <a:rPr b="1" lang="en-US"/>
              <a:t>O</a:t>
            </a:r>
            <a:r>
              <a:rPr lang="en-US"/>
              <a:t>bject </a:t>
            </a:r>
            <a:r>
              <a:rPr b="1" lang="en-US"/>
              <a:t>N</a:t>
            </a:r>
            <a:r>
              <a:rPr lang="en-US"/>
              <a:t>otation.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JSON is a syntax for storing and exchanging data.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JSON is text, written with JavaScript object notation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Exchanging Data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Data between a browser and a server, the data can only be text.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JSON is text, and we can convert any JavaScript object into JSON, and send JSON to the server.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We can also convert any JSON received from the server into JavaScript objects.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JSON SYNTAX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069848" y="1379095"/>
            <a:ext cx="9902952" cy="1603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JSON syntax is derived from JavaScript object notation syntax: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Data is in name/value pairs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Data is separated by commas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Curly braces hold objects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Square brackets hold arrays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6421337" y="214965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7683885" y="270365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964367" y="3274156"/>
            <a:ext cx="9573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069848" y="3274156"/>
            <a:ext cx="4714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JSON data is written as 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name/value pairs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964367" y="3749935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964366" y="4225713"/>
            <a:ext cx="838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 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JSON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, </a:t>
            </a:r>
            <a:r>
              <a:rPr b="1" i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keys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 must be strings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, written 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with double quotes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964366" y="4752762"/>
            <a:ext cx="2161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64366" y="5177270"/>
            <a:ext cx="9109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 </a:t>
            </a:r>
            <a:r>
              <a:rPr b="1"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JavaScript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, keys can be strings, numbers, or identifier names: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964366" y="5673460"/>
            <a:ext cx="2084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name: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069848" y="484632"/>
            <a:ext cx="10058400" cy="75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MORE JSON SYNTAX…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1069848" y="1424066"/>
            <a:ext cx="10058400" cy="47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With JavaScript you can create an object and assign data to it, like this: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You can access a JavaScript object like this: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000000"/>
                </a:solidFill>
              </a:rPr>
              <a:t>Data can be modified like this: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JavaScript arrays can also be used as JSON. [How?]</a:t>
            </a:r>
            <a:b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1578963" y="1861652"/>
            <a:ext cx="9288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person = { name: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age: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city: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"New York"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};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578963" y="266889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person.name;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 returns 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578963" y="3105475"/>
            <a:ext cx="6620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person[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this also works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578963" y="3979966"/>
            <a:ext cx="69054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person.name = 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"Gilbert"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;//Another way to do it?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459042" y="5454460"/>
            <a:ext cx="9124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Parse the data with </a:t>
            </a:r>
            <a:r>
              <a:rPr lang="en-US" sz="1800" u="sng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JSON.parse(), </a:t>
            </a: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and the data becomes a JavaScript object.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2020-04-28T17:31:48Z</dcterms:created>
  <dc:creator>Microsoft Office User</dc:creator>
</cp:coreProperties>
</file>