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4" r:id="rId1"/>
  </p:sldMasterIdLst>
  <p:notesMasterIdLst>
    <p:notesMasterId r:id="rId32"/>
  </p:notesMasterIdLst>
  <p:sldIdLst>
    <p:sldId id="256" r:id="rId2"/>
    <p:sldId id="314" r:id="rId3"/>
    <p:sldId id="315" r:id="rId4"/>
    <p:sldId id="316" r:id="rId5"/>
    <p:sldId id="317" r:id="rId6"/>
    <p:sldId id="318" r:id="rId7"/>
    <p:sldId id="297" r:id="rId8"/>
    <p:sldId id="322" r:id="rId9"/>
    <p:sldId id="298" r:id="rId10"/>
    <p:sldId id="299" r:id="rId11"/>
    <p:sldId id="300" r:id="rId12"/>
    <p:sldId id="301" r:id="rId13"/>
    <p:sldId id="302" r:id="rId14"/>
    <p:sldId id="303" r:id="rId15"/>
    <p:sldId id="304" r:id="rId16"/>
    <p:sldId id="319" r:id="rId17"/>
    <p:sldId id="320" r:id="rId18"/>
    <p:sldId id="324" r:id="rId19"/>
    <p:sldId id="323" r:id="rId20"/>
    <p:sldId id="325" r:id="rId21"/>
    <p:sldId id="305" r:id="rId22"/>
    <p:sldId id="326" r:id="rId23"/>
    <p:sldId id="306" r:id="rId24"/>
    <p:sldId id="307" r:id="rId25"/>
    <p:sldId id="308" r:id="rId26"/>
    <p:sldId id="310" r:id="rId27"/>
    <p:sldId id="311" r:id="rId28"/>
    <p:sldId id="312" r:id="rId29"/>
    <p:sldId id="313" r:id="rId30"/>
    <p:sldId id="292" r:id="rId31"/>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2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2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2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200" kern="1200">
        <a:solidFill>
          <a:schemeClr val="tx1"/>
        </a:solidFill>
        <a:latin typeface="Arial" pitchFamily="34" charset="0"/>
        <a:ea typeface="MS PGothic" pitchFamily="34" charset="-128"/>
        <a:cs typeface="+mn-cs"/>
      </a:defRPr>
    </a:lvl5pPr>
    <a:lvl6pPr marL="2286000" algn="l" defTabSz="914400" rtl="0" eaLnBrk="1" latinLnBrk="0" hangingPunct="1">
      <a:defRPr sz="1200" kern="1200">
        <a:solidFill>
          <a:schemeClr val="tx1"/>
        </a:solidFill>
        <a:latin typeface="Arial" pitchFamily="34" charset="0"/>
        <a:ea typeface="MS PGothic" pitchFamily="34" charset="-128"/>
        <a:cs typeface="+mn-cs"/>
      </a:defRPr>
    </a:lvl6pPr>
    <a:lvl7pPr marL="2743200" algn="l" defTabSz="914400" rtl="0" eaLnBrk="1" latinLnBrk="0" hangingPunct="1">
      <a:defRPr sz="1200" kern="1200">
        <a:solidFill>
          <a:schemeClr val="tx1"/>
        </a:solidFill>
        <a:latin typeface="Arial" pitchFamily="34" charset="0"/>
        <a:ea typeface="MS PGothic" pitchFamily="34" charset="-128"/>
        <a:cs typeface="+mn-cs"/>
      </a:defRPr>
    </a:lvl7pPr>
    <a:lvl8pPr marL="3200400" algn="l" defTabSz="914400" rtl="0" eaLnBrk="1" latinLnBrk="0" hangingPunct="1">
      <a:defRPr sz="1200" kern="1200">
        <a:solidFill>
          <a:schemeClr val="tx1"/>
        </a:solidFill>
        <a:latin typeface="Arial" pitchFamily="34" charset="0"/>
        <a:ea typeface="MS PGothic" pitchFamily="34" charset="-128"/>
        <a:cs typeface="+mn-cs"/>
      </a:defRPr>
    </a:lvl8pPr>
    <a:lvl9pPr marL="3657600" algn="l" defTabSz="914400" rtl="0" eaLnBrk="1" latinLnBrk="0" hangingPunct="1">
      <a:defRPr sz="12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ea typeface="+mn-ea"/>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ea typeface="+mn-ea"/>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ea typeface="ＭＳ Ｐゴシック" charset="-128"/>
              </a:defRPr>
            </a:lvl1pPr>
          </a:lstStyle>
          <a:p>
            <a:pPr>
              <a:defRPr/>
            </a:pPr>
            <a:fld id="{042079BF-5F4E-4D12-A0E1-946C4F2821B8}" type="slidenum">
              <a:rPr lang="en-US"/>
              <a:pPr>
                <a:defRPr/>
              </a:pPr>
              <a:t>‹#›</a:t>
            </a:fld>
            <a:endParaRPr lang="en-US"/>
          </a:p>
        </p:txBody>
      </p:sp>
    </p:spTree>
    <p:extLst>
      <p:ext uri="{BB962C8B-B14F-4D97-AF65-F5344CB8AC3E}">
        <p14:creationId xmlns:p14="http://schemas.microsoft.com/office/powerpoint/2010/main" val="411276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1E9AA5D-6BFA-45AE-B8AB-EA9FEE8025FB}" type="slidenum">
              <a:rPr lang="en-US" smtClean="0">
                <a:latin typeface="Arial" pitchFamily="34" charset="0"/>
                <a:ea typeface="MS PGothic" pitchFamily="34" charset="-128"/>
              </a:rPr>
              <a:pPr/>
              <a:t>1</a:t>
            </a:fld>
            <a:endParaRPr lang="en-US" smtClean="0">
              <a:latin typeface="Arial" pitchFamily="34" charset="0"/>
              <a:ea typeface="MS PGothic" pitchFamily="34" charset="-128"/>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3716381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5A01F0DF-0A66-4067-8B51-A773F3F320FE}" type="datetime1">
              <a:rPr lang="en-US" smtClean="0"/>
              <a:pPr>
                <a:defRPr/>
              </a:pPr>
              <a:t>5/16/2018</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endParaRPr lang="en-US"/>
          </a:p>
          <a:p>
            <a:pPr>
              <a:defRPr/>
            </a:pPr>
            <a:r>
              <a:rPr lang="en-US"/>
              <a:t> Ch 3 - </a:t>
            </a:r>
            <a:fld id="{09D82C37-0D24-4C66-A6D2-C3CBC6914B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4C56191-8337-437B-8A6F-A48BBB33409F}" type="datetime1">
              <a:rPr lang="en-US" smtClean="0"/>
              <a:pPr>
                <a:defRPr/>
              </a:pPr>
              <a:t>5/16/2018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660B025C-3557-4CF8-B2F6-3DF888998395}" type="datetime1">
              <a:rPr lang="en-US" smtClean="0"/>
              <a:pPr>
                <a:defRPr/>
              </a:pPr>
              <a:t>5/16/2018</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fld id="{6074D8D1-73A2-4850-B7B3-33DE436B9EC1}" type="datetime1">
              <a:rPr lang="en-US" smtClean="0"/>
              <a:pPr>
                <a:defRPr/>
              </a:pPr>
              <a:t>5/16/2018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C0E2F31A-6802-4CB9-BF71-8F78E8D6AB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1F27B68-0782-46EC-9A6C-83DC2DEECC2E}" type="datetime1">
              <a:rPr lang="en-US" smtClean="0"/>
              <a:pPr>
                <a:defRPr/>
              </a:pPr>
              <a:t>5/16/2018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endParaRPr lang="en-US"/>
          </a:p>
          <a:p>
            <a:pPr>
              <a:defRPr/>
            </a:pPr>
            <a:r>
              <a:rPr lang="en-US"/>
              <a:t> Ch 3 - </a:t>
            </a:r>
            <a:fld id="{EA5E5F83-A7DA-458C-8971-C2CA9831956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7E0C068E-C31A-4AE5-8790-2CDD7B9C201C}" type="datetime1">
              <a:rPr lang="en-US" smtClean="0"/>
              <a:pPr>
                <a:defRPr/>
              </a:pPr>
              <a:t>5/16/2018</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endParaRPr lang="en-US" dirty="0"/>
          </a:p>
          <a:p>
            <a:pPr>
              <a:defRPr/>
            </a:pPr>
            <a:r>
              <a:rPr lang="en-US" dirty="0"/>
              <a:t> Ch 3 - </a:t>
            </a:r>
            <a:fld id="{258793F0-8C0F-4821-BBF8-EEB3132AB8B5}"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94ED744D-E496-425B-99EE-115A70EC86BF}" type="datetime1">
              <a:rPr lang="en-US" smtClean="0"/>
              <a:pPr>
                <a:defRPr/>
              </a:pPr>
              <a:t>5/16/2018</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endParaRPr lang="en-US"/>
          </a:p>
          <a:p>
            <a:pPr>
              <a:defRPr/>
            </a:pPr>
            <a:r>
              <a:rPr lang="en-US"/>
              <a:t> Ch 3 - </a:t>
            </a:r>
            <a:fld id="{96753346-3E76-4265-B06D-89D7680BFBB2}"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0E3B8536-97C0-4F3C-BBE6-B7BF20630B8C}" type="datetime1">
              <a:rPr lang="en-US" smtClean="0"/>
              <a:pPr>
                <a:defRPr/>
              </a:pPr>
              <a:t>5/16/2018</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endParaRPr lang="en-US"/>
          </a:p>
          <a:p>
            <a:pPr>
              <a:defRPr/>
            </a:pPr>
            <a:r>
              <a:rPr lang="en-US"/>
              <a:t> Ch 3 - </a:t>
            </a:r>
            <a:fld id="{2E7B2A82-6C7A-4B8A-8F1B-BAA7E05F0105}"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AF498BF5-B8B3-41BE-8F9A-0D9A979E0F1D}" type="datetime1">
              <a:rPr lang="en-US" smtClean="0"/>
              <a:pPr>
                <a:defRPr/>
              </a:pPr>
              <a:t>5/16/2018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endParaRPr lang="en-US"/>
          </a:p>
          <a:p>
            <a:pPr>
              <a:defRPr/>
            </a:pPr>
            <a:r>
              <a:rPr lang="en-US"/>
              <a:t> Ch 3 - </a:t>
            </a:r>
            <a:fld id="{2A77396D-D45A-4CEA-93BF-9031FF7F4D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0CC534E3-71C3-406A-9EA1-0521451A3462}" type="datetime1">
              <a:rPr lang="en-US" smtClean="0"/>
              <a:pPr>
                <a:defRPr/>
              </a:pPr>
              <a:t>5/16/2018</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endParaRPr lang="en-US"/>
          </a:p>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1FA0245-BD5E-41A2-B23D-39D111384B3E}" type="datetime1">
              <a:rPr lang="en-US" smtClean="0"/>
              <a:pPr>
                <a:defRPr/>
              </a:pPr>
              <a:t>5/16/2018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endParaRPr lang="en-US"/>
          </a:p>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118E2558-D49F-4C01-9A70-A5A33BFC0B3A}" type="datetime1">
              <a:rPr lang="en-US" smtClean="0"/>
              <a:pPr>
                <a:defRPr/>
              </a:pPr>
              <a:t>5/16/2018</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charset="0"/>
                <a:ea typeface="ＭＳ Ｐゴシック" charset="-128"/>
              </a:defRPr>
            </a:lvl1pPr>
          </a:lstStyle>
          <a:p>
            <a:pPr>
              <a:defRPr/>
            </a:pPr>
            <a:fld id="{EF111C58-9D7B-4974-B8E6-CF45DFFE8F45}" type="datetime1">
              <a:rPr lang="en-US" smtClean="0"/>
              <a:pPr>
                <a:defRPr/>
              </a:pPr>
              <a:t>5/16/2018</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charset="0"/>
                <a:ea typeface="ＭＳ Ｐゴシック" charset="-128"/>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128"/>
              </a:defRPr>
            </a:lvl1pPr>
          </a:lstStyle>
          <a:p>
            <a:pPr>
              <a:defRPr/>
            </a:pPr>
            <a:endParaRPr lang="en-US"/>
          </a:p>
          <a:p>
            <a:pPr>
              <a:defRPr/>
            </a:pPr>
            <a:r>
              <a:rPr lang="en-US"/>
              <a:t> Ch 3 - </a:t>
            </a:r>
            <a:fld id="{52F2CD49-F0A1-4F28-AE8C-AF1AA1FBF2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5" r:id="rId2"/>
    <p:sldLayoutId id="2147483878" r:id="rId3"/>
    <p:sldLayoutId id="2147483879" r:id="rId4"/>
    <p:sldLayoutId id="2147483880" r:id="rId5"/>
    <p:sldLayoutId id="2147483876" r:id="rId6"/>
    <p:sldLayoutId id="2147483881" r:id="rId7"/>
    <p:sldLayoutId id="2147483882" r:id="rId8"/>
    <p:sldLayoutId id="2147483883" r:id="rId9"/>
    <p:sldLayoutId id="2147483884" r:id="rId10"/>
    <p:sldLayoutId id="2147483885" r:id="rId11"/>
    <p:sldLayoutId id="2147483886" r:id="rId12"/>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40000"/>
                <a:lumOff val="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1266" name="Text Box 5"/>
          <p:cNvSpPr txBox="1">
            <a:spLocks noChangeArrowheads="1"/>
          </p:cNvSpPr>
          <p:nvPr/>
        </p:nvSpPr>
        <p:spPr bwMode="auto">
          <a:xfrm>
            <a:off x="400050" y="762000"/>
            <a:ext cx="8382000" cy="3293209"/>
          </a:xfrm>
          <a:prstGeom prst="rect">
            <a:avLst/>
          </a:prstGeom>
          <a:noFill/>
          <a:ln w="9525">
            <a:noFill/>
            <a:miter lim="800000"/>
            <a:headEnd/>
            <a:tailEnd/>
          </a:ln>
        </p:spPr>
        <p:txBody>
          <a:bodyPr wrap="square">
            <a:spAutoFit/>
          </a:bodyPr>
          <a:lstStyle/>
          <a:p>
            <a:pPr algn="ctr"/>
            <a:r>
              <a:rPr lang="en-US" sz="4000" b="1" dirty="0" smtClean="0">
                <a:solidFill>
                  <a:srgbClr val="0000CC"/>
                </a:solidFill>
                <a:latin typeface="Times New Roman" pitchFamily="18" charset="0"/>
                <a:cs typeface="Times New Roman" pitchFamily="18" charset="0"/>
              </a:rPr>
              <a:t>Web Engineering</a:t>
            </a:r>
            <a:endParaRPr lang="en-US" sz="4000" b="1" dirty="0">
              <a:solidFill>
                <a:srgbClr val="0000CC"/>
              </a:solidFill>
              <a:latin typeface="Times New Roman" pitchFamily="18" charset="0"/>
              <a:cs typeface="Times New Roman" pitchFamily="18" charset="0"/>
            </a:endParaRPr>
          </a:p>
          <a:p>
            <a:pPr algn="ctr"/>
            <a:endParaRPr lang="en-US" sz="4000" b="1" dirty="0" smtClean="0">
              <a:solidFill>
                <a:srgbClr val="FFFF00"/>
              </a:solidFill>
              <a:latin typeface="Times New Roman" pitchFamily="18" charset="0"/>
              <a:cs typeface="Times New Roman" pitchFamily="18" charset="0"/>
            </a:endParaRPr>
          </a:p>
          <a:p>
            <a:pPr algn="ctr"/>
            <a:r>
              <a:rPr lang="en-US" sz="4000" b="1" dirty="0" smtClean="0">
                <a:solidFill>
                  <a:srgbClr val="FF0000"/>
                </a:solidFill>
                <a:latin typeface="Times New Roman" pitchFamily="18" charset="0"/>
                <a:cs typeface="Times New Roman" pitchFamily="18" charset="0"/>
              </a:rPr>
              <a:t>HTTP Protocol</a:t>
            </a:r>
          </a:p>
          <a:p>
            <a:r>
              <a:rPr lang="en-US" sz="1600" dirty="0" smtClean="0"/>
              <a:t>	</a:t>
            </a:r>
            <a:r>
              <a:rPr lang="en-US" sz="1600" dirty="0"/>
              <a:t>	</a:t>
            </a:r>
            <a:endParaRPr lang="en-US" sz="1600" dirty="0" smtClean="0"/>
          </a:p>
          <a:p>
            <a:endParaRPr lang="en-US" sz="1600" dirty="0"/>
          </a:p>
          <a:p>
            <a:endParaRPr lang="en-US" sz="1600" dirty="0" smtClean="0"/>
          </a:p>
          <a:p>
            <a:endParaRPr lang="en-US" sz="4000" b="1" dirty="0" smtClean="0">
              <a:latin typeface="Trebuchet MS" pitchFamily="34" charset="0"/>
            </a:endParaRPr>
          </a:p>
        </p:txBody>
      </p:sp>
      <p:sp>
        <p:nvSpPr>
          <p:cNvPr id="3" name="Slide Number Placeholder 2"/>
          <p:cNvSpPr>
            <a:spLocks noGrp="1"/>
          </p:cNvSpPr>
          <p:nvPr>
            <p:ph type="sldNum" sz="quarter" idx="12"/>
          </p:nvPr>
        </p:nvSpPr>
        <p:spPr/>
        <p:txBody>
          <a:bodyPr/>
          <a:lstStyle/>
          <a:p>
            <a:pPr>
              <a:defRPr/>
            </a:pPr>
            <a:endParaRPr lang="en-US" smtClean="0"/>
          </a:p>
          <a:p>
            <a:pPr>
              <a:defRPr/>
            </a:pP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smtClean="0"/>
              <a:t>HTTP connections</a:t>
            </a:r>
          </a:p>
        </p:txBody>
      </p:sp>
      <p:sp>
        <p:nvSpPr>
          <p:cNvPr id="36869" name="Rectangle 3"/>
          <p:cNvSpPr>
            <a:spLocks noGrp="1" noChangeArrowheads="1"/>
          </p:cNvSpPr>
          <p:nvPr>
            <p:ph type="body" sz="half" idx="1"/>
          </p:nvPr>
        </p:nvSpPr>
        <p:spPr/>
        <p:txBody>
          <a:bodyPr/>
          <a:lstStyle/>
          <a:p>
            <a:pPr>
              <a:buFont typeface="ZapfDingbats" pitchFamily="82" charset="2"/>
              <a:buNone/>
            </a:pPr>
            <a:r>
              <a:rPr lang="en-US" sz="2400" u="sng" dirty="0" err="1" smtClean="0">
                <a:solidFill>
                  <a:srgbClr val="FF0000"/>
                </a:solidFill>
              </a:rPr>
              <a:t>Nonpersistent</a:t>
            </a:r>
            <a:r>
              <a:rPr lang="en-US" sz="2400" u="sng" dirty="0" smtClean="0">
                <a:solidFill>
                  <a:srgbClr val="FF0000"/>
                </a:solidFill>
              </a:rPr>
              <a:t> HTTP</a:t>
            </a:r>
            <a:endParaRPr lang="en-US" sz="2400" dirty="0" smtClean="0"/>
          </a:p>
          <a:p>
            <a:r>
              <a:rPr lang="en-US" sz="2400" dirty="0" smtClean="0"/>
              <a:t>At most one object is sent over a TCP connection.</a:t>
            </a:r>
          </a:p>
          <a:p>
            <a:r>
              <a:rPr lang="en-US" sz="2400" dirty="0" smtClean="0"/>
              <a:t>HTTP/1.0 uses </a:t>
            </a:r>
            <a:r>
              <a:rPr lang="en-US" sz="2400" dirty="0" err="1" smtClean="0"/>
              <a:t>nonpersistent</a:t>
            </a:r>
            <a:r>
              <a:rPr lang="en-US" sz="2400" dirty="0" smtClean="0"/>
              <a:t> HTTP</a:t>
            </a:r>
          </a:p>
        </p:txBody>
      </p:sp>
      <p:sp>
        <p:nvSpPr>
          <p:cNvPr id="36870" name="Rectangle 4"/>
          <p:cNvSpPr>
            <a:spLocks noGrp="1" noChangeArrowheads="1"/>
          </p:cNvSpPr>
          <p:nvPr>
            <p:ph type="body" sz="half" idx="2"/>
          </p:nvPr>
        </p:nvSpPr>
        <p:spPr/>
        <p:txBody>
          <a:bodyPr/>
          <a:lstStyle/>
          <a:p>
            <a:pPr>
              <a:buFont typeface="ZapfDingbats" pitchFamily="82" charset="2"/>
              <a:buNone/>
            </a:pPr>
            <a:r>
              <a:rPr lang="en-US" sz="2400" u="sng" dirty="0" smtClean="0">
                <a:solidFill>
                  <a:srgbClr val="FF0000"/>
                </a:solidFill>
              </a:rPr>
              <a:t>Persistent HTTP</a:t>
            </a:r>
            <a:endParaRPr lang="en-US" sz="2400" dirty="0" smtClean="0">
              <a:solidFill>
                <a:srgbClr val="FF0000"/>
              </a:solidFill>
            </a:endParaRPr>
          </a:p>
          <a:p>
            <a:r>
              <a:rPr lang="en-US" sz="2400" dirty="0" smtClean="0"/>
              <a:t>Multiple objects can be sent over single TCP connection between client and server.</a:t>
            </a:r>
          </a:p>
          <a:p>
            <a:r>
              <a:rPr lang="en-US" sz="2400" dirty="0" smtClean="0"/>
              <a:t>HTTP/1.1 uses persistent connections in default mode</a:t>
            </a:r>
          </a:p>
        </p:txBody>
      </p:sp>
      <p:sp>
        <p:nvSpPr>
          <p:cNvPr id="5" name="Slide Number Placeholder 4"/>
          <p:cNvSpPr>
            <a:spLocks noGrp="1"/>
          </p:cNvSpPr>
          <p:nvPr>
            <p:ph type="sldNum" sz="quarter" idx="11"/>
          </p:nvPr>
        </p:nvSpPr>
        <p:spPr/>
        <p:txBody>
          <a:bodyPr>
            <a:normAutofit fontScale="85000" lnSpcReduction="20000"/>
          </a:bodyPr>
          <a:lstStyle/>
          <a:p>
            <a:pP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Line 11"/>
          <p:cNvSpPr>
            <a:spLocks noChangeShapeType="1"/>
          </p:cNvSpPr>
          <p:nvPr/>
        </p:nvSpPr>
        <p:spPr bwMode="auto">
          <a:xfrm>
            <a:off x="476250" y="2362200"/>
            <a:ext cx="0" cy="4495800"/>
          </a:xfrm>
          <a:prstGeom prst="line">
            <a:avLst/>
          </a:prstGeom>
          <a:noFill/>
          <a:ln w="19050">
            <a:solidFill>
              <a:schemeClr val="accent2"/>
            </a:solidFill>
            <a:round/>
            <a:headEnd/>
            <a:tailEnd type="triangle" w="med" len="med"/>
          </a:ln>
        </p:spPr>
        <p:txBody>
          <a:bodyPr wrap="none" anchor="ctr"/>
          <a:lstStyle/>
          <a:p>
            <a:endParaRPr lang="en-US"/>
          </a:p>
        </p:txBody>
      </p:sp>
      <p:sp>
        <p:nvSpPr>
          <p:cNvPr id="37893" name="Rectangle 13"/>
          <p:cNvSpPr>
            <a:spLocks noChangeArrowheads="1"/>
          </p:cNvSpPr>
          <p:nvPr/>
        </p:nvSpPr>
        <p:spPr bwMode="auto">
          <a:xfrm>
            <a:off x="238125" y="6286500"/>
            <a:ext cx="657225" cy="295275"/>
          </a:xfrm>
          <a:prstGeom prst="rect">
            <a:avLst/>
          </a:prstGeom>
          <a:solidFill>
            <a:schemeClr val="bg1"/>
          </a:solidFill>
          <a:ln w="9525">
            <a:noFill/>
            <a:miter lim="800000"/>
            <a:headEnd/>
            <a:tailEnd/>
          </a:ln>
        </p:spPr>
        <p:txBody>
          <a:bodyPr wrap="none" anchor="ctr"/>
          <a:lstStyle/>
          <a:p>
            <a:endParaRPr lang="en-US"/>
          </a:p>
        </p:txBody>
      </p:sp>
      <p:sp>
        <p:nvSpPr>
          <p:cNvPr id="37894" name="Rectangle 2"/>
          <p:cNvSpPr>
            <a:spLocks noGrp="1" noChangeArrowheads="1"/>
          </p:cNvSpPr>
          <p:nvPr>
            <p:ph type="title"/>
          </p:nvPr>
        </p:nvSpPr>
        <p:spPr>
          <a:xfrm>
            <a:off x="542925" y="257175"/>
            <a:ext cx="7772400" cy="866775"/>
          </a:xfrm>
        </p:spPr>
        <p:txBody>
          <a:bodyPr/>
          <a:lstStyle/>
          <a:p>
            <a:r>
              <a:rPr lang="en-US" sz="3600" smtClean="0"/>
              <a:t>Nonpersistent HTTP</a:t>
            </a:r>
            <a:endParaRPr lang="en-US" smtClean="0"/>
          </a:p>
        </p:txBody>
      </p:sp>
      <p:sp>
        <p:nvSpPr>
          <p:cNvPr id="37895" name="Rectangle 3"/>
          <p:cNvSpPr>
            <a:spLocks noGrp="1" noChangeArrowheads="1"/>
          </p:cNvSpPr>
          <p:nvPr>
            <p:ph type="body" sz="half" idx="1"/>
          </p:nvPr>
        </p:nvSpPr>
        <p:spPr>
          <a:xfrm>
            <a:off x="228600" y="1381125"/>
            <a:ext cx="8115300" cy="466725"/>
          </a:xfrm>
        </p:spPr>
        <p:txBody>
          <a:bodyPr/>
          <a:lstStyle/>
          <a:p>
            <a:pPr>
              <a:buFont typeface="ZapfDingbats" pitchFamily="82" charset="2"/>
              <a:buNone/>
            </a:pPr>
            <a:r>
              <a:rPr lang="en-US" sz="2400" dirty="0" smtClean="0"/>
              <a:t>Suppose user enters URL </a:t>
            </a:r>
            <a:r>
              <a:rPr lang="en-US" sz="2000" dirty="0" smtClean="0">
                <a:latin typeface="Courier New" pitchFamily="49" charset="0"/>
              </a:rPr>
              <a:t>www.someSchool.edu/someDepartment/home.index</a:t>
            </a:r>
            <a:endParaRPr lang="en-US" sz="2400" dirty="0" smtClean="0"/>
          </a:p>
        </p:txBody>
      </p:sp>
      <p:sp>
        <p:nvSpPr>
          <p:cNvPr id="37896" name="Rectangle 4"/>
          <p:cNvSpPr>
            <a:spLocks noGrp="1" noChangeArrowheads="1"/>
          </p:cNvSpPr>
          <p:nvPr>
            <p:ph type="body" sz="half" idx="2"/>
          </p:nvPr>
        </p:nvSpPr>
        <p:spPr>
          <a:xfrm>
            <a:off x="657225" y="2362200"/>
            <a:ext cx="3943350" cy="1905000"/>
          </a:xfrm>
        </p:spPr>
        <p:txBody>
          <a:bodyPr/>
          <a:lstStyle/>
          <a:p>
            <a:pPr>
              <a:buFont typeface="ZapfDingbats" pitchFamily="82" charset="2"/>
              <a:buNone/>
            </a:pPr>
            <a:r>
              <a:rPr lang="en-US" sz="2000" dirty="0" smtClean="0">
                <a:solidFill>
                  <a:srgbClr val="FF0000"/>
                </a:solidFill>
              </a:rPr>
              <a:t>1a</a:t>
            </a:r>
            <a:r>
              <a:rPr lang="en-US" sz="1800" dirty="0" smtClean="0">
                <a:solidFill>
                  <a:srgbClr val="FF0000"/>
                </a:solidFill>
              </a:rPr>
              <a:t>.</a:t>
            </a:r>
            <a:r>
              <a:rPr lang="en-US" sz="1800" dirty="0" smtClean="0"/>
              <a:t> HTTP client initiates TCP connection to HTTP server (process) at </a:t>
            </a:r>
            <a:r>
              <a:rPr lang="en-US" sz="1800" dirty="0" smtClean="0">
                <a:latin typeface="Arial" pitchFamily="34" charset="0"/>
              </a:rPr>
              <a:t>www.someSchool.edu on port </a:t>
            </a:r>
            <a:r>
              <a:rPr lang="en-US" sz="1800" dirty="0" smtClean="0"/>
              <a:t>80</a:t>
            </a:r>
            <a:endParaRPr lang="en-US" sz="2000" dirty="0" smtClean="0"/>
          </a:p>
        </p:txBody>
      </p:sp>
      <p:sp>
        <p:nvSpPr>
          <p:cNvPr id="37897" name="Rectangle 5"/>
          <p:cNvSpPr>
            <a:spLocks noChangeArrowheads="1"/>
          </p:cNvSpPr>
          <p:nvPr/>
        </p:nvSpPr>
        <p:spPr bwMode="auto">
          <a:xfrm>
            <a:off x="704850" y="4095750"/>
            <a:ext cx="3810000" cy="1076325"/>
          </a:xfrm>
          <a:prstGeom prst="rect">
            <a:avLst/>
          </a:prstGeom>
          <a:noFill/>
          <a:ln w="9525">
            <a:noFill/>
            <a:miter lim="800000"/>
            <a:headEnd/>
            <a:tailEnd/>
          </a:ln>
        </p:spPr>
        <p:txBody>
          <a:bodyPr/>
          <a:lstStyle/>
          <a:p>
            <a:pPr marL="342900" indent="-342900"/>
            <a:r>
              <a:rPr lang="en-US" sz="2000">
                <a:solidFill>
                  <a:srgbClr val="FF0000"/>
                </a:solidFill>
              </a:rPr>
              <a:t>2.</a:t>
            </a:r>
            <a:r>
              <a:rPr lang="en-US" sz="2000"/>
              <a:t> HTTP</a:t>
            </a:r>
            <a:r>
              <a:rPr lang="en-US" sz="1800"/>
              <a:t> client sends HTTP </a:t>
            </a:r>
            <a:r>
              <a:rPr lang="en-US" sz="1800" i="1">
                <a:solidFill>
                  <a:schemeClr val="accent2"/>
                </a:solidFill>
              </a:rPr>
              <a:t>request message</a:t>
            </a:r>
            <a:r>
              <a:rPr lang="en-US" sz="1800"/>
              <a:t> (containing URL) into TCP connection socket. Message indicates that client wants object </a:t>
            </a:r>
            <a:r>
              <a:rPr lang="en-US" sz="1800">
                <a:latin typeface="Arial" pitchFamily="34" charset="0"/>
              </a:rPr>
              <a:t>someDepartment/home.index</a:t>
            </a:r>
          </a:p>
        </p:txBody>
      </p:sp>
      <p:sp>
        <p:nvSpPr>
          <p:cNvPr id="37898" name="Rectangle 6"/>
          <p:cNvSpPr>
            <a:spLocks noChangeArrowheads="1"/>
          </p:cNvSpPr>
          <p:nvPr/>
        </p:nvSpPr>
        <p:spPr bwMode="auto">
          <a:xfrm>
            <a:off x="4781550" y="2790825"/>
            <a:ext cx="3810000" cy="1504950"/>
          </a:xfrm>
          <a:prstGeom prst="rect">
            <a:avLst/>
          </a:prstGeom>
          <a:noFill/>
          <a:ln w="9525">
            <a:noFill/>
            <a:miter lim="800000"/>
            <a:headEnd/>
            <a:tailEnd/>
          </a:ln>
        </p:spPr>
        <p:txBody>
          <a:bodyPr/>
          <a:lstStyle/>
          <a:p>
            <a:pPr marL="342900" indent="-342900"/>
            <a:r>
              <a:rPr lang="en-US" sz="2000" dirty="0">
                <a:solidFill>
                  <a:srgbClr val="FF0000"/>
                </a:solidFill>
              </a:rPr>
              <a:t>1b.</a:t>
            </a:r>
            <a:r>
              <a:rPr lang="en-US" sz="2000" dirty="0"/>
              <a:t> HTTP</a:t>
            </a:r>
            <a:r>
              <a:rPr lang="en-US" sz="1800" dirty="0"/>
              <a:t> server at host </a:t>
            </a:r>
            <a:r>
              <a:rPr lang="en-US" sz="1800" dirty="0">
                <a:latin typeface="Arial" pitchFamily="34" charset="0"/>
              </a:rPr>
              <a:t>www.someSchool.edu </a:t>
            </a:r>
            <a:r>
              <a:rPr lang="en-US" sz="1800" dirty="0"/>
              <a:t>waiting for TCP connection at port 80.  “accepts” connection, notifying client</a:t>
            </a:r>
            <a:endParaRPr lang="en-US" sz="2000" dirty="0"/>
          </a:p>
        </p:txBody>
      </p:sp>
      <p:sp>
        <p:nvSpPr>
          <p:cNvPr id="37899" name="Rectangle 7"/>
          <p:cNvSpPr>
            <a:spLocks noChangeArrowheads="1"/>
          </p:cNvSpPr>
          <p:nvPr/>
        </p:nvSpPr>
        <p:spPr bwMode="auto">
          <a:xfrm>
            <a:off x="4724400" y="4648200"/>
            <a:ext cx="3810000" cy="1800225"/>
          </a:xfrm>
          <a:prstGeom prst="rect">
            <a:avLst/>
          </a:prstGeom>
          <a:noFill/>
          <a:ln w="9525">
            <a:noFill/>
            <a:miter lim="800000"/>
            <a:headEnd/>
            <a:tailEnd/>
          </a:ln>
        </p:spPr>
        <p:txBody>
          <a:bodyPr/>
          <a:lstStyle/>
          <a:p>
            <a:pPr marL="342900" indent="-342900"/>
            <a:r>
              <a:rPr lang="en-US" sz="2000">
                <a:solidFill>
                  <a:srgbClr val="FF0000"/>
                </a:solidFill>
              </a:rPr>
              <a:t>3.</a:t>
            </a:r>
            <a:r>
              <a:rPr lang="en-US" sz="2000"/>
              <a:t> HTTP</a:t>
            </a:r>
            <a:r>
              <a:rPr lang="en-US" sz="1800"/>
              <a:t> server receives request message, forms </a:t>
            </a:r>
            <a:r>
              <a:rPr lang="en-US" sz="1800" i="1">
                <a:solidFill>
                  <a:schemeClr val="accent2"/>
                </a:solidFill>
              </a:rPr>
              <a:t>response message</a:t>
            </a:r>
            <a:r>
              <a:rPr lang="en-US" sz="1800"/>
              <a:t> containing requested object, and sends message into its socket</a:t>
            </a:r>
          </a:p>
        </p:txBody>
      </p:sp>
      <p:sp>
        <p:nvSpPr>
          <p:cNvPr id="37900" name="Line 8"/>
          <p:cNvSpPr>
            <a:spLocks noChangeShapeType="1"/>
          </p:cNvSpPr>
          <p:nvPr/>
        </p:nvSpPr>
        <p:spPr bwMode="auto">
          <a:xfrm>
            <a:off x="4048125" y="291465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37901" name="Line 9"/>
          <p:cNvSpPr>
            <a:spLocks noChangeShapeType="1"/>
          </p:cNvSpPr>
          <p:nvPr/>
        </p:nvSpPr>
        <p:spPr bwMode="auto">
          <a:xfrm>
            <a:off x="3895725" y="485775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37902" name="Line 10"/>
          <p:cNvSpPr>
            <a:spLocks noChangeShapeType="1"/>
          </p:cNvSpPr>
          <p:nvPr/>
        </p:nvSpPr>
        <p:spPr bwMode="auto">
          <a:xfrm flipH="1">
            <a:off x="3933825" y="539115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37903" name="Text Box 12"/>
          <p:cNvSpPr txBox="1">
            <a:spLocks noChangeArrowheads="1"/>
          </p:cNvSpPr>
          <p:nvPr/>
        </p:nvSpPr>
        <p:spPr bwMode="auto">
          <a:xfrm>
            <a:off x="176213" y="6208713"/>
            <a:ext cx="815975" cy="457200"/>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chemeClr val="accent2"/>
                </a:solidFill>
              </a:rPr>
              <a:t>time</a:t>
            </a:r>
            <a:endParaRPr lang="en-US">
              <a:latin typeface="Times New Roman" pitchFamily="18" charset="0"/>
            </a:endParaRPr>
          </a:p>
        </p:txBody>
      </p:sp>
      <p:sp>
        <p:nvSpPr>
          <p:cNvPr id="37904" name="Line 14"/>
          <p:cNvSpPr>
            <a:spLocks noChangeShapeType="1"/>
          </p:cNvSpPr>
          <p:nvPr/>
        </p:nvSpPr>
        <p:spPr bwMode="auto">
          <a:xfrm flipH="1">
            <a:off x="4019550" y="342900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37905" name="Text Box 15"/>
          <p:cNvSpPr txBox="1">
            <a:spLocks noChangeArrowheads="1"/>
          </p:cNvSpPr>
          <p:nvPr/>
        </p:nvSpPr>
        <p:spPr bwMode="auto">
          <a:xfrm>
            <a:off x="7391400" y="1676400"/>
            <a:ext cx="1752600" cy="1200329"/>
          </a:xfrm>
          <a:prstGeom prst="rect">
            <a:avLst/>
          </a:prstGeom>
          <a:noFill/>
          <a:ln w="9525">
            <a:noFill/>
            <a:miter lim="800000"/>
            <a:headEnd/>
            <a:tailEnd/>
          </a:ln>
        </p:spPr>
        <p:txBody>
          <a:bodyPr wrap="square">
            <a:spAutoFit/>
          </a:bodyPr>
          <a:lstStyle/>
          <a:p>
            <a:pPr algn="ctr">
              <a:spcBef>
                <a:spcPct val="0"/>
              </a:spcBef>
              <a:buClrTx/>
              <a:buSzTx/>
              <a:buFontTx/>
              <a:buNone/>
            </a:pPr>
            <a:r>
              <a:rPr lang="en-US" sz="1800" dirty="0">
                <a:latin typeface="Arial" pitchFamily="34" charset="0"/>
              </a:rPr>
              <a:t>(</a:t>
            </a:r>
            <a:r>
              <a:rPr lang="en-US" sz="1800" dirty="0">
                <a:solidFill>
                  <a:srgbClr val="FF0000"/>
                </a:solidFill>
                <a:latin typeface="Arial" pitchFamily="34" charset="0"/>
              </a:rPr>
              <a:t>contains text, </a:t>
            </a:r>
          </a:p>
          <a:p>
            <a:pPr algn="ctr">
              <a:spcBef>
                <a:spcPct val="0"/>
              </a:spcBef>
              <a:buClrTx/>
              <a:buSzTx/>
              <a:buFontTx/>
              <a:buNone/>
            </a:pPr>
            <a:r>
              <a:rPr lang="en-US" sz="1800" dirty="0">
                <a:solidFill>
                  <a:srgbClr val="FF0000"/>
                </a:solidFill>
                <a:latin typeface="Arial" pitchFamily="34" charset="0"/>
              </a:rPr>
              <a:t>references to 10 </a:t>
            </a:r>
          </a:p>
          <a:p>
            <a:pPr algn="ctr">
              <a:spcBef>
                <a:spcPct val="0"/>
              </a:spcBef>
              <a:buClrTx/>
              <a:buSzTx/>
              <a:buFontTx/>
              <a:buNone/>
            </a:pPr>
            <a:r>
              <a:rPr lang="en-US" sz="1800" dirty="0">
                <a:solidFill>
                  <a:srgbClr val="FF0000"/>
                </a:solidFill>
                <a:latin typeface="Arial" pitchFamily="34" charset="0"/>
              </a:rPr>
              <a:t>jpeg images</a:t>
            </a:r>
            <a:r>
              <a:rPr lang="en-US" sz="1800" dirty="0">
                <a:latin typeface="Arial" pitchFamily="34" charset="0"/>
              </a:rPr>
              <a:t>)</a:t>
            </a:r>
            <a:endParaRPr lang="en-US" dirty="0">
              <a:latin typeface="Times New Roman" pitchFamily="18" charset="0"/>
            </a:endParaRPr>
          </a:p>
        </p:txBody>
      </p:sp>
      <p:sp>
        <p:nvSpPr>
          <p:cNvPr id="16" name="Slide Number Placeholder 15"/>
          <p:cNvSpPr>
            <a:spLocks noGrp="1"/>
          </p:cNvSpPr>
          <p:nvPr>
            <p:ph type="sldNum" sz="quarter" idx="11"/>
          </p:nvPr>
        </p:nvSpPr>
        <p:spPr/>
        <p:txBody>
          <a:bodyPr>
            <a:normAutofit fontScale="85000" lnSpcReduction="20000"/>
          </a:bodyPr>
          <a:lstStyle/>
          <a:p>
            <a:pPr>
              <a:defRPr/>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542925" y="257175"/>
            <a:ext cx="7772400" cy="866775"/>
          </a:xfrm>
        </p:spPr>
        <p:txBody>
          <a:bodyPr/>
          <a:lstStyle/>
          <a:p>
            <a:r>
              <a:rPr lang="en-US" sz="3600" smtClean="0"/>
              <a:t>Nonpersistent HTTP (cont.)</a:t>
            </a:r>
            <a:endParaRPr lang="en-US" smtClean="0"/>
          </a:p>
        </p:txBody>
      </p:sp>
      <p:sp>
        <p:nvSpPr>
          <p:cNvPr id="38917" name="Rectangle 6"/>
          <p:cNvSpPr>
            <a:spLocks noGrp="1" noChangeArrowheads="1"/>
          </p:cNvSpPr>
          <p:nvPr>
            <p:ph type="body" sz="half" idx="2"/>
          </p:nvPr>
        </p:nvSpPr>
        <p:spPr>
          <a:xfrm>
            <a:off x="1095375" y="2841625"/>
            <a:ext cx="3810000" cy="1533525"/>
          </a:xfrm>
        </p:spPr>
        <p:txBody>
          <a:bodyPr/>
          <a:lstStyle/>
          <a:p>
            <a:pPr>
              <a:buFont typeface="ZapfDingbats" pitchFamily="82" charset="2"/>
              <a:buNone/>
            </a:pPr>
            <a:r>
              <a:rPr lang="en-US" sz="2000" smtClean="0">
                <a:solidFill>
                  <a:srgbClr val="FF0000"/>
                </a:solidFill>
              </a:rPr>
              <a:t>5</a:t>
            </a:r>
            <a:r>
              <a:rPr lang="en-US" sz="1800" smtClean="0">
                <a:solidFill>
                  <a:srgbClr val="FF0000"/>
                </a:solidFill>
              </a:rPr>
              <a:t>.</a:t>
            </a:r>
            <a:r>
              <a:rPr lang="en-US" sz="1800" smtClean="0"/>
              <a:t> HTTP client receives response message containing html file, displays html.  Parsing html file, finds 10 referenced jpeg  objects</a:t>
            </a:r>
            <a:endParaRPr lang="en-US" sz="2000" smtClean="0"/>
          </a:p>
        </p:txBody>
      </p:sp>
      <p:sp>
        <p:nvSpPr>
          <p:cNvPr id="38918" name="Rectangle 7"/>
          <p:cNvSpPr>
            <a:spLocks noChangeArrowheads="1"/>
          </p:cNvSpPr>
          <p:nvPr/>
        </p:nvSpPr>
        <p:spPr bwMode="auto">
          <a:xfrm>
            <a:off x="1085850" y="4362450"/>
            <a:ext cx="3810000" cy="666750"/>
          </a:xfrm>
          <a:prstGeom prst="rect">
            <a:avLst/>
          </a:prstGeom>
          <a:noFill/>
          <a:ln w="9525">
            <a:noFill/>
            <a:miter lim="800000"/>
            <a:headEnd/>
            <a:tailEnd/>
          </a:ln>
        </p:spPr>
        <p:txBody>
          <a:bodyPr/>
          <a:lstStyle/>
          <a:p>
            <a:pPr marL="342900" indent="-342900"/>
            <a:r>
              <a:rPr lang="en-US" sz="2000">
                <a:solidFill>
                  <a:srgbClr val="FF0000"/>
                </a:solidFill>
              </a:rPr>
              <a:t>6.</a:t>
            </a:r>
            <a:r>
              <a:rPr lang="en-US" sz="2000"/>
              <a:t> </a:t>
            </a:r>
            <a:r>
              <a:rPr lang="en-US" sz="1800"/>
              <a:t>Steps 1-5 repeated for each of 10 jpeg objects</a:t>
            </a:r>
          </a:p>
        </p:txBody>
      </p:sp>
      <p:sp>
        <p:nvSpPr>
          <p:cNvPr id="38919" name="Rectangle 8"/>
          <p:cNvSpPr>
            <a:spLocks noChangeArrowheads="1"/>
          </p:cNvSpPr>
          <p:nvPr/>
        </p:nvSpPr>
        <p:spPr bwMode="auto">
          <a:xfrm>
            <a:off x="5032375" y="2286000"/>
            <a:ext cx="3810000" cy="733425"/>
          </a:xfrm>
          <a:prstGeom prst="rect">
            <a:avLst/>
          </a:prstGeom>
          <a:noFill/>
          <a:ln w="9525">
            <a:noFill/>
            <a:miter lim="800000"/>
            <a:headEnd/>
            <a:tailEnd/>
          </a:ln>
        </p:spPr>
        <p:txBody>
          <a:bodyPr/>
          <a:lstStyle/>
          <a:p>
            <a:pPr marL="342900" indent="-342900"/>
            <a:r>
              <a:rPr lang="en-US" sz="2000" dirty="0">
                <a:solidFill>
                  <a:srgbClr val="FF0000"/>
                </a:solidFill>
              </a:rPr>
              <a:t>4.</a:t>
            </a:r>
            <a:r>
              <a:rPr lang="en-US" sz="2000" dirty="0"/>
              <a:t> HTTP</a:t>
            </a:r>
            <a:r>
              <a:rPr lang="en-US" sz="1800" dirty="0"/>
              <a:t> server closes TCP connection. </a:t>
            </a:r>
            <a:endParaRPr lang="en-US" sz="2000" dirty="0"/>
          </a:p>
        </p:txBody>
      </p:sp>
      <p:sp>
        <p:nvSpPr>
          <p:cNvPr id="38920" name="Line 2"/>
          <p:cNvSpPr>
            <a:spLocks noChangeShapeType="1"/>
          </p:cNvSpPr>
          <p:nvPr/>
        </p:nvSpPr>
        <p:spPr bwMode="auto">
          <a:xfrm>
            <a:off x="542925" y="2312988"/>
            <a:ext cx="0" cy="2571750"/>
          </a:xfrm>
          <a:prstGeom prst="line">
            <a:avLst/>
          </a:prstGeom>
          <a:noFill/>
          <a:ln w="19050">
            <a:solidFill>
              <a:schemeClr val="accent2"/>
            </a:solidFill>
            <a:round/>
            <a:headEnd/>
            <a:tailEnd type="triangle" w="med" len="med"/>
          </a:ln>
        </p:spPr>
        <p:txBody>
          <a:bodyPr wrap="none" anchor="ctr"/>
          <a:lstStyle/>
          <a:p>
            <a:endParaRPr lang="en-US"/>
          </a:p>
        </p:txBody>
      </p:sp>
      <p:sp>
        <p:nvSpPr>
          <p:cNvPr id="38921" name="Rectangle 3"/>
          <p:cNvSpPr>
            <a:spLocks noChangeArrowheads="1"/>
          </p:cNvSpPr>
          <p:nvPr/>
        </p:nvSpPr>
        <p:spPr bwMode="auto">
          <a:xfrm>
            <a:off x="304800" y="4313238"/>
            <a:ext cx="342900" cy="295275"/>
          </a:xfrm>
          <a:prstGeom prst="rect">
            <a:avLst/>
          </a:prstGeom>
          <a:solidFill>
            <a:schemeClr val="bg1"/>
          </a:solidFill>
          <a:ln w="9525">
            <a:noFill/>
            <a:miter lim="800000"/>
            <a:headEnd/>
            <a:tailEnd/>
          </a:ln>
        </p:spPr>
        <p:txBody>
          <a:bodyPr wrap="none" anchor="ctr"/>
          <a:lstStyle/>
          <a:p>
            <a:endParaRPr lang="en-US"/>
          </a:p>
        </p:txBody>
      </p:sp>
      <p:sp>
        <p:nvSpPr>
          <p:cNvPr id="38922" name="Text Box 13"/>
          <p:cNvSpPr txBox="1">
            <a:spLocks noChangeArrowheads="1"/>
          </p:cNvSpPr>
          <p:nvPr/>
        </p:nvSpPr>
        <p:spPr bwMode="auto">
          <a:xfrm>
            <a:off x="149225" y="4176713"/>
            <a:ext cx="815975" cy="457200"/>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chemeClr val="accent2"/>
                </a:solidFill>
              </a:rPr>
              <a:t>time</a:t>
            </a:r>
            <a:endParaRPr lang="en-US">
              <a:latin typeface="Times New Roman" pitchFamily="18" charset="0"/>
            </a:endParaRPr>
          </a:p>
        </p:txBody>
      </p:sp>
      <p:sp>
        <p:nvSpPr>
          <p:cNvPr id="38923" name="Line 17"/>
          <p:cNvSpPr>
            <a:spLocks noChangeShapeType="1"/>
          </p:cNvSpPr>
          <p:nvPr/>
        </p:nvSpPr>
        <p:spPr bwMode="auto">
          <a:xfrm flipH="1">
            <a:off x="3762375" y="2243138"/>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10" name="Slide Number Placeholder 9"/>
          <p:cNvSpPr>
            <a:spLocks noGrp="1"/>
          </p:cNvSpPr>
          <p:nvPr>
            <p:ph type="sldNum" sz="quarter" idx="11"/>
          </p:nvPr>
        </p:nvSpPr>
        <p:spPr/>
        <p:txBody>
          <a:bodyPr>
            <a:normAutofit fontScale="40000" lnSpcReduction="20000"/>
          </a:bodyPr>
          <a:lstStyle/>
          <a:p>
            <a:pPr>
              <a:defRPr/>
            </a:pPr>
            <a:endParaRPr lang="en-US" dirty="0" smtClean="0"/>
          </a:p>
          <a:p>
            <a:pPr>
              <a:defRPr/>
            </a:pP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533400" y="0"/>
            <a:ext cx="7772400" cy="1143000"/>
          </a:xfrm>
        </p:spPr>
        <p:txBody>
          <a:bodyPr/>
          <a:lstStyle/>
          <a:p>
            <a:r>
              <a:rPr lang="en-US" dirty="0" smtClean="0"/>
              <a:t>Response time modeling</a:t>
            </a:r>
          </a:p>
        </p:txBody>
      </p:sp>
      <p:sp>
        <p:nvSpPr>
          <p:cNvPr id="5126" name="Rectangle 3"/>
          <p:cNvSpPr>
            <a:spLocks noGrp="1" noChangeArrowheads="1"/>
          </p:cNvSpPr>
          <p:nvPr>
            <p:ph type="body" sz="half" idx="1"/>
          </p:nvPr>
        </p:nvSpPr>
        <p:spPr>
          <a:xfrm>
            <a:off x="533400" y="1676400"/>
            <a:ext cx="4090988" cy="4648200"/>
          </a:xfrm>
        </p:spPr>
        <p:txBody>
          <a:bodyPr/>
          <a:lstStyle/>
          <a:p>
            <a:pPr>
              <a:buFont typeface="ZapfDingbats" pitchFamily="82" charset="2"/>
              <a:buNone/>
            </a:pPr>
            <a:r>
              <a:rPr lang="en-US" sz="2400" dirty="0" smtClean="0">
                <a:solidFill>
                  <a:srgbClr val="FF0000"/>
                </a:solidFill>
              </a:rPr>
              <a:t>Definition of RRT:</a:t>
            </a:r>
            <a:r>
              <a:rPr lang="en-US" sz="2400" dirty="0" smtClean="0"/>
              <a:t> time to send a small packet to travel from client to server and back.</a:t>
            </a:r>
          </a:p>
          <a:p>
            <a:pPr>
              <a:buFont typeface="ZapfDingbats" pitchFamily="82" charset="2"/>
              <a:buNone/>
            </a:pPr>
            <a:r>
              <a:rPr lang="en-US" sz="2400" u="sng" dirty="0" smtClean="0">
                <a:solidFill>
                  <a:srgbClr val="FF0000"/>
                </a:solidFill>
              </a:rPr>
              <a:t>Response time:</a:t>
            </a:r>
            <a:endParaRPr lang="en-US" sz="2400" dirty="0" smtClean="0"/>
          </a:p>
          <a:p>
            <a:r>
              <a:rPr lang="en-US" sz="2400" dirty="0" smtClean="0"/>
              <a:t>one RTT to initiate TCP connection</a:t>
            </a:r>
          </a:p>
          <a:p>
            <a:r>
              <a:rPr lang="en-US" sz="2400" dirty="0" smtClean="0"/>
              <a:t>one RTT for HTTP request and first few bytes of HTTP response to return</a:t>
            </a:r>
          </a:p>
          <a:p>
            <a:r>
              <a:rPr lang="en-US" sz="2400" dirty="0" smtClean="0"/>
              <a:t>file transmission time</a:t>
            </a:r>
          </a:p>
          <a:p>
            <a:pPr>
              <a:buFont typeface="ZapfDingbats" pitchFamily="82" charset="2"/>
              <a:buNone/>
            </a:pPr>
            <a:r>
              <a:rPr lang="en-US" sz="2400" dirty="0" smtClean="0">
                <a:solidFill>
                  <a:srgbClr val="FF0000"/>
                </a:solidFill>
              </a:rPr>
              <a:t>total = 2RTT+transmit time</a:t>
            </a:r>
            <a:endParaRPr lang="en-US" sz="2400" dirty="0" smtClean="0"/>
          </a:p>
          <a:p>
            <a:pPr>
              <a:buFont typeface="ZapfDingbats" pitchFamily="82" charset="2"/>
              <a:buNone/>
            </a:pPr>
            <a:endParaRPr lang="en-US" sz="2400" dirty="0" smtClean="0"/>
          </a:p>
        </p:txBody>
      </p:sp>
      <p:grpSp>
        <p:nvGrpSpPr>
          <p:cNvPr id="2" name="Group 40"/>
          <p:cNvGrpSpPr>
            <a:grpSpLocks/>
          </p:cNvGrpSpPr>
          <p:nvPr/>
        </p:nvGrpSpPr>
        <p:grpSpPr bwMode="auto">
          <a:xfrm>
            <a:off x="4584700" y="1677987"/>
            <a:ext cx="4225925" cy="4413250"/>
            <a:chOff x="2888" y="794"/>
            <a:chExt cx="2662" cy="2780"/>
          </a:xfrm>
        </p:grpSpPr>
        <p:graphicFrame>
          <p:nvGraphicFramePr>
            <p:cNvPr id="5122" name="Object 5"/>
            <p:cNvGraphicFramePr>
              <a:graphicFrameLocks noChangeAspect="1"/>
            </p:cNvGraphicFramePr>
            <p:nvPr/>
          </p:nvGraphicFramePr>
          <p:xfrm>
            <a:off x="3587" y="1049"/>
            <a:ext cx="474" cy="376"/>
          </p:xfrm>
          <a:graphic>
            <a:graphicData uri="http://schemas.openxmlformats.org/presentationml/2006/ole">
              <mc:AlternateContent xmlns:mc="http://schemas.openxmlformats.org/markup-compatibility/2006">
                <mc:Choice xmlns:v="urn:schemas-microsoft-com:vml" Requires="v">
                  <p:oleObj spid="_x0000_s81939" name="Clip" r:id="rId3" imgW="1307263" imgH="1084139" progId="">
                    <p:embed/>
                  </p:oleObj>
                </mc:Choice>
                <mc:Fallback>
                  <p:oleObj name="Clip" r:id="rId3" imgW="1307263" imgH="1084139"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 y="1049"/>
                          <a:ext cx="474"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6"/>
            <p:cNvGrpSpPr>
              <a:grpSpLocks/>
            </p:cNvGrpSpPr>
            <p:nvPr/>
          </p:nvGrpSpPr>
          <p:grpSpPr bwMode="auto">
            <a:xfrm>
              <a:off x="4783" y="794"/>
              <a:ext cx="318" cy="675"/>
              <a:chOff x="4180" y="783"/>
              <a:chExt cx="150" cy="307"/>
            </a:xfrm>
          </p:grpSpPr>
          <p:sp>
            <p:nvSpPr>
              <p:cNvPr id="5149"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5150" name="Rectangle 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151"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152"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5153" name="Line 1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5154" name="Line 1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5155"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156" name="Rectangle 1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5129" name="Line 15"/>
            <p:cNvSpPr>
              <a:spLocks noChangeShapeType="1"/>
            </p:cNvSpPr>
            <p:nvPr/>
          </p:nvSpPr>
          <p:spPr bwMode="auto">
            <a:xfrm>
              <a:off x="3846" y="1569"/>
              <a:ext cx="0" cy="1784"/>
            </a:xfrm>
            <a:prstGeom prst="line">
              <a:avLst/>
            </a:prstGeom>
            <a:noFill/>
            <a:ln w="9525">
              <a:solidFill>
                <a:srgbClr val="FF0000"/>
              </a:solidFill>
              <a:prstDash val="sysDot"/>
              <a:round/>
              <a:headEnd/>
              <a:tailEnd type="triangle" w="med" len="med"/>
            </a:ln>
          </p:spPr>
          <p:txBody>
            <a:bodyPr wrap="none" anchor="ctr"/>
            <a:lstStyle/>
            <a:p>
              <a:endParaRPr lang="en-US"/>
            </a:p>
          </p:txBody>
        </p:sp>
        <p:sp>
          <p:nvSpPr>
            <p:cNvPr id="5130" name="Line 16"/>
            <p:cNvSpPr>
              <a:spLocks noChangeShapeType="1"/>
            </p:cNvSpPr>
            <p:nvPr/>
          </p:nvSpPr>
          <p:spPr bwMode="auto">
            <a:xfrm>
              <a:off x="4911" y="1565"/>
              <a:ext cx="0" cy="1815"/>
            </a:xfrm>
            <a:prstGeom prst="line">
              <a:avLst/>
            </a:prstGeom>
            <a:noFill/>
            <a:ln w="9525">
              <a:solidFill>
                <a:srgbClr val="FF0000"/>
              </a:solidFill>
              <a:prstDash val="sysDot"/>
              <a:round/>
              <a:headEnd/>
              <a:tailEnd type="triangle" w="med" len="med"/>
            </a:ln>
          </p:spPr>
          <p:txBody>
            <a:bodyPr wrap="none" anchor="ctr"/>
            <a:lstStyle/>
            <a:p>
              <a:endParaRPr lang="en-US"/>
            </a:p>
          </p:txBody>
        </p:sp>
        <p:sp>
          <p:nvSpPr>
            <p:cNvPr id="5131" name="Line 17"/>
            <p:cNvSpPr>
              <a:spLocks noChangeShapeType="1"/>
            </p:cNvSpPr>
            <p:nvPr/>
          </p:nvSpPr>
          <p:spPr bwMode="auto">
            <a:xfrm>
              <a:off x="3855" y="1715"/>
              <a:ext cx="1061" cy="246"/>
            </a:xfrm>
            <a:prstGeom prst="line">
              <a:avLst/>
            </a:prstGeom>
            <a:noFill/>
            <a:ln w="9525">
              <a:solidFill>
                <a:schemeClr val="tx1"/>
              </a:solidFill>
              <a:round/>
              <a:headEnd/>
              <a:tailEnd type="triangle" w="med" len="med"/>
            </a:ln>
          </p:spPr>
          <p:txBody>
            <a:bodyPr wrap="none" anchor="ctr"/>
            <a:lstStyle/>
            <a:p>
              <a:endParaRPr lang="en-US"/>
            </a:p>
          </p:txBody>
        </p:sp>
        <p:sp>
          <p:nvSpPr>
            <p:cNvPr id="5132" name="Line 18"/>
            <p:cNvSpPr>
              <a:spLocks noChangeShapeType="1"/>
            </p:cNvSpPr>
            <p:nvPr/>
          </p:nvSpPr>
          <p:spPr bwMode="auto">
            <a:xfrm flipH="1">
              <a:off x="3846" y="1991"/>
              <a:ext cx="1054" cy="254"/>
            </a:xfrm>
            <a:prstGeom prst="line">
              <a:avLst/>
            </a:prstGeom>
            <a:noFill/>
            <a:ln w="9525">
              <a:solidFill>
                <a:schemeClr val="tx1"/>
              </a:solidFill>
              <a:round/>
              <a:headEnd/>
              <a:tailEnd type="triangle" w="med" len="med"/>
            </a:ln>
          </p:spPr>
          <p:txBody>
            <a:bodyPr wrap="none" anchor="ctr"/>
            <a:lstStyle/>
            <a:p>
              <a:endParaRPr lang="en-US"/>
            </a:p>
          </p:txBody>
        </p:sp>
        <p:sp>
          <p:nvSpPr>
            <p:cNvPr id="5133" name="Line 19"/>
            <p:cNvSpPr>
              <a:spLocks noChangeShapeType="1"/>
            </p:cNvSpPr>
            <p:nvPr/>
          </p:nvSpPr>
          <p:spPr bwMode="auto">
            <a:xfrm>
              <a:off x="3851" y="2311"/>
              <a:ext cx="1061" cy="246"/>
            </a:xfrm>
            <a:prstGeom prst="line">
              <a:avLst/>
            </a:prstGeom>
            <a:noFill/>
            <a:ln w="9525">
              <a:solidFill>
                <a:schemeClr val="tx1"/>
              </a:solidFill>
              <a:round/>
              <a:headEnd/>
              <a:tailEnd type="triangle" w="med" len="med"/>
            </a:ln>
          </p:spPr>
          <p:txBody>
            <a:bodyPr wrap="none" anchor="ctr"/>
            <a:lstStyle/>
            <a:p>
              <a:endParaRPr lang="en-US"/>
            </a:p>
          </p:txBody>
        </p:sp>
        <p:sp>
          <p:nvSpPr>
            <p:cNvPr id="5134" name="Line 20"/>
            <p:cNvSpPr>
              <a:spLocks noChangeShapeType="1"/>
            </p:cNvSpPr>
            <p:nvPr/>
          </p:nvSpPr>
          <p:spPr bwMode="auto">
            <a:xfrm flipH="1">
              <a:off x="3861" y="2615"/>
              <a:ext cx="1054" cy="239"/>
            </a:xfrm>
            <a:prstGeom prst="line">
              <a:avLst/>
            </a:prstGeom>
            <a:noFill/>
            <a:ln w="127000">
              <a:solidFill>
                <a:schemeClr val="tx1"/>
              </a:solidFill>
              <a:round/>
              <a:headEnd/>
              <a:tailEnd/>
            </a:ln>
          </p:spPr>
          <p:txBody>
            <a:bodyPr wrap="none" anchor="ctr"/>
            <a:lstStyle/>
            <a:p>
              <a:endParaRPr lang="en-US"/>
            </a:p>
          </p:txBody>
        </p:sp>
        <p:sp>
          <p:nvSpPr>
            <p:cNvPr id="5135" name="AutoShape 21"/>
            <p:cNvSpPr>
              <a:spLocks/>
            </p:cNvSpPr>
            <p:nvPr/>
          </p:nvSpPr>
          <p:spPr bwMode="auto">
            <a:xfrm>
              <a:off x="4961" y="2562"/>
              <a:ext cx="47" cy="115"/>
            </a:xfrm>
            <a:prstGeom prst="rightBrace">
              <a:avLst>
                <a:gd name="adj1" fmla="val 20390"/>
                <a:gd name="adj2" fmla="val 50000"/>
              </a:avLst>
            </a:prstGeom>
            <a:noFill/>
            <a:ln w="9525">
              <a:solidFill>
                <a:schemeClr val="tx1"/>
              </a:solidFill>
              <a:round/>
              <a:headEnd/>
              <a:tailEnd/>
            </a:ln>
          </p:spPr>
          <p:txBody>
            <a:bodyPr wrap="none" anchor="ctr"/>
            <a:lstStyle/>
            <a:p>
              <a:endParaRPr lang="en-US"/>
            </a:p>
          </p:txBody>
        </p:sp>
        <p:sp>
          <p:nvSpPr>
            <p:cNvPr id="5136" name="Text Box 22"/>
            <p:cNvSpPr txBox="1">
              <a:spLocks noChangeArrowheads="1"/>
            </p:cNvSpPr>
            <p:nvPr/>
          </p:nvSpPr>
          <p:spPr bwMode="auto">
            <a:xfrm>
              <a:off x="4980" y="2369"/>
              <a:ext cx="570" cy="520"/>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time to </a:t>
              </a:r>
            </a:p>
            <a:p>
              <a:pPr>
                <a:spcBef>
                  <a:spcPct val="0"/>
                </a:spcBef>
                <a:buClrTx/>
                <a:buSzTx/>
                <a:buFontTx/>
                <a:buNone/>
              </a:pPr>
              <a:r>
                <a:rPr lang="en-US" sz="1600">
                  <a:solidFill>
                    <a:srgbClr val="FF0000"/>
                  </a:solidFill>
                  <a:latin typeface="Times New Roman" pitchFamily="18" charset="0"/>
                </a:rPr>
                <a:t>transmit </a:t>
              </a:r>
            </a:p>
            <a:p>
              <a:pPr>
                <a:spcBef>
                  <a:spcPct val="0"/>
                </a:spcBef>
                <a:buClrTx/>
                <a:buSzTx/>
                <a:buFontTx/>
                <a:buNone/>
              </a:pPr>
              <a:r>
                <a:rPr lang="en-US" sz="1600">
                  <a:solidFill>
                    <a:srgbClr val="FF0000"/>
                  </a:solidFill>
                  <a:latin typeface="Times New Roman" pitchFamily="18" charset="0"/>
                </a:rPr>
                <a:t>file</a:t>
              </a:r>
              <a:endParaRPr lang="en-US" sz="1600">
                <a:latin typeface="Times New Roman" pitchFamily="18" charset="0"/>
              </a:endParaRPr>
            </a:p>
          </p:txBody>
        </p:sp>
        <p:sp>
          <p:nvSpPr>
            <p:cNvPr id="5137" name="Line 23"/>
            <p:cNvSpPr>
              <a:spLocks noChangeShapeType="1"/>
            </p:cNvSpPr>
            <p:nvPr/>
          </p:nvSpPr>
          <p:spPr bwMode="auto">
            <a:xfrm>
              <a:off x="3600" y="1699"/>
              <a:ext cx="246" cy="1"/>
            </a:xfrm>
            <a:prstGeom prst="line">
              <a:avLst/>
            </a:prstGeom>
            <a:noFill/>
            <a:ln w="9525">
              <a:solidFill>
                <a:schemeClr val="tx1"/>
              </a:solidFill>
              <a:round/>
              <a:headEnd/>
              <a:tailEnd/>
            </a:ln>
          </p:spPr>
          <p:txBody>
            <a:bodyPr wrap="none" anchor="ctr"/>
            <a:lstStyle/>
            <a:p>
              <a:endParaRPr lang="en-US"/>
            </a:p>
          </p:txBody>
        </p:sp>
        <p:sp>
          <p:nvSpPr>
            <p:cNvPr id="5138" name="Text Box 24"/>
            <p:cNvSpPr txBox="1">
              <a:spLocks noChangeArrowheads="1"/>
            </p:cNvSpPr>
            <p:nvPr/>
          </p:nvSpPr>
          <p:spPr bwMode="auto">
            <a:xfrm>
              <a:off x="2888" y="1516"/>
              <a:ext cx="740" cy="366"/>
            </a:xfrm>
            <a:prstGeom prst="rect">
              <a:avLst/>
            </a:prstGeom>
            <a:noFill/>
            <a:ln w="9525">
              <a:noFill/>
              <a:miter lim="800000"/>
              <a:headEnd/>
              <a:tailEnd/>
            </a:ln>
          </p:spPr>
          <p:txBody>
            <a:bodyPr wrap="none">
              <a:spAutoFit/>
            </a:bodyPr>
            <a:lstStyle/>
            <a:p>
              <a:pPr>
                <a:spcBef>
                  <a:spcPct val="0"/>
                </a:spcBef>
                <a:buClrTx/>
                <a:buSzTx/>
                <a:buFontTx/>
                <a:buNone/>
              </a:pPr>
              <a:r>
                <a:rPr lang="en-US" sz="1600" dirty="0">
                  <a:solidFill>
                    <a:srgbClr val="FF0000"/>
                  </a:solidFill>
                  <a:latin typeface="Times New Roman" pitchFamily="18" charset="0"/>
                </a:rPr>
                <a:t>initiate TCP</a:t>
              </a:r>
            </a:p>
            <a:p>
              <a:pPr>
                <a:spcBef>
                  <a:spcPct val="0"/>
                </a:spcBef>
                <a:buClrTx/>
                <a:buSzTx/>
                <a:buFontTx/>
                <a:buNone/>
              </a:pPr>
              <a:r>
                <a:rPr lang="en-US" sz="1600" dirty="0">
                  <a:solidFill>
                    <a:srgbClr val="FF0000"/>
                  </a:solidFill>
                  <a:latin typeface="Times New Roman" pitchFamily="18" charset="0"/>
                </a:rPr>
                <a:t>connection</a:t>
              </a:r>
              <a:endParaRPr lang="en-US" sz="1600" dirty="0">
                <a:latin typeface="Times New Roman" pitchFamily="18" charset="0"/>
              </a:endParaRPr>
            </a:p>
          </p:txBody>
        </p:sp>
        <p:sp>
          <p:nvSpPr>
            <p:cNvPr id="5139" name="AutoShape 25"/>
            <p:cNvSpPr>
              <a:spLocks/>
            </p:cNvSpPr>
            <p:nvPr/>
          </p:nvSpPr>
          <p:spPr bwMode="auto">
            <a:xfrm>
              <a:off x="3685" y="1731"/>
              <a:ext cx="81" cy="506"/>
            </a:xfrm>
            <a:prstGeom prst="leftBrace">
              <a:avLst>
                <a:gd name="adj1" fmla="val 52058"/>
                <a:gd name="adj2" fmla="val 50000"/>
              </a:avLst>
            </a:prstGeom>
            <a:noFill/>
            <a:ln w="9525">
              <a:solidFill>
                <a:schemeClr val="tx1"/>
              </a:solidFill>
              <a:round/>
              <a:headEnd/>
              <a:tailEnd/>
            </a:ln>
          </p:spPr>
          <p:txBody>
            <a:bodyPr wrap="none" anchor="ctr"/>
            <a:lstStyle/>
            <a:p>
              <a:endParaRPr lang="en-US"/>
            </a:p>
          </p:txBody>
        </p:sp>
        <p:sp>
          <p:nvSpPr>
            <p:cNvPr id="5140" name="Text Box 26"/>
            <p:cNvSpPr txBox="1">
              <a:spLocks noChangeArrowheads="1"/>
            </p:cNvSpPr>
            <p:nvPr/>
          </p:nvSpPr>
          <p:spPr bwMode="auto">
            <a:xfrm>
              <a:off x="3381" y="1862"/>
              <a:ext cx="357"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RTT</a:t>
              </a:r>
            </a:p>
          </p:txBody>
        </p:sp>
        <p:sp>
          <p:nvSpPr>
            <p:cNvPr id="5141" name="Line 27"/>
            <p:cNvSpPr>
              <a:spLocks noChangeShapeType="1"/>
            </p:cNvSpPr>
            <p:nvPr/>
          </p:nvSpPr>
          <p:spPr bwMode="auto">
            <a:xfrm>
              <a:off x="3631" y="2269"/>
              <a:ext cx="223" cy="0"/>
            </a:xfrm>
            <a:prstGeom prst="line">
              <a:avLst/>
            </a:prstGeom>
            <a:noFill/>
            <a:ln w="9525">
              <a:solidFill>
                <a:schemeClr val="tx1"/>
              </a:solidFill>
              <a:round/>
              <a:headEnd/>
              <a:tailEnd/>
            </a:ln>
          </p:spPr>
          <p:txBody>
            <a:bodyPr wrap="none" anchor="ctr"/>
            <a:lstStyle/>
            <a:p>
              <a:endParaRPr lang="en-US"/>
            </a:p>
          </p:txBody>
        </p:sp>
        <p:sp>
          <p:nvSpPr>
            <p:cNvPr id="5142" name="Text Box 28"/>
            <p:cNvSpPr txBox="1">
              <a:spLocks noChangeArrowheads="1"/>
            </p:cNvSpPr>
            <p:nvPr/>
          </p:nvSpPr>
          <p:spPr bwMode="auto">
            <a:xfrm>
              <a:off x="3158" y="2078"/>
              <a:ext cx="487" cy="366"/>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request</a:t>
              </a:r>
            </a:p>
            <a:p>
              <a:pPr>
                <a:spcBef>
                  <a:spcPct val="0"/>
                </a:spcBef>
                <a:buClrTx/>
                <a:buSzTx/>
                <a:buFontTx/>
                <a:buNone/>
              </a:pPr>
              <a:r>
                <a:rPr lang="en-US" sz="1600">
                  <a:solidFill>
                    <a:srgbClr val="FF0000"/>
                  </a:solidFill>
                  <a:latin typeface="Times New Roman" pitchFamily="18" charset="0"/>
                </a:rPr>
                <a:t>file</a:t>
              </a:r>
              <a:endParaRPr lang="en-US" sz="1600">
                <a:latin typeface="Times New Roman" pitchFamily="18" charset="0"/>
              </a:endParaRPr>
            </a:p>
          </p:txBody>
        </p:sp>
        <p:sp>
          <p:nvSpPr>
            <p:cNvPr id="5143" name="AutoShape 29"/>
            <p:cNvSpPr>
              <a:spLocks/>
            </p:cNvSpPr>
            <p:nvPr/>
          </p:nvSpPr>
          <p:spPr bwMode="auto">
            <a:xfrm>
              <a:off x="3689" y="2304"/>
              <a:ext cx="81" cy="506"/>
            </a:xfrm>
            <a:prstGeom prst="leftBrace">
              <a:avLst>
                <a:gd name="adj1" fmla="val 52058"/>
                <a:gd name="adj2" fmla="val 50000"/>
              </a:avLst>
            </a:prstGeom>
            <a:noFill/>
            <a:ln w="9525">
              <a:solidFill>
                <a:schemeClr val="tx1"/>
              </a:solidFill>
              <a:round/>
              <a:headEnd/>
              <a:tailEnd/>
            </a:ln>
          </p:spPr>
          <p:txBody>
            <a:bodyPr wrap="none" anchor="ctr"/>
            <a:lstStyle/>
            <a:p>
              <a:endParaRPr lang="en-US"/>
            </a:p>
          </p:txBody>
        </p:sp>
        <p:sp>
          <p:nvSpPr>
            <p:cNvPr id="5144" name="Text Box 30"/>
            <p:cNvSpPr txBox="1">
              <a:spLocks noChangeArrowheads="1"/>
            </p:cNvSpPr>
            <p:nvPr/>
          </p:nvSpPr>
          <p:spPr bwMode="auto">
            <a:xfrm>
              <a:off x="3393" y="2443"/>
              <a:ext cx="357"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RTT</a:t>
              </a:r>
            </a:p>
          </p:txBody>
        </p:sp>
        <p:sp>
          <p:nvSpPr>
            <p:cNvPr id="5145" name="Line 35"/>
            <p:cNvSpPr>
              <a:spLocks noChangeShapeType="1"/>
            </p:cNvSpPr>
            <p:nvPr/>
          </p:nvSpPr>
          <p:spPr bwMode="auto">
            <a:xfrm flipH="1">
              <a:off x="3638" y="2892"/>
              <a:ext cx="216" cy="1"/>
            </a:xfrm>
            <a:prstGeom prst="line">
              <a:avLst/>
            </a:prstGeom>
            <a:noFill/>
            <a:ln w="9525">
              <a:solidFill>
                <a:schemeClr val="tx1"/>
              </a:solidFill>
              <a:round/>
              <a:headEnd/>
              <a:tailEnd/>
            </a:ln>
          </p:spPr>
          <p:txBody>
            <a:bodyPr wrap="none" anchor="ctr"/>
            <a:lstStyle/>
            <a:p>
              <a:endParaRPr lang="en-US"/>
            </a:p>
          </p:txBody>
        </p:sp>
        <p:sp>
          <p:nvSpPr>
            <p:cNvPr id="5146" name="Text Box 36"/>
            <p:cNvSpPr txBox="1">
              <a:spLocks noChangeArrowheads="1"/>
            </p:cNvSpPr>
            <p:nvPr/>
          </p:nvSpPr>
          <p:spPr bwMode="auto">
            <a:xfrm>
              <a:off x="3296" y="2794"/>
              <a:ext cx="551" cy="366"/>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file</a:t>
              </a:r>
            </a:p>
            <a:p>
              <a:pPr>
                <a:spcBef>
                  <a:spcPct val="0"/>
                </a:spcBef>
                <a:buClrTx/>
                <a:buSzTx/>
                <a:buFontTx/>
                <a:buNone/>
              </a:pPr>
              <a:r>
                <a:rPr lang="en-US" sz="1600">
                  <a:solidFill>
                    <a:srgbClr val="FF0000"/>
                  </a:solidFill>
                  <a:latin typeface="Times New Roman" pitchFamily="18" charset="0"/>
                </a:rPr>
                <a:t>received</a:t>
              </a:r>
              <a:endParaRPr lang="en-US" sz="1600">
                <a:latin typeface="Times New Roman" pitchFamily="18" charset="0"/>
              </a:endParaRPr>
            </a:p>
          </p:txBody>
        </p:sp>
        <p:sp>
          <p:nvSpPr>
            <p:cNvPr id="5147" name="Text Box 37"/>
            <p:cNvSpPr txBox="1">
              <a:spLocks noChangeArrowheads="1"/>
            </p:cNvSpPr>
            <p:nvPr/>
          </p:nvSpPr>
          <p:spPr bwMode="auto">
            <a:xfrm>
              <a:off x="3704" y="3362"/>
              <a:ext cx="345"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time</a:t>
              </a:r>
            </a:p>
          </p:txBody>
        </p:sp>
        <p:sp>
          <p:nvSpPr>
            <p:cNvPr id="5148" name="Text Box 38"/>
            <p:cNvSpPr txBox="1">
              <a:spLocks noChangeArrowheads="1"/>
            </p:cNvSpPr>
            <p:nvPr/>
          </p:nvSpPr>
          <p:spPr bwMode="auto">
            <a:xfrm>
              <a:off x="4761" y="3351"/>
              <a:ext cx="345"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time</a:t>
              </a:r>
            </a:p>
          </p:txBody>
        </p:sp>
      </p:grpSp>
      <p:sp>
        <p:nvSpPr>
          <p:cNvPr id="35" name="Slide Number Placeholder 34"/>
          <p:cNvSpPr>
            <a:spLocks noGrp="1"/>
          </p:cNvSpPr>
          <p:nvPr>
            <p:ph type="sldNum" sz="quarter" idx="12"/>
          </p:nvPr>
        </p:nvSpPr>
        <p:spPr/>
        <p:txBody>
          <a:bodyPr>
            <a:normAutofit fontScale="85000" lnSpcReduction="20000"/>
          </a:bodyPr>
          <a:lstStyle/>
          <a:p>
            <a:pPr>
              <a:defRP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452438" y="173038"/>
            <a:ext cx="7772400" cy="838200"/>
          </a:xfrm>
        </p:spPr>
        <p:txBody>
          <a:bodyPr/>
          <a:lstStyle/>
          <a:p>
            <a:r>
              <a:rPr lang="en-US" sz="3200" smtClean="0"/>
              <a:t>Persistent HTTP</a:t>
            </a:r>
            <a:endParaRPr lang="en-US" smtClean="0"/>
          </a:p>
        </p:txBody>
      </p:sp>
      <p:sp>
        <p:nvSpPr>
          <p:cNvPr id="39941" name="Rectangle 3"/>
          <p:cNvSpPr>
            <a:spLocks noGrp="1" noChangeArrowheads="1"/>
          </p:cNvSpPr>
          <p:nvPr>
            <p:ph type="body" sz="half" idx="1"/>
          </p:nvPr>
        </p:nvSpPr>
        <p:spPr>
          <a:xfrm>
            <a:off x="434975" y="1414463"/>
            <a:ext cx="3933825" cy="4648200"/>
          </a:xfrm>
        </p:spPr>
        <p:txBody>
          <a:bodyPr/>
          <a:lstStyle/>
          <a:p>
            <a:pPr>
              <a:buFont typeface="ZapfDingbats" pitchFamily="82" charset="2"/>
              <a:buNone/>
            </a:pPr>
            <a:r>
              <a:rPr lang="en-US" sz="2000" u="sng" dirty="0" err="1" smtClean="0">
                <a:solidFill>
                  <a:srgbClr val="FF0000"/>
                </a:solidFill>
              </a:rPr>
              <a:t>Nonpersistent</a:t>
            </a:r>
            <a:r>
              <a:rPr lang="en-US" sz="2000" u="sng" dirty="0" smtClean="0">
                <a:solidFill>
                  <a:srgbClr val="FF0000"/>
                </a:solidFill>
              </a:rPr>
              <a:t> HTTP issues:</a:t>
            </a:r>
            <a:endParaRPr lang="en-US" sz="2000" dirty="0" smtClean="0"/>
          </a:p>
          <a:p>
            <a:r>
              <a:rPr lang="en-US" sz="2000" dirty="0" smtClean="0"/>
              <a:t>requires 2 RTTs per object</a:t>
            </a:r>
          </a:p>
          <a:p>
            <a:r>
              <a:rPr lang="en-US" sz="2000" dirty="0" smtClean="0"/>
              <a:t>OS must work and allocate host resources for each TCP connection</a:t>
            </a:r>
          </a:p>
          <a:p>
            <a:r>
              <a:rPr lang="en-US" sz="2000" dirty="0" smtClean="0"/>
              <a:t>but browsers often open parallel TCP connections to fetch referenced objects</a:t>
            </a:r>
          </a:p>
          <a:p>
            <a:pPr>
              <a:buFont typeface="ZapfDingbats" pitchFamily="82" charset="2"/>
              <a:buNone/>
            </a:pPr>
            <a:r>
              <a:rPr lang="en-US" sz="2000" u="sng" dirty="0" smtClean="0">
                <a:solidFill>
                  <a:srgbClr val="FF0000"/>
                </a:solidFill>
              </a:rPr>
              <a:t>Persistent  HTTP</a:t>
            </a:r>
            <a:endParaRPr lang="en-US" sz="2000" dirty="0" smtClean="0"/>
          </a:p>
          <a:p>
            <a:r>
              <a:rPr lang="en-US" sz="2000" dirty="0" smtClean="0"/>
              <a:t>server leaves connection open after sending response</a:t>
            </a:r>
          </a:p>
          <a:p>
            <a:r>
              <a:rPr lang="en-US" sz="2000" dirty="0" smtClean="0"/>
              <a:t>subsequent HTTP messages  between same client/server are sent over connection</a:t>
            </a:r>
          </a:p>
          <a:p>
            <a:endParaRPr lang="en-US" sz="2000" dirty="0" smtClean="0"/>
          </a:p>
        </p:txBody>
      </p:sp>
      <p:sp>
        <p:nvSpPr>
          <p:cNvPr id="39942" name="Rectangle 4"/>
          <p:cNvSpPr>
            <a:spLocks noGrp="1" noChangeArrowheads="1"/>
          </p:cNvSpPr>
          <p:nvPr>
            <p:ph type="body" sz="half" idx="2"/>
          </p:nvPr>
        </p:nvSpPr>
        <p:spPr>
          <a:xfrm>
            <a:off x="4429125" y="1392238"/>
            <a:ext cx="3810000" cy="4648200"/>
          </a:xfrm>
        </p:spPr>
        <p:txBody>
          <a:bodyPr/>
          <a:lstStyle/>
          <a:p>
            <a:pPr>
              <a:buFont typeface="ZapfDingbats" pitchFamily="82" charset="2"/>
              <a:buNone/>
            </a:pPr>
            <a:r>
              <a:rPr lang="en-US" sz="2000" u="sng" dirty="0" smtClean="0">
                <a:solidFill>
                  <a:srgbClr val="FF0000"/>
                </a:solidFill>
              </a:rPr>
              <a:t>Persistent without pipelining:</a:t>
            </a:r>
            <a:endParaRPr lang="en-US" sz="2000" dirty="0" smtClean="0"/>
          </a:p>
          <a:p>
            <a:r>
              <a:rPr lang="en-US" sz="2000" dirty="0" smtClean="0"/>
              <a:t>client issues new request only when previous response has been received</a:t>
            </a:r>
          </a:p>
          <a:p>
            <a:r>
              <a:rPr lang="en-US" sz="2000" dirty="0" smtClean="0"/>
              <a:t>one RTT for each referenced object</a:t>
            </a:r>
          </a:p>
          <a:p>
            <a:pPr>
              <a:buFont typeface="ZapfDingbats" pitchFamily="82" charset="2"/>
              <a:buNone/>
            </a:pPr>
            <a:r>
              <a:rPr lang="en-US" sz="2000" u="sng" dirty="0" smtClean="0">
                <a:solidFill>
                  <a:srgbClr val="FF0000"/>
                </a:solidFill>
              </a:rPr>
              <a:t>Persistent with pipelining:</a:t>
            </a:r>
            <a:endParaRPr lang="en-US" sz="2000" dirty="0" smtClean="0"/>
          </a:p>
          <a:p>
            <a:r>
              <a:rPr lang="en-US" sz="2000" dirty="0" smtClean="0"/>
              <a:t>default in HTTP/1.1</a:t>
            </a:r>
          </a:p>
          <a:p>
            <a:r>
              <a:rPr lang="en-US" sz="2000" dirty="0" smtClean="0"/>
              <a:t>client sends requests as soon as it encounters a referenced object</a:t>
            </a:r>
          </a:p>
          <a:p>
            <a:r>
              <a:rPr lang="en-US" sz="2000" dirty="0" smtClean="0"/>
              <a:t>as little as one RTT for all the referenced objects</a:t>
            </a:r>
          </a:p>
          <a:p>
            <a:endParaRPr lang="en-US" sz="2000" dirty="0" smtClean="0"/>
          </a:p>
        </p:txBody>
      </p:sp>
      <p:sp>
        <p:nvSpPr>
          <p:cNvPr id="5" name="Slide Number Placeholder 4"/>
          <p:cNvSpPr>
            <a:spLocks noGrp="1"/>
          </p:cNvSpPr>
          <p:nvPr>
            <p:ph type="sldNum" sz="quarter" idx="11"/>
          </p:nvPr>
        </p:nvSpPr>
        <p:spPr/>
        <p:txBody>
          <a:bodyPr>
            <a:normAutofit fontScale="40000" lnSpcReduction="20000"/>
          </a:bodyPr>
          <a:lstStyle/>
          <a:p>
            <a:pPr>
              <a:defRPr/>
            </a:pPr>
            <a:endParaRPr lang="en-US" dirty="0" smtClean="0"/>
          </a:p>
          <a:p>
            <a:pPr>
              <a:defRPr/>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en-US" sz="3600" smtClean="0"/>
              <a:t>HTTP request message</a:t>
            </a:r>
            <a:endParaRPr lang="en-US" smtClean="0"/>
          </a:p>
        </p:txBody>
      </p:sp>
      <p:sp>
        <p:nvSpPr>
          <p:cNvPr id="40965" name="Rectangle 3"/>
          <p:cNvSpPr>
            <a:spLocks noGrp="1" noChangeArrowheads="1"/>
          </p:cNvSpPr>
          <p:nvPr>
            <p:ph type="body" idx="1"/>
          </p:nvPr>
        </p:nvSpPr>
        <p:spPr/>
        <p:txBody>
          <a:bodyPr/>
          <a:lstStyle/>
          <a:p>
            <a:r>
              <a:rPr lang="en-US" sz="2400" dirty="0" smtClean="0"/>
              <a:t>two types of HTTP messages: </a:t>
            </a:r>
            <a:r>
              <a:rPr lang="en-US" sz="2400" i="1" dirty="0" smtClean="0">
                <a:solidFill>
                  <a:srgbClr val="FF0000"/>
                </a:solidFill>
              </a:rPr>
              <a:t>request</a:t>
            </a:r>
            <a:r>
              <a:rPr lang="en-US" sz="2400" dirty="0" smtClean="0">
                <a:solidFill>
                  <a:srgbClr val="FF0000"/>
                </a:solidFill>
              </a:rPr>
              <a:t>, </a:t>
            </a:r>
            <a:r>
              <a:rPr lang="en-US" sz="2400" i="1" dirty="0" smtClean="0">
                <a:solidFill>
                  <a:srgbClr val="FF0000"/>
                </a:solidFill>
              </a:rPr>
              <a:t>response</a:t>
            </a:r>
            <a:endParaRPr lang="en-US" sz="2400" i="1" dirty="0" smtClean="0">
              <a:solidFill>
                <a:schemeClr val="accent2"/>
              </a:solidFill>
            </a:endParaRPr>
          </a:p>
          <a:p>
            <a:r>
              <a:rPr lang="en-US" sz="2400" dirty="0" smtClean="0">
                <a:solidFill>
                  <a:srgbClr val="FF0000"/>
                </a:solidFill>
              </a:rPr>
              <a:t>HTTP request message:</a:t>
            </a:r>
            <a:endParaRPr lang="en-US" sz="2400" dirty="0" smtClean="0"/>
          </a:p>
          <a:p>
            <a:pPr lvl="1"/>
            <a:r>
              <a:rPr lang="en-US" sz="2000" dirty="0" smtClean="0"/>
              <a:t>ASCII (human-readable format)</a:t>
            </a:r>
            <a:endParaRPr lang="en-US" dirty="0" smtClean="0">
              <a:solidFill>
                <a:schemeClr val="accent2"/>
              </a:solidFill>
            </a:endParaRPr>
          </a:p>
        </p:txBody>
      </p:sp>
      <p:sp>
        <p:nvSpPr>
          <p:cNvPr id="40966" name="Text Box 4"/>
          <p:cNvSpPr txBox="1">
            <a:spLocks noChangeArrowheads="1"/>
          </p:cNvSpPr>
          <p:nvPr/>
        </p:nvSpPr>
        <p:spPr bwMode="auto">
          <a:xfrm>
            <a:off x="2924175" y="3444875"/>
            <a:ext cx="4955203" cy="2123658"/>
          </a:xfrm>
          <a:prstGeom prst="rect">
            <a:avLst/>
          </a:prstGeom>
          <a:noFill/>
          <a:ln w="9525">
            <a:noFill/>
            <a:miter lim="800000"/>
            <a:headEnd/>
            <a:tailEnd/>
          </a:ln>
        </p:spPr>
        <p:txBody>
          <a:bodyPr wrap="none">
            <a:spAutoFit/>
          </a:bodyPr>
          <a:lstStyle/>
          <a:p>
            <a:pPr>
              <a:spcBef>
                <a:spcPct val="0"/>
              </a:spcBef>
              <a:buClrTx/>
              <a:buSzTx/>
              <a:buFontTx/>
              <a:buNone/>
            </a:pPr>
            <a:r>
              <a:rPr lang="en-US" sz="2000" b="1" dirty="0">
                <a:latin typeface="Courier New" pitchFamily="49" charset="0"/>
              </a:rPr>
              <a:t>GET /</a:t>
            </a:r>
            <a:r>
              <a:rPr lang="en-US" sz="2000" b="1" dirty="0" err="1">
                <a:latin typeface="Courier New" pitchFamily="49" charset="0"/>
              </a:rPr>
              <a:t>somedir</a:t>
            </a:r>
            <a:r>
              <a:rPr lang="en-US" sz="2000" b="1" dirty="0">
                <a:latin typeface="Courier New" pitchFamily="49" charset="0"/>
              </a:rPr>
              <a:t>/page.html HTTP/1.1</a:t>
            </a:r>
          </a:p>
          <a:p>
            <a:pPr>
              <a:spcBef>
                <a:spcPct val="0"/>
              </a:spcBef>
              <a:buClrTx/>
              <a:buSzTx/>
              <a:buFontTx/>
              <a:buNone/>
            </a:pPr>
            <a:r>
              <a:rPr lang="en-US" sz="2000" b="1" dirty="0">
                <a:latin typeface="Courier New" pitchFamily="49" charset="0"/>
              </a:rPr>
              <a:t>Host: www.someschool.edu </a:t>
            </a:r>
          </a:p>
          <a:p>
            <a:pPr>
              <a:spcBef>
                <a:spcPct val="0"/>
              </a:spcBef>
              <a:buClrTx/>
              <a:buSzTx/>
              <a:buFontTx/>
              <a:buNone/>
            </a:pPr>
            <a:r>
              <a:rPr lang="en-US" sz="2000" b="1" dirty="0">
                <a:latin typeface="Courier New" pitchFamily="49" charset="0"/>
              </a:rPr>
              <a:t>User-agent: Mozilla/4.0</a:t>
            </a:r>
          </a:p>
          <a:p>
            <a:pPr>
              <a:spcBef>
                <a:spcPct val="0"/>
              </a:spcBef>
              <a:buClrTx/>
              <a:buSzTx/>
              <a:buFontTx/>
              <a:buNone/>
            </a:pPr>
            <a:r>
              <a:rPr lang="en-US" sz="2000" b="1" dirty="0">
                <a:latin typeface="Courier New" pitchFamily="49" charset="0"/>
              </a:rPr>
              <a:t>Connection: close </a:t>
            </a:r>
          </a:p>
          <a:p>
            <a:pPr>
              <a:spcBef>
                <a:spcPct val="0"/>
              </a:spcBef>
              <a:buClrTx/>
              <a:buSzTx/>
              <a:buFontTx/>
              <a:buNone/>
            </a:pPr>
            <a:r>
              <a:rPr lang="en-US" sz="2000" b="1" dirty="0">
                <a:latin typeface="Courier New" pitchFamily="49" charset="0"/>
              </a:rPr>
              <a:t>Accept-</a:t>
            </a:r>
            <a:r>
              <a:rPr lang="en-US" sz="2000" b="1" dirty="0" err="1">
                <a:latin typeface="Courier New" pitchFamily="49" charset="0"/>
              </a:rPr>
              <a:t>language:fr</a:t>
            </a:r>
            <a:r>
              <a:rPr lang="en-US" sz="2000" b="1" dirty="0">
                <a:latin typeface="Courier New" pitchFamily="49" charset="0"/>
              </a:rPr>
              <a:t> </a:t>
            </a:r>
          </a:p>
          <a:p>
            <a:pPr>
              <a:spcBef>
                <a:spcPct val="0"/>
              </a:spcBef>
              <a:buClrTx/>
              <a:buSzTx/>
              <a:buFontTx/>
              <a:buNone/>
            </a:pPr>
            <a:endParaRPr lang="en-US" dirty="0">
              <a:latin typeface="Times New Roman" pitchFamily="18" charset="0"/>
            </a:endParaRPr>
          </a:p>
          <a:p>
            <a:pPr>
              <a:spcBef>
                <a:spcPct val="0"/>
              </a:spcBef>
              <a:buClrTx/>
              <a:buSzTx/>
              <a:buFontTx/>
              <a:buNone/>
            </a:pPr>
            <a:r>
              <a:rPr lang="en-US" sz="2000" dirty="0">
                <a:latin typeface="Arial" pitchFamily="34" charset="0"/>
              </a:rPr>
              <a:t>(extra carriage return, line feed)</a:t>
            </a:r>
            <a:r>
              <a:rPr lang="en-US" dirty="0">
                <a:latin typeface="Times New Roman" pitchFamily="18" charset="0"/>
              </a:rPr>
              <a:t> </a:t>
            </a:r>
          </a:p>
        </p:txBody>
      </p:sp>
      <p:sp>
        <p:nvSpPr>
          <p:cNvPr id="40967" name="Text Box 5"/>
          <p:cNvSpPr txBox="1">
            <a:spLocks noChangeArrowheads="1"/>
          </p:cNvSpPr>
          <p:nvPr/>
        </p:nvSpPr>
        <p:spPr bwMode="auto">
          <a:xfrm>
            <a:off x="198438" y="3103563"/>
            <a:ext cx="2270125" cy="1006475"/>
          </a:xfrm>
          <a:prstGeom prst="rect">
            <a:avLst/>
          </a:prstGeom>
          <a:noFill/>
          <a:ln w="9525">
            <a:noFill/>
            <a:miter lim="800000"/>
            <a:headEnd/>
            <a:tailEnd/>
          </a:ln>
        </p:spPr>
        <p:txBody>
          <a:bodyPr wrap="none">
            <a:spAutoFit/>
          </a:bodyPr>
          <a:lstStyle/>
          <a:p>
            <a:pPr algn="ctr">
              <a:spcBef>
                <a:spcPct val="0"/>
              </a:spcBef>
              <a:buClrTx/>
              <a:buSzTx/>
              <a:buFontTx/>
              <a:buNone/>
            </a:pPr>
            <a:r>
              <a:rPr lang="en-US" sz="2000" dirty="0">
                <a:solidFill>
                  <a:schemeClr val="accent2"/>
                </a:solidFill>
              </a:rPr>
              <a:t>request line</a:t>
            </a:r>
          </a:p>
          <a:p>
            <a:pPr algn="ctr">
              <a:spcBef>
                <a:spcPct val="0"/>
              </a:spcBef>
              <a:buClrTx/>
              <a:buSzTx/>
              <a:buFontTx/>
              <a:buNone/>
            </a:pPr>
            <a:r>
              <a:rPr lang="en-US" sz="2000" dirty="0">
                <a:solidFill>
                  <a:schemeClr val="accent2"/>
                </a:solidFill>
              </a:rPr>
              <a:t>(GET, POST, </a:t>
            </a:r>
          </a:p>
          <a:p>
            <a:pPr algn="ctr">
              <a:spcBef>
                <a:spcPct val="0"/>
              </a:spcBef>
              <a:buClrTx/>
              <a:buSzTx/>
              <a:buFontTx/>
              <a:buNone/>
            </a:pPr>
            <a:r>
              <a:rPr lang="en-US" sz="2000" dirty="0">
                <a:solidFill>
                  <a:schemeClr val="accent2"/>
                </a:solidFill>
              </a:rPr>
              <a:t>HEAD commands)</a:t>
            </a:r>
            <a:endParaRPr lang="en-US" dirty="0">
              <a:latin typeface="Times New Roman" pitchFamily="18" charset="0"/>
            </a:endParaRPr>
          </a:p>
        </p:txBody>
      </p:sp>
      <p:sp>
        <p:nvSpPr>
          <p:cNvPr id="40968" name="Line 6"/>
          <p:cNvSpPr>
            <a:spLocks noChangeShapeType="1"/>
          </p:cNvSpPr>
          <p:nvPr/>
        </p:nvSpPr>
        <p:spPr bwMode="auto">
          <a:xfrm>
            <a:off x="2038350" y="3314700"/>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40969" name="Freeform 7"/>
          <p:cNvSpPr>
            <a:spLocks/>
          </p:cNvSpPr>
          <p:nvPr/>
        </p:nvSpPr>
        <p:spPr bwMode="auto">
          <a:xfrm>
            <a:off x="2943225" y="3752850"/>
            <a:ext cx="227013" cy="1311275"/>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p:spPr>
        <p:txBody>
          <a:bodyPr wrap="none" anchor="ctr"/>
          <a:lstStyle/>
          <a:p>
            <a:endParaRPr lang="en-US"/>
          </a:p>
        </p:txBody>
      </p:sp>
      <p:sp>
        <p:nvSpPr>
          <p:cNvPr id="40970" name="Text Box 8"/>
          <p:cNvSpPr txBox="1">
            <a:spLocks noChangeArrowheads="1"/>
          </p:cNvSpPr>
          <p:nvPr/>
        </p:nvSpPr>
        <p:spPr bwMode="auto">
          <a:xfrm>
            <a:off x="1938338" y="4256088"/>
            <a:ext cx="1011237"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solidFill>
                  <a:schemeClr val="accent2"/>
                </a:solidFill>
              </a:rPr>
              <a:t>header</a:t>
            </a:r>
          </a:p>
          <a:p>
            <a:pPr algn="r">
              <a:spcBef>
                <a:spcPct val="0"/>
              </a:spcBef>
              <a:buClrTx/>
              <a:buSzTx/>
              <a:buFontTx/>
              <a:buNone/>
            </a:pPr>
            <a:r>
              <a:rPr lang="en-US" sz="2000">
                <a:solidFill>
                  <a:schemeClr val="accent2"/>
                </a:solidFill>
              </a:rPr>
              <a:t> lines</a:t>
            </a:r>
            <a:endParaRPr lang="en-US">
              <a:latin typeface="Times New Roman" pitchFamily="18" charset="0"/>
            </a:endParaRPr>
          </a:p>
        </p:txBody>
      </p:sp>
      <p:sp>
        <p:nvSpPr>
          <p:cNvPr id="40971" name="Line 10"/>
          <p:cNvSpPr>
            <a:spLocks noChangeShapeType="1"/>
          </p:cNvSpPr>
          <p:nvPr/>
        </p:nvSpPr>
        <p:spPr bwMode="auto">
          <a:xfrm flipV="1">
            <a:off x="2162175" y="5324475"/>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40972" name="Text Box 11"/>
          <p:cNvSpPr txBox="1">
            <a:spLocks noChangeArrowheads="1"/>
          </p:cNvSpPr>
          <p:nvPr/>
        </p:nvSpPr>
        <p:spPr bwMode="auto">
          <a:xfrm>
            <a:off x="449263" y="5208588"/>
            <a:ext cx="2178050" cy="1311275"/>
          </a:xfrm>
          <a:prstGeom prst="rect">
            <a:avLst/>
          </a:prstGeom>
          <a:noFill/>
          <a:ln w="9525">
            <a:noFill/>
            <a:miter lim="800000"/>
            <a:headEnd/>
            <a:tailEnd/>
          </a:ln>
        </p:spPr>
        <p:txBody>
          <a:bodyPr wrap="none">
            <a:spAutoFit/>
          </a:bodyPr>
          <a:lstStyle/>
          <a:p>
            <a:pPr algn="ctr">
              <a:spcBef>
                <a:spcPct val="0"/>
              </a:spcBef>
              <a:buClrTx/>
              <a:buSzTx/>
              <a:buFontTx/>
              <a:buNone/>
            </a:pPr>
            <a:r>
              <a:rPr lang="en-US" sz="2000" dirty="0">
                <a:solidFill>
                  <a:schemeClr val="accent2"/>
                </a:solidFill>
              </a:rPr>
              <a:t>Carriage return, </a:t>
            </a:r>
          </a:p>
          <a:p>
            <a:pPr algn="ctr">
              <a:spcBef>
                <a:spcPct val="0"/>
              </a:spcBef>
              <a:buClrTx/>
              <a:buSzTx/>
              <a:buFontTx/>
              <a:buNone/>
            </a:pPr>
            <a:r>
              <a:rPr lang="en-US" sz="2000" dirty="0">
                <a:solidFill>
                  <a:schemeClr val="accent2"/>
                </a:solidFill>
              </a:rPr>
              <a:t>line feed </a:t>
            </a:r>
          </a:p>
          <a:p>
            <a:pPr algn="ctr">
              <a:spcBef>
                <a:spcPct val="0"/>
              </a:spcBef>
              <a:buClrTx/>
              <a:buSzTx/>
              <a:buFontTx/>
              <a:buNone/>
            </a:pPr>
            <a:r>
              <a:rPr lang="en-US" sz="2000" dirty="0">
                <a:solidFill>
                  <a:schemeClr val="accent2"/>
                </a:solidFill>
              </a:rPr>
              <a:t>indicates end </a:t>
            </a:r>
          </a:p>
          <a:p>
            <a:pPr algn="ctr">
              <a:spcBef>
                <a:spcPct val="0"/>
              </a:spcBef>
              <a:buClrTx/>
              <a:buSzTx/>
              <a:buFontTx/>
              <a:buNone/>
            </a:pPr>
            <a:r>
              <a:rPr lang="en-US" sz="2000" dirty="0">
                <a:solidFill>
                  <a:schemeClr val="accent2"/>
                </a:solidFill>
              </a:rPr>
              <a:t>of message</a:t>
            </a:r>
            <a:endParaRPr lang="en-US" dirty="0">
              <a:latin typeface="Times New Roman" pitchFamily="18" charset="0"/>
            </a:endParaRPr>
          </a:p>
        </p:txBody>
      </p:sp>
      <p:sp>
        <p:nvSpPr>
          <p:cNvPr id="11" name="Slide Number Placeholder 10"/>
          <p:cNvSpPr>
            <a:spLocks noGrp="1"/>
          </p:cNvSpPr>
          <p:nvPr>
            <p:ph type="sldNum" sz="quarter" idx="12"/>
          </p:nvPr>
        </p:nvSpPr>
        <p:spPr/>
        <p:txBody>
          <a:bodyPr>
            <a:normAutofit fontScale="40000" lnSpcReduction="20000"/>
          </a:bodyPr>
          <a:lstStyle/>
          <a:p>
            <a:pPr>
              <a:defRPr/>
            </a:pPr>
            <a:endParaRPr lang="en-US" dirty="0" smtClean="0"/>
          </a:p>
          <a:p>
            <a:pPr>
              <a:defRPr/>
            </a:pP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message</a:t>
            </a:r>
            <a:endParaRPr lang="en-US" dirty="0"/>
          </a:p>
        </p:txBody>
      </p:sp>
      <p:pic>
        <p:nvPicPr>
          <p:cNvPr id="29701" name="Picture 5"/>
          <p:cNvPicPr>
            <a:picLocks noGrp="1" noChangeAspect="1" noChangeArrowheads="1"/>
          </p:cNvPicPr>
          <p:nvPr>
            <p:ph idx="1"/>
          </p:nvPr>
        </p:nvPicPr>
        <p:blipFill>
          <a:blip r:embed="rId2"/>
          <a:srcRect/>
          <a:stretch>
            <a:fillRect/>
          </a:stretch>
        </p:blipFill>
        <p:spPr bwMode="auto">
          <a:xfrm>
            <a:off x="685800" y="1600200"/>
            <a:ext cx="7848600" cy="4525963"/>
          </a:xfrm>
          <a:prstGeom prst="rect">
            <a:avLst/>
          </a:prstGeom>
          <a:noFill/>
          <a:ln w="9525">
            <a:noFill/>
            <a:miter lim="800000"/>
            <a:headEnd/>
            <a:tailEnd/>
          </a:ln>
          <a:effectLst/>
        </p:spPr>
      </p:pic>
    </p:spTree>
    <p:extLst>
      <p:ext uri="{BB962C8B-B14F-4D97-AF65-F5344CB8AC3E}">
        <p14:creationId xmlns:p14="http://schemas.microsoft.com/office/powerpoint/2010/main" val="246425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HTTP GET request</a:t>
            </a:r>
            <a:endParaRPr lang="en-US" dirty="0"/>
          </a:p>
        </p:txBody>
      </p:sp>
      <p:pic>
        <p:nvPicPr>
          <p:cNvPr id="30725" name="Picture 5"/>
          <p:cNvPicPr>
            <a:picLocks noGrp="1" noChangeAspect="1" noChangeArrowheads="1"/>
          </p:cNvPicPr>
          <p:nvPr>
            <p:ph idx="1"/>
          </p:nvPr>
        </p:nvPicPr>
        <p:blipFill>
          <a:blip r:embed="rId2"/>
          <a:srcRect/>
          <a:stretch>
            <a:fillRect/>
          </a:stretch>
        </p:blipFill>
        <p:spPr bwMode="auto">
          <a:xfrm>
            <a:off x="538162" y="1815306"/>
            <a:ext cx="8067675" cy="4095750"/>
          </a:xfrm>
          <a:prstGeom prst="rect">
            <a:avLst/>
          </a:prstGeom>
          <a:noFill/>
          <a:ln w="9525">
            <a:noFill/>
            <a:miter lim="800000"/>
            <a:headEnd/>
            <a:tailEnd/>
          </a:ln>
          <a:effectLst/>
        </p:spPr>
      </p:pic>
    </p:spTree>
    <p:extLst>
      <p:ext uri="{BB962C8B-B14F-4D97-AF65-F5344CB8AC3E}">
        <p14:creationId xmlns:p14="http://schemas.microsoft.com/office/powerpoint/2010/main" val="3962701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HTTP GET request</a:t>
            </a:r>
            <a:endParaRPr lang="en-US" dirty="0"/>
          </a:p>
        </p:txBody>
      </p:sp>
      <p:pic>
        <p:nvPicPr>
          <p:cNvPr id="5" name="Content Placeholder 4" descr="1.PNG"/>
          <p:cNvPicPr>
            <a:picLocks noGrp="1" noChangeAspect="1"/>
          </p:cNvPicPr>
          <p:nvPr>
            <p:ph sz="quarter" idx="1"/>
          </p:nvPr>
        </p:nvPicPr>
        <p:blipFill>
          <a:blip r:embed="rId2"/>
          <a:stretch>
            <a:fillRect/>
          </a:stretch>
        </p:blipFill>
        <p:spPr>
          <a:xfrm>
            <a:off x="1600200" y="2286000"/>
            <a:ext cx="6240840" cy="3238952"/>
          </a:xfrm>
        </p:spPr>
      </p:pic>
      <p:sp>
        <p:nvSpPr>
          <p:cNvPr id="4" name="Slide Number Placeholder 3"/>
          <p:cNvSpPr>
            <a:spLocks noGrp="1"/>
          </p:cNvSpPr>
          <p:nvPr>
            <p:ph type="sldNum" sz="quarter" idx="12"/>
          </p:nvPr>
        </p:nvSpPr>
        <p:spPr/>
        <p:txBody>
          <a:bodyPr>
            <a:normAutofit fontScale="40000" lnSpcReduction="20000"/>
          </a:bodyPr>
          <a:lstStyle/>
          <a:p>
            <a:pPr>
              <a:defRPr/>
            </a:pPr>
            <a:endParaRPr lang="en-US" smtClean="0"/>
          </a:p>
          <a:p>
            <a:pPr>
              <a:defRPr/>
            </a:pPr>
            <a:r>
              <a:rPr lang="en-US" smtClean="0"/>
              <a:t> Ch 3 - </a:t>
            </a:r>
            <a:fld id="{EA5E5F83-A7DA-458C-8971-C2CA9831956B}"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Anatomy of an HTTP POST request</a:t>
            </a:r>
            <a:endParaRPr lang="en-US" dirty="0"/>
          </a:p>
        </p:txBody>
      </p:sp>
      <p:pic>
        <p:nvPicPr>
          <p:cNvPr id="31748" name="Picture 4"/>
          <p:cNvPicPr>
            <a:picLocks noGrp="1" noChangeAspect="1" noChangeArrowheads="1"/>
          </p:cNvPicPr>
          <p:nvPr>
            <p:ph idx="1"/>
          </p:nvPr>
        </p:nvPicPr>
        <p:blipFill>
          <a:blip r:embed="rId2"/>
          <a:srcRect/>
          <a:stretch>
            <a:fillRect/>
          </a:stretch>
        </p:blipFill>
        <p:spPr bwMode="auto">
          <a:xfrm>
            <a:off x="633412" y="1710531"/>
            <a:ext cx="7877175" cy="4305300"/>
          </a:xfrm>
          <a:prstGeom prst="rect">
            <a:avLst/>
          </a:prstGeom>
          <a:noFill/>
          <a:ln w="9525">
            <a:noFill/>
            <a:miter lim="800000"/>
            <a:headEnd/>
            <a:tailEnd/>
          </a:ln>
          <a:effectLst/>
        </p:spPr>
      </p:pic>
    </p:spTree>
    <p:extLst>
      <p:ext uri="{BB962C8B-B14F-4D97-AF65-F5344CB8AC3E}">
        <p14:creationId xmlns:p14="http://schemas.microsoft.com/office/powerpoint/2010/main" val="3262867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and Web</a:t>
            </a:r>
            <a:endParaRPr lang="en-US" b="1" dirty="0"/>
          </a:p>
        </p:txBody>
      </p:sp>
      <p:pic>
        <p:nvPicPr>
          <p:cNvPr id="25602" name="Picture 2"/>
          <p:cNvPicPr>
            <a:picLocks noGrp="1" noChangeAspect="1" noChangeArrowheads="1"/>
          </p:cNvPicPr>
          <p:nvPr>
            <p:ph idx="1"/>
          </p:nvPr>
        </p:nvPicPr>
        <p:blipFill>
          <a:blip r:embed="rId2"/>
          <a:srcRect/>
          <a:stretch>
            <a:fillRect/>
          </a:stretch>
        </p:blipFill>
        <p:spPr bwMode="auto">
          <a:xfrm>
            <a:off x="1752600" y="1600200"/>
            <a:ext cx="4943186" cy="4525963"/>
          </a:xfrm>
          <a:prstGeom prst="rect">
            <a:avLst/>
          </a:prstGeom>
          <a:noFill/>
          <a:ln w="9525">
            <a:noFill/>
            <a:miter lim="800000"/>
            <a:headEnd/>
            <a:tailEnd/>
          </a:ln>
          <a:effectLst/>
        </p:spPr>
      </p:pic>
    </p:spTree>
    <p:extLst>
      <p:ext uri="{BB962C8B-B14F-4D97-AF65-F5344CB8AC3E}">
        <p14:creationId xmlns:p14="http://schemas.microsoft.com/office/powerpoint/2010/main" val="1812309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HTTP POST request</a:t>
            </a:r>
            <a:endParaRPr lang="en-US" dirty="0"/>
          </a:p>
        </p:txBody>
      </p:sp>
      <p:pic>
        <p:nvPicPr>
          <p:cNvPr id="5" name="Content Placeholder 4" descr="2.PNG"/>
          <p:cNvPicPr>
            <a:picLocks noGrp="1" noChangeAspect="1"/>
          </p:cNvPicPr>
          <p:nvPr>
            <p:ph sz="quarter" idx="1"/>
          </p:nvPr>
        </p:nvPicPr>
        <p:blipFill>
          <a:blip r:embed="rId2"/>
          <a:stretch>
            <a:fillRect/>
          </a:stretch>
        </p:blipFill>
        <p:spPr>
          <a:xfrm>
            <a:off x="1600200" y="2252439"/>
            <a:ext cx="6324599" cy="3233961"/>
          </a:xfrm>
        </p:spPr>
      </p:pic>
      <p:sp>
        <p:nvSpPr>
          <p:cNvPr id="4" name="Slide Number Placeholder 3"/>
          <p:cNvSpPr>
            <a:spLocks noGrp="1"/>
          </p:cNvSpPr>
          <p:nvPr>
            <p:ph type="sldNum" sz="quarter" idx="12"/>
          </p:nvPr>
        </p:nvSpPr>
        <p:spPr/>
        <p:txBody>
          <a:bodyPr>
            <a:normAutofit fontScale="40000" lnSpcReduction="20000"/>
          </a:bodyPr>
          <a:lstStyle/>
          <a:p>
            <a:pPr>
              <a:defRPr/>
            </a:pPr>
            <a:endParaRPr lang="en-US" smtClean="0"/>
          </a:p>
          <a:p>
            <a:pPr>
              <a:defRPr/>
            </a:pPr>
            <a:r>
              <a:rPr lang="en-US" smtClean="0"/>
              <a:t> Ch 3 - </a:t>
            </a:r>
            <a:fld id="{EA5E5F83-A7DA-458C-8971-C2CA9831956B}"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sz="3200" dirty="0" smtClean="0"/>
              <a:t>HTTP request message: general format</a:t>
            </a:r>
            <a:endParaRPr lang="en-US" dirty="0" smtClean="0"/>
          </a:p>
        </p:txBody>
      </p:sp>
      <p:pic>
        <p:nvPicPr>
          <p:cNvPr id="41989" name="Picture 3" descr="HTTPrequest"/>
          <p:cNvPicPr>
            <a:picLocks noChangeAspect="1" noChangeArrowheads="1"/>
          </p:cNvPicPr>
          <p:nvPr/>
        </p:nvPicPr>
        <p:blipFill>
          <a:blip r:embed="rId2"/>
          <a:srcRect/>
          <a:stretch>
            <a:fillRect/>
          </a:stretch>
        </p:blipFill>
        <p:spPr bwMode="auto">
          <a:xfrm>
            <a:off x="1143000" y="3200400"/>
            <a:ext cx="6918325" cy="3479631"/>
          </a:xfrm>
          <a:prstGeom prst="rect">
            <a:avLst/>
          </a:prstGeom>
          <a:noFill/>
          <a:ln w="9525">
            <a:noFill/>
            <a:miter lim="800000"/>
            <a:headEnd/>
            <a:tailEnd/>
          </a:ln>
        </p:spPr>
      </p:pic>
      <p:sp>
        <p:nvSpPr>
          <p:cNvPr id="41990" name="Text Box 4"/>
          <p:cNvSpPr txBox="1">
            <a:spLocks noChangeArrowheads="1"/>
          </p:cNvSpPr>
          <p:nvPr/>
        </p:nvSpPr>
        <p:spPr bwMode="auto">
          <a:xfrm>
            <a:off x="219075" y="1462207"/>
            <a:ext cx="4954588" cy="1661993"/>
          </a:xfrm>
          <a:prstGeom prst="rect">
            <a:avLst/>
          </a:prstGeom>
          <a:noFill/>
          <a:ln w="9525">
            <a:noFill/>
            <a:miter lim="800000"/>
            <a:headEnd/>
            <a:tailEnd/>
          </a:ln>
        </p:spPr>
        <p:txBody>
          <a:bodyPr wrap="square">
            <a:spAutoFit/>
          </a:bodyPr>
          <a:lstStyle/>
          <a:p>
            <a:pPr>
              <a:spcBef>
                <a:spcPct val="0"/>
              </a:spcBef>
              <a:buClrTx/>
              <a:buSzTx/>
              <a:buFontTx/>
              <a:buNone/>
            </a:pPr>
            <a:r>
              <a:rPr lang="en-US" sz="1400" b="1" dirty="0">
                <a:latin typeface="Courier New" pitchFamily="49" charset="0"/>
              </a:rPr>
              <a:t>GET /</a:t>
            </a:r>
            <a:r>
              <a:rPr lang="en-US" sz="1400" b="1" dirty="0" err="1">
                <a:latin typeface="Courier New" pitchFamily="49" charset="0"/>
              </a:rPr>
              <a:t>somedir</a:t>
            </a:r>
            <a:r>
              <a:rPr lang="en-US" sz="1400" b="1" dirty="0">
                <a:latin typeface="Courier New" pitchFamily="49" charset="0"/>
              </a:rPr>
              <a:t>/page.html HTTP/1.1</a:t>
            </a:r>
          </a:p>
          <a:p>
            <a:pPr>
              <a:spcBef>
                <a:spcPct val="0"/>
              </a:spcBef>
              <a:buClrTx/>
              <a:buSzTx/>
              <a:buFontTx/>
              <a:buNone/>
            </a:pPr>
            <a:r>
              <a:rPr lang="en-US" sz="1400" b="1" dirty="0">
                <a:latin typeface="Courier New" pitchFamily="49" charset="0"/>
              </a:rPr>
              <a:t>Host: www.someschool.edu </a:t>
            </a:r>
          </a:p>
          <a:p>
            <a:pPr>
              <a:spcBef>
                <a:spcPct val="0"/>
              </a:spcBef>
              <a:buClrTx/>
              <a:buSzTx/>
              <a:buFontTx/>
              <a:buNone/>
            </a:pPr>
            <a:r>
              <a:rPr lang="en-US" sz="1400" b="1" dirty="0">
                <a:latin typeface="Courier New" pitchFamily="49" charset="0"/>
              </a:rPr>
              <a:t>User-agent: Mozilla/4.0</a:t>
            </a:r>
          </a:p>
          <a:p>
            <a:pPr>
              <a:spcBef>
                <a:spcPct val="0"/>
              </a:spcBef>
              <a:buClrTx/>
              <a:buSzTx/>
              <a:buFontTx/>
              <a:buNone/>
            </a:pPr>
            <a:r>
              <a:rPr lang="en-US" sz="1400" b="1" dirty="0">
                <a:latin typeface="Courier New" pitchFamily="49" charset="0"/>
              </a:rPr>
              <a:t>Connection: close </a:t>
            </a:r>
          </a:p>
          <a:p>
            <a:pPr>
              <a:spcBef>
                <a:spcPct val="0"/>
              </a:spcBef>
              <a:buClrTx/>
              <a:buSzTx/>
              <a:buFontTx/>
              <a:buNone/>
            </a:pPr>
            <a:r>
              <a:rPr lang="en-US" sz="1400" b="1" dirty="0">
                <a:latin typeface="Courier New" pitchFamily="49" charset="0"/>
              </a:rPr>
              <a:t>Accept-</a:t>
            </a:r>
            <a:r>
              <a:rPr lang="en-US" sz="1400" b="1" dirty="0" err="1">
                <a:latin typeface="Courier New" pitchFamily="49" charset="0"/>
              </a:rPr>
              <a:t>language:fr</a:t>
            </a:r>
            <a:r>
              <a:rPr lang="en-US" sz="1400" b="1" dirty="0">
                <a:latin typeface="Courier New" pitchFamily="49" charset="0"/>
              </a:rPr>
              <a:t> </a:t>
            </a:r>
          </a:p>
          <a:p>
            <a:pPr>
              <a:spcBef>
                <a:spcPct val="0"/>
              </a:spcBef>
              <a:buClrTx/>
              <a:buSzTx/>
              <a:buFontTx/>
              <a:buNone/>
            </a:pPr>
            <a:endParaRPr lang="en-US" sz="1200" dirty="0">
              <a:latin typeface="Times New Roman" pitchFamily="18" charset="0"/>
            </a:endParaRPr>
          </a:p>
          <a:p>
            <a:pPr>
              <a:spcBef>
                <a:spcPct val="0"/>
              </a:spcBef>
              <a:buClrTx/>
              <a:buSzTx/>
              <a:buFontTx/>
              <a:buNone/>
            </a:pPr>
            <a:r>
              <a:rPr lang="en-US" sz="2000" dirty="0">
                <a:latin typeface="Arial" pitchFamily="34" charset="0"/>
              </a:rPr>
              <a:t>(extra carriage return, line feed)</a:t>
            </a:r>
            <a:r>
              <a:rPr lang="en-US" dirty="0">
                <a:latin typeface="Times New Roman" pitchFamily="18" charset="0"/>
              </a:rPr>
              <a:t> </a:t>
            </a:r>
          </a:p>
        </p:txBody>
      </p:sp>
      <p:sp>
        <p:nvSpPr>
          <p:cNvPr id="6" name="Slide Number Placeholder 5"/>
          <p:cNvSpPr>
            <a:spLocks noGrp="1"/>
          </p:cNvSpPr>
          <p:nvPr>
            <p:ph type="sldNum" sz="quarter" idx="12"/>
          </p:nvPr>
        </p:nvSpPr>
        <p:spPr/>
        <p:txBody>
          <a:bodyPr>
            <a:normAutofit fontScale="40000" lnSpcReduction="20000"/>
          </a:bodyPr>
          <a:lstStyle/>
          <a:p>
            <a:pPr>
              <a:defRPr/>
            </a:pPr>
            <a:endParaRPr lang="en-US" dirty="0" smtClean="0"/>
          </a:p>
          <a:p>
            <a:pPr>
              <a:defRPr/>
            </a:pPr>
            <a:r>
              <a:rPr lang="en-US" dirty="0" smtClean="0"/>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sz="3200" dirty="0" smtClean="0"/>
              <a:t>HTTP request message: general format</a:t>
            </a:r>
            <a:endParaRPr lang="en-US" dirty="0" smtClean="0"/>
          </a:p>
        </p:txBody>
      </p:sp>
      <p:sp>
        <p:nvSpPr>
          <p:cNvPr id="6" name="Slide Number Placeholder 5"/>
          <p:cNvSpPr>
            <a:spLocks noGrp="1"/>
          </p:cNvSpPr>
          <p:nvPr>
            <p:ph type="sldNum" sz="quarter" idx="12"/>
          </p:nvPr>
        </p:nvSpPr>
        <p:spPr/>
        <p:txBody>
          <a:bodyPr>
            <a:normAutofit fontScale="40000" lnSpcReduction="20000"/>
          </a:bodyPr>
          <a:lstStyle/>
          <a:p>
            <a:pPr>
              <a:defRPr/>
            </a:pPr>
            <a:endParaRPr lang="en-US" dirty="0" smtClean="0"/>
          </a:p>
          <a:p>
            <a:pPr>
              <a:defRPr/>
            </a:pPr>
            <a:r>
              <a:rPr lang="en-US" dirty="0" smtClean="0"/>
              <a:t> </a:t>
            </a:r>
            <a:endParaRPr lang="en-US" dirty="0"/>
          </a:p>
        </p:txBody>
      </p:sp>
      <p:sp>
        <p:nvSpPr>
          <p:cNvPr id="7" name="Rectangle 6"/>
          <p:cNvSpPr/>
          <p:nvPr/>
        </p:nvSpPr>
        <p:spPr>
          <a:xfrm>
            <a:off x="0" y="3429000"/>
            <a:ext cx="8991600" cy="2862322"/>
          </a:xfrm>
          <a:prstGeom prst="rect">
            <a:avLst/>
          </a:prstGeom>
        </p:spPr>
        <p:txBody>
          <a:bodyPr wrap="square">
            <a:spAutoFit/>
          </a:bodyPr>
          <a:lstStyle/>
          <a:p>
            <a:pPr algn="just"/>
            <a:r>
              <a:rPr lang="en-US" dirty="0" smtClean="0"/>
              <a:t>Now let's look at the header lines in the example. The header line HOST: www.someschool.edu specifies the host on which the object resides. You night think that this header line is unnecessary, as there is already a TCP connection in place to the host. But, as we'll see in Section 2.2.6, the information provided by the host header line is required by Web proxy caches.  By including </a:t>
            </a:r>
            <a:r>
              <a:rPr lang="en-US" dirty="0" err="1" smtClean="0"/>
              <a:t>theConnection:close</a:t>
            </a:r>
            <a:r>
              <a:rPr lang="en-US" dirty="0" smtClean="0"/>
              <a:t> header line, the browser is telling the server that it doesn't want to use persistent connections; it wants the server to close the connection after sending the requested object. Thus the browser that generated this request message implements HTTP/1.1 but it doesn't want to bother with persistent connections. The User-agent:  header line specifies the user agent, that is, the browser type that is making the request to the server . Here the user agent is Mozilla/4.0, a Netscape browser. This header line is useful because the server can actually send different versions of the same object to different types of user agents. (Each of the versions is addressed by the same URL.) Finally, the Accept-language: header indicates that the user prefers to receive a French version of the object, if such an object exists on the server; otherwise, the server should send its default version.</a:t>
            </a:r>
          </a:p>
          <a:p>
            <a:pPr algn="just"/>
            <a:endParaRPr lang="en-US" dirty="0" smtClean="0"/>
          </a:p>
          <a:p>
            <a:pPr algn="just"/>
            <a:endParaRPr lang="en-US" dirty="0" smtClean="0"/>
          </a:p>
          <a:p>
            <a:pPr algn="just"/>
            <a:r>
              <a:rPr lang="en-US" dirty="0" smtClean="0"/>
              <a:t>The Entity Body is not used with the GET method, but is used with the POST method. The HTTP client uses the POST method when the user fills out a form</a:t>
            </a:r>
            <a:endParaRPr lang="en-US" dirty="0"/>
          </a:p>
        </p:txBody>
      </p:sp>
      <p:pic>
        <p:nvPicPr>
          <p:cNvPr id="8" name="Picture 3" descr="HTTPrequest"/>
          <p:cNvPicPr>
            <a:picLocks noChangeAspect="1" noChangeArrowheads="1"/>
          </p:cNvPicPr>
          <p:nvPr/>
        </p:nvPicPr>
        <p:blipFill>
          <a:blip r:embed="rId2"/>
          <a:srcRect/>
          <a:stretch>
            <a:fillRect/>
          </a:stretch>
        </p:blipFill>
        <p:spPr bwMode="auto">
          <a:xfrm>
            <a:off x="0" y="1524000"/>
            <a:ext cx="41148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smtClean="0"/>
              <a:t>Method types</a:t>
            </a:r>
          </a:p>
        </p:txBody>
      </p:sp>
      <p:sp>
        <p:nvSpPr>
          <p:cNvPr id="43013" name="Rectangle 3"/>
          <p:cNvSpPr>
            <a:spLocks noGrp="1" noChangeArrowheads="1"/>
          </p:cNvSpPr>
          <p:nvPr>
            <p:ph type="body" sz="half" idx="1"/>
          </p:nvPr>
        </p:nvSpPr>
        <p:spPr/>
        <p:txBody>
          <a:bodyPr/>
          <a:lstStyle/>
          <a:p>
            <a:pPr>
              <a:buFont typeface="ZapfDingbats" pitchFamily="82" charset="2"/>
              <a:buNone/>
            </a:pPr>
            <a:r>
              <a:rPr lang="en-US" sz="2400" u="sng" smtClean="0">
                <a:solidFill>
                  <a:srgbClr val="FF0000"/>
                </a:solidFill>
              </a:rPr>
              <a:t>HTTP/1.0</a:t>
            </a:r>
            <a:endParaRPr lang="en-US" sz="2400" smtClean="0"/>
          </a:p>
          <a:p>
            <a:r>
              <a:rPr lang="en-US" sz="2400" smtClean="0"/>
              <a:t>GET</a:t>
            </a:r>
          </a:p>
          <a:p>
            <a:r>
              <a:rPr lang="en-US" sz="2400" smtClean="0"/>
              <a:t>POST</a:t>
            </a:r>
          </a:p>
          <a:p>
            <a:r>
              <a:rPr lang="en-US" sz="2400" smtClean="0"/>
              <a:t>HEAD</a:t>
            </a:r>
          </a:p>
          <a:p>
            <a:pPr lvl="1"/>
            <a:r>
              <a:rPr lang="en-US" sz="2000" smtClean="0"/>
              <a:t>asks server to leave requested object out of response</a:t>
            </a:r>
          </a:p>
        </p:txBody>
      </p:sp>
      <p:sp>
        <p:nvSpPr>
          <p:cNvPr id="43014" name="Rectangle 4"/>
          <p:cNvSpPr>
            <a:spLocks noGrp="1" noChangeArrowheads="1"/>
          </p:cNvSpPr>
          <p:nvPr>
            <p:ph type="body" sz="half" idx="2"/>
          </p:nvPr>
        </p:nvSpPr>
        <p:spPr/>
        <p:txBody>
          <a:bodyPr/>
          <a:lstStyle/>
          <a:p>
            <a:pPr>
              <a:buFont typeface="ZapfDingbats" pitchFamily="82" charset="2"/>
              <a:buNone/>
            </a:pPr>
            <a:r>
              <a:rPr lang="en-US" sz="2400" u="sng" smtClean="0">
                <a:solidFill>
                  <a:srgbClr val="FF0000"/>
                </a:solidFill>
              </a:rPr>
              <a:t>HTTP/1.1</a:t>
            </a:r>
            <a:endParaRPr lang="en-US" sz="2400" smtClean="0"/>
          </a:p>
          <a:p>
            <a:r>
              <a:rPr lang="en-US" sz="2400" smtClean="0"/>
              <a:t>GET, POST, HEAD</a:t>
            </a:r>
          </a:p>
          <a:p>
            <a:r>
              <a:rPr lang="en-US" sz="2400" smtClean="0"/>
              <a:t>PUT</a:t>
            </a:r>
          </a:p>
          <a:p>
            <a:pPr lvl="1"/>
            <a:r>
              <a:rPr lang="en-US" sz="2000" smtClean="0"/>
              <a:t>uploads file in entity body to path specified in URL field</a:t>
            </a:r>
          </a:p>
          <a:p>
            <a:r>
              <a:rPr lang="en-US" sz="2400" smtClean="0"/>
              <a:t>DELETE</a:t>
            </a:r>
          </a:p>
          <a:p>
            <a:pPr lvl="1"/>
            <a:r>
              <a:rPr lang="en-US" sz="2000" smtClean="0"/>
              <a:t>deletes file specified in the URL field</a:t>
            </a:r>
          </a:p>
        </p:txBody>
      </p:sp>
      <p:sp>
        <p:nvSpPr>
          <p:cNvPr id="5" name="Slide Number Placeholder 4"/>
          <p:cNvSpPr>
            <a:spLocks noGrp="1"/>
          </p:cNvSpPr>
          <p:nvPr>
            <p:ph type="sldNum" sz="quarter" idx="11"/>
          </p:nvPr>
        </p:nvSpPr>
        <p:spPr/>
        <p:txBody>
          <a:bodyPr>
            <a:normAutofit fontScale="85000" lnSpcReduction="20000"/>
          </a:bodyPr>
          <a:lstStyle/>
          <a:p>
            <a:pPr>
              <a:defRPr/>
            </a:pP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r>
              <a:rPr lang="en-US" sz="3600" dirty="0" smtClean="0"/>
              <a:t>HTTP response message</a:t>
            </a:r>
            <a:endParaRPr lang="en-US" dirty="0" smtClean="0"/>
          </a:p>
        </p:txBody>
      </p:sp>
      <p:sp>
        <p:nvSpPr>
          <p:cNvPr id="44037" name="Text Box 4"/>
          <p:cNvSpPr txBox="1">
            <a:spLocks noChangeArrowheads="1"/>
          </p:cNvSpPr>
          <p:nvPr/>
        </p:nvSpPr>
        <p:spPr bwMode="auto">
          <a:xfrm>
            <a:off x="3181350" y="1987550"/>
            <a:ext cx="5822950" cy="2835275"/>
          </a:xfrm>
          <a:prstGeom prst="rect">
            <a:avLst/>
          </a:prstGeom>
          <a:noFill/>
          <a:ln w="9525">
            <a:noFill/>
            <a:miter lim="800000"/>
            <a:headEnd/>
            <a:tailEnd/>
          </a:ln>
        </p:spPr>
        <p:txBody>
          <a:bodyPr wrap="none">
            <a:spAutoFit/>
          </a:bodyPr>
          <a:lstStyle/>
          <a:p>
            <a:pPr>
              <a:spcBef>
                <a:spcPct val="0"/>
              </a:spcBef>
              <a:buClrTx/>
              <a:buSzTx/>
              <a:buFontTx/>
              <a:buNone/>
            </a:pPr>
            <a:r>
              <a:rPr lang="en-US" sz="2000" b="1" dirty="0">
                <a:latin typeface="Courier New" pitchFamily="49" charset="0"/>
              </a:rPr>
              <a:t>HTTP/1.1 200 OK </a:t>
            </a:r>
          </a:p>
          <a:p>
            <a:pPr>
              <a:spcBef>
                <a:spcPct val="0"/>
              </a:spcBef>
              <a:buClrTx/>
              <a:buSzTx/>
              <a:buFontTx/>
              <a:buNone/>
            </a:pPr>
            <a:r>
              <a:rPr lang="en-US" sz="2000" b="1" dirty="0">
                <a:latin typeface="Courier New" pitchFamily="49" charset="0"/>
              </a:rPr>
              <a:t>Connection close</a:t>
            </a:r>
          </a:p>
          <a:p>
            <a:pPr>
              <a:spcBef>
                <a:spcPct val="0"/>
              </a:spcBef>
              <a:buClrTx/>
              <a:buSzTx/>
              <a:buFontTx/>
              <a:buNone/>
            </a:pPr>
            <a:r>
              <a:rPr lang="en-US" sz="2000" b="1" dirty="0">
                <a:latin typeface="Courier New" pitchFamily="49" charset="0"/>
              </a:rPr>
              <a:t>Date: Thu, 06 Aug 1998 12:00:15 GMT </a:t>
            </a:r>
          </a:p>
          <a:p>
            <a:pPr>
              <a:spcBef>
                <a:spcPct val="0"/>
              </a:spcBef>
              <a:buClrTx/>
              <a:buSzTx/>
              <a:buFontTx/>
              <a:buNone/>
            </a:pPr>
            <a:r>
              <a:rPr lang="en-US" sz="2000" b="1" dirty="0">
                <a:latin typeface="Courier New" pitchFamily="49" charset="0"/>
              </a:rPr>
              <a:t>Server: Apache/1.3.0 (Unix) </a:t>
            </a:r>
          </a:p>
          <a:p>
            <a:pPr>
              <a:spcBef>
                <a:spcPct val="0"/>
              </a:spcBef>
              <a:buClrTx/>
              <a:buSzTx/>
              <a:buFontTx/>
              <a:buNone/>
            </a:pPr>
            <a:r>
              <a:rPr lang="en-US" sz="2000" b="1" dirty="0">
                <a:latin typeface="Courier New" pitchFamily="49" charset="0"/>
              </a:rPr>
              <a:t>Last-Modified: Mon, 22 Jun 1998 …... </a:t>
            </a:r>
          </a:p>
          <a:p>
            <a:pPr>
              <a:spcBef>
                <a:spcPct val="0"/>
              </a:spcBef>
              <a:buClrTx/>
              <a:buSzTx/>
              <a:buFontTx/>
              <a:buNone/>
            </a:pPr>
            <a:r>
              <a:rPr lang="en-US" sz="2000" b="1" dirty="0">
                <a:latin typeface="Courier New" pitchFamily="49" charset="0"/>
              </a:rPr>
              <a:t>Content-Length: 6821 </a:t>
            </a:r>
          </a:p>
          <a:p>
            <a:pPr>
              <a:spcBef>
                <a:spcPct val="0"/>
              </a:spcBef>
              <a:buClrTx/>
              <a:buSzTx/>
              <a:buFontTx/>
              <a:buNone/>
            </a:pPr>
            <a:r>
              <a:rPr lang="en-US" sz="2000" b="1" dirty="0">
                <a:latin typeface="Courier New" pitchFamily="49" charset="0"/>
              </a:rPr>
              <a:t>Content-Type: text/html</a:t>
            </a:r>
          </a:p>
          <a:p>
            <a:pPr>
              <a:spcBef>
                <a:spcPct val="0"/>
              </a:spcBef>
              <a:buClrTx/>
              <a:buSzTx/>
              <a:buFontTx/>
              <a:buNone/>
            </a:pPr>
            <a:r>
              <a:rPr lang="en-US" sz="2000" b="1" dirty="0">
                <a:latin typeface="Courier New" pitchFamily="49" charset="0"/>
              </a:rPr>
              <a:t> </a:t>
            </a:r>
          </a:p>
          <a:p>
            <a:pPr>
              <a:spcBef>
                <a:spcPct val="0"/>
              </a:spcBef>
              <a:buClrTx/>
              <a:buSzTx/>
              <a:buFontTx/>
              <a:buNone/>
            </a:pPr>
            <a:r>
              <a:rPr lang="en-US" sz="2000" b="1" dirty="0">
                <a:latin typeface="Courier New" pitchFamily="49" charset="0"/>
              </a:rPr>
              <a:t>data </a:t>
            </a:r>
            <a:r>
              <a:rPr lang="en-US" sz="2000" b="1" dirty="0" err="1">
                <a:latin typeface="Courier New" pitchFamily="49" charset="0"/>
              </a:rPr>
              <a:t>data</a:t>
            </a:r>
            <a:r>
              <a:rPr lang="en-US" sz="2000" b="1" dirty="0">
                <a:latin typeface="Courier New" pitchFamily="49" charset="0"/>
              </a:rPr>
              <a:t> </a:t>
            </a:r>
            <a:r>
              <a:rPr lang="en-US" sz="2000" b="1" dirty="0" err="1">
                <a:latin typeface="Courier New" pitchFamily="49" charset="0"/>
              </a:rPr>
              <a:t>data</a:t>
            </a:r>
            <a:r>
              <a:rPr lang="en-US" sz="2000" b="1" dirty="0">
                <a:latin typeface="Courier New" pitchFamily="49" charset="0"/>
              </a:rPr>
              <a:t> </a:t>
            </a:r>
            <a:r>
              <a:rPr lang="en-US" sz="2000" b="1" dirty="0" err="1">
                <a:latin typeface="Courier New" pitchFamily="49" charset="0"/>
              </a:rPr>
              <a:t>data</a:t>
            </a:r>
            <a:r>
              <a:rPr lang="en-US" sz="2000" b="1" dirty="0">
                <a:latin typeface="Courier New" pitchFamily="49" charset="0"/>
              </a:rPr>
              <a:t> </a:t>
            </a:r>
            <a:r>
              <a:rPr lang="en-US" sz="2000" b="1" dirty="0" err="1">
                <a:latin typeface="Courier New" pitchFamily="49" charset="0"/>
              </a:rPr>
              <a:t>data</a:t>
            </a:r>
            <a:r>
              <a:rPr lang="en-US" sz="2000" b="1" dirty="0">
                <a:latin typeface="Courier New" pitchFamily="49" charset="0"/>
              </a:rPr>
              <a:t> ... </a:t>
            </a:r>
          </a:p>
        </p:txBody>
      </p:sp>
      <p:sp>
        <p:nvSpPr>
          <p:cNvPr id="44038" name="Text Box 5"/>
          <p:cNvSpPr txBox="1">
            <a:spLocks noChangeArrowheads="1"/>
          </p:cNvSpPr>
          <p:nvPr/>
        </p:nvSpPr>
        <p:spPr bwMode="auto">
          <a:xfrm>
            <a:off x="754063" y="1408113"/>
            <a:ext cx="1900237" cy="1311275"/>
          </a:xfrm>
          <a:prstGeom prst="rect">
            <a:avLst/>
          </a:prstGeom>
          <a:noFill/>
          <a:ln w="9525">
            <a:noFill/>
            <a:miter lim="800000"/>
            <a:headEnd/>
            <a:tailEnd/>
          </a:ln>
        </p:spPr>
        <p:txBody>
          <a:bodyPr wrap="none">
            <a:spAutoFit/>
          </a:bodyPr>
          <a:lstStyle/>
          <a:p>
            <a:pPr algn="ctr">
              <a:spcBef>
                <a:spcPct val="0"/>
              </a:spcBef>
              <a:buClrTx/>
              <a:buSzTx/>
              <a:buFontTx/>
              <a:buNone/>
            </a:pPr>
            <a:r>
              <a:rPr lang="en-US" sz="2000" dirty="0">
                <a:solidFill>
                  <a:schemeClr val="accent2"/>
                </a:solidFill>
              </a:rPr>
              <a:t>status line</a:t>
            </a:r>
          </a:p>
          <a:p>
            <a:pPr algn="ctr">
              <a:spcBef>
                <a:spcPct val="0"/>
              </a:spcBef>
              <a:buClrTx/>
              <a:buSzTx/>
              <a:buFontTx/>
              <a:buNone/>
            </a:pPr>
            <a:r>
              <a:rPr lang="en-US" sz="2000" dirty="0">
                <a:solidFill>
                  <a:schemeClr val="accent2"/>
                </a:solidFill>
              </a:rPr>
              <a:t>(protocol</a:t>
            </a:r>
          </a:p>
          <a:p>
            <a:pPr algn="ctr">
              <a:spcBef>
                <a:spcPct val="0"/>
              </a:spcBef>
              <a:buClrTx/>
              <a:buSzTx/>
              <a:buFontTx/>
              <a:buNone/>
            </a:pPr>
            <a:r>
              <a:rPr lang="en-US" sz="2000" dirty="0">
                <a:solidFill>
                  <a:schemeClr val="accent2"/>
                </a:solidFill>
              </a:rPr>
              <a:t>status code</a:t>
            </a:r>
          </a:p>
          <a:p>
            <a:pPr algn="ctr">
              <a:spcBef>
                <a:spcPct val="0"/>
              </a:spcBef>
              <a:buClrTx/>
              <a:buSzTx/>
              <a:buFontTx/>
              <a:buNone/>
            </a:pPr>
            <a:r>
              <a:rPr lang="en-US" sz="2000" dirty="0">
                <a:solidFill>
                  <a:schemeClr val="accent2"/>
                </a:solidFill>
              </a:rPr>
              <a:t>status phrase)</a:t>
            </a:r>
            <a:endParaRPr lang="en-US" dirty="0">
              <a:latin typeface="Times New Roman" pitchFamily="18" charset="0"/>
            </a:endParaRPr>
          </a:p>
        </p:txBody>
      </p:sp>
      <p:sp>
        <p:nvSpPr>
          <p:cNvPr id="44039" name="Line 6"/>
          <p:cNvSpPr>
            <a:spLocks noChangeShapeType="1"/>
          </p:cNvSpPr>
          <p:nvPr/>
        </p:nvSpPr>
        <p:spPr bwMode="auto">
          <a:xfrm>
            <a:off x="2295525" y="1914525"/>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44040" name="Freeform 7"/>
          <p:cNvSpPr>
            <a:spLocks/>
          </p:cNvSpPr>
          <p:nvPr/>
        </p:nvSpPr>
        <p:spPr bwMode="auto">
          <a:xfrm>
            <a:off x="3095625" y="2349500"/>
            <a:ext cx="257175" cy="1858963"/>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p:spPr>
        <p:txBody>
          <a:bodyPr wrap="none" anchor="ctr"/>
          <a:lstStyle/>
          <a:p>
            <a:endParaRPr lang="en-US"/>
          </a:p>
        </p:txBody>
      </p:sp>
      <p:sp>
        <p:nvSpPr>
          <p:cNvPr id="44041" name="Text Box 8"/>
          <p:cNvSpPr txBox="1">
            <a:spLocks noChangeArrowheads="1"/>
          </p:cNvSpPr>
          <p:nvPr/>
        </p:nvSpPr>
        <p:spPr bwMode="auto">
          <a:xfrm>
            <a:off x="2005013" y="3017838"/>
            <a:ext cx="1011237"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solidFill>
                  <a:schemeClr val="accent2"/>
                </a:solidFill>
              </a:rPr>
              <a:t>header</a:t>
            </a:r>
          </a:p>
          <a:p>
            <a:pPr algn="r">
              <a:spcBef>
                <a:spcPct val="0"/>
              </a:spcBef>
              <a:buClrTx/>
              <a:buSzTx/>
              <a:buFontTx/>
              <a:buNone/>
            </a:pPr>
            <a:r>
              <a:rPr lang="en-US" sz="2000">
                <a:solidFill>
                  <a:schemeClr val="accent2"/>
                </a:solidFill>
              </a:rPr>
              <a:t> lines</a:t>
            </a:r>
            <a:endParaRPr lang="en-US">
              <a:latin typeface="Times New Roman" pitchFamily="18" charset="0"/>
            </a:endParaRPr>
          </a:p>
        </p:txBody>
      </p:sp>
      <p:sp>
        <p:nvSpPr>
          <p:cNvPr id="44042" name="Line 9"/>
          <p:cNvSpPr>
            <a:spLocks noChangeShapeType="1"/>
          </p:cNvSpPr>
          <p:nvPr/>
        </p:nvSpPr>
        <p:spPr bwMode="auto">
          <a:xfrm flipV="1">
            <a:off x="2190750" y="4381500"/>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44043" name="Text Box 10"/>
          <p:cNvSpPr txBox="1">
            <a:spLocks noChangeArrowheads="1"/>
          </p:cNvSpPr>
          <p:nvPr/>
        </p:nvSpPr>
        <p:spPr bwMode="auto">
          <a:xfrm>
            <a:off x="838200" y="4360863"/>
            <a:ext cx="1406525" cy="10064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data, e.g., </a:t>
            </a:r>
          </a:p>
          <a:p>
            <a:pPr algn="ctr">
              <a:spcBef>
                <a:spcPct val="0"/>
              </a:spcBef>
              <a:buClrTx/>
              <a:buSzTx/>
              <a:buFontTx/>
              <a:buNone/>
            </a:pPr>
            <a:r>
              <a:rPr lang="en-US" sz="2000">
                <a:solidFill>
                  <a:schemeClr val="accent2"/>
                </a:solidFill>
              </a:rPr>
              <a:t>requested</a:t>
            </a:r>
          </a:p>
          <a:p>
            <a:pPr algn="ctr">
              <a:spcBef>
                <a:spcPct val="0"/>
              </a:spcBef>
              <a:buClrTx/>
              <a:buSzTx/>
              <a:buFontTx/>
              <a:buNone/>
            </a:pPr>
            <a:r>
              <a:rPr lang="en-US" sz="2000">
                <a:solidFill>
                  <a:schemeClr val="accent2"/>
                </a:solidFill>
              </a:rPr>
              <a:t>HTML file</a:t>
            </a:r>
            <a:endParaRPr lang="en-US">
              <a:latin typeface="Times New Roman" pitchFamily="18" charset="0"/>
            </a:endParaRPr>
          </a:p>
        </p:txBody>
      </p:sp>
      <p:sp>
        <p:nvSpPr>
          <p:cNvPr id="10" name="Slide Number Placeholder 9"/>
          <p:cNvSpPr>
            <a:spLocks noGrp="1"/>
          </p:cNvSpPr>
          <p:nvPr>
            <p:ph type="sldNum" sz="quarter" idx="12"/>
          </p:nvPr>
        </p:nvSpPr>
        <p:spPr/>
        <p:txBody>
          <a:bodyPr>
            <a:normAutofit fontScale="40000" lnSpcReduction="20000"/>
          </a:bodyPr>
          <a:lstStyle/>
          <a:p>
            <a:pPr>
              <a:defRPr/>
            </a:pPr>
            <a:endParaRPr lang="en-US" dirty="0" smtClean="0"/>
          </a:p>
          <a:p>
            <a:pPr>
              <a:defRPr/>
            </a:pPr>
            <a:r>
              <a:rPr lang="en-US" dirty="0" smtClean="0"/>
              <a: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sz="3600" smtClean="0"/>
              <a:t>HTTP response status codes</a:t>
            </a:r>
            <a:endParaRPr lang="en-US" smtClean="0"/>
          </a:p>
        </p:txBody>
      </p:sp>
      <p:sp>
        <p:nvSpPr>
          <p:cNvPr id="45061" name="Rectangle 3"/>
          <p:cNvSpPr>
            <a:spLocks noGrp="1" noChangeArrowheads="1"/>
          </p:cNvSpPr>
          <p:nvPr>
            <p:ph type="body" sz="half" idx="1"/>
          </p:nvPr>
        </p:nvSpPr>
        <p:spPr>
          <a:xfrm>
            <a:off x="600075" y="2133600"/>
            <a:ext cx="7934325" cy="4314825"/>
          </a:xfrm>
        </p:spPr>
        <p:txBody>
          <a:bodyPr/>
          <a:lstStyle/>
          <a:p>
            <a:pPr>
              <a:buFont typeface="ZapfDingbats" pitchFamily="82" charset="2"/>
              <a:buNone/>
            </a:pPr>
            <a:r>
              <a:rPr lang="en-US" sz="2400" b="1" dirty="0" smtClean="0">
                <a:solidFill>
                  <a:srgbClr val="FF0000"/>
                </a:solidFill>
                <a:latin typeface="Courier New" pitchFamily="49" charset="0"/>
              </a:rPr>
              <a:t>200 OK</a:t>
            </a:r>
            <a:endParaRPr lang="en-US" sz="2400" dirty="0" smtClean="0"/>
          </a:p>
          <a:p>
            <a:pPr lvl="1"/>
            <a:r>
              <a:rPr lang="en-US" sz="2000" dirty="0" smtClean="0"/>
              <a:t>request succeeded, requested object later in this message</a:t>
            </a:r>
          </a:p>
          <a:p>
            <a:pPr>
              <a:buFont typeface="ZapfDingbats" pitchFamily="82" charset="2"/>
              <a:buNone/>
            </a:pPr>
            <a:r>
              <a:rPr lang="en-US" sz="2400" b="1" dirty="0" smtClean="0">
                <a:solidFill>
                  <a:srgbClr val="FF0000"/>
                </a:solidFill>
                <a:latin typeface="Courier New" pitchFamily="49" charset="0"/>
              </a:rPr>
              <a:t>301 Moved Permanently</a:t>
            </a:r>
            <a:endParaRPr lang="en-US" sz="2400" dirty="0" smtClean="0"/>
          </a:p>
          <a:p>
            <a:pPr lvl="1"/>
            <a:r>
              <a:rPr lang="en-US" sz="2000" dirty="0" smtClean="0"/>
              <a:t>requested object moved, new location specified later in this message (Location:)</a:t>
            </a:r>
          </a:p>
          <a:p>
            <a:pPr>
              <a:buFont typeface="ZapfDingbats" pitchFamily="82" charset="2"/>
              <a:buNone/>
            </a:pPr>
            <a:r>
              <a:rPr lang="en-US" sz="2400" b="1" dirty="0" smtClean="0">
                <a:solidFill>
                  <a:srgbClr val="FF0000"/>
                </a:solidFill>
                <a:latin typeface="Courier New" pitchFamily="49" charset="0"/>
              </a:rPr>
              <a:t>400 Bad Request</a:t>
            </a:r>
            <a:endParaRPr lang="en-US" sz="2400" dirty="0" smtClean="0"/>
          </a:p>
          <a:p>
            <a:pPr lvl="1"/>
            <a:r>
              <a:rPr lang="en-US" sz="2000" dirty="0" smtClean="0"/>
              <a:t>request message not understood by server</a:t>
            </a:r>
          </a:p>
          <a:p>
            <a:pPr>
              <a:buFont typeface="ZapfDingbats" pitchFamily="82" charset="2"/>
              <a:buNone/>
            </a:pPr>
            <a:r>
              <a:rPr lang="en-US" sz="2400" b="1" dirty="0" smtClean="0">
                <a:solidFill>
                  <a:srgbClr val="FF0000"/>
                </a:solidFill>
                <a:latin typeface="Courier New" pitchFamily="49" charset="0"/>
              </a:rPr>
              <a:t>404 Not Found</a:t>
            </a:r>
            <a:endParaRPr lang="en-US" sz="2400" dirty="0" smtClean="0"/>
          </a:p>
          <a:p>
            <a:pPr lvl="1"/>
            <a:r>
              <a:rPr lang="en-US" sz="2000" dirty="0" smtClean="0"/>
              <a:t>requested document not found on this server</a:t>
            </a:r>
          </a:p>
          <a:p>
            <a:pPr>
              <a:buFont typeface="ZapfDingbats" pitchFamily="82" charset="2"/>
              <a:buNone/>
            </a:pPr>
            <a:r>
              <a:rPr lang="en-US" sz="2400" b="1" dirty="0" smtClean="0">
                <a:solidFill>
                  <a:srgbClr val="FF0000"/>
                </a:solidFill>
                <a:latin typeface="Courier New" pitchFamily="49" charset="0"/>
              </a:rPr>
              <a:t>505 HTTP Version Not Supported</a:t>
            </a:r>
            <a:endParaRPr lang="en-US" sz="2400" dirty="0" smtClean="0"/>
          </a:p>
        </p:txBody>
      </p:sp>
      <p:sp>
        <p:nvSpPr>
          <p:cNvPr id="45062" name="Rectangle 5"/>
          <p:cNvSpPr>
            <a:spLocks noChangeArrowheads="1"/>
          </p:cNvSpPr>
          <p:nvPr/>
        </p:nvSpPr>
        <p:spPr bwMode="auto">
          <a:xfrm>
            <a:off x="523875" y="1543050"/>
            <a:ext cx="7686675" cy="514350"/>
          </a:xfrm>
          <a:prstGeom prst="rect">
            <a:avLst/>
          </a:prstGeom>
          <a:noFill/>
          <a:ln w="9525">
            <a:noFill/>
            <a:miter lim="800000"/>
            <a:headEnd/>
            <a:tailEnd/>
          </a:ln>
        </p:spPr>
        <p:txBody>
          <a:bodyPr/>
          <a:lstStyle/>
          <a:p>
            <a:pPr marL="342900" indent="-342900"/>
            <a:r>
              <a:rPr lang="en-US" dirty="0"/>
              <a:t>In first line in server-&gt;client response message.</a:t>
            </a:r>
          </a:p>
          <a:p>
            <a:pPr marL="342900" indent="-342900"/>
            <a:r>
              <a:rPr lang="en-US" dirty="0"/>
              <a:t>A few sample codes:</a:t>
            </a:r>
          </a:p>
        </p:txBody>
      </p:sp>
      <p:sp>
        <p:nvSpPr>
          <p:cNvPr id="5" name="Slide Number Placeholder 4"/>
          <p:cNvSpPr>
            <a:spLocks noGrp="1"/>
          </p:cNvSpPr>
          <p:nvPr>
            <p:ph type="sldNum" sz="quarter" idx="11"/>
          </p:nvPr>
        </p:nvSpPr>
        <p:spPr/>
        <p:txBody>
          <a:bodyPr>
            <a:normAutofit fontScale="40000" lnSpcReduction="20000"/>
          </a:bodyPr>
          <a:lstStyle/>
          <a:p>
            <a:pPr>
              <a:defRPr/>
            </a:pPr>
            <a:endParaRPr lang="en-US" dirty="0" smtClean="0"/>
          </a:p>
          <a:p>
            <a:pPr>
              <a:defRPr/>
            </a:pPr>
            <a:r>
              <a:rPr lang="en-US"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en-US" sz="2800" b="1" dirty="0" smtClean="0"/>
              <a:t>User-Server Interaction: Authorization and Cookies</a:t>
            </a:r>
          </a:p>
        </p:txBody>
      </p:sp>
      <p:sp>
        <p:nvSpPr>
          <p:cNvPr id="47109" name="Rectangle 3"/>
          <p:cNvSpPr>
            <a:spLocks noGrp="1" noChangeArrowheads="1"/>
          </p:cNvSpPr>
          <p:nvPr>
            <p:ph type="body" sz="half" idx="1"/>
          </p:nvPr>
        </p:nvSpPr>
        <p:spPr>
          <a:xfrm>
            <a:off x="533400" y="1600200"/>
            <a:ext cx="8178800" cy="4648200"/>
          </a:xfrm>
        </p:spPr>
        <p:txBody>
          <a:bodyPr/>
          <a:lstStyle/>
          <a:p>
            <a:r>
              <a:rPr lang="en-US" sz="2400" dirty="0" smtClean="0"/>
              <a:t>HTTP server is stateless – simplifies server design</a:t>
            </a:r>
          </a:p>
          <a:p>
            <a:r>
              <a:rPr lang="en-US" sz="2400" dirty="0" smtClean="0"/>
              <a:t>Sometime server needs to identify user</a:t>
            </a:r>
          </a:p>
          <a:p>
            <a:r>
              <a:rPr lang="en-US" sz="2400" dirty="0" smtClean="0"/>
              <a:t>Two mechanism for identification:</a:t>
            </a:r>
          </a:p>
          <a:p>
            <a:pPr>
              <a:buFont typeface="ZapfDingbats" pitchFamily="82" charset="2"/>
              <a:buNone/>
            </a:pPr>
            <a:r>
              <a:rPr lang="en-US" sz="2400" dirty="0" smtClean="0"/>
              <a:t>	1. Authorization  &amp; 2. </a:t>
            </a:r>
            <a:r>
              <a:rPr lang="en-US" sz="2400" dirty="0" err="1" smtClean="0"/>
              <a:t>CooKies</a:t>
            </a:r>
            <a:endParaRPr lang="en-US" sz="2400" dirty="0" smtClean="0"/>
          </a:p>
          <a:p>
            <a:pPr>
              <a:buFont typeface="ZapfDingbats" pitchFamily="82" charset="2"/>
              <a:buNone/>
            </a:pPr>
            <a:endParaRPr lang="en-US" sz="2400" u="sng" dirty="0" smtClean="0">
              <a:solidFill>
                <a:srgbClr val="FF0000"/>
              </a:solidFill>
            </a:endParaRPr>
          </a:p>
          <a:p>
            <a:pPr>
              <a:buFont typeface="ZapfDingbats" pitchFamily="82" charset="2"/>
              <a:buNone/>
            </a:pPr>
            <a:r>
              <a:rPr lang="en-US" sz="2400" u="sng" dirty="0" smtClean="0">
                <a:solidFill>
                  <a:srgbClr val="FF0000"/>
                </a:solidFill>
              </a:rPr>
              <a:t>Authorization :</a:t>
            </a:r>
          </a:p>
          <a:p>
            <a:pPr lvl="1">
              <a:buFont typeface="ZapfDingbats" pitchFamily="82" charset="2"/>
              <a:buNone/>
            </a:pPr>
            <a:r>
              <a:rPr lang="en-US" sz="2000" dirty="0" smtClean="0"/>
              <a:t>1) Provide username and password to access documents on server</a:t>
            </a:r>
          </a:p>
          <a:p>
            <a:pPr lvl="1">
              <a:buFont typeface="ZapfDingbats" pitchFamily="82" charset="2"/>
              <a:buNone/>
            </a:pPr>
            <a:r>
              <a:rPr lang="en-US" sz="2000" dirty="0" smtClean="0"/>
              <a:t>2) Status code 401: Authorization Required </a:t>
            </a:r>
          </a:p>
        </p:txBody>
      </p:sp>
      <p:sp>
        <p:nvSpPr>
          <p:cNvPr id="4" name="Slide Number Placeholder 3"/>
          <p:cNvSpPr>
            <a:spLocks noGrp="1"/>
          </p:cNvSpPr>
          <p:nvPr>
            <p:ph type="sldNum" sz="quarter" idx="11"/>
          </p:nvPr>
        </p:nvSpPr>
        <p:spPr/>
        <p:txBody>
          <a:bodyPr>
            <a:normAutofit fontScale="85000" lnSpcReduction="20000"/>
          </a:bodyPr>
          <a:lstStyle/>
          <a:p>
            <a:pPr>
              <a:defRPr/>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en-US" dirty="0" smtClean="0"/>
              <a:t>User-server state: cookies</a:t>
            </a:r>
          </a:p>
        </p:txBody>
      </p:sp>
      <p:sp>
        <p:nvSpPr>
          <p:cNvPr id="48133" name="Rectangle 3"/>
          <p:cNvSpPr>
            <a:spLocks noGrp="1" noChangeArrowheads="1"/>
          </p:cNvSpPr>
          <p:nvPr>
            <p:ph type="body" sz="half" idx="1"/>
          </p:nvPr>
        </p:nvSpPr>
        <p:spPr/>
        <p:txBody>
          <a:bodyPr/>
          <a:lstStyle/>
          <a:p>
            <a:pPr>
              <a:buFont typeface="ZapfDingbats" pitchFamily="82" charset="2"/>
              <a:buNone/>
            </a:pPr>
            <a:r>
              <a:rPr lang="en-US" sz="2400" dirty="0" smtClean="0"/>
              <a:t>Many major Web sites use cookies</a:t>
            </a:r>
          </a:p>
          <a:p>
            <a:pPr>
              <a:buFont typeface="ZapfDingbats" pitchFamily="82" charset="2"/>
              <a:buNone/>
            </a:pPr>
            <a:r>
              <a:rPr lang="en-US" sz="2400" u="sng" dirty="0" smtClean="0">
                <a:solidFill>
                  <a:srgbClr val="FF0000"/>
                </a:solidFill>
              </a:rPr>
              <a:t>Four components:</a:t>
            </a:r>
            <a:endParaRPr lang="en-US" sz="2400" dirty="0" smtClean="0">
              <a:solidFill>
                <a:srgbClr val="FF0000"/>
              </a:solidFill>
            </a:endParaRPr>
          </a:p>
          <a:p>
            <a:pPr lvl="1">
              <a:buFont typeface="ZapfDingbats" pitchFamily="82" charset="2"/>
              <a:buNone/>
            </a:pPr>
            <a:r>
              <a:rPr lang="en-US" sz="2000" dirty="0" smtClean="0"/>
              <a:t>1) cookie header line in the HTTP response message</a:t>
            </a:r>
          </a:p>
          <a:p>
            <a:pPr lvl="1">
              <a:buFont typeface="ZapfDingbats" pitchFamily="82" charset="2"/>
              <a:buNone/>
            </a:pPr>
            <a:r>
              <a:rPr lang="en-US" sz="2000" dirty="0" smtClean="0"/>
              <a:t>2) cookie header line in HTTP request message</a:t>
            </a:r>
          </a:p>
          <a:p>
            <a:pPr lvl="1">
              <a:buFont typeface="ZapfDingbats" pitchFamily="82" charset="2"/>
              <a:buNone/>
            </a:pPr>
            <a:r>
              <a:rPr lang="en-US" sz="2000" dirty="0" smtClean="0"/>
              <a:t>3) cookie file kept on user’s host and managed by user’s browser</a:t>
            </a:r>
          </a:p>
          <a:p>
            <a:pPr lvl="1">
              <a:buFont typeface="ZapfDingbats" pitchFamily="82" charset="2"/>
              <a:buNone/>
            </a:pPr>
            <a:r>
              <a:rPr lang="en-US" sz="2000" dirty="0" smtClean="0"/>
              <a:t>4) back-end database at Web site</a:t>
            </a:r>
          </a:p>
        </p:txBody>
      </p:sp>
      <p:sp>
        <p:nvSpPr>
          <p:cNvPr id="48134" name="Rectangle 4"/>
          <p:cNvSpPr>
            <a:spLocks noGrp="1" noChangeArrowheads="1"/>
          </p:cNvSpPr>
          <p:nvPr>
            <p:ph type="body" sz="half" idx="2"/>
          </p:nvPr>
        </p:nvSpPr>
        <p:spPr/>
        <p:txBody>
          <a:bodyPr/>
          <a:lstStyle/>
          <a:p>
            <a:pPr>
              <a:buFont typeface="ZapfDingbats" pitchFamily="82" charset="2"/>
              <a:buNone/>
            </a:pPr>
            <a:r>
              <a:rPr lang="en-US" sz="2400" u="sng" dirty="0" smtClean="0">
                <a:solidFill>
                  <a:srgbClr val="FF0000"/>
                </a:solidFill>
              </a:rPr>
              <a:t>Example:</a:t>
            </a:r>
          </a:p>
          <a:p>
            <a:pPr lvl="1"/>
            <a:r>
              <a:rPr lang="en-US" sz="2000" dirty="0" smtClean="0"/>
              <a:t>Susan access Internet always from same PC</a:t>
            </a:r>
          </a:p>
          <a:p>
            <a:pPr lvl="1"/>
            <a:r>
              <a:rPr lang="en-US" sz="2000" dirty="0" smtClean="0"/>
              <a:t>She visits a specific e-commerce site for first time</a:t>
            </a:r>
          </a:p>
          <a:p>
            <a:pPr lvl="1"/>
            <a:r>
              <a:rPr lang="en-US" sz="2000" dirty="0" smtClean="0"/>
              <a:t>When initial HTTP requests arrives at site, site creates a unique ID and creates an entry in backend database for ID</a:t>
            </a:r>
          </a:p>
        </p:txBody>
      </p:sp>
      <p:sp>
        <p:nvSpPr>
          <p:cNvPr id="5" name="Slide Number Placeholder 4"/>
          <p:cNvSpPr>
            <a:spLocks noGrp="1"/>
          </p:cNvSpPr>
          <p:nvPr>
            <p:ph type="sldNum" sz="quarter" idx="11"/>
          </p:nvPr>
        </p:nvSpPr>
        <p:spPr/>
        <p:txBody>
          <a:bodyPr>
            <a:normAutofit fontScale="40000" lnSpcReduction="20000"/>
          </a:bodyPr>
          <a:lstStyle/>
          <a:p>
            <a:pPr>
              <a:defRPr/>
            </a:pPr>
            <a:endParaRPr lang="en-US" dirty="0" smtClean="0"/>
          </a:p>
          <a:p>
            <a:pPr>
              <a:defRPr/>
            </a:pPr>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sz="3200" smtClean="0"/>
              <a:t>Cookies: keeping “state” (cont.)</a:t>
            </a:r>
            <a:endParaRPr lang="en-US" smtClean="0"/>
          </a:p>
        </p:txBody>
      </p:sp>
      <p:grpSp>
        <p:nvGrpSpPr>
          <p:cNvPr id="2" name="Group 33"/>
          <p:cNvGrpSpPr>
            <a:grpSpLocks/>
          </p:cNvGrpSpPr>
          <p:nvPr/>
        </p:nvGrpSpPr>
        <p:grpSpPr bwMode="auto">
          <a:xfrm>
            <a:off x="2166938" y="1423988"/>
            <a:ext cx="4972050" cy="4618037"/>
            <a:chOff x="2442" y="874"/>
            <a:chExt cx="3132" cy="2909"/>
          </a:xfrm>
        </p:grpSpPr>
        <p:sp>
          <p:nvSpPr>
            <p:cNvPr id="49185" name="Line 4"/>
            <p:cNvSpPr>
              <a:spLocks noChangeShapeType="1"/>
            </p:cNvSpPr>
            <p:nvPr/>
          </p:nvSpPr>
          <p:spPr bwMode="auto">
            <a:xfrm>
              <a:off x="2688" y="1242"/>
              <a:ext cx="2082" cy="240"/>
            </a:xfrm>
            <a:prstGeom prst="line">
              <a:avLst/>
            </a:prstGeom>
            <a:noFill/>
            <a:ln w="19050">
              <a:solidFill>
                <a:schemeClr val="tx1"/>
              </a:solidFill>
              <a:round/>
              <a:headEnd/>
              <a:tailEnd type="triangle" w="med" len="med"/>
            </a:ln>
          </p:spPr>
          <p:txBody>
            <a:bodyPr wrap="none" anchor="ctr"/>
            <a:lstStyle/>
            <a:p>
              <a:endParaRPr lang="en-US"/>
            </a:p>
          </p:txBody>
        </p:sp>
        <p:sp>
          <p:nvSpPr>
            <p:cNvPr id="49186" name="Text Box 5"/>
            <p:cNvSpPr txBox="1">
              <a:spLocks noChangeArrowheads="1"/>
            </p:cNvSpPr>
            <p:nvPr/>
          </p:nvSpPr>
          <p:spPr bwMode="auto">
            <a:xfrm>
              <a:off x="2442" y="874"/>
              <a:ext cx="618" cy="288"/>
            </a:xfrm>
            <a:prstGeom prst="rect">
              <a:avLst/>
            </a:prstGeom>
            <a:noFill/>
            <a:ln w="9525">
              <a:noFill/>
              <a:miter lim="800000"/>
              <a:headEnd/>
              <a:tailEnd/>
            </a:ln>
          </p:spPr>
          <p:txBody>
            <a:bodyPr wrap="none">
              <a:spAutoFit/>
            </a:bodyPr>
            <a:lstStyle/>
            <a:p>
              <a:pPr algn="ctr">
                <a:spcBef>
                  <a:spcPct val="0"/>
                </a:spcBef>
                <a:buClrTx/>
                <a:buSzTx/>
                <a:buFontTx/>
                <a:buNone/>
              </a:pPr>
              <a:r>
                <a:rPr lang="en-US" u="sng"/>
                <a:t>client</a:t>
              </a:r>
              <a:endParaRPr lang="en-US">
                <a:latin typeface="Times New Roman" pitchFamily="18" charset="0"/>
              </a:endParaRPr>
            </a:p>
          </p:txBody>
        </p:sp>
        <p:sp>
          <p:nvSpPr>
            <p:cNvPr id="49187" name="Text Box 6"/>
            <p:cNvSpPr txBox="1">
              <a:spLocks noChangeArrowheads="1"/>
            </p:cNvSpPr>
            <p:nvPr/>
          </p:nvSpPr>
          <p:spPr bwMode="auto">
            <a:xfrm>
              <a:off x="4612" y="887"/>
              <a:ext cx="696" cy="288"/>
            </a:xfrm>
            <a:prstGeom prst="rect">
              <a:avLst/>
            </a:prstGeom>
            <a:noFill/>
            <a:ln w="9525">
              <a:noFill/>
              <a:miter lim="800000"/>
              <a:headEnd/>
              <a:tailEnd/>
            </a:ln>
          </p:spPr>
          <p:txBody>
            <a:bodyPr wrap="none">
              <a:spAutoFit/>
            </a:bodyPr>
            <a:lstStyle/>
            <a:p>
              <a:pPr algn="ctr">
                <a:spcBef>
                  <a:spcPct val="0"/>
                </a:spcBef>
                <a:buClrTx/>
                <a:buSzTx/>
                <a:buFontTx/>
                <a:buNone/>
              </a:pPr>
              <a:r>
                <a:rPr lang="en-US" u="sng"/>
                <a:t>server</a:t>
              </a:r>
              <a:endParaRPr lang="en-US">
                <a:latin typeface="Times New Roman" pitchFamily="18" charset="0"/>
              </a:endParaRPr>
            </a:p>
          </p:txBody>
        </p:sp>
        <p:sp>
          <p:nvSpPr>
            <p:cNvPr id="49188" name="Rectangle 7"/>
            <p:cNvSpPr>
              <a:spLocks noChangeArrowheads="1"/>
            </p:cNvSpPr>
            <p:nvPr/>
          </p:nvSpPr>
          <p:spPr bwMode="auto">
            <a:xfrm>
              <a:off x="2838" y="1242"/>
              <a:ext cx="1692" cy="19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89" name="Text Box 8"/>
            <p:cNvSpPr txBox="1">
              <a:spLocks noChangeArrowheads="1"/>
            </p:cNvSpPr>
            <p:nvPr/>
          </p:nvSpPr>
          <p:spPr bwMode="auto">
            <a:xfrm>
              <a:off x="2842" y="1232"/>
              <a:ext cx="1689"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request msg</a:t>
              </a:r>
              <a:endParaRPr lang="en-US">
                <a:latin typeface="Times New Roman" pitchFamily="18" charset="0"/>
              </a:endParaRPr>
            </a:p>
          </p:txBody>
        </p:sp>
        <p:sp>
          <p:nvSpPr>
            <p:cNvPr id="49190" name="Line 9"/>
            <p:cNvSpPr>
              <a:spLocks noChangeShapeType="1"/>
            </p:cNvSpPr>
            <p:nvPr/>
          </p:nvSpPr>
          <p:spPr bwMode="auto">
            <a:xfrm flipH="1">
              <a:off x="2706" y="1524"/>
              <a:ext cx="2082" cy="240"/>
            </a:xfrm>
            <a:prstGeom prst="line">
              <a:avLst/>
            </a:prstGeom>
            <a:noFill/>
            <a:ln w="19050">
              <a:solidFill>
                <a:schemeClr val="tx1"/>
              </a:solidFill>
              <a:round/>
              <a:headEnd/>
              <a:tailEnd type="triangle" w="med" len="med"/>
            </a:ln>
          </p:spPr>
          <p:txBody>
            <a:bodyPr wrap="none" anchor="ctr"/>
            <a:lstStyle/>
            <a:p>
              <a:endParaRPr lang="en-US"/>
            </a:p>
          </p:txBody>
        </p:sp>
        <p:sp>
          <p:nvSpPr>
            <p:cNvPr id="49191" name="Rectangle 10"/>
            <p:cNvSpPr>
              <a:spLocks noChangeArrowheads="1"/>
            </p:cNvSpPr>
            <p:nvPr/>
          </p:nvSpPr>
          <p:spPr bwMode="auto">
            <a:xfrm>
              <a:off x="2916" y="1507"/>
              <a:ext cx="1578" cy="35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92" name="Text Box 11"/>
            <p:cNvSpPr txBox="1">
              <a:spLocks noChangeArrowheads="1"/>
            </p:cNvSpPr>
            <p:nvPr/>
          </p:nvSpPr>
          <p:spPr bwMode="auto">
            <a:xfrm>
              <a:off x="2866" y="1484"/>
              <a:ext cx="1665" cy="429"/>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response +</a:t>
              </a:r>
            </a:p>
            <a:p>
              <a:pPr algn="ctr">
                <a:spcBef>
                  <a:spcPct val="0"/>
                </a:spcBef>
                <a:buClrTx/>
                <a:buSzTx/>
                <a:buFontTx/>
                <a:buNone/>
              </a:pPr>
              <a:r>
                <a:rPr lang="en-US" sz="2000" b="1">
                  <a:latin typeface="Courier New" pitchFamily="49" charset="0"/>
                </a:rPr>
                <a:t>Set-cookie: 1678 </a:t>
              </a:r>
            </a:p>
          </p:txBody>
        </p:sp>
        <p:sp>
          <p:nvSpPr>
            <p:cNvPr id="49193" name="Line 12"/>
            <p:cNvSpPr>
              <a:spLocks noChangeShapeType="1"/>
            </p:cNvSpPr>
            <p:nvPr/>
          </p:nvSpPr>
          <p:spPr bwMode="auto">
            <a:xfrm>
              <a:off x="2694" y="2244"/>
              <a:ext cx="2082" cy="240"/>
            </a:xfrm>
            <a:prstGeom prst="line">
              <a:avLst/>
            </a:prstGeom>
            <a:noFill/>
            <a:ln w="19050">
              <a:solidFill>
                <a:schemeClr val="tx1"/>
              </a:solidFill>
              <a:round/>
              <a:headEnd/>
              <a:tailEnd type="triangle" w="med" len="med"/>
            </a:ln>
          </p:spPr>
          <p:txBody>
            <a:bodyPr wrap="none" anchor="ctr"/>
            <a:lstStyle/>
            <a:p>
              <a:endParaRPr lang="en-US"/>
            </a:p>
          </p:txBody>
        </p:sp>
        <p:grpSp>
          <p:nvGrpSpPr>
            <p:cNvPr id="3" name="Group 13"/>
            <p:cNvGrpSpPr>
              <a:grpSpLocks/>
            </p:cNvGrpSpPr>
            <p:nvPr/>
          </p:nvGrpSpPr>
          <p:grpSpPr bwMode="auto">
            <a:xfrm>
              <a:off x="2860" y="2120"/>
              <a:ext cx="1689" cy="429"/>
              <a:chOff x="3124" y="2762"/>
              <a:chExt cx="1689" cy="429"/>
            </a:xfrm>
          </p:grpSpPr>
          <p:sp>
            <p:nvSpPr>
              <p:cNvPr id="49209" name="Rectangle 14"/>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9210" name="Text Box 15"/>
              <p:cNvSpPr txBox="1">
                <a:spLocks noChangeArrowheads="1"/>
              </p:cNvSpPr>
              <p:nvPr/>
            </p:nvSpPr>
            <p:spPr bwMode="auto">
              <a:xfrm>
                <a:off x="3124" y="2762"/>
                <a:ext cx="1689" cy="429"/>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request msg</a:t>
                </a:r>
              </a:p>
              <a:p>
                <a:pPr algn="ctr">
                  <a:spcBef>
                    <a:spcPct val="0"/>
                  </a:spcBef>
                  <a:buClrTx/>
                  <a:buSzTx/>
                  <a:buFontTx/>
                  <a:buNone/>
                </a:pPr>
                <a:r>
                  <a:rPr lang="en-US" sz="2000" b="1">
                    <a:latin typeface="Courier New" pitchFamily="49" charset="0"/>
                  </a:rPr>
                  <a:t>cookie: 1678</a:t>
                </a:r>
              </a:p>
            </p:txBody>
          </p:sp>
        </p:grpSp>
        <p:sp>
          <p:nvSpPr>
            <p:cNvPr id="49195" name="Line 16"/>
            <p:cNvSpPr>
              <a:spLocks noChangeShapeType="1"/>
            </p:cNvSpPr>
            <p:nvPr/>
          </p:nvSpPr>
          <p:spPr bwMode="auto">
            <a:xfrm flipH="1">
              <a:off x="2688" y="2550"/>
              <a:ext cx="2082" cy="240"/>
            </a:xfrm>
            <a:prstGeom prst="line">
              <a:avLst/>
            </a:prstGeom>
            <a:noFill/>
            <a:ln w="19050">
              <a:solidFill>
                <a:schemeClr val="tx1"/>
              </a:solidFill>
              <a:round/>
              <a:headEnd/>
              <a:tailEnd type="triangle" w="med" len="med"/>
            </a:ln>
          </p:spPr>
          <p:txBody>
            <a:bodyPr wrap="none" anchor="ctr"/>
            <a:lstStyle/>
            <a:p>
              <a:endParaRPr lang="en-US"/>
            </a:p>
          </p:txBody>
        </p:sp>
        <p:grpSp>
          <p:nvGrpSpPr>
            <p:cNvPr id="4" name="Group 17"/>
            <p:cNvGrpSpPr>
              <a:grpSpLocks/>
            </p:cNvGrpSpPr>
            <p:nvPr/>
          </p:nvGrpSpPr>
          <p:grpSpPr bwMode="auto">
            <a:xfrm>
              <a:off x="2824" y="2570"/>
              <a:ext cx="1743" cy="237"/>
              <a:chOff x="3268" y="2846"/>
              <a:chExt cx="1743" cy="237"/>
            </a:xfrm>
          </p:grpSpPr>
          <p:sp>
            <p:nvSpPr>
              <p:cNvPr id="49207"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9208" name="Text Box 19"/>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response msg</a:t>
                </a:r>
                <a:endParaRPr lang="en-US">
                  <a:latin typeface="Times New Roman" pitchFamily="18" charset="0"/>
                </a:endParaRPr>
              </a:p>
            </p:txBody>
          </p:sp>
        </p:grpSp>
        <p:sp>
          <p:nvSpPr>
            <p:cNvPr id="49197" name="Line 20"/>
            <p:cNvSpPr>
              <a:spLocks noChangeShapeType="1"/>
            </p:cNvSpPr>
            <p:nvPr/>
          </p:nvSpPr>
          <p:spPr bwMode="auto">
            <a:xfrm>
              <a:off x="2676" y="3180"/>
              <a:ext cx="2082" cy="240"/>
            </a:xfrm>
            <a:prstGeom prst="line">
              <a:avLst/>
            </a:prstGeom>
            <a:noFill/>
            <a:ln w="19050">
              <a:solidFill>
                <a:schemeClr val="tx1"/>
              </a:solidFill>
              <a:round/>
              <a:headEnd/>
              <a:tailEnd type="triangle" w="med" len="med"/>
            </a:ln>
          </p:spPr>
          <p:txBody>
            <a:bodyPr wrap="none" anchor="ctr"/>
            <a:lstStyle/>
            <a:p>
              <a:endParaRPr lang="en-US"/>
            </a:p>
          </p:txBody>
        </p:sp>
        <p:grpSp>
          <p:nvGrpSpPr>
            <p:cNvPr id="5" name="Group 21"/>
            <p:cNvGrpSpPr>
              <a:grpSpLocks/>
            </p:cNvGrpSpPr>
            <p:nvPr/>
          </p:nvGrpSpPr>
          <p:grpSpPr bwMode="auto">
            <a:xfrm>
              <a:off x="2848" y="3068"/>
              <a:ext cx="1689" cy="429"/>
              <a:chOff x="3124" y="2762"/>
              <a:chExt cx="1689" cy="429"/>
            </a:xfrm>
          </p:grpSpPr>
          <p:sp>
            <p:nvSpPr>
              <p:cNvPr id="49205" name="Rectangle 22"/>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9206" name="Text Box 23"/>
              <p:cNvSpPr txBox="1">
                <a:spLocks noChangeArrowheads="1"/>
              </p:cNvSpPr>
              <p:nvPr/>
            </p:nvSpPr>
            <p:spPr bwMode="auto">
              <a:xfrm>
                <a:off x="3124" y="2762"/>
                <a:ext cx="1689" cy="429"/>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request msg</a:t>
                </a:r>
              </a:p>
              <a:p>
                <a:pPr algn="ctr">
                  <a:spcBef>
                    <a:spcPct val="0"/>
                  </a:spcBef>
                  <a:buClrTx/>
                  <a:buSzTx/>
                  <a:buFontTx/>
                  <a:buNone/>
                </a:pPr>
                <a:r>
                  <a:rPr lang="en-US" sz="2000" b="1">
                    <a:latin typeface="Courier New" pitchFamily="49" charset="0"/>
                  </a:rPr>
                  <a:t>cookie: 1678</a:t>
                </a:r>
              </a:p>
            </p:txBody>
          </p:sp>
        </p:grpSp>
        <p:sp>
          <p:nvSpPr>
            <p:cNvPr id="49199" name="Line 24"/>
            <p:cNvSpPr>
              <a:spLocks noChangeShapeType="1"/>
            </p:cNvSpPr>
            <p:nvPr/>
          </p:nvSpPr>
          <p:spPr bwMode="auto">
            <a:xfrm flipH="1">
              <a:off x="2694" y="3492"/>
              <a:ext cx="2082" cy="240"/>
            </a:xfrm>
            <a:prstGeom prst="line">
              <a:avLst/>
            </a:prstGeom>
            <a:noFill/>
            <a:ln w="19050">
              <a:solidFill>
                <a:schemeClr val="tx1"/>
              </a:solidFill>
              <a:round/>
              <a:headEnd/>
              <a:tailEnd type="triangle" w="med" len="med"/>
            </a:ln>
          </p:spPr>
          <p:txBody>
            <a:bodyPr wrap="none" anchor="ctr"/>
            <a:lstStyle/>
            <a:p>
              <a:endParaRPr lang="en-US"/>
            </a:p>
          </p:txBody>
        </p:sp>
        <p:grpSp>
          <p:nvGrpSpPr>
            <p:cNvPr id="6" name="Group 25"/>
            <p:cNvGrpSpPr>
              <a:grpSpLocks/>
            </p:cNvGrpSpPr>
            <p:nvPr/>
          </p:nvGrpSpPr>
          <p:grpSpPr bwMode="auto">
            <a:xfrm>
              <a:off x="2830" y="3512"/>
              <a:ext cx="1743" cy="237"/>
              <a:chOff x="3268" y="2846"/>
              <a:chExt cx="1743" cy="237"/>
            </a:xfrm>
          </p:grpSpPr>
          <p:sp>
            <p:nvSpPr>
              <p:cNvPr id="49203" name="Rectangle 26"/>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9204" name="Text Box 27"/>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response msg</a:t>
                </a:r>
                <a:endParaRPr lang="en-US">
                  <a:latin typeface="Times New Roman" pitchFamily="18" charset="0"/>
                </a:endParaRPr>
              </a:p>
            </p:txBody>
          </p:sp>
        </p:grpSp>
        <p:sp>
          <p:nvSpPr>
            <p:cNvPr id="49201" name="Text Box 28"/>
            <p:cNvSpPr txBox="1">
              <a:spLocks noChangeArrowheads="1"/>
            </p:cNvSpPr>
            <p:nvPr/>
          </p:nvSpPr>
          <p:spPr bwMode="auto">
            <a:xfrm>
              <a:off x="4803" y="2219"/>
              <a:ext cx="703" cy="634"/>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cookie-</a:t>
              </a:r>
            </a:p>
            <a:p>
              <a:pPr algn="ctr">
                <a:spcBef>
                  <a:spcPct val="0"/>
                </a:spcBef>
                <a:buClrTx/>
                <a:buSzTx/>
                <a:buFontTx/>
                <a:buNone/>
              </a:pPr>
              <a:r>
                <a:rPr lang="en-US" sz="2000">
                  <a:solidFill>
                    <a:schemeClr val="accent2"/>
                  </a:solidFill>
                </a:rPr>
                <a:t>specific</a:t>
              </a:r>
            </a:p>
            <a:p>
              <a:pPr algn="ctr">
                <a:spcBef>
                  <a:spcPct val="0"/>
                </a:spcBef>
                <a:buClrTx/>
                <a:buSzTx/>
                <a:buFontTx/>
                <a:buNone/>
              </a:pPr>
              <a:r>
                <a:rPr lang="en-US" sz="2000">
                  <a:solidFill>
                    <a:schemeClr val="accent2"/>
                  </a:solidFill>
                </a:rPr>
                <a:t>action</a:t>
              </a:r>
              <a:endParaRPr lang="en-US">
                <a:latin typeface="Times New Roman" pitchFamily="18" charset="0"/>
              </a:endParaRPr>
            </a:p>
          </p:txBody>
        </p:sp>
        <p:sp>
          <p:nvSpPr>
            <p:cNvPr id="49202" name="Text Box 29"/>
            <p:cNvSpPr txBox="1">
              <a:spLocks noChangeArrowheads="1"/>
            </p:cNvSpPr>
            <p:nvPr/>
          </p:nvSpPr>
          <p:spPr bwMode="auto">
            <a:xfrm>
              <a:off x="4796" y="3149"/>
              <a:ext cx="778" cy="634"/>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cookie-</a:t>
              </a:r>
            </a:p>
            <a:p>
              <a:pPr algn="ctr">
                <a:spcBef>
                  <a:spcPct val="0"/>
                </a:spcBef>
                <a:buClrTx/>
                <a:buSzTx/>
                <a:buFontTx/>
                <a:buNone/>
              </a:pPr>
              <a:r>
                <a:rPr lang="en-US" sz="2000">
                  <a:solidFill>
                    <a:schemeClr val="accent2"/>
                  </a:solidFill>
                </a:rPr>
                <a:t>spectific</a:t>
              </a:r>
            </a:p>
            <a:p>
              <a:pPr algn="ctr">
                <a:spcBef>
                  <a:spcPct val="0"/>
                </a:spcBef>
                <a:buClrTx/>
                <a:buSzTx/>
                <a:buFontTx/>
                <a:buNone/>
              </a:pPr>
              <a:r>
                <a:rPr lang="en-US" sz="2000">
                  <a:solidFill>
                    <a:schemeClr val="accent2"/>
                  </a:solidFill>
                </a:rPr>
                <a:t>action</a:t>
              </a:r>
              <a:endParaRPr lang="en-US">
                <a:latin typeface="Times New Roman" pitchFamily="18" charset="0"/>
              </a:endParaRPr>
            </a:p>
          </p:txBody>
        </p:sp>
      </p:grpSp>
      <p:sp>
        <p:nvSpPr>
          <p:cNvPr id="49158" name="Text Box 31"/>
          <p:cNvSpPr txBox="1">
            <a:spLocks noChangeArrowheads="1"/>
          </p:cNvSpPr>
          <p:nvPr/>
        </p:nvSpPr>
        <p:spPr bwMode="auto">
          <a:xfrm>
            <a:off x="5611813" y="2063750"/>
            <a:ext cx="1819275" cy="10064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server</a:t>
            </a:r>
          </a:p>
          <a:p>
            <a:pPr algn="ctr">
              <a:spcBef>
                <a:spcPct val="0"/>
              </a:spcBef>
              <a:buClrTx/>
              <a:buSzTx/>
              <a:buFontTx/>
              <a:buNone/>
            </a:pPr>
            <a:r>
              <a:rPr lang="en-US" sz="2000">
                <a:solidFill>
                  <a:schemeClr val="accent2"/>
                </a:solidFill>
              </a:rPr>
              <a:t>creates ID</a:t>
            </a:r>
          </a:p>
          <a:p>
            <a:pPr algn="ctr">
              <a:spcBef>
                <a:spcPct val="0"/>
              </a:spcBef>
              <a:buClrTx/>
              <a:buSzTx/>
              <a:buFontTx/>
              <a:buNone/>
            </a:pPr>
            <a:r>
              <a:rPr lang="en-US" sz="2000">
                <a:solidFill>
                  <a:schemeClr val="accent2"/>
                </a:solidFill>
              </a:rPr>
              <a:t>1678 for user</a:t>
            </a:r>
            <a:endParaRPr lang="en-US" sz="2000"/>
          </a:p>
        </p:txBody>
      </p:sp>
      <p:grpSp>
        <p:nvGrpSpPr>
          <p:cNvPr id="7" name="Group 39"/>
          <p:cNvGrpSpPr>
            <a:grpSpLocks/>
          </p:cNvGrpSpPr>
          <p:nvPr/>
        </p:nvGrpSpPr>
        <p:grpSpPr bwMode="auto">
          <a:xfrm>
            <a:off x="8388350" y="3319463"/>
            <a:ext cx="293688" cy="395287"/>
            <a:chOff x="5115" y="1292"/>
            <a:chExt cx="185" cy="249"/>
          </a:xfrm>
        </p:grpSpPr>
        <p:sp>
          <p:nvSpPr>
            <p:cNvPr id="49181" name="Oval 34"/>
            <p:cNvSpPr>
              <a:spLocks noChangeArrowheads="1"/>
            </p:cNvSpPr>
            <p:nvPr/>
          </p:nvSpPr>
          <p:spPr bwMode="auto">
            <a:xfrm>
              <a:off x="5115" y="1292"/>
              <a:ext cx="177" cy="69"/>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82" name="Oval 35"/>
            <p:cNvSpPr>
              <a:spLocks noChangeArrowheads="1"/>
            </p:cNvSpPr>
            <p:nvPr/>
          </p:nvSpPr>
          <p:spPr bwMode="auto">
            <a:xfrm>
              <a:off x="5119" y="1472"/>
              <a:ext cx="177" cy="69"/>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83" name="Line 36"/>
            <p:cNvSpPr>
              <a:spLocks noChangeShapeType="1"/>
            </p:cNvSpPr>
            <p:nvPr/>
          </p:nvSpPr>
          <p:spPr bwMode="auto">
            <a:xfrm>
              <a:off x="5300" y="1315"/>
              <a:ext cx="0" cy="193"/>
            </a:xfrm>
            <a:prstGeom prst="line">
              <a:avLst/>
            </a:prstGeom>
            <a:noFill/>
            <a:ln w="9525">
              <a:solidFill>
                <a:schemeClr val="tx1"/>
              </a:solidFill>
              <a:round/>
              <a:headEnd/>
              <a:tailEnd/>
            </a:ln>
          </p:spPr>
          <p:txBody>
            <a:bodyPr wrap="none" anchor="ctr"/>
            <a:lstStyle/>
            <a:p>
              <a:endParaRPr lang="en-US"/>
            </a:p>
          </p:txBody>
        </p:sp>
        <p:sp>
          <p:nvSpPr>
            <p:cNvPr id="49184" name="Line 38"/>
            <p:cNvSpPr>
              <a:spLocks noChangeShapeType="1"/>
            </p:cNvSpPr>
            <p:nvPr/>
          </p:nvSpPr>
          <p:spPr bwMode="auto">
            <a:xfrm>
              <a:off x="5115" y="1331"/>
              <a:ext cx="0" cy="192"/>
            </a:xfrm>
            <a:prstGeom prst="line">
              <a:avLst/>
            </a:prstGeom>
            <a:noFill/>
            <a:ln w="9525">
              <a:solidFill>
                <a:schemeClr val="tx1"/>
              </a:solidFill>
              <a:round/>
              <a:headEnd/>
              <a:tailEnd/>
            </a:ln>
          </p:spPr>
          <p:txBody>
            <a:bodyPr wrap="none" anchor="ctr"/>
            <a:lstStyle/>
            <a:p>
              <a:endParaRPr lang="en-US"/>
            </a:p>
          </p:txBody>
        </p:sp>
      </p:grpSp>
      <p:sp>
        <p:nvSpPr>
          <p:cNvPr id="49160" name="Line 40"/>
          <p:cNvSpPr>
            <a:spLocks noChangeShapeType="1"/>
          </p:cNvSpPr>
          <p:nvPr/>
        </p:nvSpPr>
        <p:spPr bwMode="auto">
          <a:xfrm>
            <a:off x="7485063" y="2686050"/>
            <a:ext cx="866775" cy="574675"/>
          </a:xfrm>
          <a:prstGeom prst="line">
            <a:avLst/>
          </a:prstGeom>
          <a:noFill/>
          <a:ln w="9525">
            <a:solidFill>
              <a:schemeClr val="tx1"/>
            </a:solidFill>
            <a:round/>
            <a:headEnd/>
            <a:tailEnd type="triangle" w="med" len="med"/>
          </a:ln>
        </p:spPr>
        <p:txBody>
          <a:bodyPr wrap="none" anchor="ctr"/>
          <a:lstStyle/>
          <a:p>
            <a:endParaRPr lang="en-US"/>
          </a:p>
        </p:txBody>
      </p:sp>
      <p:sp>
        <p:nvSpPr>
          <p:cNvPr id="49161" name="Text Box 41"/>
          <p:cNvSpPr txBox="1">
            <a:spLocks noChangeArrowheads="1"/>
          </p:cNvSpPr>
          <p:nvPr/>
        </p:nvSpPr>
        <p:spPr bwMode="auto">
          <a:xfrm rot="2225390">
            <a:off x="7270750" y="2389188"/>
            <a:ext cx="1592263" cy="581025"/>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entry in backend </a:t>
            </a:r>
          </a:p>
          <a:p>
            <a:pPr>
              <a:spcBef>
                <a:spcPct val="0"/>
              </a:spcBef>
              <a:buClrTx/>
              <a:buSzTx/>
              <a:buFontTx/>
              <a:buNone/>
            </a:pPr>
            <a:r>
              <a:rPr lang="en-US" sz="1600">
                <a:latin typeface="Times New Roman" pitchFamily="18" charset="0"/>
              </a:rPr>
              <a:t>database</a:t>
            </a:r>
          </a:p>
        </p:txBody>
      </p:sp>
      <p:sp>
        <p:nvSpPr>
          <p:cNvPr id="49162" name="Line 42"/>
          <p:cNvSpPr>
            <a:spLocks noChangeShapeType="1"/>
          </p:cNvSpPr>
          <p:nvPr/>
        </p:nvSpPr>
        <p:spPr bwMode="auto">
          <a:xfrm flipV="1">
            <a:off x="7107238" y="3614738"/>
            <a:ext cx="1098550" cy="427037"/>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49163" name="Text Box 43"/>
          <p:cNvSpPr txBox="1">
            <a:spLocks noChangeArrowheads="1"/>
          </p:cNvSpPr>
          <p:nvPr/>
        </p:nvSpPr>
        <p:spPr bwMode="auto">
          <a:xfrm rot="-1144414">
            <a:off x="7405688" y="3771900"/>
            <a:ext cx="704850" cy="33655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access</a:t>
            </a:r>
          </a:p>
        </p:txBody>
      </p:sp>
      <p:sp>
        <p:nvSpPr>
          <p:cNvPr id="49164" name="Line 44"/>
          <p:cNvSpPr>
            <a:spLocks noChangeShapeType="1"/>
          </p:cNvSpPr>
          <p:nvPr/>
        </p:nvSpPr>
        <p:spPr bwMode="auto">
          <a:xfrm flipV="1">
            <a:off x="7229475" y="3870325"/>
            <a:ext cx="1195388" cy="128270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49165" name="Text Box 45"/>
          <p:cNvSpPr txBox="1">
            <a:spLocks noChangeArrowheads="1"/>
          </p:cNvSpPr>
          <p:nvPr/>
        </p:nvSpPr>
        <p:spPr bwMode="auto">
          <a:xfrm rot="-2728275">
            <a:off x="7667625" y="4460875"/>
            <a:ext cx="704850" cy="33655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access</a:t>
            </a:r>
          </a:p>
        </p:txBody>
      </p:sp>
      <p:grpSp>
        <p:nvGrpSpPr>
          <p:cNvPr id="8" name="Group 55"/>
          <p:cNvGrpSpPr>
            <a:grpSpLocks/>
          </p:cNvGrpSpPr>
          <p:nvPr/>
        </p:nvGrpSpPr>
        <p:grpSpPr bwMode="auto">
          <a:xfrm>
            <a:off x="220663" y="3309938"/>
            <a:ext cx="1787525" cy="933450"/>
            <a:chOff x="654" y="1693"/>
            <a:chExt cx="1126" cy="588"/>
          </a:xfrm>
        </p:grpSpPr>
        <p:sp>
          <p:nvSpPr>
            <p:cNvPr id="49177" name="AutoShape 48"/>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p:spPr>
          <p:txBody>
            <a:bodyPr wrap="none" anchor="ctr"/>
            <a:lstStyle/>
            <a:p>
              <a:pPr algn="ctr">
                <a:spcBef>
                  <a:spcPct val="0"/>
                </a:spcBef>
                <a:buClrTx/>
                <a:buSzTx/>
                <a:buFontTx/>
                <a:buNone/>
              </a:pPr>
              <a:endParaRPr lang="en-US" sz="1600">
                <a:latin typeface="Times New Roman" pitchFamily="18" charset="0"/>
              </a:endParaRPr>
            </a:p>
          </p:txBody>
        </p:sp>
        <p:grpSp>
          <p:nvGrpSpPr>
            <p:cNvPr id="9" name="Group 54"/>
            <p:cNvGrpSpPr>
              <a:grpSpLocks/>
            </p:cNvGrpSpPr>
            <p:nvPr/>
          </p:nvGrpSpPr>
          <p:grpSpPr bwMode="auto">
            <a:xfrm>
              <a:off x="765" y="1693"/>
              <a:ext cx="919" cy="588"/>
              <a:chOff x="765" y="1693"/>
              <a:chExt cx="919" cy="588"/>
            </a:xfrm>
          </p:grpSpPr>
          <p:sp>
            <p:nvSpPr>
              <p:cNvPr id="49179" name="Text Box 49"/>
              <p:cNvSpPr txBox="1">
                <a:spLocks noChangeArrowheads="1"/>
              </p:cNvSpPr>
              <p:nvPr/>
            </p:nvSpPr>
            <p:spPr bwMode="auto">
              <a:xfrm>
                <a:off x="980" y="1693"/>
                <a:ext cx="704" cy="212"/>
              </a:xfrm>
              <a:prstGeom prst="rect">
                <a:avLst/>
              </a:prstGeom>
              <a:noFill/>
              <a:ln w="9525">
                <a:noFill/>
                <a:miter lim="800000"/>
                <a:headEnd/>
                <a:tailEnd/>
              </a:ln>
            </p:spPr>
            <p:txBody>
              <a:bodyPr wrap="none">
                <a:spAutoFit/>
              </a:bodyPr>
              <a:lstStyle/>
              <a:p>
                <a:pPr>
                  <a:spcBef>
                    <a:spcPct val="0"/>
                  </a:spcBef>
                  <a:buClrTx/>
                  <a:buSzTx/>
                  <a:buFontTx/>
                  <a:buNone/>
                </a:pPr>
                <a:r>
                  <a:rPr lang="en-US" sz="1600" b="1">
                    <a:latin typeface="Times New Roman" pitchFamily="18" charset="0"/>
                  </a:rPr>
                  <a:t>Cookie file</a:t>
                </a:r>
                <a:endParaRPr lang="en-US" sz="1600">
                  <a:latin typeface="Times New Roman" pitchFamily="18" charset="0"/>
                </a:endParaRPr>
              </a:p>
            </p:txBody>
          </p:sp>
          <p:sp>
            <p:nvSpPr>
              <p:cNvPr id="49180" name="Text Box 52"/>
              <p:cNvSpPr txBox="1">
                <a:spLocks noChangeArrowheads="1"/>
              </p:cNvSpPr>
              <p:nvPr/>
            </p:nvSpPr>
            <p:spPr bwMode="auto">
              <a:xfrm>
                <a:off x="765" y="1915"/>
                <a:ext cx="83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amazon: 1678</a:t>
                </a:r>
              </a:p>
              <a:p>
                <a:pPr>
                  <a:spcBef>
                    <a:spcPct val="0"/>
                  </a:spcBef>
                  <a:buClrTx/>
                  <a:buSzTx/>
                  <a:buFontTx/>
                  <a:buNone/>
                </a:pPr>
                <a:r>
                  <a:rPr lang="en-US" sz="1600">
                    <a:latin typeface="Times New Roman" pitchFamily="18" charset="0"/>
                  </a:rPr>
                  <a:t>ebay: 8734</a:t>
                </a:r>
              </a:p>
            </p:txBody>
          </p:sp>
        </p:grpSp>
      </p:grpSp>
      <p:sp>
        <p:nvSpPr>
          <p:cNvPr id="49167" name="AutoShape 57"/>
          <p:cNvSpPr>
            <a:spLocks noChangeArrowheads="1"/>
          </p:cNvSpPr>
          <p:nvPr/>
        </p:nvSpPr>
        <p:spPr bwMode="auto">
          <a:xfrm>
            <a:off x="287338" y="2057400"/>
            <a:ext cx="1787525" cy="914400"/>
          </a:xfrm>
          <a:prstGeom prst="parallelogram">
            <a:avLst>
              <a:gd name="adj" fmla="val 48872"/>
            </a:avLst>
          </a:prstGeom>
          <a:solidFill>
            <a:srgbClr val="FFFF00"/>
          </a:solidFill>
          <a:ln w="9525">
            <a:solidFill>
              <a:schemeClr val="tx1"/>
            </a:solidFill>
            <a:miter lim="800000"/>
            <a:headEnd/>
            <a:tailEnd/>
          </a:ln>
        </p:spPr>
        <p:txBody>
          <a:bodyPr wrap="none" anchor="ctr"/>
          <a:lstStyle/>
          <a:p>
            <a:pPr algn="ctr">
              <a:spcBef>
                <a:spcPct val="0"/>
              </a:spcBef>
              <a:buClrTx/>
              <a:buSzTx/>
              <a:buFontTx/>
              <a:buNone/>
            </a:pPr>
            <a:endParaRPr lang="en-US" sz="1600">
              <a:latin typeface="Times New Roman" pitchFamily="18" charset="0"/>
            </a:endParaRPr>
          </a:p>
        </p:txBody>
      </p:sp>
      <p:grpSp>
        <p:nvGrpSpPr>
          <p:cNvPr id="10" name="Group 58"/>
          <p:cNvGrpSpPr>
            <a:grpSpLocks/>
          </p:cNvGrpSpPr>
          <p:nvPr/>
        </p:nvGrpSpPr>
        <p:grpSpPr bwMode="auto">
          <a:xfrm>
            <a:off x="463550" y="2033588"/>
            <a:ext cx="1458913" cy="933450"/>
            <a:chOff x="765" y="1693"/>
            <a:chExt cx="919" cy="588"/>
          </a:xfrm>
        </p:grpSpPr>
        <p:sp>
          <p:nvSpPr>
            <p:cNvPr id="49175" name="Text Box 59"/>
            <p:cNvSpPr txBox="1">
              <a:spLocks noChangeArrowheads="1"/>
            </p:cNvSpPr>
            <p:nvPr/>
          </p:nvSpPr>
          <p:spPr bwMode="auto">
            <a:xfrm>
              <a:off x="980" y="1693"/>
              <a:ext cx="704" cy="212"/>
            </a:xfrm>
            <a:prstGeom prst="rect">
              <a:avLst/>
            </a:prstGeom>
            <a:noFill/>
            <a:ln w="9525">
              <a:noFill/>
              <a:miter lim="800000"/>
              <a:headEnd/>
              <a:tailEnd/>
            </a:ln>
          </p:spPr>
          <p:txBody>
            <a:bodyPr wrap="none">
              <a:spAutoFit/>
            </a:bodyPr>
            <a:lstStyle/>
            <a:p>
              <a:pPr>
                <a:spcBef>
                  <a:spcPct val="0"/>
                </a:spcBef>
                <a:buClrTx/>
                <a:buSzTx/>
                <a:buFontTx/>
                <a:buNone/>
              </a:pPr>
              <a:r>
                <a:rPr lang="en-US" sz="1600" b="1">
                  <a:latin typeface="Times New Roman" pitchFamily="18" charset="0"/>
                </a:rPr>
                <a:t>Cookie file</a:t>
              </a:r>
              <a:endParaRPr lang="en-US" sz="1600">
                <a:latin typeface="Times New Roman" pitchFamily="18" charset="0"/>
              </a:endParaRPr>
            </a:p>
          </p:txBody>
        </p:sp>
        <p:sp>
          <p:nvSpPr>
            <p:cNvPr id="49176" name="Text Box 60"/>
            <p:cNvSpPr txBox="1">
              <a:spLocks noChangeArrowheads="1"/>
            </p:cNvSpPr>
            <p:nvPr/>
          </p:nvSpPr>
          <p:spPr bwMode="auto">
            <a:xfrm>
              <a:off x="765" y="1915"/>
              <a:ext cx="682" cy="366"/>
            </a:xfrm>
            <a:prstGeom prst="rect">
              <a:avLst/>
            </a:prstGeom>
            <a:noFill/>
            <a:ln w="9525">
              <a:noFill/>
              <a:miter lim="800000"/>
              <a:headEnd/>
              <a:tailEnd/>
            </a:ln>
          </p:spPr>
          <p:txBody>
            <a:bodyPr wrap="none">
              <a:spAutoFit/>
            </a:bodyPr>
            <a:lstStyle/>
            <a:p>
              <a:pPr>
                <a:spcBef>
                  <a:spcPct val="0"/>
                </a:spcBef>
                <a:buClrTx/>
                <a:buSzTx/>
                <a:buFontTx/>
                <a:buNone/>
              </a:pPr>
              <a:endParaRPr lang="en-US" sz="1600">
                <a:latin typeface="Times New Roman" pitchFamily="18" charset="0"/>
              </a:endParaRPr>
            </a:p>
            <a:p>
              <a:pPr>
                <a:spcBef>
                  <a:spcPct val="0"/>
                </a:spcBef>
                <a:buClrTx/>
                <a:buSzTx/>
                <a:buFontTx/>
                <a:buNone/>
              </a:pPr>
              <a:r>
                <a:rPr lang="en-US" sz="1600">
                  <a:latin typeface="Times New Roman" pitchFamily="18" charset="0"/>
                </a:rPr>
                <a:t>ebay: 8734</a:t>
              </a:r>
            </a:p>
          </p:txBody>
        </p:sp>
      </p:grpSp>
      <p:grpSp>
        <p:nvGrpSpPr>
          <p:cNvPr id="11" name="Group 61"/>
          <p:cNvGrpSpPr>
            <a:grpSpLocks/>
          </p:cNvGrpSpPr>
          <p:nvPr/>
        </p:nvGrpSpPr>
        <p:grpSpPr bwMode="auto">
          <a:xfrm>
            <a:off x="261938" y="4989513"/>
            <a:ext cx="1787525" cy="933450"/>
            <a:chOff x="654" y="1693"/>
            <a:chExt cx="1126" cy="588"/>
          </a:xfrm>
        </p:grpSpPr>
        <p:sp>
          <p:nvSpPr>
            <p:cNvPr id="49171" name="AutoShape 62"/>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p:spPr>
          <p:txBody>
            <a:bodyPr wrap="none" anchor="ctr"/>
            <a:lstStyle/>
            <a:p>
              <a:pPr algn="ctr">
                <a:spcBef>
                  <a:spcPct val="0"/>
                </a:spcBef>
                <a:buClrTx/>
                <a:buSzTx/>
                <a:buFontTx/>
                <a:buNone/>
              </a:pPr>
              <a:endParaRPr lang="en-US" sz="1600">
                <a:latin typeface="Times New Roman" pitchFamily="18" charset="0"/>
              </a:endParaRPr>
            </a:p>
          </p:txBody>
        </p:sp>
        <p:grpSp>
          <p:nvGrpSpPr>
            <p:cNvPr id="12" name="Group 63"/>
            <p:cNvGrpSpPr>
              <a:grpSpLocks/>
            </p:cNvGrpSpPr>
            <p:nvPr/>
          </p:nvGrpSpPr>
          <p:grpSpPr bwMode="auto">
            <a:xfrm>
              <a:off x="765" y="1693"/>
              <a:ext cx="919" cy="588"/>
              <a:chOff x="765" y="1693"/>
              <a:chExt cx="919" cy="588"/>
            </a:xfrm>
          </p:grpSpPr>
          <p:sp>
            <p:nvSpPr>
              <p:cNvPr id="49173" name="Text Box 64"/>
              <p:cNvSpPr txBox="1">
                <a:spLocks noChangeArrowheads="1"/>
              </p:cNvSpPr>
              <p:nvPr/>
            </p:nvSpPr>
            <p:spPr bwMode="auto">
              <a:xfrm>
                <a:off x="980" y="1693"/>
                <a:ext cx="704" cy="212"/>
              </a:xfrm>
              <a:prstGeom prst="rect">
                <a:avLst/>
              </a:prstGeom>
              <a:noFill/>
              <a:ln w="9525">
                <a:noFill/>
                <a:miter lim="800000"/>
                <a:headEnd/>
                <a:tailEnd/>
              </a:ln>
            </p:spPr>
            <p:txBody>
              <a:bodyPr wrap="none">
                <a:spAutoFit/>
              </a:bodyPr>
              <a:lstStyle/>
              <a:p>
                <a:pPr>
                  <a:spcBef>
                    <a:spcPct val="0"/>
                  </a:spcBef>
                  <a:buClrTx/>
                  <a:buSzTx/>
                  <a:buFontTx/>
                  <a:buNone/>
                </a:pPr>
                <a:r>
                  <a:rPr lang="en-US" sz="1600" b="1">
                    <a:latin typeface="Times New Roman" pitchFamily="18" charset="0"/>
                  </a:rPr>
                  <a:t>Cookie file</a:t>
                </a:r>
                <a:endParaRPr lang="en-US" sz="1600">
                  <a:latin typeface="Times New Roman" pitchFamily="18" charset="0"/>
                </a:endParaRPr>
              </a:p>
            </p:txBody>
          </p:sp>
          <p:sp>
            <p:nvSpPr>
              <p:cNvPr id="49174" name="Text Box 65"/>
              <p:cNvSpPr txBox="1">
                <a:spLocks noChangeArrowheads="1"/>
              </p:cNvSpPr>
              <p:nvPr/>
            </p:nvSpPr>
            <p:spPr bwMode="auto">
              <a:xfrm>
                <a:off x="765" y="1915"/>
                <a:ext cx="83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amazon: 1678</a:t>
                </a:r>
              </a:p>
              <a:p>
                <a:pPr>
                  <a:spcBef>
                    <a:spcPct val="0"/>
                  </a:spcBef>
                  <a:buClrTx/>
                  <a:buSzTx/>
                  <a:buFontTx/>
                  <a:buNone/>
                </a:pPr>
                <a:r>
                  <a:rPr lang="en-US" sz="1600">
                    <a:latin typeface="Times New Roman" pitchFamily="18" charset="0"/>
                  </a:rPr>
                  <a:t>ebay: 8734</a:t>
                </a:r>
              </a:p>
            </p:txBody>
          </p:sp>
        </p:grpSp>
      </p:grpSp>
      <p:sp>
        <p:nvSpPr>
          <p:cNvPr id="49170" name="Text Box 66"/>
          <p:cNvSpPr txBox="1">
            <a:spLocks noChangeArrowheads="1"/>
          </p:cNvSpPr>
          <p:nvPr/>
        </p:nvSpPr>
        <p:spPr bwMode="auto">
          <a:xfrm>
            <a:off x="200025" y="4484688"/>
            <a:ext cx="1808163" cy="366712"/>
          </a:xfrm>
          <a:prstGeom prst="rect">
            <a:avLst/>
          </a:prstGeom>
          <a:noFill/>
          <a:ln w="9525">
            <a:noFill/>
            <a:miter lim="800000"/>
            <a:headEnd/>
            <a:tailEnd/>
          </a:ln>
        </p:spPr>
        <p:txBody>
          <a:bodyPr wrap="none">
            <a:spAutoFit/>
          </a:bodyPr>
          <a:lstStyle/>
          <a:p>
            <a:pPr>
              <a:spcBef>
                <a:spcPct val="0"/>
              </a:spcBef>
              <a:buClrTx/>
              <a:buSzTx/>
              <a:buFontTx/>
              <a:buNone/>
            </a:pPr>
            <a:r>
              <a:rPr lang="en-US" sz="1800"/>
              <a:t>one week later:</a:t>
            </a:r>
          </a:p>
        </p:txBody>
      </p:sp>
      <p:sp>
        <p:nvSpPr>
          <p:cNvPr id="57" name="Slide Number Placeholder 56"/>
          <p:cNvSpPr>
            <a:spLocks noGrp="1"/>
          </p:cNvSpPr>
          <p:nvPr>
            <p:ph type="sldNum" sz="quarter" idx="11"/>
          </p:nvPr>
        </p:nvSpPr>
        <p:spPr/>
        <p:txBody>
          <a:bodyPr>
            <a:normAutofit fontScale="40000" lnSpcReduction="20000"/>
          </a:bodyPr>
          <a:lstStyle/>
          <a:p>
            <a:pPr>
              <a:defRPr/>
            </a:pPr>
            <a:endParaRPr lang="en-US" dirty="0" smtClean="0"/>
          </a:p>
          <a:p>
            <a:pPr>
              <a:defRPr/>
            </a:pPr>
            <a:r>
              <a:rPr lang="en-US" dirty="0" smtClean="0"/>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r>
              <a:rPr lang="en-US" smtClean="0"/>
              <a:t>Cookies (continued)</a:t>
            </a:r>
          </a:p>
        </p:txBody>
      </p:sp>
      <p:sp>
        <p:nvSpPr>
          <p:cNvPr id="50181" name="Rectangle 3"/>
          <p:cNvSpPr>
            <a:spLocks noGrp="1" noChangeArrowheads="1"/>
          </p:cNvSpPr>
          <p:nvPr>
            <p:ph type="body" sz="half" idx="1"/>
          </p:nvPr>
        </p:nvSpPr>
        <p:spPr>
          <a:xfrm>
            <a:off x="533400" y="1905000"/>
            <a:ext cx="3810000" cy="4648200"/>
          </a:xfrm>
        </p:spPr>
        <p:txBody>
          <a:bodyPr/>
          <a:lstStyle/>
          <a:p>
            <a:pPr>
              <a:buFont typeface="ZapfDingbats" pitchFamily="82" charset="2"/>
              <a:buNone/>
            </a:pPr>
            <a:r>
              <a:rPr lang="en-US" sz="2400" u="sng" smtClean="0">
                <a:solidFill>
                  <a:srgbClr val="FF0000"/>
                </a:solidFill>
              </a:rPr>
              <a:t>What cookies can bring:</a:t>
            </a:r>
            <a:endParaRPr lang="en-US" sz="2400" smtClean="0"/>
          </a:p>
          <a:p>
            <a:r>
              <a:rPr lang="en-US" sz="2400" smtClean="0"/>
              <a:t>authorization</a:t>
            </a:r>
          </a:p>
          <a:p>
            <a:r>
              <a:rPr lang="en-US" sz="2400" smtClean="0"/>
              <a:t>shopping carts</a:t>
            </a:r>
          </a:p>
          <a:p>
            <a:r>
              <a:rPr lang="en-US" sz="2400" smtClean="0"/>
              <a:t>recommendations</a:t>
            </a:r>
          </a:p>
          <a:p>
            <a:r>
              <a:rPr lang="en-US" sz="2400" smtClean="0"/>
              <a:t>user session state (Web e-mail)</a:t>
            </a:r>
          </a:p>
        </p:txBody>
      </p:sp>
      <p:sp>
        <p:nvSpPr>
          <p:cNvPr id="50182" name="Rectangle 13"/>
          <p:cNvSpPr>
            <a:spLocks noChangeArrowheads="1"/>
          </p:cNvSpPr>
          <p:nvPr/>
        </p:nvSpPr>
        <p:spPr bwMode="auto">
          <a:xfrm>
            <a:off x="4911725" y="1838325"/>
            <a:ext cx="3810000" cy="4648200"/>
          </a:xfrm>
          <a:prstGeom prst="rect">
            <a:avLst/>
          </a:prstGeom>
          <a:noFill/>
          <a:ln w="19050">
            <a:solidFill>
              <a:schemeClr val="accent2"/>
            </a:solidFill>
            <a:miter lim="800000"/>
            <a:headEnd/>
            <a:tailEnd/>
          </a:ln>
        </p:spPr>
        <p:txBody>
          <a:bodyPr/>
          <a:lstStyle/>
          <a:p>
            <a:pPr marL="342900" indent="-342900"/>
            <a:r>
              <a:rPr lang="en-US" u="sng">
                <a:solidFill>
                  <a:srgbClr val="FF0000"/>
                </a:solidFill>
              </a:rPr>
              <a:t>Cookies and privacy:</a:t>
            </a:r>
            <a:endParaRPr lang="en-US"/>
          </a:p>
          <a:p>
            <a:pPr marL="342900" indent="-342900">
              <a:buFont typeface="ZapfDingbats" pitchFamily="82" charset="2"/>
              <a:buChar char="r"/>
            </a:pPr>
            <a:r>
              <a:rPr lang="en-US"/>
              <a:t>cookies permit sites to learn a lot about you</a:t>
            </a:r>
          </a:p>
          <a:p>
            <a:pPr marL="342900" indent="-342900">
              <a:buFont typeface="ZapfDingbats" pitchFamily="82" charset="2"/>
              <a:buChar char="r"/>
            </a:pPr>
            <a:r>
              <a:rPr lang="en-US"/>
              <a:t>you may supply name and e-mail to sites</a:t>
            </a:r>
          </a:p>
          <a:p>
            <a:pPr marL="342900" indent="-342900">
              <a:buFont typeface="ZapfDingbats" pitchFamily="82" charset="2"/>
              <a:buChar char="r"/>
            </a:pPr>
            <a:r>
              <a:rPr lang="en-US"/>
              <a:t>search engines use  redirection &amp; cookies to learn yet more</a:t>
            </a:r>
          </a:p>
          <a:p>
            <a:pPr marL="342900" indent="-342900">
              <a:buFont typeface="ZapfDingbats" pitchFamily="82" charset="2"/>
              <a:buChar char="r"/>
            </a:pPr>
            <a:r>
              <a:rPr lang="en-US"/>
              <a:t>advertising  companies  obtain info across sites</a:t>
            </a:r>
          </a:p>
        </p:txBody>
      </p:sp>
      <p:sp>
        <p:nvSpPr>
          <p:cNvPr id="50183" name="Text Box 14"/>
          <p:cNvSpPr txBox="1">
            <a:spLocks noChangeArrowheads="1"/>
          </p:cNvSpPr>
          <p:nvPr/>
        </p:nvSpPr>
        <p:spPr bwMode="auto">
          <a:xfrm>
            <a:off x="7321550" y="1604962"/>
            <a:ext cx="798513" cy="396875"/>
          </a:xfrm>
          <a:prstGeom prst="rect">
            <a:avLst/>
          </a:prstGeom>
          <a:solidFill>
            <a:schemeClr val="bg1"/>
          </a:solidFill>
          <a:ln w="9525">
            <a:noFill/>
            <a:miter lim="800000"/>
            <a:headEnd/>
            <a:tailEnd/>
          </a:ln>
        </p:spPr>
        <p:txBody>
          <a:bodyPr wrap="none">
            <a:spAutoFit/>
          </a:bodyPr>
          <a:lstStyle/>
          <a:p>
            <a:pPr>
              <a:spcBef>
                <a:spcPct val="0"/>
              </a:spcBef>
              <a:buClrTx/>
              <a:buSzTx/>
              <a:buFontTx/>
              <a:buNone/>
            </a:pPr>
            <a:r>
              <a:rPr lang="en-US" sz="2000">
                <a:solidFill>
                  <a:schemeClr val="accent2"/>
                </a:solidFill>
              </a:rPr>
              <a:t>aside</a:t>
            </a:r>
            <a:endParaRPr lang="en-US" sz="1600">
              <a:latin typeface="Times New Roman" pitchFamily="18" charset="0"/>
            </a:endParaRPr>
          </a:p>
        </p:txBody>
      </p:sp>
      <p:sp>
        <p:nvSpPr>
          <p:cNvPr id="6" name="Slide Number Placeholder 5"/>
          <p:cNvSpPr>
            <a:spLocks noGrp="1"/>
          </p:cNvSpPr>
          <p:nvPr>
            <p:ph type="sldNum" sz="quarter" idx="11"/>
          </p:nvPr>
        </p:nvSpPr>
        <p:spPr/>
        <p:txBody>
          <a:bodyPr>
            <a:normAutofit fontScale="85000" lnSpcReduction="20000"/>
          </a:bodyPr>
          <a:lstStyle/>
          <a:p>
            <a:pPr>
              <a:defRPr/>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a:srcRect/>
          <a:stretch>
            <a:fillRect/>
          </a:stretch>
        </p:blipFill>
        <p:spPr bwMode="auto">
          <a:xfrm>
            <a:off x="204788" y="676275"/>
            <a:ext cx="8734425" cy="5505450"/>
          </a:xfrm>
          <a:prstGeom prst="rect">
            <a:avLst/>
          </a:prstGeom>
          <a:noFill/>
          <a:ln w="9525">
            <a:noFill/>
            <a:miter lim="800000"/>
            <a:headEnd/>
            <a:tailEnd/>
          </a:ln>
          <a:effectLst/>
        </p:spPr>
      </p:pic>
    </p:spTree>
    <p:extLst>
      <p:ext uri="{BB962C8B-B14F-4D97-AF65-F5344CB8AC3E}">
        <p14:creationId xmlns:p14="http://schemas.microsoft.com/office/powerpoint/2010/main" val="1851037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33400" y="3200400"/>
            <a:ext cx="8153400" cy="990600"/>
          </a:xfrm>
        </p:spPr>
        <p:txBody>
          <a:bodyPr/>
          <a:lstStyle/>
          <a:p>
            <a:pPr algn="ctr" eaLnBrk="1" hangingPunct="1"/>
            <a:r>
              <a:rPr lang="en-US" b="1" smtClean="0"/>
              <a:t>Thank you</a:t>
            </a:r>
          </a:p>
        </p:txBody>
      </p:sp>
      <p:sp>
        <p:nvSpPr>
          <p:cNvPr id="3" name="Slide Number Placeholder 2"/>
          <p:cNvSpPr>
            <a:spLocks noGrp="1"/>
          </p:cNvSpPr>
          <p:nvPr>
            <p:ph type="sldNum" sz="quarter" idx="12"/>
          </p:nvPr>
        </p:nvSpPr>
        <p:spPr/>
        <p:txBody>
          <a:bodyPr>
            <a:normAutofit fontScale="40000" lnSpcReduction="20000"/>
          </a:bodyPr>
          <a:lstStyle/>
          <a:p>
            <a:pPr>
              <a:defRPr/>
            </a:pPr>
            <a:endParaRPr lang="en-US" dirty="0" smtClean="0"/>
          </a:p>
          <a:p>
            <a:pPr>
              <a:defRPr/>
            </a:pP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2"/>
          <a:srcRect/>
          <a:stretch>
            <a:fillRect/>
          </a:stretch>
        </p:blipFill>
        <p:spPr bwMode="auto">
          <a:xfrm>
            <a:off x="238125" y="819150"/>
            <a:ext cx="8667750" cy="5219700"/>
          </a:xfrm>
          <a:prstGeom prst="rect">
            <a:avLst/>
          </a:prstGeom>
          <a:noFill/>
          <a:ln w="9525">
            <a:noFill/>
            <a:miter lim="800000"/>
            <a:headEnd/>
            <a:tailEnd/>
          </a:ln>
          <a:effectLst/>
        </p:spPr>
      </p:pic>
      <p:cxnSp>
        <p:nvCxnSpPr>
          <p:cNvPr id="4" name="Straight Arrow Connector 3"/>
          <p:cNvCxnSpPr/>
          <p:nvPr/>
        </p:nvCxnSpPr>
        <p:spPr>
          <a:xfrm flipV="1">
            <a:off x="3886200" y="3582988"/>
            <a:ext cx="990600" cy="15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81600" y="3276600"/>
            <a:ext cx="4191000" cy="461665"/>
          </a:xfrm>
          <a:prstGeom prst="rect">
            <a:avLst/>
          </a:prstGeom>
        </p:spPr>
        <p:txBody>
          <a:bodyPr wrap="square">
            <a:spAutoFit/>
          </a:bodyPr>
          <a:lstStyle/>
          <a:p>
            <a:r>
              <a:rPr lang="en-US" sz="1200" b="1" dirty="0" smtClean="0"/>
              <a:t>HTML tells the browser how to present the </a:t>
            </a:r>
          </a:p>
          <a:p>
            <a:r>
              <a:rPr lang="en-US" sz="1200" b="1" dirty="0" smtClean="0"/>
              <a:t>content to the user.</a:t>
            </a:r>
            <a:endParaRPr lang="en-US" sz="1200" b="1" dirty="0"/>
          </a:p>
        </p:txBody>
      </p:sp>
    </p:spTree>
    <p:extLst>
      <p:ext uri="{BB962C8B-B14F-4D97-AF65-F5344CB8AC3E}">
        <p14:creationId xmlns:p14="http://schemas.microsoft.com/office/powerpoint/2010/main" val="330842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33400" y="228600"/>
            <a:ext cx="8610600" cy="838200"/>
          </a:xfrm>
        </p:spPr>
        <p:txBody>
          <a:bodyPr/>
          <a:lstStyle/>
          <a:p>
            <a:pPr>
              <a:defRPr/>
            </a:pPr>
            <a:r>
              <a:rPr lang="en-US" sz="2800" dirty="0" smtClean="0"/>
              <a:t>Web and HyperText Transfer Protocol </a:t>
            </a:r>
            <a:r>
              <a:rPr lang="en-US" sz="2800" dirty="0" smtClean="0">
                <a:solidFill>
                  <a:schemeClr val="accent2">
                    <a:lumMod val="75000"/>
                  </a:schemeClr>
                </a:solidFill>
              </a:rPr>
              <a:t>(</a:t>
            </a:r>
            <a:r>
              <a:rPr lang="en-US" sz="2800" dirty="0" smtClean="0"/>
              <a:t>HTTP)</a:t>
            </a:r>
          </a:p>
        </p:txBody>
      </p:sp>
      <p:sp>
        <p:nvSpPr>
          <p:cNvPr id="34821" name="Rectangle 3"/>
          <p:cNvSpPr>
            <a:spLocks noGrp="1" noChangeArrowheads="1"/>
          </p:cNvSpPr>
          <p:nvPr>
            <p:ph type="body" idx="1"/>
          </p:nvPr>
        </p:nvSpPr>
        <p:spPr/>
        <p:txBody>
          <a:bodyPr/>
          <a:lstStyle/>
          <a:p>
            <a:pPr>
              <a:buFont typeface="ZapfDingbats" pitchFamily="82" charset="2"/>
              <a:buNone/>
            </a:pPr>
            <a:r>
              <a:rPr lang="en-US" sz="2400" u="sng" dirty="0" smtClean="0">
                <a:solidFill>
                  <a:srgbClr val="FF0000"/>
                </a:solidFill>
              </a:rPr>
              <a:t>First some jargon</a:t>
            </a:r>
            <a:endParaRPr lang="en-US" sz="2400" dirty="0" smtClean="0">
              <a:solidFill>
                <a:srgbClr val="FF0000"/>
              </a:solidFill>
            </a:endParaRPr>
          </a:p>
          <a:p>
            <a:r>
              <a:rPr lang="en-US" sz="2400" dirty="0" smtClean="0">
                <a:solidFill>
                  <a:srgbClr val="FF0000"/>
                </a:solidFill>
              </a:rPr>
              <a:t>Web page</a:t>
            </a:r>
            <a:r>
              <a:rPr lang="en-US" sz="2400" dirty="0" smtClean="0"/>
              <a:t> consists of </a:t>
            </a:r>
            <a:r>
              <a:rPr lang="en-US" sz="2400" dirty="0" smtClean="0">
                <a:solidFill>
                  <a:srgbClr val="FF0000"/>
                </a:solidFill>
              </a:rPr>
              <a:t>objects</a:t>
            </a:r>
            <a:endParaRPr lang="en-US" sz="2400" dirty="0" smtClean="0"/>
          </a:p>
          <a:p>
            <a:r>
              <a:rPr lang="en-US" sz="2400" dirty="0" smtClean="0"/>
              <a:t>Object can be HTML file, JPEG image, Java applet, audio file,…</a:t>
            </a:r>
          </a:p>
          <a:p>
            <a:r>
              <a:rPr lang="en-US" sz="2400" dirty="0" smtClean="0"/>
              <a:t>Web page consists of </a:t>
            </a:r>
            <a:r>
              <a:rPr lang="en-US" sz="2400" dirty="0" smtClean="0">
                <a:solidFill>
                  <a:srgbClr val="FF0000"/>
                </a:solidFill>
              </a:rPr>
              <a:t>base HTML-file</a:t>
            </a:r>
            <a:r>
              <a:rPr lang="en-US" sz="2400" dirty="0" smtClean="0"/>
              <a:t> which includes several referenced objects</a:t>
            </a:r>
          </a:p>
          <a:p>
            <a:r>
              <a:rPr lang="en-US" sz="2400" dirty="0" smtClean="0"/>
              <a:t>Each object is addressable by a </a:t>
            </a:r>
            <a:r>
              <a:rPr lang="en-US" sz="2400" dirty="0" smtClean="0">
                <a:solidFill>
                  <a:srgbClr val="FF0000"/>
                </a:solidFill>
              </a:rPr>
              <a:t>URL</a:t>
            </a:r>
          </a:p>
          <a:p>
            <a:r>
              <a:rPr lang="en-US" sz="2400" dirty="0" smtClean="0">
                <a:solidFill>
                  <a:schemeClr val="tx2"/>
                </a:solidFill>
              </a:rPr>
              <a:t>Example URL:</a:t>
            </a:r>
          </a:p>
          <a:p>
            <a:pPr>
              <a:buFont typeface="ZapfDingbats" pitchFamily="82" charset="2"/>
              <a:buNone/>
            </a:pPr>
            <a:endParaRPr lang="en-US" dirty="0" smtClean="0"/>
          </a:p>
        </p:txBody>
      </p:sp>
      <p:grpSp>
        <p:nvGrpSpPr>
          <p:cNvPr id="2" name="Group 10"/>
          <p:cNvGrpSpPr>
            <a:grpSpLocks/>
          </p:cNvGrpSpPr>
          <p:nvPr/>
        </p:nvGrpSpPr>
        <p:grpSpPr bwMode="auto">
          <a:xfrm>
            <a:off x="1201738" y="5008563"/>
            <a:ext cx="6835775" cy="1144587"/>
            <a:chOff x="788" y="2955"/>
            <a:chExt cx="4306" cy="721"/>
          </a:xfrm>
        </p:grpSpPr>
        <p:sp>
          <p:nvSpPr>
            <p:cNvPr id="34823" name="Text Box 5"/>
            <p:cNvSpPr txBox="1">
              <a:spLocks noChangeArrowheads="1"/>
            </p:cNvSpPr>
            <p:nvPr/>
          </p:nvSpPr>
          <p:spPr bwMode="auto">
            <a:xfrm>
              <a:off x="788" y="2955"/>
              <a:ext cx="4141" cy="288"/>
            </a:xfrm>
            <a:prstGeom prst="rect">
              <a:avLst/>
            </a:prstGeom>
            <a:noFill/>
            <a:ln w="9525">
              <a:noFill/>
              <a:miter lim="800000"/>
              <a:headEnd/>
              <a:tailEnd/>
            </a:ln>
          </p:spPr>
          <p:txBody>
            <a:bodyPr wrap="none">
              <a:spAutoFit/>
            </a:bodyPr>
            <a:lstStyle/>
            <a:p>
              <a:pPr>
                <a:spcBef>
                  <a:spcPct val="0"/>
                </a:spcBef>
                <a:buClrTx/>
                <a:buSzTx/>
                <a:buFontTx/>
                <a:buNone/>
              </a:pPr>
              <a:r>
                <a:rPr lang="en-US" dirty="0">
                  <a:latin typeface="Courier New" pitchFamily="49" charset="0"/>
                </a:rPr>
                <a:t>www.someschool.edu/someDept/pic.gif</a:t>
              </a:r>
            </a:p>
          </p:txBody>
        </p:sp>
        <p:sp>
          <p:nvSpPr>
            <p:cNvPr id="34824" name="AutoShape 6"/>
            <p:cNvSpPr>
              <a:spLocks/>
            </p:cNvSpPr>
            <p:nvPr/>
          </p:nvSpPr>
          <p:spPr bwMode="auto">
            <a:xfrm rot="-5400000">
              <a:off x="1821" y="2281"/>
              <a:ext cx="57" cy="2083"/>
            </a:xfrm>
            <a:prstGeom prst="leftBrace">
              <a:avLst>
                <a:gd name="adj1" fmla="val 304532"/>
                <a:gd name="adj2" fmla="val 50000"/>
              </a:avLst>
            </a:prstGeom>
            <a:noFill/>
            <a:ln w="9525">
              <a:solidFill>
                <a:schemeClr val="tx1"/>
              </a:solidFill>
              <a:round/>
              <a:headEnd/>
              <a:tailEnd/>
            </a:ln>
          </p:spPr>
          <p:txBody>
            <a:bodyPr wrap="none" anchor="ctr"/>
            <a:lstStyle/>
            <a:p>
              <a:endParaRPr lang="en-US"/>
            </a:p>
          </p:txBody>
        </p:sp>
        <p:sp>
          <p:nvSpPr>
            <p:cNvPr id="34825" name="AutoShape 7"/>
            <p:cNvSpPr>
              <a:spLocks/>
            </p:cNvSpPr>
            <p:nvPr/>
          </p:nvSpPr>
          <p:spPr bwMode="auto">
            <a:xfrm rot="-5400000">
              <a:off x="4024" y="2277"/>
              <a:ext cx="57" cy="2083"/>
            </a:xfrm>
            <a:prstGeom prst="leftBrace">
              <a:avLst>
                <a:gd name="adj1" fmla="val 304532"/>
                <a:gd name="adj2" fmla="val 50000"/>
              </a:avLst>
            </a:prstGeom>
            <a:noFill/>
            <a:ln w="9525">
              <a:solidFill>
                <a:schemeClr val="tx1"/>
              </a:solidFill>
              <a:round/>
              <a:headEnd/>
              <a:tailEnd/>
            </a:ln>
          </p:spPr>
          <p:txBody>
            <a:bodyPr wrap="none" anchor="ctr"/>
            <a:lstStyle/>
            <a:p>
              <a:endParaRPr lang="en-US"/>
            </a:p>
          </p:txBody>
        </p:sp>
        <p:sp>
          <p:nvSpPr>
            <p:cNvPr id="34826" name="Text Box 8"/>
            <p:cNvSpPr txBox="1">
              <a:spLocks noChangeArrowheads="1"/>
            </p:cNvSpPr>
            <p:nvPr/>
          </p:nvSpPr>
          <p:spPr bwMode="auto">
            <a:xfrm>
              <a:off x="1389" y="3388"/>
              <a:ext cx="1021" cy="288"/>
            </a:xfrm>
            <a:prstGeom prst="rect">
              <a:avLst/>
            </a:prstGeom>
            <a:noFill/>
            <a:ln w="9525">
              <a:noFill/>
              <a:miter lim="800000"/>
              <a:headEnd/>
              <a:tailEnd/>
            </a:ln>
          </p:spPr>
          <p:txBody>
            <a:bodyPr wrap="none">
              <a:spAutoFit/>
            </a:bodyPr>
            <a:lstStyle/>
            <a:p>
              <a:pPr>
                <a:spcBef>
                  <a:spcPct val="0"/>
                </a:spcBef>
                <a:buClrTx/>
                <a:buSzTx/>
                <a:buFontTx/>
                <a:buNone/>
              </a:pPr>
              <a:r>
                <a:rPr lang="en-US"/>
                <a:t>host name</a:t>
              </a:r>
              <a:endParaRPr lang="en-US">
                <a:latin typeface="Times New Roman" pitchFamily="18" charset="0"/>
              </a:endParaRPr>
            </a:p>
          </p:txBody>
        </p:sp>
        <p:sp>
          <p:nvSpPr>
            <p:cNvPr id="34827" name="Text Box 9"/>
            <p:cNvSpPr txBox="1">
              <a:spLocks noChangeArrowheads="1"/>
            </p:cNvSpPr>
            <p:nvPr/>
          </p:nvSpPr>
          <p:spPr bwMode="auto">
            <a:xfrm>
              <a:off x="3485" y="3338"/>
              <a:ext cx="1028" cy="288"/>
            </a:xfrm>
            <a:prstGeom prst="rect">
              <a:avLst/>
            </a:prstGeom>
            <a:noFill/>
            <a:ln w="9525">
              <a:noFill/>
              <a:miter lim="800000"/>
              <a:headEnd/>
              <a:tailEnd/>
            </a:ln>
          </p:spPr>
          <p:txBody>
            <a:bodyPr wrap="none">
              <a:spAutoFit/>
            </a:bodyPr>
            <a:lstStyle/>
            <a:p>
              <a:pPr>
                <a:spcBef>
                  <a:spcPct val="0"/>
                </a:spcBef>
                <a:buClrTx/>
                <a:buSzTx/>
                <a:buFontTx/>
                <a:buNone/>
              </a:pPr>
              <a:r>
                <a:rPr lang="en-US"/>
                <a:t>path name</a:t>
              </a:r>
              <a:endParaRPr lang="en-US">
                <a:latin typeface="Times New Roman" pitchFamily="18" charset="0"/>
              </a:endParaRPr>
            </a:p>
          </p:txBody>
        </p:sp>
      </p:grpSp>
    </p:spTree>
    <p:extLst>
      <p:ext uri="{BB962C8B-B14F-4D97-AF65-F5344CB8AC3E}">
        <p14:creationId xmlns:p14="http://schemas.microsoft.com/office/powerpoint/2010/main" val="942715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a:t>
            </a:r>
            <a:endParaRPr lang="en-US" dirty="0"/>
          </a:p>
        </p:txBody>
      </p:sp>
      <p:pic>
        <p:nvPicPr>
          <p:cNvPr id="34827" name="Picture 11"/>
          <p:cNvPicPr>
            <a:picLocks noGrp="1" noChangeAspect="1" noChangeArrowheads="1"/>
          </p:cNvPicPr>
          <p:nvPr>
            <p:ph idx="1"/>
          </p:nvPr>
        </p:nvPicPr>
        <p:blipFill>
          <a:blip r:embed="rId2"/>
          <a:srcRect/>
          <a:stretch>
            <a:fillRect/>
          </a:stretch>
        </p:blipFill>
        <p:spPr bwMode="auto">
          <a:xfrm>
            <a:off x="966411" y="1600200"/>
            <a:ext cx="7211178" cy="4525963"/>
          </a:xfrm>
          <a:prstGeom prst="rect">
            <a:avLst/>
          </a:prstGeom>
          <a:noFill/>
          <a:ln w="9525">
            <a:noFill/>
            <a:miter lim="800000"/>
            <a:headEnd/>
            <a:tailEnd/>
          </a:ln>
          <a:effectLst/>
        </p:spPr>
      </p:pic>
    </p:spTree>
    <p:extLst>
      <p:ext uri="{BB962C8B-B14F-4D97-AF65-F5344CB8AC3E}">
        <p14:creationId xmlns:p14="http://schemas.microsoft.com/office/powerpoint/2010/main" val="3659904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p:txBody>
          <a:bodyPr/>
          <a:lstStyle/>
          <a:p>
            <a:r>
              <a:rPr lang="en-US" sz="3600" dirty="0" smtClean="0"/>
              <a:t>HTTP overview</a:t>
            </a:r>
            <a:endParaRPr lang="en-US" dirty="0" smtClean="0"/>
          </a:p>
        </p:txBody>
      </p:sp>
      <p:sp>
        <p:nvSpPr>
          <p:cNvPr id="4103" name="Rectangle 3"/>
          <p:cNvSpPr>
            <a:spLocks noGrp="1" noChangeArrowheads="1"/>
          </p:cNvSpPr>
          <p:nvPr>
            <p:ph type="body" sz="half" idx="1"/>
          </p:nvPr>
        </p:nvSpPr>
        <p:spPr/>
        <p:txBody>
          <a:bodyPr/>
          <a:lstStyle/>
          <a:p>
            <a:pPr>
              <a:buFont typeface="ZapfDingbats" pitchFamily="82" charset="2"/>
              <a:buNone/>
            </a:pPr>
            <a:r>
              <a:rPr lang="en-US" sz="2400" dirty="0" smtClean="0">
                <a:solidFill>
                  <a:srgbClr val="FF0000"/>
                </a:solidFill>
              </a:rPr>
              <a:t>HTTP: hypertext transfer protocol</a:t>
            </a:r>
            <a:endParaRPr lang="en-US" sz="2400" dirty="0" smtClean="0"/>
          </a:p>
          <a:p>
            <a:r>
              <a:rPr lang="en-US" sz="2000" dirty="0" smtClean="0"/>
              <a:t>Web’s application layer protocol</a:t>
            </a:r>
          </a:p>
          <a:p>
            <a:r>
              <a:rPr lang="en-US" sz="2000" dirty="0" smtClean="0"/>
              <a:t>client/server model</a:t>
            </a:r>
          </a:p>
          <a:p>
            <a:pPr lvl="1"/>
            <a:r>
              <a:rPr lang="en-US" sz="2000" i="1" dirty="0" smtClean="0">
                <a:solidFill>
                  <a:schemeClr val="accent2"/>
                </a:solidFill>
              </a:rPr>
              <a:t>client:</a:t>
            </a:r>
            <a:r>
              <a:rPr lang="en-US" sz="2000" dirty="0" smtClean="0"/>
              <a:t> browser that requests, receives, “displays” Web objects</a:t>
            </a:r>
          </a:p>
          <a:p>
            <a:pPr lvl="1"/>
            <a:r>
              <a:rPr lang="en-US" sz="2000" i="1" dirty="0" smtClean="0">
                <a:solidFill>
                  <a:schemeClr val="accent2"/>
                </a:solidFill>
              </a:rPr>
              <a:t>server:</a:t>
            </a:r>
            <a:r>
              <a:rPr lang="en-US" sz="2000" dirty="0" smtClean="0"/>
              <a:t> Web server sends objects in response to requests</a:t>
            </a:r>
          </a:p>
          <a:p>
            <a:r>
              <a:rPr lang="en-US" sz="2000" dirty="0" smtClean="0"/>
              <a:t>HTTP 1.0: RFC 1945</a:t>
            </a:r>
          </a:p>
          <a:p>
            <a:r>
              <a:rPr lang="en-US" sz="2000" dirty="0" smtClean="0"/>
              <a:t>HTTP 1.1: RFC 2068</a:t>
            </a:r>
          </a:p>
        </p:txBody>
      </p:sp>
      <p:graphicFrame>
        <p:nvGraphicFramePr>
          <p:cNvPr id="4098" name="Object 6"/>
          <p:cNvGraphicFramePr>
            <a:graphicFrameLocks noChangeAspect="1"/>
          </p:cNvGraphicFramePr>
          <p:nvPr/>
        </p:nvGraphicFramePr>
        <p:xfrm>
          <a:off x="4924425" y="1860550"/>
          <a:ext cx="752475" cy="596900"/>
        </p:xfrm>
        <a:graphic>
          <a:graphicData uri="http://schemas.openxmlformats.org/presentationml/2006/ole">
            <mc:AlternateContent xmlns:mc="http://schemas.openxmlformats.org/markup-compatibility/2006">
              <mc:Choice xmlns:v="urn:schemas-microsoft-com:vml" Requires="v">
                <p:oleObj spid="_x0000_s80932" name="Clip" r:id="rId3" imgW="1307263" imgH="1084139" progId="">
                  <p:embed/>
                </p:oleObj>
              </mc:Choice>
              <mc:Fallback>
                <p:oleObj name="Clip" r:id="rId3" imgW="1307263" imgH="1084139" progId="">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425" y="1860550"/>
                        <a:ext cx="75247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4" name="Text Box 7"/>
          <p:cNvSpPr txBox="1">
            <a:spLocks noChangeArrowheads="1"/>
          </p:cNvSpPr>
          <p:nvPr/>
        </p:nvSpPr>
        <p:spPr bwMode="auto">
          <a:xfrm>
            <a:off x="4773613" y="2455863"/>
            <a:ext cx="116205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PC running</a:t>
            </a:r>
          </a:p>
          <a:p>
            <a:pPr algn="ctr">
              <a:spcBef>
                <a:spcPct val="0"/>
              </a:spcBef>
              <a:buClrTx/>
              <a:buSzTx/>
              <a:buFontTx/>
              <a:buNone/>
            </a:pPr>
            <a:r>
              <a:rPr lang="en-US" sz="1600"/>
              <a:t>Explorer</a:t>
            </a:r>
            <a:endParaRPr lang="en-US">
              <a:latin typeface="Times New Roman" pitchFamily="18" charset="0"/>
            </a:endParaRPr>
          </a:p>
        </p:txBody>
      </p:sp>
      <p:graphicFrame>
        <p:nvGraphicFramePr>
          <p:cNvPr id="4099" name="Object 8"/>
          <p:cNvGraphicFramePr>
            <a:graphicFrameLocks noChangeAspect="1"/>
          </p:cNvGraphicFramePr>
          <p:nvPr/>
        </p:nvGraphicFramePr>
        <p:xfrm>
          <a:off x="5019675" y="4556125"/>
          <a:ext cx="752475" cy="596900"/>
        </p:xfrm>
        <a:graphic>
          <a:graphicData uri="http://schemas.openxmlformats.org/presentationml/2006/ole">
            <mc:AlternateContent xmlns:mc="http://schemas.openxmlformats.org/markup-compatibility/2006">
              <mc:Choice xmlns:v="urn:schemas-microsoft-com:vml" Requires="v">
                <p:oleObj spid="_x0000_s80933" name="Clip" r:id="rId5" imgW="1307263" imgH="1084139" progId="">
                  <p:embed/>
                </p:oleObj>
              </mc:Choice>
              <mc:Fallback>
                <p:oleObj name="Clip" r:id="rId5" imgW="1307263" imgH="1084139"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675" y="4556125"/>
                        <a:ext cx="75247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Text Box 9"/>
          <p:cNvSpPr txBox="1">
            <a:spLocks noChangeArrowheads="1"/>
          </p:cNvSpPr>
          <p:nvPr/>
        </p:nvSpPr>
        <p:spPr bwMode="auto">
          <a:xfrm>
            <a:off x="7491413" y="3836988"/>
            <a:ext cx="1382712" cy="106997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Server </a:t>
            </a:r>
          </a:p>
          <a:p>
            <a:pPr algn="ctr">
              <a:spcBef>
                <a:spcPct val="0"/>
              </a:spcBef>
              <a:buClrTx/>
              <a:buSzTx/>
              <a:buFontTx/>
              <a:buNone/>
            </a:pPr>
            <a:r>
              <a:rPr lang="en-US" sz="1600"/>
              <a:t>running</a:t>
            </a:r>
          </a:p>
          <a:p>
            <a:pPr algn="ctr">
              <a:spcBef>
                <a:spcPct val="0"/>
              </a:spcBef>
              <a:buClrTx/>
              <a:buSzTx/>
              <a:buFontTx/>
              <a:buNone/>
            </a:pPr>
            <a:r>
              <a:rPr lang="en-US" sz="1600"/>
              <a:t>Apache Web</a:t>
            </a:r>
          </a:p>
          <a:p>
            <a:pPr algn="ctr">
              <a:spcBef>
                <a:spcPct val="0"/>
              </a:spcBef>
              <a:buClrTx/>
              <a:buSzTx/>
              <a:buFontTx/>
              <a:buNone/>
            </a:pPr>
            <a:r>
              <a:rPr lang="en-US" sz="1600"/>
              <a:t>server</a:t>
            </a:r>
            <a:endParaRPr lang="en-US">
              <a:latin typeface="Times New Roman" pitchFamily="18" charset="0"/>
            </a:endParaRPr>
          </a:p>
        </p:txBody>
      </p:sp>
      <p:grpSp>
        <p:nvGrpSpPr>
          <p:cNvPr id="2" name="Group 10"/>
          <p:cNvGrpSpPr>
            <a:grpSpLocks/>
          </p:cNvGrpSpPr>
          <p:nvPr/>
        </p:nvGrpSpPr>
        <p:grpSpPr bwMode="auto">
          <a:xfrm>
            <a:off x="7910513" y="2725738"/>
            <a:ext cx="504825" cy="1071562"/>
            <a:chOff x="4180" y="783"/>
            <a:chExt cx="150" cy="307"/>
          </a:xfrm>
        </p:grpSpPr>
        <p:sp>
          <p:nvSpPr>
            <p:cNvPr id="4116" name="AutoShape 1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4117" name="Rectangle 1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4118"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4119"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4120" name="Line 1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4121" name="Line 1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4122"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123" name="Rectangle 1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4107" name="Line 19"/>
          <p:cNvSpPr>
            <a:spLocks noChangeShapeType="1"/>
          </p:cNvSpPr>
          <p:nvPr/>
        </p:nvSpPr>
        <p:spPr bwMode="auto">
          <a:xfrm>
            <a:off x="5743575" y="2133600"/>
            <a:ext cx="2085975" cy="962025"/>
          </a:xfrm>
          <a:prstGeom prst="line">
            <a:avLst/>
          </a:prstGeom>
          <a:noFill/>
          <a:ln w="28575">
            <a:solidFill>
              <a:srgbClr val="FF0000"/>
            </a:solidFill>
            <a:round/>
            <a:headEnd/>
            <a:tailEnd type="triangle" w="med" len="med"/>
          </a:ln>
        </p:spPr>
        <p:txBody>
          <a:bodyPr wrap="none" anchor="ctr"/>
          <a:lstStyle/>
          <a:p>
            <a:endParaRPr lang="en-US"/>
          </a:p>
        </p:txBody>
      </p:sp>
      <p:sp>
        <p:nvSpPr>
          <p:cNvPr id="4108" name="Line 20"/>
          <p:cNvSpPr>
            <a:spLocks noChangeShapeType="1"/>
          </p:cNvSpPr>
          <p:nvPr/>
        </p:nvSpPr>
        <p:spPr bwMode="auto">
          <a:xfrm flipH="1" flipV="1">
            <a:off x="5800725" y="2333625"/>
            <a:ext cx="1971675" cy="904875"/>
          </a:xfrm>
          <a:prstGeom prst="line">
            <a:avLst/>
          </a:prstGeom>
          <a:noFill/>
          <a:ln w="28575">
            <a:solidFill>
              <a:srgbClr val="FF0000"/>
            </a:solidFill>
            <a:round/>
            <a:headEnd/>
            <a:tailEnd type="triangle" w="med" len="med"/>
          </a:ln>
        </p:spPr>
        <p:txBody>
          <a:bodyPr wrap="none" anchor="ctr"/>
          <a:lstStyle/>
          <a:p>
            <a:endParaRPr lang="en-US"/>
          </a:p>
        </p:txBody>
      </p:sp>
      <p:sp>
        <p:nvSpPr>
          <p:cNvPr id="4109" name="Line 21"/>
          <p:cNvSpPr>
            <a:spLocks noChangeShapeType="1"/>
          </p:cNvSpPr>
          <p:nvPr/>
        </p:nvSpPr>
        <p:spPr bwMode="auto">
          <a:xfrm flipV="1">
            <a:off x="5734050" y="3505200"/>
            <a:ext cx="2047875" cy="1095375"/>
          </a:xfrm>
          <a:prstGeom prst="line">
            <a:avLst/>
          </a:prstGeom>
          <a:noFill/>
          <a:ln w="28575">
            <a:solidFill>
              <a:srgbClr val="FF0000"/>
            </a:solidFill>
            <a:round/>
            <a:headEnd/>
            <a:tailEnd type="triangle" w="med" len="med"/>
          </a:ln>
        </p:spPr>
        <p:txBody>
          <a:bodyPr wrap="none" anchor="ctr"/>
          <a:lstStyle/>
          <a:p>
            <a:endParaRPr lang="en-US"/>
          </a:p>
        </p:txBody>
      </p:sp>
      <p:sp>
        <p:nvSpPr>
          <p:cNvPr id="4110" name="Line 22"/>
          <p:cNvSpPr>
            <a:spLocks noChangeShapeType="1"/>
          </p:cNvSpPr>
          <p:nvPr/>
        </p:nvSpPr>
        <p:spPr bwMode="auto">
          <a:xfrm flipH="1">
            <a:off x="5810250" y="3629025"/>
            <a:ext cx="2047875" cy="1133475"/>
          </a:xfrm>
          <a:prstGeom prst="line">
            <a:avLst/>
          </a:prstGeom>
          <a:noFill/>
          <a:ln w="28575">
            <a:solidFill>
              <a:srgbClr val="FF0000"/>
            </a:solidFill>
            <a:round/>
            <a:headEnd/>
            <a:tailEnd type="triangle" w="med" len="med"/>
          </a:ln>
        </p:spPr>
        <p:txBody>
          <a:bodyPr wrap="none" anchor="ctr"/>
          <a:lstStyle/>
          <a:p>
            <a:endParaRPr lang="en-US"/>
          </a:p>
        </p:txBody>
      </p:sp>
      <p:sp>
        <p:nvSpPr>
          <p:cNvPr id="4111" name="Text Box 23"/>
          <p:cNvSpPr txBox="1">
            <a:spLocks noChangeArrowheads="1"/>
          </p:cNvSpPr>
          <p:nvPr/>
        </p:nvSpPr>
        <p:spPr bwMode="auto">
          <a:xfrm>
            <a:off x="4921250" y="5218113"/>
            <a:ext cx="1322388"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Mac running</a:t>
            </a:r>
          </a:p>
          <a:p>
            <a:pPr algn="ctr">
              <a:spcBef>
                <a:spcPct val="0"/>
              </a:spcBef>
              <a:buClrTx/>
              <a:buSzTx/>
              <a:buFontTx/>
              <a:buNone/>
            </a:pPr>
            <a:r>
              <a:rPr lang="en-US" sz="1600"/>
              <a:t>Navigator</a:t>
            </a:r>
            <a:endParaRPr lang="en-US">
              <a:latin typeface="Times New Roman" pitchFamily="18" charset="0"/>
            </a:endParaRPr>
          </a:p>
        </p:txBody>
      </p:sp>
      <p:sp>
        <p:nvSpPr>
          <p:cNvPr id="4112" name="Text Box 24"/>
          <p:cNvSpPr txBox="1">
            <a:spLocks noChangeArrowheads="1"/>
          </p:cNvSpPr>
          <p:nvPr/>
        </p:nvSpPr>
        <p:spPr bwMode="auto">
          <a:xfrm rot="1422049">
            <a:off x="6097588" y="2293938"/>
            <a:ext cx="1509712"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4113" name="Text Box 25"/>
          <p:cNvSpPr txBox="1">
            <a:spLocks noChangeArrowheads="1"/>
          </p:cNvSpPr>
          <p:nvPr/>
        </p:nvSpPr>
        <p:spPr bwMode="auto">
          <a:xfrm rot="-1692639">
            <a:off x="5888038" y="3789363"/>
            <a:ext cx="1509712"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4114" name="Text Box 26"/>
          <p:cNvSpPr txBox="1">
            <a:spLocks noChangeArrowheads="1"/>
          </p:cNvSpPr>
          <p:nvPr/>
        </p:nvSpPr>
        <p:spPr bwMode="auto">
          <a:xfrm rot="1411598">
            <a:off x="5910263" y="2741613"/>
            <a:ext cx="16208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
        <p:nvSpPr>
          <p:cNvPr id="4115" name="Text Box 28"/>
          <p:cNvSpPr txBox="1">
            <a:spLocks noChangeArrowheads="1"/>
          </p:cNvSpPr>
          <p:nvPr/>
        </p:nvSpPr>
        <p:spPr bwMode="auto">
          <a:xfrm rot="-1737783">
            <a:off x="6091238" y="4122738"/>
            <a:ext cx="16208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
        <p:nvSpPr>
          <p:cNvPr id="26" name="Slide Number Placeholder 25"/>
          <p:cNvSpPr>
            <a:spLocks noGrp="1"/>
          </p:cNvSpPr>
          <p:nvPr>
            <p:ph type="sldNum" sz="quarter" idx="11"/>
          </p:nvPr>
        </p:nvSpPr>
        <p:spPr/>
        <p:txBody>
          <a:bodyPr>
            <a:normAutofit fontScale="85000" lnSpcReduction="20000"/>
          </a:bodyPr>
          <a:lstStyle/>
          <a:p>
            <a:pPr>
              <a:defRPr/>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a:t>
            </a:r>
            <a:endParaRPr lang="en-US" dirty="0"/>
          </a:p>
        </p:txBody>
      </p:sp>
      <p:pic>
        <p:nvPicPr>
          <p:cNvPr id="35843" name="Picture 3"/>
          <p:cNvPicPr>
            <a:picLocks noGrp="1" noChangeAspect="1" noChangeArrowheads="1"/>
          </p:cNvPicPr>
          <p:nvPr>
            <p:ph idx="1"/>
          </p:nvPr>
        </p:nvPicPr>
        <p:blipFill>
          <a:blip r:embed="rId2"/>
          <a:srcRect/>
          <a:stretch>
            <a:fillRect/>
          </a:stretch>
        </p:blipFill>
        <p:spPr bwMode="auto">
          <a:xfrm>
            <a:off x="228600" y="1615281"/>
            <a:ext cx="3990975" cy="4495800"/>
          </a:xfrm>
          <a:prstGeom prst="rect">
            <a:avLst/>
          </a:prstGeom>
          <a:noFill/>
          <a:ln w="9525">
            <a:noFill/>
            <a:miter lim="800000"/>
            <a:headEnd/>
            <a:tailEnd/>
          </a:ln>
          <a:effectLst/>
        </p:spPr>
      </p:pic>
      <p:sp>
        <p:nvSpPr>
          <p:cNvPr id="10" name="Rectangle 9"/>
          <p:cNvSpPr/>
          <p:nvPr/>
        </p:nvSpPr>
        <p:spPr>
          <a:xfrm>
            <a:off x="4800600" y="1905000"/>
            <a:ext cx="35814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buFont typeface="Wingdings" pitchFamily="2" charset="2"/>
              <a:buChar char="q"/>
            </a:pPr>
            <a:r>
              <a:rPr lang="en-US" sz="2000" dirty="0" smtClean="0"/>
              <a:t> The TCP port numbers from 0 to 1023 are reserved for well-known services. </a:t>
            </a:r>
          </a:p>
          <a:p>
            <a:pPr algn="just">
              <a:buFont typeface="Wingdings" pitchFamily="2" charset="2"/>
              <a:buChar char="q"/>
            </a:pPr>
            <a:endParaRPr lang="en-US" sz="2000" dirty="0" smtClean="0"/>
          </a:p>
          <a:p>
            <a:pPr algn="just">
              <a:buFont typeface="Wingdings" pitchFamily="2" charset="2"/>
              <a:buChar char="q"/>
            </a:pPr>
            <a:r>
              <a:rPr lang="en-US" sz="2000" dirty="0" smtClean="0"/>
              <a:t> Don’t use these ports for your own custom server programs!</a:t>
            </a:r>
            <a:endParaRPr lang="en-US" sz="2000" dirty="0"/>
          </a:p>
        </p:txBody>
      </p:sp>
    </p:spTree>
    <p:extLst>
      <p:ext uri="{BB962C8B-B14F-4D97-AF65-F5344CB8AC3E}">
        <p14:creationId xmlns:p14="http://schemas.microsoft.com/office/powerpoint/2010/main" val="2211623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7"/>
          <p:cNvSpPr>
            <a:spLocks noChangeArrowheads="1"/>
          </p:cNvSpPr>
          <p:nvPr/>
        </p:nvSpPr>
        <p:spPr bwMode="auto">
          <a:xfrm>
            <a:off x="4781550" y="3400425"/>
            <a:ext cx="3838575" cy="2724150"/>
          </a:xfrm>
          <a:prstGeom prst="rect">
            <a:avLst/>
          </a:prstGeom>
          <a:solidFill>
            <a:srgbClr val="FFFFFF"/>
          </a:solidFill>
          <a:ln w="19050">
            <a:solidFill>
              <a:schemeClr val="accent2"/>
            </a:solidFill>
            <a:miter lim="800000"/>
            <a:headEnd/>
            <a:tailEnd/>
          </a:ln>
        </p:spPr>
        <p:txBody>
          <a:bodyPr wrap="none" anchor="ctr"/>
          <a:lstStyle/>
          <a:p>
            <a:endParaRPr lang="en-US"/>
          </a:p>
        </p:txBody>
      </p:sp>
      <p:sp>
        <p:nvSpPr>
          <p:cNvPr id="35845" name="Rectangle 9"/>
          <p:cNvSpPr>
            <a:spLocks noChangeArrowheads="1"/>
          </p:cNvSpPr>
          <p:nvPr/>
        </p:nvSpPr>
        <p:spPr bwMode="auto">
          <a:xfrm>
            <a:off x="7667625" y="3238500"/>
            <a:ext cx="828675" cy="295275"/>
          </a:xfrm>
          <a:prstGeom prst="rect">
            <a:avLst/>
          </a:prstGeom>
          <a:solidFill>
            <a:srgbClr val="FFFFFF"/>
          </a:solidFill>
          <a:ln w="9525">
            <a:noFill/>
            <a:miter lim="800000"/>
            <a:headEnd/>
            <a:tailEnd/>
          </a:ln>
        </p:spPr>
        <p:txBody>
          <a:bodyPr wrap="none" anchor="ctr"/>
          <a:lstStyle/>
          <a:p>
            <a:endParaRPr lang="en-US"/>
          </a:p>
        </p:txBody>
      </p:sp>
      <p:sp>
        <p:nvSpPr>
          <p:cNvPr id="35846" name="Rectangle 2"/>
          <p:cNvSpPr>
            <a:spLocks noGrp="1" noChangeArrowheads="1"/>
          </p:cNvSpPr>
          <p:nvPr>
            <p:ph type="title"/>
          </p:nvPr>
        </p:nvSpPr>
        <p:spPr/>
        <p:txBody>
          <a:bodyPr/>
          <a:lstStyle/>
          <a:p>
            <a:r>
              <a:rPr lang="en-US" dirty="0" smtClean="0"/>
              <a:t>HTTP overview (continued)</a:t>
            </a:r>
          </a:p>
        </p:txBody>
      </p:sp>
      <p:sp>
        <p:nvSpPr>
          <p:cNvPr id="35847" name="Rectangle 3"/>
          <p:cNvSpPr>
            <a:spLocks noGrp="1" noChangeArrowheads="1"/>
          </p:cNvSpPr>
          <p:nvPr>
            <p:ph type="body" sz="half" idx="1"/>
          </p:nvPr>
        </p:nvSpPr>
        <p:spPr>
          <a:xfrm>
            <a:off x="533400" y="1600200"/>
            <a:ext cx="3971925" cy="4648200"/>
          </a:xfrm>
        </p:spPr>
        <p:txBody>
          <a:bodyPr/>
          <a:lstStyle/>
          <a:p>
            <a:pPr>
              <a:buFont typeface="ZapfDingbats" pitchFamily="82" charset="2"/>
              <a:buNone/>
            </a:pPr>
            <a:r>
              <a:rPr lang="en-US" sz="2400" dirty="0" smtClean="0">
                <a:solidFill>
                  <a:srgbClr val="FF0000"/>
                </a:solidFill>
              </a:rPr>
              <a:t>Uses TCP:</a:t>
            </a:r>
            <a:endParaRPr lang="en-US" sz="2400" dirty="0" smtClean="0"/>
          </a:p>
          <a:p>
            <a:r>
              <a:rPr lang="en-US" sz="2000" dirty="0" smtClean="0"/>
              <a:t>client initiates TCP connection (creates socket) to server, port 80</a:t>
            </a:r>
          </a:p>
          <a:p>
            <a:r>
              <a:rPr lang="en-US" sz="2000" dirty="0" smtClean="0"/>
              <a:t>server accepts TCP connection from client</a:t>
            </a:r>
          </a:p>
          <a:p>
            <a:r>
              <a:rPr lang="en-US" sz="2000" dirty="0" smtClean="0"/>
              <a:t>HTTP messages (application-layer protocol messages) exchanged between browser (HTTP client) and Web server (HTTP server)</a:t>
            </a:r>
          </a:p>
          <a:p>
            <a:r>
              <a:rPr lang="en-US" sz="2000" dirty="0" smtClean="0"/>
              <a:t>TCP connection closed</a:t>
            </a:r>
            <a:endParaRPr lang="en-US" sz="2400" dirty="0" smtClean="0"/>
          </a:p>
        </p:txBody>
      </p:sp>
      <p:sp>
        <p:nvSpPr>
          <p:cNvPr id="35848" name="Rectangle 4"/>
          <p:cNvSpPr>
            <a:spLocks noGrp="1" noChangeArrowheads="1"/>
          </p:cNvSpPr>
          <p:nvPr>
            <p:ph type="body" sz="half" idx="2"/>
          </p:nvPr>
        </p:nvSpPr>
        <p:spPr>
          <a:xfrm>
            <a:off x="5029200" y="1562100"/>
            <a:ext cx="3171825" cy="1514475"/>
          </a:xfrm>
        </p:spPr>
        <p:txBody>
          <a:bodyPr/>
          <a:lstStyle/>
          <a:p>
            <a:pPr>
              <a:buFont typeface="ZapfDingbats" pitchFamily="82" charset="2"/>
              <a:buNone/>
            </a:pPr>
            <a:r>
              <a:rPr lang="en-US" sz="2400" dirty="0" smtClean="0">
                <a:solidFill>
                  <a:srgbClr val="FF0000"/>
                </a:solidFill>
              </a:rPr>
              <a:t>HTTP is “stateless”</a:t>
            </a:r>
            <a:endParaRPr lang="en-US" sz="2400" dirty="0" smtClean="0"/>
          </a:p>
          <a:p>
            <a:r>
              <a:rPr lang="en-US" sz="2000" dirty="0" smtClean="0"/>
              <a:t>server maintains no information about past client requests</a:t>
            </a:r>
          </a:p>
        </p:txBody>
      </p:sp>
      <p:sp>
        <p:nvSpPr>
          <p:cNvPr id="35849" name="Rectangle 6"/>
          <p:cNvSpPr>
            <a:spLocks noChangeArrowheads="1"/>
          </p:cNvSpPr>
          <p:nvPr/>
        </p:nvSpPr>
        <p:spPr bwMode="auto">
          <a:xfrm>
            <a:off x="4810125" y="3419475"/>
            <a:ext cx="3752850" cy="2847975"/>
          </a:xfrm>
          <a:prstGeom prst="rect">
            <a:avLst/>
          </a:prstGeom>
          <a:noFill/>
          <a:ln w="9525">
            <a:noFill/>
            <a:miter lim="800000"/>
            <a:headEnd/>
            <a:tailEnd/>
          </a:ln>
        </p:spPr>
        <p:txBody>
          <a:bodyPr/>
          <a:lstStyle/>
          <a:p>
            <a:pPr marL="342900" indent="-342900"/>
            <a:r>
              <a:rPr lang="en-US" sz="2000">
                <a:solidFill>
                  <a:srgbClr val="FF0000"/>
                </a:solidFill>
              </a:rPr>
              <a:t>Protocols that maintain “state” are complex!</a:t>
            </a:r>
            <a:endParaRPr lang="en-US" sz="2000"/>
          </a:p>
          <a:p>
            <a:pPr marL="342900" indent="-342900">
              <a:buFont typeface="ZapfDingbats" pitchFamily="82" charset="2"/>
              <a:buChar char="r"/>
            </a:pPr>
            <a:r>
              <a:rPr lang="en-US" sz="2000"/>
              <a:t>past history (state) must be maintained</a:t>
            </a:r>
          </a:p>
          <a:p>
            <a:pPr marL="342900" indent="-342900">
              <a:buFont typeface="ZapfDingbats" pitchFamily="82" charset="2"/>
              <a:buChar char="r"/>
            </a:pPr>
            <a:r>
              <a:rPr lang="en-US" sz="2000"/>
              <a:t>if server/client crashes, their views of “state” may be inconsistent, must be reconciled</a:t>
            </a:r>
          </a:p>
          <a:p>
            <a:pPr marL="342900" indent="-342900">
              <a:buFont typeface="ZapfDingbats" pitchFamily="82" charset="2"/>
              <a:buChar char="r"/>
            </a:pPr>
            <a:endParaRPr lang="en-US" sz="2000"/>
          </a:p>
        </p:txBody>
      </p:sp>
      <p:sp>
        <p:nvSpPr>
          <p:cNvPr id="35850" name="Text Box 8"/>
          <p:cNvSpPr txBox="1">
            <a:spLocks noChangeArrowheads="1"/>
          </p:cNvSpPr>
          <p:nvPr/>
        </p:nvSpPr>
        <p:spPr bwMode="auto">
          <a:xfrm>
            <a:off x="7602538" y="3160713"/>
            <a:ext cx="919162" cy="457200"/>
          </a:xfrm>
          <a:prstGeom prst="rect">
            <a:avLst/>
          </a:prstGeom>
          <a:noFill/>
          <a:ln w="9525">
            <a:noFill/>
            <a:miter lim="800000"/>
            <a:headEnd/>
            <a:tailEnd/>
          </a:ln>
        </p:spPr>
        <p:txBody>
          <a:bodyPr wrap="none">
            <a:spAutoFit/>
          </a:bodyPr>
          <a:lstStyle/>
          <a:p>
            <a:pPr algn="ctr">
              <a:spcBef>
                <a:spcPct val="0"/>
              </a:spcBef>
              <a:buClrTx/>
              <a:buSzTx/>
              <a:buFontTx/>
              <a:buNone/>
            </a:pPr>
            <a:r>
              <a:rPr lang="en-US" dirty="0">
                <a:solidFill>
                  <a:schemeClr val="accent2"/>
                </a:solidFill>
              </a:rPr>
              <a:t>aside</a:t>
            </a:r>
            <a:endParaRPr lang="en-US" dirty="0">
              <a:latin typeface="Times New Roman" pitchFamily="18" charset="0"/>
            </a:endParaRPr>
          </a:p>
        </p:txBody>
      </p:sp>
      <p:sp>
        <p:nvSpPr>
          <p:cNvPr id="9" name="Slide Number Placeholder 8"/>
          <p:cNvSpPr>
            <a:spLocks noGrp="1"/>
          </p:cNvSpPr>
          <p:nvPr>
            <p:ph type="sldNum" sz="quarter" idx="11"/>
          </p:nvPr>
        </p:nvSpPr>
        <p:spPr/>
        <p:txBody>
          <a:bodyPr>
            <a:normAutofit fontScale="85000" lnSpcReduction="20000"/>
          </a:bodyPr>
          <a:lstStyle/>
          <a:p>
            <a:pPr>
              <a:defRPr/>
            </a:pP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Adjacency</Template>
  <TotalTime>4840</TotalTime>
  <Words>1231</Words>
  <Application>Microsoft Office PowerPoint</Application>
  <PresentationFormat>On-screen Show (4:3)</PresentationFormat>
  <Paragraphs>286</Paragraphs>
  <Slides>30</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2" baseType="lpstr">
      <vt:lpstr>ＭＳ Ｐゴシック</vt:lpstr>
      <vt:lpstr>ＭＳ Ｐゴシック</vt:lpstr>
      <vt:lpstr>Arial</vt:lpstr>
      <vt:lpstr>Courier New</vt:lpstr>
      <vt:lpstr>Times New Roman</vt:lpstr>
      <vt:lpstr>Trebuchet MS</vt:lpstr>
      <vt:lpstr>Tw Cen MT</vt:lpstr>
      <vt:lpstr>Wingdings</vt:lpstr>
      <vt:lpstr>Wingdings 2</vt:lpstr>
      <vt:lpstr>ZapfDingbats</vt:lpstr>
      <vt:lpstr>Median</vt:lpstr>
      <vt:lpstr>Clip</vt:lpstr>
      <vt:lpstr>PowerPoint Presentation</vt:lpstr>
      <vt:lpstr>Internet and Web</vt:lpstr>
      <vt:lpstr>PowerPoint Presentation</vt:lpstr>
      <vt:lpstr>PowerPoint Presentation</vt:lpstr>
      <vt:lpstr>Web and HyperText Transfer Protocol (HTTP)</vt:lpstr>
      <vt:lpstr>URL</vt:lpstr>
      <vt:lpstr>HTTP overview</vt:lpstr>
      <vt:lpstr>Ports</vt:lpstr>
      <vt:lpstr>HTTP overview (continued)</vt:lpstr>
      <vt:lpstr>HTTP connections</vt:lpstr>
      <vt:lpstr>Nonpersistent HTTP</vt:lpstr>
      <vt:lpstr>Nonpersistent HTTP (cont.)</vt:lpstr>
      <vt:lpstr>Response time modeling</vt:lpstr>
      <vt:lpstr>Persistent HTTP</vt:lpstr>
      <vt:lpstr>HTTP request message</vt:lpstr>
      <vt:lpstr>HTTP request message</vt:lpstr>
      <vt:lpstr>Anatomy of an HTTP GET request</vt:lpstr>
      <vt:lpstr>Anatomy of an HTTP GET request</vt:lpstr>
      <vt:lpstr>Anatomy of an HTTP POST request</vt:lpstr>
      <vt:lpstr>Anatomy of an HTTP POST request</vt:lpstr>
      <vt:lpstr>HTTP request message: general format</vt:lpstr>
      <vt:lpstr>HTTP request message: general format</vt:lpstr>
      <vt:lpstr>Method types</vt:lpstr>
      <vt:lpstr>HTTP response message</vt:lpstr>
      <vt:lpstr>HTTP response status codes</vt:lpstr>
      <vt:lpstr>User-Server Interaction: Authorization and Cookies</vt:lpstr>
      <vt:lpstr>User-server state: cookies</vt:lpstr>
      <vt:lpstr>Cookies: keeping “state” (cont.)</vt:lpstr>
      <vt:lpstr>Cookies (continued)</vt:lpstr>
      <vt:lpstr>Thank you</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 Application Layer Functionality and Protocols</dc:title>
  <dc:creator>Kum Weng CHAN</dc:creator>
  <cp:lastModifiedBy>admin</cp:lastModifiedBy>
  <cp:revision>352</cp:revision>
  <dcterms:created xsi:type="dcterms:W3CDTF">2008-01-13T08:16:05Z</dcterms:created>
  <dcterms:modified xsi:type="dcterms:W3CDTF">2018-05-16T06:13:47Z</dcterms:modified>
</cp:coreProperties>
</file>