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27"/>
  </p:notesMasterIdLst>
  <p:sldIdLst>
    <p:sldId id="256" r:id="rId2"/>
    <p:sldId id="257" r:id="rId3"/>
    <p:sldId id="258" r:id="rId4"/>
    <p:sldId id="291" r:id="rId5"/>
    <p:sldId id="262" r:id="rId6"/>
    <p:sldId id="294" r:id="rId7"/>
    <p:sldId id="295" r:id="rId8"/>
    <p:sldId id="296" r:id="rId9"/>
    <p:sldId id="292" r:id="rId10"/>
    <p:sldId id="293" r:id="rId11"/>
    <p:sldId id="297" r:id="rId12"/>
    <p:sldId id="298" r:id="rId13"/>
    <p:sldId id="302" r:id="rId14"/>
    <p:sldId id="304" r:id="rId15"/>
    <p:sldId id="305" r:id="rId16"/>
    <p:sldId id="315" r:id="rId17"/>
    <p:sldId id="313" r:id="rId18"/>
    <p:sldId id="311" r:id="rId19"/>
    <p:sldId id="306" r:id="rId20"/>
    <p:sldId id="308" r:id="rId21"/>
    <p:sldId id="307" r:id="rId22"/>
    <p:sldId id="309" r:id="rId23"/>
    <p:sldId id="310" r:id="rId24"/>
    <p:sldId id="290" r:id="rId25"/>
    <p:sldId id="31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958"/>
    <p:restoredTop sz="94629"/>
  </p:normalViewPr>
  <p:slideViewPr>
    <p:cSldViewPr snapToGrid="0" snapToObjects="1">
      <p:cViewPr varScale="1">
        <p:scale>
          <a:sx n="84" d="100"/>
          <a:sy n="84" d="100"/>
        </p:scale>
        <p:origin x="120"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F4897D-6D77-2A43-8062-DBCCC920D461}" type="datetimeFigureOut">
              <a:rPr lang="en-US" smtClean="0"/>
              <a:t>29-Jan-21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C7715F-D83D-CE49-A434-8845E7F75607}" type="slidenum">
              <a:rPr lang="en-US" smtClean="0"/>
              <a:t>‹#›</a:t>
            </a:fld>
            <a:endParaRPr lang="en-US"/>
          </a:p>
        </p:txBody>
      </p:sp>
    </p:spTree>
    <p:extLst>
      <p:ext uri="{BB962C8B-B14F-4D97-AF65-F5344CB8AC3E}">
        <p14:creationId xmlns:p14="http://schemas.microsoft.com/office/powerpoint/2010/main" val="1343175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C7715F-D83D-CE49-A434-8845E7F75607}" type="slidenum">
              <a:rPr lang="en-US" smtClean="0"/>
              <a:t>1</a:t>
            </a:fld>
            <a:endParaRPr lang="en-US"/>
          </a:p>
        </p:txBody>
      </p:sp>
    </p:spTree>
    <p:extLst>
      <p:ext uri="{BB962C8B-B14F-4D97-AF65-F5344CB8AC3E}">
        <p14:creationId xmlns:p14="http://schemas.microsoft.com/office/powerpoint/2010/main" val="39664878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1BAEDA6-6FC8-664A-89A7-51549B898246}" type="datetime1">
              <a:rPr lang="en-US" smtClean="0"/>
              <a:t>29-Jan-21</a:t>
            </a:fld>
            <a:endParaRPr lang="en-US"/>
          </a:p>
        </p:txBody>
      </p:sp>
      <p:sp>
        <p:nvSpPr>
          <p:cNvPr id="5" name="Footer Placeholder 4"/>
          <p:cNvSpPr>
            <a:spLocks noGrp="1"/>
          </p:cNvSpPr>
          <p:nvPr>
            <p:ph type="ftr" sz="quarter" idx="11"/>
          </p:nvPr>
        </p:nvSpPr>
        <p:spPr/>
        <p:txBody>
          <a:bodyPr/>
          <a:lstStyle/>
          <a:p>
            <a:r>
              <a:rPr lang="en-US" smtClean="0"/>
              <a:t>W1L1</a:t>
            </a:r>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E208E0-0696-E142-A0AD-5244A27420D1}" type="datetime1">
              <a:rPr lang="en-US" smtClean="0"/>
              <a:t>29-Jan-21</a:t>
            </a:fld>
            <a:endParaRPr lang="en-US"/>
          </a:p>
        </p:txBody>
      </p:sp>
      <p:sp>
        <p:nvSpPr>
          <p:cNvPr id="5" name="Footer Placeholder 4"/>
          <p:cNvSpPr>
            <a:spLocks noGrp="1"/>
          </p:cNvSpPr>
          <p:nvPr>
            <p:ph type="ftr" sz="quarter" idx="11"/>
          </p:nvPr>
        </p:nvSpPr>
        <p:spPr/>
        <p:txBody>
          <a:bodyPr/>
          <a:lstStyle/>
          <a:p>
            <a:r>
              <a:rPr lang="en-US" smtClean="0"/>
              <a:t>W1L1</a:t>
            </a:r>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9D1CF-3A24-EC4B-8BDA-E986FF53731A}" type="datetime1">
              <a:rPr lang="en-US" smtClean="0"/>
              <a:t>29-Jan-21</a:t>
            </a:fld>
            <a:endParaRPr lang="en-US"/>
          </a:p>
        </p:txBody>
      </p:sp>
      <p:sp>
        <p:nvSpPr>
          <p:cNvPr id="5" name="Footer Placeholder 4"/>
          <p:cNvSpPr>
            <a:spLocks noGrp="1"/>
          </p:cNvSpPr>
          <p:nvPr>
            <p:ph type="ftr" sz="quarter" idx="11"/>
          </p:nvPr>
        </p:nvSpPr>
        <p:spPr/>
        <p:txBody>
          <a:bodyPr/>
          <a:lstStyle/>
          <a:p>
            <a:r>
              <a:rPr lang="en-US" smtClean="0"/>
              <a:t>W1L1</a:t>
            </a:r>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694973-A5B6-7647-B514-9D022DEDCBE0}" type="datetime1">
              <a:rPr lang="en-US" smtClean="0"/>
              <a:t>29-Jan-21</a:t>
            </a:fld>
            <a:endParaRPr lang="en-US"/>
          </a:p>
        </p:txBody>
      </p:sp>
      <p:sp>
        <p:nvSpPr>
          <p:cNvPr id="5" name="Footer Placeholder 4"/>
          <p:cNvSpPr>
            <a:spLocks noGrp="1"/>
          </p:cNvSpPr>
          <p:nvPr>
            <p:ph type="ftr" sz="quarter" idx="11"/>
          </p:nvPr>
        </p:nvSpPr>
        <p:spPr/>
        <p:txBody>
          <a:bodyPr/>
          <a:lstStyle/>
          <a:p>
            <a:r>
              <a:rPr lang="en-US" smtClean="0"/>
              <a:t>W1L1</a:t>
            </a:r>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BFAF331-783E-B840-A6F9-EA93EA64952E}" type="datetime1">
              <a:rPr lang="en-US" smtClean="0"/>
              <a:t>29-Jan-21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r>
              <a:rPr lang="en-US" smtClean="0"/>
              <a:t>W1L1</a:t>
            </a:r>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7D5D2D8-639F-BF4C-A896-668A494327AB}" type="datetime1">
              <a:rPr lang="en-US" smtClean="0"/>
              <a:t>29-Jan-21</a:t>
            </a:fld>
            <a:endParaRPr lang="en-US"/>
          </a:p>
        </p:txBody>
      </p:sp>
      <p:sp>
        <p:nvSpPr>
          <p:cNvPr id="6" name="Footer Placeholder 5"/>
          <p:cNvSpPr>
            <a:spLocks noGrp="1"/>
          </p:cNvSpPr>
          <p:nvPr>
            <p:ph type="ftr" sz="quarter" idx="11"/>
          </p:nvPr>
        </p:nvSpPr>
        <p:spPr/>
        <p:txBody>
          <a:bodyPr/>
          <a:lstStyle/>
          <a:p>
            <a:r>
              <a:rPr lang="en-US" smtClean="0"/>
              <a:t>W1L1</a:t>
            </a:r>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FC01960-4FE0-0842-9216-20CA536EEEB8}" type="datetime1">
              <a:rPr lang="en-US" smtClean="0"/>
              <a:t>29-Jan-21</a:t>
            </a:fld>
            <a:endParaRPr lang="en-US"/>
          </a:p>
        </p:txBody>
      </p:sp>
      <p:sp>
        <p:nvSpPr>
          <p:cNvPr id="8" name="Footer Placeholder 7"/>
          <p:cNvSpPr>
            <a:spLocks noGrp="1"/>
          </p:cNvSpPr>
          <p:nvPr>
            <p:ph type="ftr" sz="quarter" idx="11"/>
          </p:nvPr>
        </p:nvSpPr>
        <p:spPr/>
        <p:txBody>
          <a:bodyPr/>
          <a:lstStyle/>
          <a:p>
            <a:r>
              <a:rPr lang="en-US" smtClean="0"/>
              <a:t>W1L1</a:t>
            </a:r>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582BA21-306C-F142-8DC4-6CD1962150C8}" type="datetime1">
              <a:rPr lang="en-US" smtClean="0"/>
              <a:t>29-Jan-21</a:t>
            </a:fld>
            <a:endParaRPr lang="en-US"/>
          </a:p>
        </p:txBody>
      </p:sp>
      <p:sp>
        <p:nvSpPr>
          <p:cNvPr id="4" name="Footer Placeholder 3"/>
          <p:cNvSpPr>
            <a:spLocks noGrp="1"/>
          </p:cNvSpPr>
          <p:nvPr>
            <p:ph type="ftr" sz="quarter" idx="11"/>
          </p:nvPr>
        </p:nvSpPr>
        <p:spPr/>
        <p:txBody>
          <a:bodyPr/>
          <a:lstStyle/>
          <a:p>
            <a:r>
              <a:rPr lang="en-US" smtClean="0"/>
              <a:t>W1L1</a:t>
            </a:r>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C685C9-CCFD-8C45-A763-714CED34731E}" type="datetime1">
              <a:rPr lang="en-US" smtClean="0"/>
              <a:t>29-Jan-21</a:t>
            </a:fld>
            <a:endParaRPr lang="en-US"/>
          </a:p>
        </p:txBody>
      </p:sp>
      <p:sp>
        <p:nvSpPr>
          <p:cNvPr id="3" name="Footer Placeholder 2"/>
          <p:cNvSpPr>
            <a:spLocks noGrp="1"/>
          </p:cNvSpPr>
          <p:nvPr>
            <p:ph type="ftr" sz="quarter" idx="11"/>
          </p:nvPr>
        </p:nvSpPr>
        <p:spPr/>
        <p:txBody>
          <a:bodyPr/>
          <a:lstStyle/>
          <a:p>
            <a:r>
              <a:rPr lang="en-US" smtClean="0"/>
              <a:t>W1L1</a:t>
            </a:r>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A7CCA6-4FA4-ED49-945E-B10DDF907D61}" type="datetime1">
              <a:rPr lang="en-US" smtClean="0"/>
              <a:t>29-Jan-21</a:t>
            </a:fld>
            <a:endParaRPr lang="en-US"/>
          </a:p>
        </p:txBody>
      </p:sp>
      <p:sp>
        <p:nvSpPr>
          <p:cNvPr id="6" name="Footer Placeholder 5"/>
          <p:cNvSpPr>
            <a:spLocks noGrp="1"/>
          </p:cNvSpPr>
          <p:nvPr>
            <p:ph type="ftr" sz="quarter" idx="11"/>
          </p:nvPr>
        </p:nvSpPr>
        <p:spPr/>
        <p:txBody>
          <a:bodyPr/>
          <a:lstStyle/>
          <a:p>
            <a:r>
              <a:rPr lang="en-US" smtClean="0"/>
              <a:t>W1L1</a:t>
            </a:r>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4F0DB8-488B-C34C-B337-5EFA82281E96}" type="datetime1">
              <a:rPr lang="en-US" smtClean="0"/>
              <a:t>29-Jan-21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739893E-8F63-AC49-9292-A35847AAB04D}" type="datetime1">
              <a:rPr lang="en-US" smtClean="0"/>
              <a:t>29-Jan-21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smtClean="0"/>
              <a:t>W1L1</a:t>
            </a:r>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cs.purdue.edu/homes/bxd/inter/tableOfContents.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cgi.csc.liv.ac.uk/~martin/teaching/comp519/NOTES/overview.pdf" TargetMode="External"/><Relationship Id="rId2" Type="http://schemas.openxmlformats.org/officeDocument/2006/relationships/hyperlink" Target="http://www.csc.liv.ac.uk/~martin/teaching/comp519/"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cs.purdue.edu/homes/bxd/inter/tableOfContents.html" TargetMode="External"/><Relationship Id="rId2" Type="http://schemas.openxmlformats.org/officeDocument/2006/relationships/hyperlink" Target="https://home.cern/science/computing/birth-web/short-history-web" TargetMode="External"/><Relationship Id="rId1" Type="http://schemas.openxmlformats.org/officeDocument/2006/relationships/slideLayout" Target="../slideLayouts/slideLayout2.xml"/><Relationship Id="rId4" Type="http://schemas.openxmlformats.org/officeDocument/2006/relationships/hyperlink" Target="http://www.csc.liv.ac.uk/~martin/teaching/comp519/"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www.csc.liv.ac.uk/~martin/teaching/comp519/" TargetMode="External"/><Relationship Id="rId2" Type="http://schemas.openxmlformats.org/officeDocument/2006/relationships/hyperlink" Target="https://cgi.csc.liv.ac.uk/~ullrich/COMP519/"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home.cern/science/computing/birth-web/short-history-web"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5930" y="1453244"/>
            <a:ext cx="10205545" cy="1573735"/>
          </a:xfrm>
        </p:spPr>
        <p:txBody>
          <a:bodyPr/>
          <a:lstStyle/>
          <a:p>
            <a:r>
              <a:rPr lang="en-US" sz="8800" smtClean="0"/>
              <a:t>Cse417: web </a:t>
            </a:r>
            <a:r>
              <a:rPr lang="en-US" sz="8800" dirty="0" smtClean="0"/>
              <a:t>engineering</a:t>
            </a:r>
            <a:endParaRPr lang="en-US" sz="8800" dirty="0"/>
          </a:p>
        </p:txBody>
      </p:sp>
      <p:sp>
        <p:nvSpPr>
          <p:cNvPr id="3" name="Subtitle 2"/>
          <p:cNvSpPr>
            <a:spLocks noGrp="1"/>
          </p:cNvSpPr>
          <p:nvPr>
            <p:ph type="subTitle" idx="1"/>
          </p:nvPr>
        </p:nvSpPr>
        <p:spPr>
          <a:xfrm>
            <a:off x="1720341" y="4446891"/>
            <a:ext cx="7891272" cy="1069848"/>
          </a:xfrm>
        </p:spPr>
        <p:txBody>
          <a:bodyPr>
            <a:normAutofit/>
          </a:bodyPr>
          <a:lstStyle/>
          <a:p>
            <a:pPr algn="r"/>
            <a:r>
              <a:rPr lang="en-US" dirty="0" smtClean="0"/>
              <a:t>Daffodil International University</a:t>
            </a:r>
          </a:p>
        </p:txBody>
      </p:sp>
    </p:spTree>
    <p:extLst>
      <p:ext uri="{BB962C8B-B14F-4D97-AF65-F5344CB8AC3E}">
        <p14:creationId xmlns:p14="http://schemas.microsoft.com/office/powerpoint/2010/main" val="7741428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the web began</a:t>
            </a:r>
            <a:endParaRPr lang="en-US" dirty="0"/>
          </a:p>
        </p:txBody>
      </p:sp>
      <p:sp>
        <p:nvSpPr>
          <p:cNvPr id="3" name="Content Placeholder 2"/>
          <p:cNvSpPr>
            <a:spLocks noGrp="1"/>
          </p:cNvSpPr>
          <p:nvPr>
            <p:ph idx="1"/>
          </p:nvPr>
        </p:nvSpPr>
        <p:spPr>
          <a:xfrm>
            <a:off x="1069848" y="2121408"/>
            <a:ext cx="5315962" cy="3796066"/>
          </a:xfrm>
        </p:spPr>
        <p:txBody>
          <a:bodyPr/>
          <a:lstStyle/>
          <a:p>
            <a:r>
              <a:rPr lang="en-US" dirty="0"/>
              <a:t>An image of the first page of Tim Berners-Lee's proposal for the World Wide Web in March 1989</a:t>
            </a:r>
          </a:p>
          <a:p>
            <a:endParaRPr lang="en-US" dirty="0"/>
          </a:p>
        </p:txBody>
      </p:sp>
      <p:pic>
        <p:nvPicPr>
          <p:cNvPr id="2052" name="Picture 4" descr="https://cds.cern.ch/record/2665088/files/FirstProposalMarch1989.jpg?subformat=icon-6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5810" y="0"/>
            <a:ext cx="4915916"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8016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 </a:t>
            </a:r>
            <a:r>
              <a:rPr lang="en-US" dirty="0" smtClean="0"/>
              <a:t>internet </a:t>
            </a:r>
            <a:r>
              <a:rPr lang="en-US" cap="none" dirty="0" smtClean="0"/>
              <a:t>(Again?)</a:t>
            </a:r>
            <a:endParaRPr lang="en-US" cap="none" dirty="0"/>
          </a:p>
        </p:txBody>
      </p:sp>
      <p:sp>
        <p:nvSpPr>
          <p:cNvPr id="3" name="Content Placeholder 2"/>
          <p:cNvSpPr>
            <a:spLocks noGrp="1"/>
          </p:cNvSpPr>
          <p:nvPr>
            <p:ph idx="1"/>
          </p:nvPr>
        </p:nvSpPr>
        <p:spPr/>
        <p:txBody>
          <a:bodyPr/>
          <a:lstStyle/>
          <a:p>
            <a:r>
              <a:rPr lang="en-US" dirty="0"/>
              <a:t>World Wide Web [New] </a:t>
            </a:r>
          </a:p>
          <a:p>
            <a:pPr lvl="1"/>
            <a:r>
              <a:rPr lang="en-US" dirty="0"/>
              <a:t>An infrastructure that allows to easily develop, deploy, and use distributed systems </a:t>
            </a:r>
          </a:p>
          <a:p>
            <a:r>
              <a:rPr lang="en-US" dirty="0"/>
              <a:t>Distributed systems </a:t>
            </a:r>
          </a:p>
          <a:p>
            <a:pPr lvl="1"/>
            <a:r>
              <a:rPr lang="en-US" dirty="0"/>
              <a:t>A system in which components located on networked computers communicate and coordinate their actions by passing messages in order to achieve a common goal </a:t>
            </a:r>
            <a:endParaRPr lang="en-US" dirty="0" smtClean="0"/>
          </a:p>
          <a:p>
            <a:pPr lvl="1"/>
            <a:endParaRPr lang="en-US" dirty="0" smtClean="0"/>
          </a:p>
          <a:p>
            <a:r>
              <a:rPr lang="en-US" dirty="0" smtClean="0"/>
              <a:t>More </a:t>
            </a:r>
            <a:r>
              <a:rPr lang="mr-IN" dirty="0" smtClean="0"/>
              <a:t>…</a:t>
            </a:r>
            <a:endParaRPr lang="en-US" dirty="0"/>
          </a:p>
          <a:p>
            <a:endParaRPr lang="en-US" dirty="0"/>
          </a:p>
        </p:txBody>
      </p:sp>
    </p:spTree>
    <p:extLst>
      <p:ext uri="{BB962C8B-B14F-4D97-AF65-F5344CB8AC3E}">
        <p14:creationId xmlns:p14="http://schemas.microsoft.com/office/powerpoint/2010/main" val="7733896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 </a:t>
            </a:r>
            <a:r>
              <a:rPr lang="en-US" dirty="0" smtClean="0"/>
              <a:t>internet </a:t>
            </a:r>
            <a:r>
              <a:rPr lang="en-US" cap="none" dirty="0" smtClean="0"/>
              <a:t>(Ok! Last Time!)</a:t>
            </a:r>
            <a:endParaRPr lang="en-US" cap="none" dirty="0"/>
          </a:p>
        </p:txBody>
      </p:sp>
      <p:sp>
        <p:nvSpPr>
          <p:cNvPr id="3" name="Content Placeholder 2"/>
          <p:cNvSpPr>
            <a:spLocks noGrp="1"/>
          </p:cNvSpPr>
          <p:nvPr>
            <p:ph idx="1"/>
          </p:nvPr>
        </p:nvSpPr>
        <p:spPr/>
        <p:txBody>
          <a:bodyPr>
            <a:normAutofit/>
          </a:bodyPr>
          <a:lstStyle/>
          <a:p>
            <a:pPr algn="just"/>
            <a:r>
              <a:rPr lang="en-US" dirty="0"/>
              <a:t>World Wide Web [New] </a:t>
            </a:r>
          </a:p>
          <a:p>
            <a:pPr lvl="1" algn="just"/>
            <a:r>
              <a:rPr lang="en-US" dirty="0"/>
              <a:t>An infrastructure that allows to easily develop, deploy, and use distributed systems </a:t>
            </a:r>
          </a:p>
          <a:p>
            <a:pPr algn="just"/>
            <a:r>
              <a:rPr lang="en-US" dirty="0"/>
              <a:t>Key points</a:t>
            </a:r>
            <a:r>
              <a:rPr lang="en-US" dirty="0" smtClean="0"/>
              <a:t>:</a:t>
            </a:r>
            <a:endParaRPr lang="en-US" dirty="0"/>
          </a:p>
          <a:p>
            <a:pPr lvl="1" algn="just"/>
            <a:r>
              <a:rPr lang="en-US" dirty="0" smtClean="0"/>
              <a:t> </a:t>
            </a:r>
            <a:r>
              <a:rPr lang="en-US" dirty="0"/>
              <a:t>The internet already eased the development of distributed systems by </a:t>
            </a:r>
            <a:r>
              <a:rPr lang="en-US" dirty="0" smtClean="0"/>
              <a:t>providing </a:t>
            </a:r>
            <a:r>
              <a:rPr lang="en-US" dirty="0"/>
              <a:t>an appropriate infrastructure for that </a:t>
            </a:r>
            <a:endParaRPr lang="en-US" dirty="0" smtClean="0"/>
          </a:p>
          <a:p>
            <a:pPr lvl="1" algn="just"/>
            <a:r>
              <a:rPr lang="en-US" dirty="0" smtClean="0"/>
              <a:t>The </a:t>
            </a:r>
            <a:r>
              <a:rPr lang="en-US" dirty="0"/>
              <a:t>world wide web eases the development and deployment of interfaces to such system via a combination of web pages and ubiquitous web </a:t>
            </a:r>
            <a:r>
              <a:rPr lang="en-US" dirty="0" smtClean="0"/>
              <a:t>bowsers</a:t>
            </a:r>
            <a:endParaRPr lang="en-US" dirty="0"/>
          </a:p>
          <a:p>
            <a:pPr lvl="1" algn="just"/>
            <a:r>
              <a:rPr lang="en-US" dirty="0" smtClean="0"/>
              <a:t>The </a:t>
            </a:r>
            <a:r>
              <a:rPr lang="en-US" dirty="0"/>
              <a:t>world wide web then allows every (</a:t>
            </a:r>
            <a:r>
              <a:rPr lang="en-US" dirty="0" smtClean="0"/>
              <a:t>authorized</a:t>
            </a:r>
            <a:r>
              <a:rPr lang="en-US" dirty="0"/>
              <a:t>) person to instantaneously interact with such </a:t>
            </a:r>
            <a:r>
              <a:rPr lang="en-US" dirty="0" smtClean="0"/>
              <a:t>systems</a:t>
            </a:r>
          </a:p>
          <a:p>
            <a:pPr lvl="1" algn="just"/>
            <a:r>
              <a:rPr lang="en-US" dirty="0" smtClean="0"/>
              <a:t>Search </a:t>
            </a:r>
            <a:r>
              <a:rPr lang="en-US" dirty="0"/>
              <a:t>engines allow users to easily find distributed systems that are useful to them </a:t>
            </a:r>
            <a:endParaRPr lang="en-US" dirty="0">
              <a:effectLst/>
            </a:endParaRPr>
          </a:p>
        </p:txBody>
      </p:sp>
    </p:spTree>
    <p:extLst>
      <p:ext uri="{BB962C8B-B14F-4D97-AF65-F5344CB8AC3E}">
        <p14:creationId xmlns:p14="http://schemas.microsoft.com/office/powerpoint/2010/main" val="2199869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Web Programming versus App Programming </a:t>
            </a:r>
          </a:p>
        </p:txBody>
      </p:sp>
      <p:sp>
        <p:nvSpPr>
          <p:cNvPr id="3" name="Content Placeholder 2"/>
          <p:cNvSpPr>
            <a:spLocks noGrp="1"/>
          </p:cNvSpPr>
          <p:nvPr>
            <p:ph idx="1"/>
          </p:nvPr>
        </p:nvSpPr>
        <p:spPr>
          <a:xfrm>
            <a:off x="1069848" y="1813810"/>
            <a:ext cx="10058400" cy="4358390"/>
          </a:xfrm>
        </p:spPr>
        <p:txBody>
          <a:bodyPr>
            <a:normAutofit lnSpcReduction="10000"/>
          </a:bodyPr>
          <a:lstStyle/>
          <a:p>
            <a:pPr algn="just" fontAlgn="auto"/>
            <a:r>
              <a:rPr lang="en-US" dirty="0"/>
              <a:t>Web Programming relies on web browsers as means to render user interfaces that </a:t>
            </a:r>
            <a:r>
              <a:rPr lang="en-US" dirty="0" smtClean="0"/>
              <a:t>are coded </a:t>
            </a:r>
            <a:r>
              <a:rPr lang="en-US" dirty="0"/>
              <a:t>in HTML/CSS </a:t>
            </a:r>
          </a:p>
          <a:p>
            <a:pPr algn="just" fontAlgn="auto"/>
            <a:r>
              <a:rPr lang="en-US" dirty="0"/>
              <a:t>Web Programming relies on HTTP as the main protocol to exchange information </a:t>
            </a:r>
            <a:r>
              <a:rPr lang="en-US" dirty="0" smtClean="0"/>
              <a:t>within a </a:t>
            </a:r>
            <a:r>
              <a:rPr lang="en-US" dirty="0"/>
              <a:t>distributed system </a:t>
            </a:r>
          </a:p>
          <a:p>
            <a:pPr algn="just" fontAlgn="auto"/>
            <a:r>
              <a:rPr lang="en-US" dirty="0"/>
              <a:t>Web-based apps use a mix of server-side and client-side computing </a:t>
            </a:r>
          </a:p>
          <a:p>
            <a:pPr algn="just" fontAlgn="auto"/>
            <a:r>
              <a:rPr lang="en-US" dirty="0"/>
              <a:t>Web-based apps can be changed almost instantaneously and on </a:t>
            </a:r>
            <a:r>
              <a:rPr lang="en-US" dirty="0" smtClean="0"/>
              <a:t>a per-user </a:t>
            </a:r>
            <a:r>
              <a:rPr lang="en-US" dirty="0"/>
              <a:t>/ per-use </a:t>
            </a:r>
            <a:r>
              <a:rPr lang="en-US" dirty="0" smtClean="0"/>
              <a:t>basis</a:t>
            </a:r>
            <a:endParaRPr lang="en-US" dirty="0"/>
          </a:p>
          <a:p>
            <a:pPr algn="just" fontAlgn="auto"/>
            <a:r>
              <a:rPr lang="en-US" dirty="0" smtClean="0"/>
              <a:t>App </a:t>
            </a:r>
            <a:r>
              <a:rPr lang="en-US" dirty="0"/>
              <a:t>Programming relies on directly coded ‘native’ interfaces (Swift/Java) </a:t>
            </a:r>
            <a:endParaRPr lang="en-US" dirty="0" smtClean="0"/>
          </a:p>
          <a:p>
            <a:pPr algn="just" fontAlgn="auto"/>
            <a:r>
              <a:rPr lang="en-US" dirty="0" smtClean="0"/>
              <a:t>App </a:t>
            </a:r>
            <a:r>
              <a:rPr lang="en-US" dirty="0"/>
              <a:t>Programming can rely on arbitrary protocols to exchange information within a distributed </a:t>
            </a:r>
            <a:r>
              <a:rPr lang="en-US" dirty="0" smtClean="0"/>
              <a:t>system</a:t>
            </a:r>
          </a:p>
          <a:p>
            <a:pPr algn="just" fontAlgn="auto"/>
            <a:r>
              <a:rPr lang="en-US" dirty="0" smtClean="0"/>
              <a:t>Programmers </a:t>
            </a:r>
            <a:r>
              <a:rPr lang="en-US" dirty="0"/>
              <a:t>have more flexibility and more control when developing ‘traditional’ apps </a:t>
            </a:r>
          </a:p>
          <a:p>
            <a:pPr algn="just"/>
            <a:r>
              <a:rPr lang="en-US" dirty="0"/>
              <a:t>It is not obvious which approach is better and in which situation </a:t>
            </a:r>
          </a:p>
          <a:p>
            <a:pPr algn="just"/>
            <a:endParaRPr lang="en-US" dirty="0"/>
          </a:p>
        </p:txBody>
      </p:sp>
    </p:spTree>
    <p:extLst>
      <p:ext uri="{BB962C8B-B14F-4D97-AF65-F5344CB8AC3E}">
        <p14:creationId xmlns:p14="http://schemas.microsoft.com/office/powerpoint/2010/main" val="2931886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vs. Dynamic </a:t>
            </a:r>
            <a:r>
              <a:rPr lang="en-US" dirty="0" smtClean="0"/>
              <a:t>Webpages(1/2)</a:t>
            </a:r>
            <a:endParaRPr lang="en-US" dirty="0"/>
          </a:p>
        </p:txBody>
      </p:sp>
      <p:sp>
        <p:nvSpPr>
          <p:cNvPr id="3" name="Content Placeholder 2"/>
          <p:cNvSpPr>
            <a:spLocks noGrp="1"/>
          </p:cNvSpPr>
          <p:nvPr>
            <p:ph idx="1"/>
          </p:nvPr>
        </p:nvSpPr>
        <p:spPr/>
        <p:txBody>
          <a:bodyPr>
            <a:normAutofit/>
          </a:bodyPr>
          <a:lstStyle/>
          <a:p>
            <a:pPr algn="just"/>
            <a:r>
              <a:rPr lang="en-US" sz="2800" b="1" u="sng" dirty="0" smtClean="0"/>
              <a:t>STATIC WEBPAGE</a:t>
            </a:r>
          </a:p>
          <a:p>
            <a:pPr algn="just"/>
            <a:r>
              <a:rPr lang="en-US" sz="2800" dirty="0" smtClean="0"/>
              <a:t>Many </a:t>
            </a:r>
            <a:r>
              <a:rPr lang="en-US" sz="2800" dirty="0"/>
              <a:t>Web pages are still static in nature. </a:t>
            </a:r>
            <a:endParaRPr lang="en-US" sz="2800" dirty="0" smtClean="0"/>
          </a:p>
          <a:p>
            <a:pPr lvl="1" algn="just"/>
            <a:r>
              <a:rPr lang="en-US" sz="2400" dirty="0" smtClean="0"/>
              <a:t>Contents </a:t>
            </a:r>
            <a:r>
              <a:rPr lang="en-US" sz="2400" dirty="0"/>
              <a:t>(text/links/images) are the same each time the webpage is accessed. </a:t>
            </a:r>
            <a:endParaRPr lang="en-US" sz="2400" dirty="0" smtClean="0"/>
          </a:p>
          <a:p>
            <a:pPr lvl="1" algn="just"/>
            <a:r>
              <a:rPr lang="en-US" sz="2400" dirty="0" smtClean="0"/>
              <a:t>e.g</a:t>
            </a:r>
            <a:r>
              <a:rPr lang="en-US" sz="2400" dirty="0"/>
              <a:t>., online documents, many personal homepages </a:t>
            </a:r>
            <a:endParaRPr lang="en-US" sz="2400" dirty="0" smtClean="0"/>
          </a:p>
          <a:p>
            <a:pPr algn="just"/>
            <a:r>
              <a:rPr lang="en-US" sz="2800" dirty="0" err="1" smtClean="0"/>
              <a:t>HyperText</a:t>
            </a:r>
            <a:r>
              <a:rPr lang="en-US" sz="2800" dirty="0" smtClean="0"/>
              <a:t> </a:t>
            </a:r>
            <a:r>
              <a:rPr lang="en-US" sz="2800" dirty="0"/>
              <a:t>Markup Language (HTML) and Cascading Style Sheets (CSS) are used to specify text, image, and page format, along with styling the page for various effects (backgrounds, colors, table layout, page margins, etc</a:t>
            </a:r>
            <a:r>
              <a:rPr lang="en-US" sz="2800" dirty="0" smtClean="0"/>
              <a:t>.).</a:t>
            </a:r>
          </a:p>
        </p:txBody>
      </p:sp>
    </p:spTree>
    <p:extLst>
      <p:ext uri="{BB962C8B-B14F-4D97-AF65-F5344CB8AC3E}">
        <p14:creationId xmlns:p14="http://schemas.microsoft.com/office/powerpoint/2010/main" val="12127038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vs. Dynamic </a:t>
            </a:r>
            <a:r>
              <a:rPr lang="en-US" dirty="0" smtClean="0"/>
              <a:t>Webpages(2/2</a:t>
            </a:r>
            <a:r>
              <a:rPr lang="en-US" dirty="0"/>
              <a:t>)</a:t>
            </a:r>
          </a:p>
        </p:txBody>
      </p:sp>
      <p:sp>
        <p:nvSpPr>
          <p:cNvPr id="3" name="Content Placeholder 2"/>
          <p:cNvSpPr>
            <a:spLocks noGrp="1"/>
          </p:cNvSpPr>
          <p:nvPr>
            <p:ph idx="1"/>
          </p:nvPr>
        </p:nvSpPr>
        <p:spPr/>
        <p:txBody>
          <a:bodyPr>
            <a:normAutofit/>
          </a:bodyPr>
          <a:lstStyle/>
          <a:p>
            <a:pPr algn="just"/>
            <a:r>
              <a:rPr lang="en-US" sz="2800" b="1" u="sng" dirty="0" smtClean="0"/>
              <a:t>DYNAMIC PAGE</a:t>
            </a:r>
          </a:p>
          <a:p>
            <a:pPr algn="just"/>
            <a:r>
              <a:rPr lang="en-US" sz="2800" dirty="0"/>
              <a:t>As the Web continues towards more and more online services and e-commerce continues to grow, Web pages must also provide dynamic </a:t>
            </a:r>
            <a:r>
              <a:rPr lang="en-US" sz="2800" dirty="0" smtClean="0"/>
              <a:t>content.</a:t>
            </a:r>
          </a:p>
          <a:p>
            <a:pPr lvl="1" algn="just"/>
            <a:r>
              <a:rPr lang="en-US" sz="2600" dirty="0" smtClean="0"/>
              <a:t>Pages </a:t>
            </a:r>
            <a:r>
              <a:rPr lang="en-US" sz="2600" dirty="0"/>
              <a:t>can be fluid, changeable (e.g., rotating banners, inclusion of “real-time” data, etc</a:t>
            </a:r>
            <a:r>
              <a:rPr lang="en-US" sz="2600" dirty="0" smtClean="0"/>
              <a:t>.).</a:t>
            </a:r>
          </a:p>
          <a:p>
            <a:pPr lvl="1" algn="just"/>
            <a:r>
              <a:rPr lang="en-US" sz="2400" dirty="0" smtClean="0"/>
              <a:t>Must </a:t>
            </a:r>
            <a:r>
              <a:rPr lang="en-US" sz="2400" dirty="0"/>
              <a:t>be able to react to the user’s actions, request and process info, tailor </a:t>
            </a:r>
            <a:r>
              <a:rPr lang="en-US" sz="2400" dirty="0" smtClean="0"/>
              <a:t>services.</a:t>
            </a:r>
          </a:p>
          <a:p>
            <a:pPr lvl="3" algn="just"/>
            <a:r>
              <a:rPr lang="en-US" sz="2200" dirty="0" smtClean="0"/>
              <a:t>e.g</a:t>
            </a:r>
            <a:r>
              <a:rPr lang="en-US" sz="2200" dirty="0"/>
              <a:t>., </a:t>
            </a:r>
            <a:r>
              <a:rPr lang="en-US" sz="2200" dirty="0" err="1"/>
              <a:t>amazon.com</a:t>
            </a:r>
            <a:r>
              <a:rPr lang="en-US" sz="2200" dirty="0"/>
              <a:t>, YouTube, any e-commerce website, online email services, etc. </a:t>
            </a:r>
            <a:endParaRPr lang="en-US" sz="2200" dirty="0" smtClean="0"/>
          </a:p>
        </p:txBody>
      </p:sp>
    </p:spTree>
    <p:extLst>
      <p:ext uri="{BB962C8B-B14F-4D97-AF65-F5344CB8AC3E}">
        <p14:creationId xmlns:p14="http://schemas.microsoft.com/office/powerpoint/2010/main" val="12743428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system</a:t>
            </a:r>
          </a:p>
        </p:txBody>
      </p:sp>
      <p:sp>
        <p:nvSpPr>
          <p:cNvPr id="3" name="Content Placeholder 2"/>
          <p:cNvSpPr>
            <a:spLocks noGrp="1"/>
          </p:cNvSpPr>
          <p:nvPr>
            <p:ph idx="1"/>
          </p:nvPr>
        </p:nvSpPr>
        <p:spPr>
          <a:xfrm>
            <a:off x="1069848" y="1813810"/>
            <a:ext cx="10058400" cy="4358390"/>
          </a:xfrm>
        </p:spPr>
        <p:txBody>
          <a:bodyPr>
            <a:normAutofit/>
          </a:bodyPr>
          <a:lstStyle/>
          <a:p>
            <a:pPr algn="just"/>
            <a:r>
              <a:rPr lang="en-US" dirty="0"/>
              <a:t>A</a:t>
            </a:r>
            <a:r>
              <a:rPr lang="en-US" dirty="0" smtClean="0"/>
              <a:t>lso </a:t>
            </a:r>
            <a:r>
              <a:rPr lang="en-US" dirty="0"/>
              <a:t>known as distributed </a:t>
            </a:r>
            <a:r>
              <a:rPr lang="en-US" dirty="0" smtClean="0"/>
              <a:t>computing</a:t>
            </a:r>
          </a:p>
          <a:p>
            <a:pPr algn="just"/>
            <a:r>
              <a:rPr lang="en-US" dirty="0" smtClean="0"/>
              <a:t>System </a:t>
            </a:r>
            <a:r>
              <a:rPr lang="en-US" dirty="0"/>
              <a:t>with multiple components </a:t>
            </a:r>
            <a:endParaRPr lang="en-US" dirty="0" smtClean="0"/>
          </a:p>
          <a:p>
            <a:pPr algn="just"/>
            <a:r>
              <a:rPr lang="en-US" dirty="0" smtClean="0"/>
              <a:t>Located </a:t>
            </a:r>
            <a:r>
              <a:rPr lang="en-US" dirty="0"/>
              <a:t>on different machines that communicate and coordinate actions </a:t>
            </a:r>
            <a:r>
              <a:rPr lang="en-US" dirty="0" smtClean="0"/>
              <a:t> </a:t>
            </a:r>
          </a:p>
          <a:p>
            <a:pPr algn="just"/>
            <a:r>
              <a:rPr lang="en-US" dirty="0" smtClean="0"/>
              <a:t>Appear </a:t>
            </a:r>
            <a:r>
              <a:rPr lang="en-US" dirty="0"/>
              <a:t>as a single coherent system to the end-user</a:t>
            </a:r>
            <a:r>
              <a:rPr lang="en-US" dirty="0" smtClean="0"/>
              <a:t>.</a:t>
            </a:r>
          </a:p>
          <a:p>
            <a:pPr algn="just"/>
            <a:r>
              <a:rPr lang="en-US" b="1" dirty="0"/>
              <a:t>Benefits and challenges of distributed </a:t>
            </a:r>
            <a:r>
              <a:rPr lang="en-US" b="1" dirty="0" smtClean="0"/>
              <a:t>systems</a:t>
            </a:r>
          </a:p>
          <a:p>
            <a:pPr algn="just"/>
            <a:r>
              <a:rPr lang="en-US" dirty="0" smtClean="0"/>
              <a:t>Computing </a:t>
            </a:r>
            <a:r>
              <a:rPr lang="en-US" dirty="0"/>
              <a:t>happens independently on each </a:t>
            </a:r>
            <a:r>
              <a:rPr lang="en-US" dirty="0" smtClean="0"/>
              <a:t>node</a:t>
            </a:r>
          </a:p>
          <a:p>
            <a:pPr lvl="1" algn="just"/>
            <a:r>
              <a:rPr lang="en-US" dirty="0" smtClean="0"/>
              <a:t>easy </a:t>
            </a:r>
            <a:r>
              <a:rPr lang="en-US" dirty="0"/>
              <a:t>and generally inexpensive to add additional nodes and functionality as </a:t>
            </a:r>
            <a:r>
              <a:rPr lang="en-US" dirty="0" smtClean="0"/>
              <a:t>necessary</a:t>
            </a:r>
            <a:endParaRPr lang="en-US" dirty="0"/>
          </a:p>
          <a:p>
            <a:pPr algn="just"/>
            <a:r>
              <a:rPr lang="en-US" dirty="0" smtClean="0"/>
              <a:t>Fault-tolerant </a:t>
            </a:r>
            <a:r>
              <a:rPr lang="en-US" dirty="0"/>
              <a:t>as they can be made up of hundreds of nodes that work </a:t>
            </a:r>
            <a:r>
              <a:rPr lang="en-US" dirty="0" smtClean="0"/>
              <a:t>together</a:t>
            </a:r>
          </a:p>
          <a:p>
            <a:pPr lvl="1" algn="just"/>
            <a:r>
              <a:rPr lang="en-US" dirty="0" smtClean="0"/>
              <a:t>The </a:t>
            </a:r>
            <a:r>
              <a:rPr lang="en-US" dirty="0"/>
              <a:t>system generally doesn’t experience any disruptions if a single machine </a:t>
            </a:r>
            <a:r>
              <a:rPr lang="en-US" dirty="0" smtClean="0"/>
              <a:t>fails</a:t>
            </a:r>
            <a:endParaRPr lang="en-US" dirty="0"/>
          </a:p>
          <a:p>
            <a:pPr algn="just"/>
            <a:r>
              <a:rPr lang="en-US" dirty="0" smtClean="0"/>
              <a:t>Efficient </a:t>
            </a:r>
            <a:r>
              <a:rPr lang="en-US" dirty="0"/>
              <a:t>because work loads can be broken up and sent to multiple </a:t>
            </a:r>
            <a:r>
              <a:rPr lang="en-US" dirty="0" smtClean="0"/>
              <a:t>machines</a:t>
            </a:r>
            <a:endParaRPr lang="en-US" dirty="0"/>
          </a:p>
          <a:p>
            <a:pPr algn="just"/>
            <a:endParaRPr lang="en-US" dirty="0"/>
          </a:p>
        </p:txBody>
      </p:sp>
    </p:spTree>
    <p:extLst>
      <p:ext uri="{BB962C8B-B14F-4D97-AF65-F5344CB8AC3E}">
        <p14:creationId xmlns:p14="http://schemas.microsoft.com/office/powerpoint/2010/main" val="697701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distributed </a:t>
            </a:r>
            <a:r>
              <a:rPr lang="en-US" dirty="0" smtClean="0"/>
              <a:t>systems</a:t>
            </a:r>
            <a:endParaRPr lang="en-US" dirty="0"/>
          </a:p>
        </p:txBody>
      </p:sp>
      <p:sp>
        <p:nvSpPr>
          <p:cNvPr id="3" name="Content Placeholder 2"/>
          <p:cNvSpPr>
            <a:spLocks noGrp="1"/>
          </p:cNvSpPr>
          <p:nvPr>
            <p:ph idx="1"/>
          </p:nvPr>
        </p:nvSpPr>
        <p:spPr/>
        <p:txBody>
          <a:bodyPr>
            <a:normAutofit/>
          </a:bodyPr>
          <a:lstStyle/>
          <a:p>
            <a:r>
              <a:rPr lang="en-US" b="1" dirty="0" smtClean="0"/>
              <a:t>Client-server</a:t>
            </a:r>
            <a:r>
              <a:rPr lang="en-US" dirty="0" smtClean="0"/>
              <a:t>—Clients </a:t>
            </a:r>
            <a:r>
              <a:rPr lang="en-US" dirty="0"/>
              <a:t>contact the server for data, then format it and display it to the end-user. The end-user can also make a change from the client-side and commit it back to the server to make it permanent</a:t>
            </a:r>
            <a:r>
              <a:rPr lang="en-US" dirty="0" smtClean="0"/>
              <a:t>.</a:t>
            </a:r>
          </a:p>
          <a:p>
            <a:r>
              <a:rPr lang="en-US" b="1" dirty="0"/>
              <a:t>Peer-to-peer</a:t>
            </a:r>
            <a:r>
              <a:rPr lang="en-US" dirty="0"/>
              <a:t>—There are no additional machines used to provide services or manage resources. Responsibilities are uniformly distributed among machines in the system, known as peers, which can serve as either client or server</a:t>
            </a:r>
            <a:r>
              <a:rPr lang="en-US" dirty="0" smtClean="0"/>
              <a:t>.</a:t>
            </a:r>
            <a:endParaRPr lang="en-US" dirty="0"/>
          </a:p>
          <a:p>
            <a:r>
              <a:rPr lang="en-US" b="1" dirty="0"/>
              <a:t>Three-tier</a:t>
            </a:r>
            <a:r>
              <a:rPr lang="en-US" dirty="0"/>
              <a:t>—Information about the client is stored in a middle tier rather than on the client to simplify application deployment. This architecture model is most common for web applications.</a:t>
            </a:r>
          </a:p>
          <a:p>
            <a:r>
              <a:rPr lang="en-US" b="1" i="1" dirty="0"/>
              <a:t>n</a:t>
            </a:r>
            <a:r>
              <a:rPr lang="en-US" b="1" dirty="0"/>
              <a:t>-tier</a:t>
            </a:r>
            <a:r>
              <a:rPr lang="en-US" dirty="0"/>
              <a:t>—Generally used when an application or server needs to forward requests to additional enterprise services on the network.</a:t>
            </a:r>
          </a:p>
          <a:p>
            <a:endParaRPr lang="en-US" dirty="0"/>
          </a:p>
        </p:txBody>
      </p:sp>
    </p:spTree>
    <p:extLst>
      <p:ext uri="{BB962C8B-B14F-4D97-AF65-F5344CB8AC3E}">
        <p14:creationId xmlns:p14="http://schemas.microsoft.com/office/powerpoint/2010/main" val="296239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Client-server </a:t>
            </a:r>
            <a:r>
              <a:rPr lang="en-US" dirty="0" smtClean="0"/>
              <a:t>paradigm</a:t>
            </a:r>
            <a:endParaRPr lang="en-US" dirty="0"/>
          </a:p>
        </p:txBody>
      </p:sp>
      <p:sp>
        <p:nvSpPr>
          <p:cNvPr id="3" name="Content Placeholder 2"/>
          <p:cNvSpPr>
            <a:spLocks noGrp="1"/>
          </p:cNvSpPr>
          <p:nvPr>
            <p:ph idx="1"/>
          </p:nvPr>
        </p:nvSpPr>
        <p:spPr/>
        <p:txBody>
          <a:bodyPr/>
          <a:lstStyle/>
          <a:p>
            <a:pPr algn="just"/>
            <a:r>
              <a:rPr lang="en-US" dirty="0" smtClean="0"/>
              <a:t>You already know this from CSE313: Computer Networks</a:t>
            </a:r>
          </a:p>
          <a:p>
            <a:pPr algn="just"/>
            <a:r>
              <a:rPr lang="en-US" dirty="0" smtClean="0"/>
              <a:t>Let’s revisit,</a:t>
            </a:r>
          </a:p>
          <a:p>
            <a:pPr lvl="1" algn="just"/>
            <a:r>
              <a:rPr lang="en-US" dirty="0" smtClean="0"/>
              <a:t>Server </a:t>
            </a:r>
            <a:r>
              <a:rPr lang="en-US" dirty="0"/>
              <a:t>program sends copies of documents on request</a:t>
            </a:r>
          </a:p>
          <a:p>
            <a:pPr lvl="1" algn="just"/>
            <a:r>
              <a:rPr lang="en-US" dirty="0"/>
              <a:t>Requires computer on Internet and server software always running</a:t>
            </a:r>
          </a:p>
          <a:p>
            <a:pPr lvl="1" algn="just"/>
            <a:r>
              <a:rPr lang="en-US" dirty="0"/>
              <a:t>Client program sends message to server to request copy of document</a:t>
            </a:r>
          </a:p>
          <a:p>
            <a:pPr lvl="1" algn="just"/>
            <a:r>
              <a:rPr lang="en-US" dirty="0"/>
              <a:t>Clients and servers communicate via TCP/IP</a:t>
            </a:r>
          </a:p>
          <a:p>
            <a:pPr lvl="1" algn="just"/>
            <a:r>
              <a:rPr lang="en-US" dirty="0"/>
              <a:t>Client and server may establish "persistent connection" so that all pages after first arrive more quickly</a:t>
            </a:r>
          </a:p>
          <a:p>
            <a:pPr algn="just"/>
            <a:r>
              <a:rPr lang="en-US" dirty="0" smtClean="0">
                <a:hlinkClick r:id="rId2"/>
              </a:rPr>
              <a:t>More</a:t>
            </a:r>
            <a:r>
              <a:rPr lang="mr-IN" dirty="0" smtClean="0"/>
              <a:t>…</a:t>
            </a:r>
            <a:endParaRPr lang="en-US" dirty="0" smtClean="0"/>
          </a:p>
        </p:txBody>
      </p:sp>
    </p:spTree>
    <p:extLst>
      <p:ext uri="{BB962C8B-B14F-4D97-AF65-F5344CB8AC3E}">
        <p14:creationId xmlns:p14="http://schemas.microsoft.com/office/powerpoint/2010/main" val="450340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Client-side programming(1/2)</a:t>
            </a:r>
            <a:endParaRPr lang="en-US" dirty="0"/>
          </a:p>
        </p:txBody>
      </p:sp>
      <p:sp>
        <p:nvSpPr>
          <p:cNvPr id="3" name="Content Placeholder 2"/>
          <p:cNvSpPr>
            <a:spLocks noGrp="1"/>
          </p:cNvSpPr>
          <p:nvPr>
            <p:ph idx="1"/>
          </p:nvPr>
        </p:nvSpPr>
        <p:spPr/>
        <p:txBody>
          <a:bodyPr>
            <a:normAutofit/>
          </a:bodyPr>
          <a:lstStyle/>
          <a:p>
            <a:pPr algn="just"/>
            <a:r>
              <a:rPr lang="en-US" sz="2400" dirty="0"/>
              <a:t>Can download program with a webpage, execute the program on the client’s machine. </a:t>
            </a:r>
            <a:endParaRPr lang="en-US" sz="2400" dirty="0" smtClean="0"/>
          </a:p>
          <a:p>
            <a:pPr algn="just"/>
            <a:r>
              <a:rPr lang="en-US" sz="2400" dirty="0" smtClean="0"/>
              <a:t>Simple</a:t>
            </a:r>
            <a:r>
              <a:rPr lang="en-US" sz="2400" dirty="0"/>
              <a:t>, generic, but sometimes insecure (e.g. cross-site scripting attacks). </a:t>
            </a:r>
            <a:endParaRPr lang="en-US" sz="2400" dirty="0" smtClean="0"/>
          </a:p>
          <a:p>
            <a:pPr algn="just"/>
            <a:r>
              <a:rPr lang="en-US" sz="2400" b="1" u="sng" dirty="0" smtClean="0"/>
              <a:t>JavaScript</a:t>
            </a:r>
          </a:p>
          <a:p>
            <a:pPr lvl="1" algn="just"/>
            <a:r>
              <a:rPr lang="en-US" sz="2000" dirty="0" smtClean="0"/>
              <a:t>A </a:t>
            </a:r>
            <a:r>
              <a:rPr lang="en-US" sz="2000" dirty="0"/>
              <a:t>scripting language for Web pages, developed by Netscape in </a:t>
            </a:r>
            <a:r>
              <a:rPr lang="en-US" sz="2000" dirty="0" smtClean="0"/>
              <a:t>1995.</a:t>
            </a:r>
          </a:p>
          <a:p>
            <a:pPr lvl="1" algn="just"/>
            <a:r>
              <a:rPr lang="en-US" sz="2000" dirty="0" smtClean="0"/>
              <a:t>Uses </a:t>
            </a:r>
            <a:r>
              <a:rPr lang="en-US" sz="2000" dirty="0"/>
              <a:t>a C++/Java-like syntax, so familiar to many programmers, but simpler</a:t>
            </a:r>
            <a:r>
              <a:rPr lang="en-US" sz="2000" dirty="0" smtClean="0"/>
              <a:t>.</a:t>
            </a:r>
            <a:endParaRPr lang="en-US" sz="2000" dirty="0"/>
          </a:p>
          <a:p>
            <a:pPr lvl="1" algn="just"/>
            <a:r>
              <a:rPr lang="en-US" sz="2000" dirty="0"/>
              <a:t>JavaScript is good for adding dynamic features to Web page, controlling forms, and the GUI. </a:t>
            </a:r>
            <a:endParaRPr lang="en-US" sz="2000" dirty="0" smtClean="0"/>
          </a:p>
          <a:p>
            <a:pPr lvl="1" algn="just"/>
            <a:r>
              <a:rPr lang="en-US" sz="2000" dirty="0" smtClean="0"/>
              <a:t>Requires </a:t>
            </a:r>
            <a:r>
              <a:rPr lang="en-US" sz="2000" dirty="0"/>
              <a:t>users to have this technology enabled on their browsers. </a:t>
            </a:r>
            <a:endParaRPr lang="en-US" sz="2000" dirty="0" smtClean="0"/>
          </a:p>
        </p:txBody>
      </p:sp>
    </p:spTree>
    <p:extLst>
      <p:ext uri="{BB962C8B-B14F-4D97-AF65-F5344CB8AC3E}">
        <p14:creationId xmlns:p14="http://schemas.microsoft.com/office/powerpoint/2010/main" val="1179650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Course Policies-</a:t>
            </a:r>
            <a:endParaRPr lang="en-US" dirty="0"/>
          </a:p>
          <a:p>
            <a:pPr lvl="1"/>
            <a:r>
              <a:rPr lang="en-US" u="sng" dirty="0" smtClean="0"/>
              <a:t>Zero Tolerance on Plagiarism</a:t>
            </a:r>
          </a:p>
          <a:p>
            <a:pPr lvl="1"/>
            <a:r>
              <a:rPr lang="en-US" dirty="0" smtClean="0"/>
              <a:t>Grading will be based on university policy</a:t>
            </a:r>
          </a:p>
          <a:p>
            <a:r>
              <a:rPr lang="en-US" dirty="0" smtClean="0"/>
              <a:t>Contact Details- </a:t>
            </a:r>
          </a:p>
          <a:p>
            <a:pPr lvl="1"/>
            <a:r>
              <a:rPr lang="en-US" dirty="0" smtClean="0"/>
              <a:t>Office </a:t>
            </a:r>
            <a:r>
              <a:rPr lang="mr-IN" dirty="0" smtClean="0"/>
              <a:t>–</a:t>
            </a:r>
            <a:r>
              <a:rPr lang="en-US" dirty="0" smtClean="0"/>
              <a:t>  </a:t>
            </a:r>
          </a:p>
          <a:p>
            <a:pPr lvl="1"/>
            <a:r>
              <a:rPr lang="en-US" dirty="0" smtClean="0"/>
              <a:t>Cell </a:t>
            </a:r>
            <a:r>
              <a:rPr lang="mr-IN" dirty="0" smtClean="0"/>
              <a:t>–</a:t>
            </a:r>
            <a:r>
              <a:rPr lang="en-US" dirty="0" smtClean="0"/>
              <a:t>   [Text Preferred]</a:t>
            </a:r>
            <a:endParaRPr lang="en-US" dirty="0"/>
          </a:p>
          <a:p>
            <a:pPr lvl="1"/>
            <a:r>
              <a:rPr lang="en-US" dirty="0" smtClean="0"/>
              <a:t>Email </a:t>
            </a:r>
            <a:r>
              <a:rPr lang="mr-IN" dirty="0" smtClean="0"/>
              <a:t>–</a:t>
            </a:r>
            <a:r>
              <a:rPr lang="en-US" dirty="0" smtClean="0"/>
              <a:t>   [Write E-mail subject properly]</a:t>
            </a:r>
          </a:p>
          <a:p>
            <a:r>
              <a:rPr lang="en-US" dirty="0" smtClean="0"/>
              <a:t>Google Classroom Code </a:t>
            </a:r>
            <a:endParaRPr lang="en-US" dirty="0"/>
          </a:p>
          <a:p>
            <a:r>
              <a:rPr lang="en-US" dirty="0" smtClean="0"/>
              <a:t>BLC/Online </a:t>
            </a:r>
            <a:r>
              <a:rPr lang="en-US" dirty="0" smtClean="0"/>
              <a:t>Module Link- [Will be updated soon</a:t>
            </a:r>
            <a:r>
              <a:rPr lang="en-US" dirty="0" smtClean="0"/>
              <a:t>]</a:t>
            </a:r>
            <a:endParaRPr lang="en-US" dirty="0" smtClean="0"/>
          </a:p>
        </p:txBody>
      </p:sp>
    </p:spTree>
    <p:extLst>
      <p:ext uri="{BB962C8B-B14F-4D97-AF65-F5344CB8AC3E}">
        <p14:creationId xmlns:p14="http://schemas.microsoft.com/office/powerpoint/2010/main" val="1563501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Client-side programming(2/2)</a:t>
            </a:r>
            <a:endParaRPr lang="en-US" dirty="0"/>
          </a:p>
        </p:txBody>
      </p:sp>
      <p:sp>
        <p:nvSpPr>
          <p:cNvPr id="3" name="Content Placeholder 2"/>
          <p:cNvSpPr>
            <a:spLocks noGrp="1"/>
          </p:cNvSpPr>
          <p:nvPr>
            <p:ph idx="1"/>
          </p:nvPr>
        </p:nvSpPr>
        <p:spPr/>
        <p:txBody>
          <a:bodyPr>
            <a:normAutofit/>
          </a:bodyPr>
          <a:lstStyle/>
          <a:p>
            <a:pPr marL="182880" lvl="1" algn="just">
              <a:spcBef>
                <a:spcPts val="1200"/>
              </a:spcBef>
              <a:spcAft>
                <a:spcPts val="0"/>
              </a:spcAft>
            </a:pPr>
            <a:r>
              <a:rPr lang="en-US" sz="2000" b="1" u="sng" dirty="0" err="1" smtClean="0"/>
              <a:t>Jquery</a:t>
            </a:r>
            <a:endParaRPr lang="en-US" sz="2000" b="1" u="sng" dirty="0"/>
          </a:p>
          <a:p>
            <a:pPr marL="182880" lvl="1" algn="just">
              <a:spcBef>
                <a:spcPts val="1200"/>
              </a:spcBef>
              <a:spcAft>
                <a:spcPts val="0"/>
              </a:spcAft>
            </a:pPr>
            <a:r>
              <a:rPr lang="en-US" sz="2000" dirty="0" smtClean="0"/>
              <a:t>first </a:t>
            </a:r>
            <a:r>
              <a:rPr lang="en-US" sz="2000" dirty="0"/>
              <a:t>released in 2006, is a JavaScript library to help with cross-browser compatibility issues. </a:t>
            </a:r>
            <a:endParaRPr lang="en-US" dirty="0" smtClean="0"/>
          </a:p>
          <a:p>
            <a:pPr algn="just"/>
            <a:r>
              <a:rPr lang="en-US" b="1" u="sng" dirty="0" smtClean="0"/>
              <a:t>Java applets</a:t>
            </a:r>
          </a:p>
          <a:p>
            <a:pPr algn="just"/>
            <a:r>
              <a:rPr lang="en-US" dirty="0" smtClean="0"/>
              <a:t>Can define small, special-purpose programs in Java called applets.</a:t>
            </a:r>
          </a:p>
          <a:p>
            <a:pPr algn="just"/>
            <a:r>
              <a:rPr lang="en-US" dirty="0" smtClean="0"/>
              <a:t>Provides </a:t>
            </a:r>
            <a:r>
              <a:rPr lang="en-US" dirty="0"/>
              <a:t>(almost) full expressive power of Java (but with more overhead). </a:t>
            </a:r>
            <a:endParaRPr lang="en-US" dirty="0" smtClean="0"/>
          </a:p>
          <a:p>
            <a:pPr algn="just"/>
            <a:r>
              <a:rPr lang="en-US" dirty="0" smtClean="0"/>
              <a:t>Good </a:t>
            </a:r>
            <a:r>
              <a:rPr lang="en-US" dirty="0"/>
              <a:t>for data-heavy tasks or more complex tasks such as graphics</a:t>
            </a:r>
            <a:endParaRPr lang="en-US" sz="2000" dirty="0"/>
          </a:p>
        </p:txBody>
      </p:sp>
    </p:spTree>
    <p:extLst>
      <p:ext uri="{BB962C8B-B14F-4D97-AF65-F5344CB8AC3E}">
        <p14:creationId xmlns:p14="http://schemas.microsoft.com/office/powerpoint/2010/main" val="10432858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programming(1/2)</a:t>
            </a:r>
            <a:endParaRPr lang="en-US" dirty="0"/>
          </a:p>
        </p:txBody>
      </p:sp>
      <p:sp>
        <p:nvSpPr>
          <p:cNvPr id="3" name="Content Placeholder 2"/>
          <p:cNvSpPr>
            <a:spLocks noGrp="1"/>
          </p:cNvSpPr>
          <p:nvPr>
            <p:ph idx="1"/>
          </p:nvPr>
        </p:nvSpPr>
        <p:spPr/>
        <p:txBody>
          <a:bodyPr>
            <a:normAutofit/>
          </a:bodyPr>
          <a:lstStyle/>
          <a:p>
            <a:r>
              <a:rPr lang="en-US" dirty="0"/>
              <a:t>Can store a program on a web server, and supply a link from a webpage to execute that program. And you can also accept input from a user in terms of “filling in blanks” and/or file upload(s), etc. </a:t>
            </a:r>
            <a:endParaRPr lang="en-US" dirty="0" smtClean="0"/>
          </a:p>
          <a:p>
            <a:r>
              <a:rPr lang="en-US" dirty="0" smtClean="0"/>
              <a:t>The </a:t>
            </a:r>
            <a:r>
              <a:rPr lang="en-US" dirty="0"/>
              <a:t>process of doing this can be more complex, requires server privileges, but can still be (mostly) secure with proper precautions. </a:t>
            </a:r>
            <a:endParaRPr lang="en-US" dirty="0" smtClean="0"/>
          </a:p>
          <a:p>
            <a:r>
              <a:rPr lang="en-US" dirty="0" smtClean="0"/>
              <a:t>Common </a:t>
            </a:r>
            <a:r>
              <a:rPr lang="en-US" dirty="0"/>
              <a:t>Gateway Interface (CGI) </a:t>
            </a:r>
            <a:r>
              <a:rPr lang="en-US" dirty="0" smtClean="0"/>
              <a:t>programming</a:t>
            </a:r>
          </a:p>
          <a:p>
            <a:r>
              <a:rPr lang="en-US" dirty="0" smtClean="0"/>
              <a:t>Programs </a:t>
            </a:r>
            <a:r>
              <a:rPr lang="en-US" dirty="0"/>
              <a:t>are written to conform to the CGI. </a:t>
            </a:r>
          </a:p>
          <a:p>
            <a:r>
              <a:rPr lang="en-US" dirty="0" smtClean="0"/>
              <a:t>When </a:t>
            </a:r>
            <a:r>
              <a:rPr lang="en-US" dirty="0"/>
              <a:t>a webpage submits, the data from the page is sent as input to the CGI program. CGI program executes on the server and sends its results back to browser as a webpage. </a:t>
            </a:r>
            <a:endParaRPr lang="en-US" dirty="0" smtClean="0"/>
          </a:p>
          <a:p>
            <a:r>
              <a:rPr lang="en-US" dirty="0" smtClean="0"/>
              <a:t>Good </a:t>
            </a:r>
            <a:r>
              <a:rPr lang="en-US" dirty="0"/>
              <a:t>if computation is large/complex or requires access to private data. </a:t>
            </a:r>
            <a:endParaRPr lang="en-US" dirty="0" smtClean="0"/>
          </a:p>
          <a:p>
            <a:endParaRPr lang="en-US" dirty="0"/>
          </a:p>
        </p:txBody>
      </p:sp>
    </p:spTree>
    <p:extLst>
      <p:ext uri="{BB962C8B-B14F-4D97-AF65-F5344CB8AC3E}">
        <p14:creationId xmlns:p14="http://schemas.microsoft.com/office/powerpoint/2010/main" val="3498582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programming(2/2)</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Other server-side programming technologies </a:t>
            </a:r>
            <a:r>
              <a:rPr lang="en-US" dirty="0" smtClean="0"/>
              <a:t>include:</a:t>
            </a:r>
          </a:p>
          <a:p>
            <a:pPr algn="just"/>
            <a:r>
              <a:rPr lang="en-US" dirty="0" smtClean="0"/>
              <a:t>Active </a:t>
            </a:r>
            <a:r>
              <a:rPr lang="en-US" dirty="0"/>
              <a:t>Server Pages (</a:t>
            </a:r>
            <a:r>
              <a:rPr lang="en-US" dirty="0" smtClean="0"/>
              <a:t>ASP)</a:t>
            </a:r>
          </a:p>
          <a:p>
            <a:pPr algn="just"/>
            <a:r>
              <a:rPr lang="en-US" dirty="0" smtClean="0"/>
              <a:t>Java Servlets</a:t>
            </a:r>
          </a:p>
          <a:p>
            <a:pPr algn="just"/>
            <a:r>
              <a:rPr lang="en-US" b="1" dirty="0" smtClean="0"/>
              <a:t>PHP (You will learn this one in this course!)</a:t>
            </a:r>
          </a:p>
          <a:p>
            <a:pPr algn="just"/>
            <a:r>
              <a:rPr lang="en-US" dirty="0" smtClean="0"/>
              <a:t>Server </a:t>
            </a:r>
            <a:r>
              <a:rPr lang="en-US" dirty="0"/>
              <a:t>Side </a:t>
            </a:r>
            <a:r>
              <a:rPr lang="en-US" dirty="0" smtClean="0"/>
              <a:t>Includes</a:t>
            </a:r>
          </a:p>
          <a:p>
            <a:pPr algn="just"/>
            <a:r>
              <a:rPr lang="en-US" dirty="0" smtClean="0"/>
              <a:t>Ajax </a:t>
            </a:r>
            <a:r>
              <a:rPr lang="en-US" dirty="0"/>
              <a:t>(using JavaScript on the client side too) </a:t>
            </a:r>
            <a:endParaRPr lang="en-US" dirty="0" smtClean="0"/>
          </a:p>
          <a:p>
            <a:pPr algn="just"/>
            <a:r>
              <a:rPr lang="en-US" dirty="0" smtClean="0"/>
              <a:t>Some </a:t>
            </a:r>
            <a:r>
              <a:rPr lang="en-US" dirty="0"/>
              <a:t>of these are vendor-specific alternatives to CGI (such as Microsoft’s ASP). </a:t>
            </a:r>
            <a:endParaRPr lang="en-US" dirty="0" smtClean="0"/>
          </a:p>
          <a:p>
            <a:pPr algn="just"/>
            <a:r>
              <a:rPr lang="en-US" dirty="0" smtClean="0"/>
              <a:t>They </a:t>
            </a:r>
            <a:r>
              <a:rPr lang="en-US" dirty="0"/>
              <a:t>often provide many of the same capabilities as CGI programs but use HTML-like tags (such as PHP). </a:t>
            </a:r>
            <a:endParaRPr lang="en-US" dirty="0" smtClean="0"/>
          </a:p>
          <a:p>
            <a:pPr algn="just"/>
            <a:r>
              <a:rPr lang="en-US" dirty="0" smtClean="0"/>
              <a:t>Some </a:t>
            </a:r>
            <a:r>
              <a:rPr lang="en-US" dirty="0"/>
              <a:t>of these technologies might require functionality to be enabled in the client’s browser (e.g. </a:t>
            </a:r>
            <a:r>
              <a:rPr lang="en-US" dirty="0" smtClean="0"/>
              <a:t>Ajax)</a:t>
            </a:r>
            <a:endParaRPr lang="en-US" dirty="0"/>
          </a:p>
        </p:txBody>
      </p:sp>
    </p:spTree>
    <p:extLst>
      <p:ext uri="{BB962C8B-B14F-4D97-AF65-F5344CB8AC3E}">
        <p14:creationId xmlns:p14="http://schemas.microsoft.com/office/powerpoint/2010/main" val="16324324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exercise</a:t>
            </a:r>
            <a:endParaRPr lang="en-US" dirty="0"/>
          </a:p>
        </p:txBody>
      </p:sp>
      <p:sp>
        <p:nvSpPr>
          <p:cNvPr id="3" name="Content Placeholder 2"/>
          <p:cNvSpPr>
            <a:spLocks noGrp="1"/>
          </p:cNvSpPr>
          <p:nvPr>
            <p:ph idx="1"/>
          </p:nvPr>
        </p:nvSpPr>
        <p:spPr/>
        <p:txBody>
          <a:bodyPr/>
          <a:lstStyle/>
          <a:p>
            <a:r>
              <a:rPr lang="en-US" dirty="0"/>
              <a:t>Pick some of your favorite websites and try to </a:t>
            </a:r>
            <a:r>
              <a:rPr lang="en-US" dirty="0" smtClean="0"/>
              <a:t>identify</a:t>
            </a:r>
          </a:p>
          <a:p>
            <a:pPr lvl="1"/>
            <a:r>
              <a:rPr lang="en-US" dirty="0" smtClean="0"/>
              <a:t>the </a:t>
            </a:r>
            <a:r>
              <a:rPr lang="en-US" dirty="0"/>
              <a:t>static </a:t>
            </a:r>
            <a:r>
              <a:rPr lang="en-US" dirty="0" smtClean="0"/>
              <a:t>components</a:t>
            </a:r>
          </a:p>
          <a:p>
            <a:pPr lvl="1"/>
            <a:r>
              <a:rPr lang="en-US" dirty="0" smtClean="0"/>
              <a:t>the </a:t>
            </a:r>
            <a:r>
              <a:rPr lang="en-US" dirty="0"/>
              <a:t>dynamic </a:t>
            </a:r>
            <a:r>
              <a:rPr lang="en-US" dirty="0" smtClean="0"/>
              <a:t>components</a:t>
            </a:r>
          </a:p>
          <a:p>
            <a:pPr lvl="1"/>
            <a:r>
              <a:rPr lang="en-US" dirty="0" smtClean="0"/>
              <a:t>Which </a:t>
            </a:r>
            <a:r>
              <a:rPr lang="en-US" dirty="0"/>
              <a:t>sites are using JavaScript</a:t>
            </a:r>
            <a:r>
              <a:rPr lang="en-US" dirty="0" smtClean="0"/>
              <a:t>?</a:t>
            </a:r>
          </a:p>
          <a:p>
            <a:pPr lvl="1"/>
            <a:r>
              <a:rPr lang="en-US" dirty="0" smtClean="0"/>
              <a:t>Which </a:t>
            </a:r>
            <a:r>
              <a:rPr lang="en-US" dirty="0"/>
              <a:t>are using Java applets? </a:t>
            </a:r>
          </a:p>
          <a:p>
            <a:pPr lvl="1"/>
            <a:r>
              <a:rPr lang="en-US" dirty="0" smtClean="0"/>
              <a:t>Which </a:t>
            </a:r>
            <a:r>
              <a:rPr lang="en-US" dirty="0"/>
              <a:t>are using server-side elements such as CGI programs</a:t>
            </a:r>
            <a:r>
              <a:rPr lang="en-US" dirty="0" smtClean="0"/>
              <a:t>?</a:t>
            </a:r>
            <a:endParaRPr lang="en-US" dirty="0"/>
          </a:p>
          <a:p>
            <a:r>
              <a:rPr lang="en-US" b="1" u="sng" dirty="0" smtClean="0"/>
              <a:t>READINGS</a:t>
            </a:r>
          </a:p>
          <a:p>
            <a:pPr lvl="1"/>
            <a:r>
              <a:rPr lang="en-US" dirty="0">
                <a:hlinkClick r:id="rId2"/>
              </a:rPr>
              <a:t>http://cgi.csc.liv.ac.uk/~ullrich/COMP519/notes/lect01.pdf</a:t>
            </a:r>
            <a:endParaRPr lang="en-US" dirty="0">
              <a:hlinkClick r:id="rId3"/>
            </a:endParaRPr>
          </a:p>
          <a:p>
            <a:pPr lvl="1"/>
            <a:r>
              <a:rPr lang="en-US" dirty="0">
                <a:hlinkClick r:id="rId3"/>
              </a:rPr>
              <a:t>https://cgi.csc.liv.ac.uk/~martin/teaching/comp519/NOTES/overview.pdf</a:t>
            </a:r>
            <a:endParaRPr lang="en-US" dirty="0"/>
          </a:p>
          <a:p>
            <a:endParaRPr lang="en-US" dirty="0" smtClean="0"/>
          </a:p>
        </p:txBody>
      </p:sp>
    </p:spTree>
    <p:extLst>
      <p:ext uri="{BB962C8B-B14F-4D97-AF65-F5344CB8AC3E}">
        <p14:creationId xmlns:p14="http://schemas.microsoft.com/office/powerpoint/2010/main" val="593694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p:txBody>
          <a:bodyPr/>
          <a:lstStyle/>
          <a:p>
            <a:r>
              <a:rPr lang="en-US" dirty="0" smtClean="0">
                <a:hlinkClick r:id="rId2"/>
              </a:rPr>
              <a:t>https</a:t>
            </a:r>
            <a:r>
              <a:rPr lang="en-US" dirty="0">
                <a:hlinkClick r:id="rId2"/>
              </a:rPr>
              <a:t>://</a:t>
            </a:r>
            <a:r>
              <a:rPr lang="en-US" dirty="0" smtClean="0">
                <a:hlinkClick r:id="rId2"/>
              </a:rPr>
              <a:t>home.cern/science/computing/birth-web/short-history-web</a:t>
            </a:r>
            <a:endParaRPr lang="en-US" dirty="0" smtClean="0"/>
          </a:p>
          <a:p>
            <a:r>
              <a:rPr lang="en-US" dirty="0">
                <a:hlinkClick r:id="rId3"/>
              </a:rPr>
              <a:t>https://www.cs.purdue.edu/homes/bxd/inter/tableOfContents.html</a:t>
            </a:r>
            <a:endParaRPr lang="en-US" u="sng" dirty="0" smtClean="0">
              <a:hlinkClick r:id="rId4"/>
            </a:endParaRPr>
          </a:p>
          <a:p>
            <a:endParaRPr lang="en-US" dirty="0"/>
          </a:p>
        </p:txBody>
      </p:sp>
    </p:spTree>
    <p:extLst>
      <p:ext uri="{BB962C8B-B14F-4D97-AF65-F5344CB8AC3E}">
        <p14:creationId xmlns:p14="http://schemas.microsoft.com/office/powerpoint/2010/main" val="10347399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a:t>
            </a:r>
            <a:endParaRPr lang="en-US" dirty="0"/>
          </a:p>
        </p:txBody>
      </p:sp>
      <p:sp>
        <p:nvSpPr>
          <p:cNvPr id="3" name="Content Placeholder 2"/>
          <p:cNvSpPr>
            <a:spLocks noGrp="1"/>
          </p:cNvSpPr>
          <p:nvPr>
            <p:ph idx="1"/>
          </p:nvPr>
        </p:nvSpPr>
        <p:spPr/>
        <p:txBody>
          <a:bodyPr/>
          <a:lstStyle/>
          <a:p>
            <a:r>
              <a:rPr lang="en-US" dirty="0" smtClean="0"/>
              <a:t>This module is designed and created with the help from following sources-</a:t>
            </a:r>
          </a:p>
          <a:p>
            <a:pPr lvl="1"/>
            <a:r>
              <a:rPr lang="en-US" dirty="0">
                <a:hlinkClick r:id="rId2"/>
              </a:rPr>
              <a:t>https://cgi.csc.liv.ac.uk/~ullrich/COMP519/</a:t>
            </a:r>
            <a:endParaRPr lang="en-US" dirty="0"/>
          </a:p>
          <a:p>
            <a:pPr lvl="1"/>
            <a:r>
              <a:rPr lang="en-US" dirty="0">
                <a:hlinkClick r:id="rId3"/>
              </a:rPr>
              <a:t>http://www.csc.liv.ac.uk/~martin/teaching/comp519/</a:t>
            </a:r>
          </a:p>
          <a:p>
            <a:r>
              <a:rPr lang="en-US" dirty="0"/>
              <a:t>M</a:t>
            </a:r>
            <a:r>
              <a:rPr lang="en-US" dirty="0" smtClean="0"/>
              <a:t>y sincere </a:t>
            </a:r>
            <a:r>
              <a:rPr lang="en-US" dirty="0" err="1" smtClean="0"/>
              <a:t>grattitude</a:t>
            </a:r>
            <a:r>
              <a:rPr lang="en-US" dirty="0" smtClean="0"/>
              <a:t> to Professor </a:t>
            </a:r>
            <a:r>
              <a:rPr lang="en-US" dirty="0" err="1" smtClean="0"/>
              <a:t>Hustadt</a:t>
            </a:r>
            <a:r>
              <a:rPr lang="en-US" dirty="0" smtClean="0"/>
              <a:t>  and Professor Martin for their support and materials.</a:t>
            </a:r>
          </a:p>
          <a:p>
            <a:r>
              <a:rPr lang="en-US" dirty="0" smtClean="0"/>
              <a:t>Following lecture materials also use different sources including this and will be mostly mentioned at reference section.</a:t>
            </a:r>
          </a:p>
        </p:txBody>
      </p:sp>
    </p:spTree>
    <p:extLst>
      <p:ext uri="{BB962C8B-B14F-4D97-AF65-F5344CB8AC3E}">
        <p14:creationId xmlns:p14="http://schemas.microsoft.com/office/powerpoint/2010/main" val="509584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structure</a:t>
            </a:r>
            <a:endParaRPr lang="en-US" dirty="0"/>
          </a:p>
        </p:txBody>
      </p:sp>
      <p:sp>
        <p:nvSpPr>
          <p:cNvPr id="3" name="Content Placeholder 2"/>
          <p:cNvSpPr>
            <a:spLocks noGrp="1"/>
          </p:cNvSpPr>
          <p:nvPr>
            <p:ph idx="1"/>
          </p:nvPr>
        </p:nvSpPr>
        <p:spPr/>
        <p:txBody>
          <a:bodyPr/>
          <a:lstStyle/>
          <a:p>
            <a:pPr algn="just">
              <a:buFont typeface="Wingdings" charset="2"/>
              <a:buChar char="ü"/>
            </a:pPr>
            <a:r>
              <a:rPr lang="en-US" dirty="0" smtClean="0"/>
              <a:t>Two lecture sessions and one lab session per week</a:t>
            </a:r>
          </a:p>
          <a:p>
            <a:pPr algn="just">
              <a:buFont typeface="Wingdings" charset="2"/>
              <a:buChar char="ü"/>
            </a:pPr>
            <a:r>
              <a:rPr lang="en-US" dirty="0" smtClean="0"/>
              <a:t>Everything and anything discussed in lecture session will be implemented in the following lab</a:t>
            </a:r>
          </a:p>
          <a:p>
            <a:pPr algn="just">
              <a:buFont typeface="Wingdings" charset="2"/>
              <a:buChar char="ü"/>
            </a:pPr>
            <a:r>
              <a:rPr lang="en-US" dirty="0" smtClean="0"/>
              <a:t>At least FOUR major assignments in LAB as a part of continuous evaluation</a:t>
            </a:r>
          </a:p>
          <a:p>
            <a:pPr algn="just">
              <a:buFont typeface="Wingdings" charset="2"/>
              <a:buChar char="ü"/>
            </a:pPr>
            <a:r>
              <a:rPr lang="en-US" dirty="0" smtClean="0"/>
              <a:t>Deadlines will be strictly maintained</a:t>
            </a:r>
          </a:p>
          <a:p>
            <a:pPr algn="just">
              <a:buFont typeface="Wingdings" charset="2"/>
              <a:buChar char="ü"/>
            </a:pPr>
            <a:r>
              <a:rPr lang="en-US" dirty="0" smtClean="0"/>
              <a:t>Notes and additional resources will be provided to read/go through beforehand</a:t>
            </a:r>
          </a:p>
        </p:txBody>
      </p:sp>
    </p:spTree>
    <p:extLst>
      <p:ext uri="{BB962C8B-B14F-4D97-AF65-F5344CB8AC3E}">
        <p14:creationId xmlns:p14="http://schemas.microsoft.com/office/powerpoint/2010/main" val="11523266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0466" y="2751931"/>
            <a:ext cx="4936485" cy="752731"/>
          </a:xfrm>
        </p:spPr>
        <p:txBody>
          <a:bodyPr>
            <a:noAutofit/>
          </a:bodyPr>
          <a:lstStyle/>
          <a:p>
            <a:pPr algn="r"/>
            <a:r>
              <a:rPr lang="en-US" dirty="0" smtClean="0"/>
              <a:t>Lecture Outcome</a:t>
            </a:r>
            <a:endParaRPr lang="en-US" dirty="0"/>
          </a:p>
        </p:txBody>
      </p:sp>
      <p:sp>
        <p:nvSpPr>
          <p:cNvPr id="3" name="Content Placeholder 2"/>
          <p:cNvSpPr>
            <a:spLocks noGrp="1"/>
          </p:cNvSpPr>
          <p:nvPr>
            <p:ph idx="1"/>
          </p:nvPr>
        </p:nvSpPr>
        <p:spPr>
          <a:xfrm>
            <a:off x="6815802" y="3629716"/>
            <a:ext cx="5031149" cy="1236389"/>
          </a:xfrm>
        </p:spPr>
        <p:txBody>
          <a:bodyPr/>
          <a:lstStyle/>
          <a:p>
            <a:pPr algn="r">
              <a:buFont typeface="Wingdings" charset="2"/>
              <a:buChar char="ü"/>
            </a:pPr>
            <a:r>
              <a:rPr lang="en-US" dirty="0" smtClean="0"/>
              <a:t>Differentiate between Web and Internet</a:t>
            </a:r>
          </a:p>
          <a:p>
            <a:pPr algn="r">
              <a:buFont typeface="Wingdings" charset="2"/>
              <a:buChar char="ü"/>
            </a:pPr>
            <a:r>
              <a:rPr lang="en-US" dirty="0"/>
              <a:t>Understand Client-Server </a:t>
            </a:r>
            <a:r>
              <a:rPr lang="en-US" dirty="0" smtClean="0"/>
              <a:t>Paradigm</a:t>
            </a:r>
          </a:p>
          <a:p>
            <a:pPr algn="r">
              <a:buFont typeface="Wingdings" charset="2"/>
              <a:buChar char="ü"/>
            </a:pPr>
            <a:r>
              <a:rPr lang="en-US" dirty="0" smtClean="0"/>
              <a:t>Select the appropriate tools</a:t>
            </a:r>
            <a:endParaRPr lang="en-US" dirty="0"/>
          </a:p>
        </p:txBody>
      </p:sp>
      <p:sp>
        <p:nvSpPr>
          <p:cNvPr id="4" name="Title 1"/>
          <p:cNvSpPr txBox="1">
            <a:spLocks/>
          </p:cNvSpPr>
          <p:nvPr/>
        </p:nvSpPr>
        <p:spPr>
          <a:xfrm>
            <a:off x="1009887" y="884420"/>
            <a:ext cx="9093483" cy="10942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mtClean="0"/>
              <a:t>Contents-</a:t>
            </a:r>
            <a:endParaRPr lang="en-US" dirty="0"/>
          </a:p>
        </p:txBody>
      </p:sp>
      <p:sp>
        <p:nvSpPr>
          <p:cNvPr id="5" name="Content Placeholder 2"/>
          <p:cNvSpPr txBox="1">
            <a:spLocks/>
          </p:cNvSpPr>
          <p:nvPr/>
        </p:nvSpPr>
        <p:spPr>
          <a:xfrm>
            <a:off x="1009887" y="2008682"/>
            <a:ext cx="6670624" cy="108963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buFont typeface="Wingdings" charset="2"/>
              <a:buChar char="ü"/>
            </a:pPr>
            <a:r>
              <a:rPr lang="en-GB" dirty="0" smtClean="0"/>
              <a:t>Internet and the Web</a:t>
            </a:r>
          </a:p>
          <a:p>
            <a:pPr>
              <a:buFont typeface="Wingdings" charset="2"/>
              <a:buChar char="ü"/>
            </a:pPr>
            <a:r>
              <a:rPr lang="en-US" dirty="0" smtClean="0"/>
              <a:t>Client-Server Paradigm</a:t>
            </a:r>
            <a:endParaRPr lang="en-US" dirty="0"/>
          </a:p>
        </p:txBody>
      </p:sp>
    </p:spTree>
    <p:extLst>
      <p:ext uri="{BB962C8B-B14F-4D97-AF65-F5344CB8AC3E}">
        <p14:creationId xmlns:p14="http://schemas.microsoft.com/office/powerpoint/2010/main" val="2317687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 internet</a:t>
            </a:r>
            <a:endParaRPr lang="en-US" dirty="0"/>
          </a:p>
        </p:txBody>
      </p:sp>
      <p:sp>
        <p:nvSpPr>
          <p:cNvPr id="3" name="Content Placeholder 2"/>
          <p:cNvSpPr>
            <a:spLocks noGrp="1"/>
          </p:cNvSpPr>
          <p:nvPr>
            <p:ph idx="1"/>
          </p:nvPr>
        </p:nvSpPr>
        <p:spPr/>
        <p:txBody>
          <a:bodyPr>
            <a:normAutofit/>
          </a:bodyPr>
          <a:lstStyle/>
          <a:p>
            <a:r>
              <a:rPr lang="en-US" dirty="0"/>
              <a:t>Internet </a:t>
            </a:r>
            <a:endParaRPr lang="en-US" dirty="0" smtClean="0"/>
          </a:p>
          <a:p>
            <a:pPr lvl="1"/>
            <a:r>
              <a:rPr lang="en-US" dirty="0" smtClean="0"/>
              <a:t>A </a:t>
            </a:r>
            <a:r>
              <a:rPr lang="en-US" dirty="0"/>
              <a:t>physical network of networks connecting billions of computers and other devices using common protocols (TCP/IP) for sharing and transmitting information </a:t>
            </a:r>
          </a:p>
          <a:p>
            <a:r>
              <a:rPr lang="en-US" dirty="0"/>
              <a:t>World Wide Web [Old] </a:t>
            </a:r>
          </a:p>
          <a:p>
            <a:pPr lvl="1"/>
            <a:r>
              <a:rPr lang="en-US" dirty="0"/>
              <a:t>A collection of interlinked multimedia documents</a:t>
            </a:r>
            <a:br>
              <a:rPr lang="en-US" dirty="0"/>
            </a:br>
            <a:r>
              <a:rPr lang="en-US" dirty="0"/>
              <a:t>(web pages stored on internet connected devices and accessed using a common protocol (HTTP)) </a:t>
            </a:r>
          </a:p>
          <a:p>
            <a:r>
              <a:rPr lang="en-US" dirty="0"/>
              <a:t>Key </a:t>
            </a:r>
            <a:r>
              <a:rPr lang="en-US" dirty="0" smtClean="0"/>
              <a:t>distinction:</a:t>
            </a:r>
          </a:p>
          <a:p>
            <a:pPr lvl="1"/>
            <a:r>
              <a:rPr lang="en-US" dirty="0" smtClean="0"/>
              <a:t>The </a:t>
            </a:r>
            <a:r>
              <a:rPr lang="en-US" dirty="0"/>
              <a:t>internet is hardware plus protocols while the world wide web is software plus </a:t>
            </a:r>
            <a:r>
              <a:rPr lang="en-US" dirty="0" smtClean="0"/>
              <a:t>protocols</a:t>
            </a:r>
          </a:p>
          <a:p>
            <a:pPr lvl="1"/>
            <a:r>
              <a:rPr lang="en-US" dirty="0" smtClean="0"/>
              <a:t>The </a:t>
            </a:r>
            <a:r>
              <a:rPr lang="en-US" dirty="0"/>
              <a:t>world wide web is an application using the internet to transmit </a:t>
            </a:r>
            <a:r>
              <a:rPr lang="en-US" dirty="0" smtClean="0"/>
              <a:t>information, just like many others, for example, email, SSH, FTP </a:t>
            </a:r>
          </a:p>
          <a:p>
            <a:endParaRPr lang="en-US" dirty="0"/>
          </a:p>
        </p:txBody>
      </p:sp>
    </p:spTree>
    <p:extLst>
      <p:ext uri="{BB962C8B-B14F-4D97-AF65-F5344CB8AC3E}">
        <p14:creationId xmlns:p14="http://schemas.microsoft.com/office/powerpoint/2010/main" val="16393075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History(1/3)</a:t>
            </a:r>
            <a:endParaRPr lang="en-US" dirty="0"/>
          </a:p>
        </p:txBody>
      </p:sp>
      <p:sp>
        <p:nvSpPr>
          <p:cNvPr id="3" name="Content Placeholder 2"/>
          <p:cNvSpPr>
            <a:spLocks noGrp="1"/>
          </p:cNvSpPr>
          <p:nvPr>
            <p:ph idx="1"/>
          </p:nvPr>
        </p:nvSpPr>
        <p:spPr/>
        <p:txBody>
          <a:bodyPr>
            <a:normAutofit/>
          </a:bodyPr>
          <a:lstStyle/>
          <a:p>
            <a:r>
              <a:rPr lang="en-US" dirty="0" smtClean="0"/>
              <a:t>1969: ARPANET </a:t>
            </a:r>
            <a:r>
              <a:rPr lang="en-US" dirty="0"/>
              <a:t>(precursor of the </a:t>
            </a:r>
            <a:r>
              <a:rPr lang="en-US" dirty="0" smtClean="0"/>
              <a:t>Internet)</a:t>
            </a:r>
          </a:p>
          <a:p>
            <a:r>
              <a:rPr lang="en-US" dirty="0" smtClean="0"/>
              <a:t>1971: First </a:t>
            </a:r>
            <a:r>
              <a:rPr lang="en-US" dirty="0"/>
              <a:t>e-mail </a:t>
            </a:r>
            <a:r>
              <a:rPr lang="en-US" dirty="0" smtClean="0"/>
              <a:t>transmission, File Transfer Protocol</a:t>
            </a:r>
          </a:p>
          <a:p>
            <a:r>
              <a:rPr lang="en-US" dirty="0" smtClean="0"/>
              <a:t>1972-1980: </a:t>
            </a:r>
          </a:p>
          <a:p>
            <a:pPr lvl="1"/>
            <a:r>
              <a:rPr lang="en-US" dirty="0" err="1" smtClean="0"/>
              <a:t>Vadic</a:t>
            </a:r>
            <a:r>
              <a:rPr lang="en-US" dirty="0" smtClean="0"/>
              <a:t> </a:t>
            </a:r>
            <a:r>
              <a:rPr lang="en-US" dirty="0"/>
              <a:t>VA3400 modem (1,200 bit/s over phone network) </a:t>
            </a:r>
            <a:endParaRPr lang="en-US" dirty="0" smtClean="0"/>
          </a:p>
          <a:p>
            <a:pPr lvl="1"/>
            <a:r>
              <a:rPr lang="en-US" dirty="0" smtClean="0"/>
              <a:t>RSA </a:t>
            </a:r>
            <a:r>
              <a:rPr lang="en-US" dirty="0"/>
              <a:t>public-key </a:t>
            </a:r>
            <a:r>
              <a:rPr lang="en-US" dirty="0" smtClean="0"/>
              <a:t>cryptography</a:t>
            </a:r>
          </a:p>
          <a:p>
            <a:pPr lvl="1"/>
            <a:r>
              <a:rPr lang="en-US" dirty="0" smtClean="0"/>
              <a:t>EPSS/</a:t>
            </a:r>
            <a:r>
              <a:rPr lang="en-US" dirty="0" err="1" smtClean="0"/>
              <a:t>SERCnet</a:t>
            </a:r>
            <a:r>
              <a:rPr lang="en-US" dirty="0" smtClean="0"/>
              <a:t> </a:t>
            </a:r>
            <a:r>
              <a:rPr lang="en-US" dirty="0"/>
              <a:t>(first UK </a:t>
            </a:r>
            <a:r>
              <a:rPr lang="en-US" dirty="0" smtClean="0"/>
              <a:t>networks between </a:t>
            </a:r>
            <a:r>
              <a:rPr lang="en-US" dirty="0"/>
              <a:t>research institutions) </a:t>
            </a:r>
            <a:endParaRPr lang="en-US" dirty="0" smtClean="0"/>
          </a:p>
          <a:p>
            <a:r>
              <a:rPr lang="en-US" dirty="0" smtClean="0"/>
              <a:t>1981: IBM PC 5150</a:t>
            </a:r>
          </a:p>
          <a:p>
            <a:r>
              <a:rPr lang="en-US" dirty="0" smtClean="0"/>
              <a:t>1982: TCP/IP standardized</a:t>
            </a:r>
            <a:endParaRPr lang="en-US" dirty="0"/>
          </a:p>
          <a:p>
            <a:r>
              <a:rPr lang="en-US" dirty="0" smtClean="0"/>
              <a:t>1985 : FTP </a:t>
            </a:r>
            <a:r>
              <a:rPr lang="en-US" dirty="0"/>
              <a:t>on TCP </a:t>
            </a:r>
            <a:r>
              <a:rPr lang="en-US" dirty="0" smtClean="0"/>
              <a:t>standardized </a:t>
            </a:r>
            <a:endParaRPr lang="en-US" dirty="0"/>
          </a:p>
          <a:p>
            <a:endParaRPr lang="en-US" dirty="0"/>
          </a:p>
        </p:txBody>
      </p:sp>
    </p:spTree>
    <p:extLst>
      <p:ext uri="{BB962C8B-B14F-4D97-AF65-F5344CB8AC3E}">
        <p14:creationId xmlns:p14="http://schemas.microsoft.com/office/powerpoint/2010/main" val="7507959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History(2/3)</a:t>
            </a:r>
            <a:endParaRPr lang="en-US" dirty="0"/>
          </a:p>
        </p:txBody>
      </p:sp>
      <p:sp>
        <p:nvSpPr>
          <p:cNvPr id="3" name="Content Placeholder 2"/>
          <p:cNvSpPr>
            <a:spLocks noGrp="1"/>
          </p:cNvSpPr>
          <p:nvPr>
            <p:ph idx="1"/>
          </p:nvPr>
        </p:nvSpPr>
        <p:spPr/>
        <p:txBody>
          <a:bodyPr>
            <a:normAutofit lnSpcReduction="10000"/>
          </a:bodyPr>
          <a:lstStyle/>
          <a:p>
            <a:r>
              <a:rPr lang="en-US" dirty="0"/>
              <a:t>mid 1980s: Janet (UK network between research institutions</a:t>
            </a:r>
            <a:br>
              <a:rPr lang="en-US" dirty="0"/>
            </a:br>
            <a:r>
              <a:rPr lang="en-US" dirty="0"/>
              <a:t>with 2 Mbit/s backbone and 64 </a:t>
            </a:r>
            <a:r>
              <a:rPr lang="en-US" dirty="0" err="1"/>
              <a:t>kbit</a:t>
            </a:r>
            <a:r>
              <a:rPr lang="en-US" dirty="0"/>
              <a:t>/s access </a:t>
            </a:r>
            <a:r>
              <a:rPr lang="en-US" dirty="0" smtClean="0"/>
              <a:t>links)</a:t>
            </a:r>
          </a:p>
          <a:p>
            <a:r>
              <a:rPr lang="en-US" dirty="0" smtClean="0"/>
              <a:t>1986:U.S</a:t>
            </a:r>
            <a:r>
              <a:rPr lang="en-US" dirty="0"/>
              <a:t>. Robotics HST modem (9600 bit/s) TCP/IP networks expand across the </a:t>
            </a:r>
            <a:r>
              <a:rPr lang="en-US" dirty="0" smtClean="0"/>
              <a:t>world</a:t>
            </a:r>
          </a:p>
          <a:p>
            <a:r>
              <a:rPr lang="en-US" dirty="0" smtClean="0"/>
              <a:t>Late 1980s: TCP/IP </a:t>
            </a:r>
            <a:r>
              <a:rPr lang="en-US" dirty="0"/>
              <a:t>networks expand across the world </a:t>
            </a:r>
            <a:endParaRPr lang="en-US" dirty="0" smtClean="0"/>
          </a:p>
          <a:p>
            <a:r>
              <a:rPr lang="en-US" dirty="0" smtClean="0"/>
              <a:t>1991: </a:t>
            </a:r>
          </a:p>
          <a:p>
            <a:pPr lvl="1"/>
            <a:r>
              <a:rPr lang="en-US" dirty="0"/>
              <a:t>Janet adds IP </a:t>
            </a:r>
            <a:r>
              <a:rPr lang="en-US" dirty="0" smtClean="0"/>
              <a:t>service</a:t>
            </a:r>
          </a:p>
          <a:p>
            <a:pPr lvl="1"/>
            <a:r>
              <a:rPr lang="en-US" dirty="0" smtClean="0"/>
              <a:t>Gopher </a:t>
            </a:r>
            <a:r>
              <a:rPr lang="en-US" dirty="0"/>
              <a:t>/ World Wide Web</a:t>
            </a:r>
            <a:endParaRPr lang="en-US" dirty="0" smtClean="0"/>
          </a:p>
          <a:p>
            <a:pPr lvl="1"/>
            <a:r>
              <a:rPr lang="en-US" dirty="0" smtClean="0"/>
              <a:t>GSM </a:t>
            </a:r>
            <a:r>
              <a:rPr lang="en-US" dirty="0"/>
              <a:t>(second generation cellular network) digital, circuit switched network for full duplex voice telephony </a:t>
            </a:r>
            <a:endParaRPr lang="en-US" dirty="0" smtClean="0"/>
          </a:p>
          <a:p>
            <a:r>
              <a:rPr lang="en-US" dirty="0" smtClean="0"/>
              <a:t>1995: First </a:t>
            </a:r>
            <a:r>
              <a:rPr lang="en-US" dirty="0"/>
              <a:t>public releases of JavaScript and PHP </a:t>
            </a:r>
            <a:endParaRPr lang="en-US" dirty="0" smtClean="0"/>
          </a:p>
          <a:p>
            <a:r>
              <a:rPr lang="en-US" dirty="0" smtClean="0"/>
              <a:t>1997: World </a:t>
            </a:r>
            <a:r>
              <a:rPr lang="en-US" dirty="0"/>
              <a:t>Wide Web slowly arrives on mobile phones </a:t>
            </a:r>
          </a:p>
          <a:p>
            <a:endParaRPr lang="en-US" dirty="0"/>
          </a:p>
        </p:txBody>
      </p:sp>
    </p:spTree>
    <p:extLst>
      <p:ext uri="{BB962C8B-B14F-4D97-AF65-F5344CB8AC3E}">
        <p14:creationId xmlns:p14="http://schemas.microsoft.com/office/powerpoint/2010/main" val="14427507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History(3/3)</a:t>
            </a:r>
            <a:endParaRPr lang="en-US" dirty="0"/>
          </a:p>
        </p:txBody>
      </p:sp>
      <p:sp>
        <p:nvSpPr>
          <p:cNvPr id="3" name="Content Placeholder 2"/>
          <p:cNvSpPr>
            <a:spLocks noGrp="1"/>
          </p:cNvSpPr>
          <p:nvPr>
            <p:ph idx="1"/>
          </p:nvPr>
        </p:nvSpPr>
        <p:spPr/>
        <p:txBody>
          <a:bodyPr/>
          <a:lstStyle/>
          <a:p>
            <a:r>
              <a:rPr lang="en-US" dirty="0"/>
              <a:t>Current Applications: </a:t>
            </a:r>
          </a:p>
          <a:p>
            <a:pPr lvl="1"/>
            <a:r>
              <a:rPr lang="en-US" dirty="0"/>
              <a:t>Communication via e-mail, Twitter, </a:t>
            </a:r>
            <a:r>
              <a:rPr lang="en-US" dirty="0" err="1"/>
              <a:t>etc</a:t>
            </a:r>
            <a:r>
              <a:rPr lang="en-US" dirty="0"/>
              <a:t> </a:t>
            </a:r>
          </a:p>
          <a:p>
            <a:pPr lvl="1"/>
            <a:r>
              <a:rPr lang="en-US" dirty="0"/>
              <a:t>Joint manipulation of concepts and actions: Collaborative editing, Crowd sourcing, Wikis (Wikipedia) </a:t>
            </a:r>
          </a:p>
          <a:p>
            <a:pPr lvl="1"/>
            <a:r>
              <a:rPr lang="en-US" dirty="0"/>
              <a:t>E-Commerce: Online auctions and markets </a:t>
            </a:r>
          </a:p>
          <a:p>
            <a:pPr lvl="1"/>
            <a:r>
              <a:rPr lang="en-US" dirty="0"/>
              <a:t>Social media, social networks, </a:t>
            </a:r>
          </a:p>
          <a:p>
            <a:pPr lvl="1"/>
            <a:r>
              <a:rPr lang="en-US" dirty="0"/>
              <a:t>virtual learning environments </a:t>
            </a:r>
          </a:p>
        </p:txBody>
      </p:sp>
    </p:spTree>
    <p:extLst>
      <p:ext uri="{BB962C8B-B14F-4D97-AF65-F5344CB8AC3E}">
        <p14:creationId xmlns:p14="http://schemas.microsoft.com/office/powerpoint/2010/main" val="18714476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the Web was born</a:t>
            </a:r>
          </a:p>
        </p:txBody>
      </p:sp>
      <p:sp>
        <p:nvSpPr>
          <p:cNvPr id="3" name="Content Placeholder 2"/>
          <p:cNvSpPr>
            <a:spLocks noGrp="1"/>
          </p:cNvSpPr>
          <p:nvPr>
            <p:ph idx="1"/>
          </p:nvPr>
        </p:nvSpPr>
        <p:spPr>
          <a:xfrm>
            <a:off x="1069848" y="2121408"/>
            <a:ext cx="5495814" cy="4050792"/>
          </a:xfrm>
        </p:spPr>
        <p:txBody>
          <a:bodyPr>
            <a:normAutofit/>
          </a:bodyPr>
          <a:lstStyle/>
          <a:p>
            <a:pPr algn="just"/>
            <a:r>
              <a:rPr lang="en-US" dirty="0" smtClean="0"/>
              <a:t>“</a:t>
            </a:r>
            <a:r>
              <a:rPr lang="en-US" b="1" i="1" dirty="0" smtClean="0"/>
              <a:t>Tim </a:t>
            </a:r>
            <a:r>
              <a:rPr lang="en-US" b="1" i="1" dirty="0"/>
              <a:t>Berners-Lee</a:t>
            </a:r>
            <a:r>
              <a:rPr lang="en-US" dirty="0"/>
              <a:t>, a British scientist, invented the World Wide Web (WWW) in 1989, while working at </a:t>
            </a:r>
            <a:r>
              <a:rPr lang="en-US" b="1" i="1" dirty="0"/>
              <a:t>CERN</a:t>
            </a:r>
            <a:r>
              <a:rPr lang="en-US" dirty="0"/>
              <a:t>. </a:t>
            </a:r>
            <a:r>
              <a:rPr lang="en-US" dirty="0" smtClean="0"/>
              <a:t> The </a:t>
            </a:r>
            <a:r>
              <a:rPr lang="en-US" dirty="0"/>
              <a:t>Web was originally conceived and developed to meet the demand for automated information-sharing between scientists in universities and institutes around the world</a:t>
            </a:r>
            <a:r>
              <a:rPr lang="en-US" dirty="0" smtClean="0"/>
              <a:t>.”</a:t>
            </a:r>
          </a:p>
          <a:p>
            <a:pPr lvl="1" algn="just"/>
            <a:r>
              <a:rPr lang="en-US" dirty="0" smtClean="0">
                <a:hlinkClick r:id="rId2"/>
              </a:rPr>
              <a:t>Go to CERN’s official site</a:t>
            </a:r>
            <a:endParaRPr lang="en-US" dirty="0"/>
          </a:p>
          <a:p>
            <a:pPr algn="just"/>
            <a:endParaRPr lang="en-US" dirty="0">
              <a:effectLst/>
            </a:endParaRPr>
          </a:p>
        </p:txBody>
      </p:sp>
      <p:pic>
        <p:nvPicPr>
          <p:cNvPr id="11" name="Picture 2" descr="WW,Web,CERN50,Golden Jubilee Photo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5662" y="2194561"/>
            <a:ext cx="4436787" cy="368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522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1130</TotalTime>
  <Words>1569</Words>
  <Application>Microsoft Office PowerPoint</Application>
  <PresentationFormat>Widescreen</PresentationFormat>
  <Paragraphs>178</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Calibri</vt:lpstr>
      <vt:lpstr>Mangal</vt:lpstr>
      <vt:lpstr>Rockwell</vt:lpstr>
      <vt:lpstr>Rockwell Condensed</vt:lpstr>
      <vt:lpstr>Rockwell Extra Bold</vt:lpstr>
      <vt:lpstr>Wingdings</vt:lpstr>
      <vt:lpstr>Wood Type</vt:lpstr>
      <vt:lpstr>Cse417: web engineering</vt:lpstr>
      <vt:lpstr>Overview</vt:lpstr>
      <vt:lpstr>Course structure</vt:lpstr>
      <vt:lpstr>Lecture Outcome</vt:lpstr>
      <vt:lpstr>Web ≠ internet</vt:lpstr>
      <vt:lpstr>History(1/3)</vt:lpstr>
      <vt:lpstr>History(2/3)</vt:lpstr>
      <vt:lpstr>History(3/3)</vt:lpstr>
      <vt:lpstr>Where the Web was born</vt:lpstr>
      <vt:lpstr>How the web began</vt:lpstr>
      <vt:lpstr>Web ≠ internet (Again?)</vt:lpstr>
      <vt:lpstr>Web ≠ internet (Ok! Last Time!)</vt:lpstr>
      <vt:lpstr>Web Programming versus App Programming </vt:lpstr>
      <vt:lpstr>Static vs. Dynamic Webpages(1/2)</vt:lpstr>
      <vt:lpstr>Static vs. Dynamic Webpages(2/2)</vt:lpstr>
      <vt:lpstr>distributed system</vt:lpstr>
      <vt:lpstr>Types of distributed systems</vt:lpstr>
      <vt:lpstr>Client-server paradigm</vt:lpstr>
      <vt:lpstr>Client-side programming(1/2)</vt:lpstr>
      <vt:lpstr>Client-side programming(2/2)</vt:lpstr>
      <vt:lpstr>Server-side programming(1/2)</vt:lpstr>
      <vt:lpstr>Server-side programming(2/2)</vt:lpstr>
      <vt:lpstr>An exercise</vt:lpstr>
      <vt:lpstr>References </vt:lpstr>
      <vt:lpstr>ACKNOWLEDGEMENT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Cse417: web engineering</dc:title>
  <dc:creator>Microsoft Office User</dc:creator>
  <cp:lastModifiedBy>Abida Era</cp:lastModifiedBy>
  <cp:revision>103</cp:revision>
  <dcterms:created xsi:type="dcterms:W3CDTF">2020-04-28T17:31:48Z</dcterms:created>
  <dcterms:modified xsi:type="dcterms:W3CDTF">2021-01-29T15:34:39Z</dcterms:modified>
</cp:coreProperties>
</file>