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iGyezZxp63rzdwNM8khgg8jQO8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7"/>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0" name="Google Shape;20;p27"/>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 name="Google Shape;21;p27"/>
          <p:cNvSpPr/>
          <p:nvPr/>
        </p:nvSpPr>
        <p:spPr>
          <a:xfrm>
            <a:off x="920834" y="1484779"/>
            <a:ext cx="10222992" cy="2743200"/>
          </a:xfrm>
          <a:prstGeom prst="rect">
            <a:avLst/>
          </a:prstGeom>
          <a:blipFill rotWithShape="1">
            <a:blip r:embed="rId4">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22" name="Google Shape;22;p27"/>
          <p:cNvGrpSpPr/>
          <p:nvPr/>
        </p:nvGrpSpPr>
        <p:grpSpPr>
          <a:xfrm>
            <a:off x="9649215" y="4068923"/>
            <a:ext cx="1080904" cy="1080902"/>
            <a:chOff x="9685338" y="4460675"/>
            <a:chExt cx="1080904" cy="1080902"/>
          </a:xfrm>
        </p:grpSpPr>
        <p:sp>
          <p:nvSpPr>
            <p:cNvPr id="23" name="Google Shape;23;p27"/>
            <p:cNvSpPr/>
            <p:nvPr/>
          </p:nvSpPr>
          <p:spPr>
            <a:xfrm>
              <a:off x="9685338" y="4460675"/>
              <a:ext cx="1080904" cy="1080902"/>
            </a:xfrm>
            <a:prstGeom prst="ellipse">
              <a:avLst/>
            </a:prstGeom>
            <a:blipFill rotWithShape="1">
              <a:blip r:embed="rId5">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4" name="Google Shape;24;p2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5" name="Google Shape;25;p2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2380"/>
              <a:buNone/>
              <a:defRPr sz="2800"/>
            </a:lvl2pPr>
            <a:lvl3pPr lvl="2" algn="ctr">
              <a:lnSpc>
                <a:spcPct val="90000"/>
              </a:lnSpc>
              <a:spcBef>
                <a:spcPts val="400"/>
              </a:spcBef>
              <a:spcAft>
                <a:spcPts val="0"/>
              </a:spcAft>
              <a:buSzPts val="2040"/>
              <a:buNone/>
              <a:defRPr sz="24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9"/>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8" name="Google Shape;38;p29"/>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9"/>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9"/>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29"/>
          <p:cNvGrpSpPr/>
          <p:nvPr/>
        </p:nvGrpSpPr>
        <p:grpSpPr>
          <a:xfrm>
            <a:off x="897399" y="2325848"/>
            <a:ext cx="1080904" cy="1080902"/>
            <a:chOff x="9685338" y="4460675"/>
            <a:chExt cx="1080904" cy="1080902"/>
          </a:xfrm>
        </p:grpSpPr>
        <p:sp>
          <p:nvSpPr>
            <p:cNvPr id="43" name="Google Shape;43;p2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4" name="Google Shape;44;p2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45" name="Google Shape;45;p29"/>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49" name="Google Shape;49;p30"/>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50" name="Google Shape;50;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3" name="Shape 53"/>
        <p:cNvGrpSpPr/>
        <p:nvPr/>
      </p:nvGrpSpPr>
      <p:grpSpPr>
        <a:xfrm>
          <a:off x="0" y="0"/>
          <a:ext cx="0" cy="0"/>
          <a:chOff x="0" y="0"/>
          <a:chExt cx="0" cy="0"/>
        </a:xfrm>
      </p:grpSpPr>
      <p:sp>
        <p:nvSpPr>
          <p:cNvPr id="54" name="Google Shape;54;p31"/>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5" name="Google Shape;55;p31"/>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6" name="Google Shape;56;p31"/>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7" name="Google Shape;57;p31"/>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8" name="Google Shape;58;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2" name="Shape 62"/>
        <p:cNvGrpSpPr/>
        <p:nvPr/>
      </p:nvGrpSpPr>
      <p:grpSpPr>
        <a:xfrm>
          <a:off x="0" y="0"/>
          <a:ext cx="0" cy="0"/>
          <a:chOff x="0" y="0"/>
          <a:chExt cx="0" cy="0"/>
        </a:xfrm>
      </p:grpSpPr>
      <p:sp>
        <p:nvSpPr>
          <p:cNvPr id="63" name="Google Shape;63;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73" name="Google Shape;73;p3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36550" lvl="5" marL="2743200" algn="l">
              <a:lnSpc>
                <a:spcPct val="90000"/>
              </a:lnSpc>
              <a:spcBef>
                <a:spcPts val="400"/>
              </a:spcBef>
              <a:spcAft>
                <a:spcPts val="0"/>
              </a:spcAft>
              <a:buSzPts val="1700"/>
              <a:buChar char="▪"/>
              <a:defRPr sz="2000"/>
            </a:lvl6pPr>
            <a:lvl7pPr indent="-336550" lvl="6" marL="3200400" algn="l">
              <a:lnSpc>
                <a:spcPct val="90000"/>
              </a:lnSpc>
              <a:spcBef>
                <a:spcPts val="400"/>
              </a:spcBef>
              <a:spcAft>
                <a:spcPts val="0"/>
              </a:spcAft>
              <a:buSzPts val="1700"/>
              <a:buChar char="▪"/>
              <a:defRPr sz="2000"/>
            </a:lvl7pPr>
            <a:lvl8pPr indent="-336550" lvl="7" marL="3657600" algn="l">
              <a:lnSpc>
                <a:spcPct val="90000"/>
              </a:lnSpc>
              <a:spcBef>
                <a:spcPts val="400"/>
              </a:spcBef>
              <a:spcAft>
                <a:spcPts val="0"/>
              </a:spcAft>
              <a:buSzPts val="1700"/>
              <a:buChar char="▪"/>
              <a:defRPr sz="2000"/>
            </a:lvl8pPr>
            <a:lvl9pPr indent="-336550" lvl="8" marL="4114800" algn="l">
              <a:lnSpc>
                <a:spcPct val="90000"/>
              </a:lnSpc>
              <a:spcBef>
                <a:spcPts val="400"/>
              </a:spcBef>
              <a:spcAft>
                <a:spcPts val="200"/>
              </a:spcAft>
              <a:buSzPts val="1700"/>
              <a:buChar char="▪"/>
              <a:defRPr sz="2000"/>
            </a:lvl9pPr>
          </a:lstStyle>
          <a:p/>
        </p:txBody>
      </p:sp>
      <p:sp>
        <p:nvSpPr>
          <p:cNvPr id="75" name="Google Shape;75;p3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34"/>
          <p:cNvGrpSpPr/>
          <p:nvPr/>
        </p:nvGrpSpPr>
        <p:grpSpPr>
          <a:xfrm>
            <a:off x="11401725" y="6229681"/>
            <a:ext cx="457200" cy="457200"/>
            <a:chOff x="11361456" y="6195813"/>
            <a:chExt cx="548640" cy="548640"/>
          </a:xfrm>
        </p:grpSpPr>
        <p:sp>
          <p:nvSpPr>
            <p:cNvPr id="79" name="Google Shape;79;p3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80" name="Google Shape;80;p3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81" name="Google Shape;81;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84" name="Google Shape;84;p3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5"/>
          <p:cNvSpPr/>
          <p:nvPr>
            <p:ph idx="2" type="pic"/>
          </p:nvPr>
        </p:nvSpPr>
        <p:spPr>
          <a:xfrm>
            <a:off x="0" y="0"/>
            <a:ext cx="8303740" cy="6858000"/>
          </a:xfrm>
          <a:prstGeom prst="rect">
            <a:avLst/>
          </a:prstGeom>
          <a:solidFill>
            <a:srgbClr val="E1DFDF"/>
          </a:solidFill>
          <a:ln>
            <a:noFill/>
          </a:ln>
        </p:spPr>
      </p:sp>
      <p:sp>
        <p:nvSpPr>
          <p:cNvPr id="86" name="Google Shape;86;p3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5"/>
          <p:cNvGrpSpPr/>
          <p:nvPr/>
        </p:nvGrpSpPr>
        <p:grpSpPr>
          <a:xfrm>
            <a:off x="11401725" y="6229681"/>
            <a:ext cx="457200" cy="457200"/>
            <a:chOff x="11361456" y="6195813"/>
            <a:chExt cx="548640" cy="548640"/>
          </a:xfrm>
        </p:grpSpPr>
        <p:sp>
          <p:nvSpPr>
            <p:cNvPr id="89" name="Google Shape;89;p3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90" name="Google Shape;90;p3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91" name="Google Shape;91;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26"/>
          <p:cNvGrpSpPr/>
          <p:nvPr/>
        </p:nvGrpSpPr>
        <p:grpSpPr>
          <a:xfrm>
            <a:off x="11401725" y="6229681"/>
            <a:ext cx="457200" cy="457200"/>
            <a:chOff x="11361456" y="6195813"/>
            <a:chExt cx="548640" cy="548640"/>
          </a:xfrm>
        </p:grpSpPr>
        <p:sp>
          <p:nvSpPr>
            <p:cNvPr id="15" name="Google Shape;15;p2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 name="Google Shape;16;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7" name="Google Shape;1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cs.purdue.edu/homes/bxd/inter/tableOfCont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csc.liv.ac.uk/~martin/teaching/comp519/" TargetMode="External"/><Relationship Id="rId4" Type="http://schemas.openxmlformats.org/officeDocument/2006/relationships/hyperlink" Target="https://cgi.csc.liv.ac.uk/~martin/teaching/comp519/NOTES/overview.pdf" TargetMode="External"/><Relationship Id="rId5" Type="http://schemas.openxmlformats.org/officeDocument/2006/relationships/hyperlink" Target="https://cgi.csc.liv.ac.uk/~martin/teaching/comp519/NOTES/overview.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home.cern/science/computing/birth-web/short-history-web" TargetMode="External"/><Relationship Id="rId4" Type="http://schemas.openxmlformats.org/officeDocument/2006/relationships/hyperlink" Target="https://www.cs.purdue.edu/homes/bxd/inter/tableOfContents.html" TargetMode="External"/><Relationship Id="rId5" Type="http://schemas.openxmlformats.org/officeDocument/2006/relationships/hyperlink" Target="http://www.csc.liv.ac.uk/~martin/teaching/comp51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cgi.csc.liv.ac.uk/~ullrich/COMP519/" TargetMode="External"/><Relationship Id="rId4" Type="http://schemas.openxmlformats.org/officeDocument/2006/relationships/hyperlink" Target="http://www.csc.liv.ac.uk/~martin/teaching/comp5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home.cern/science/computing/birth-web/short-history-web"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945930" y="1453244"/>
            <a:ext cx="10205545" cy="157373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8800"/>
              <a:buFont typeface="Rockwell"/>
              <a:buNone/>
            </a:pPr>
            <a:r>
              <a:rPr lang="en-US" sz="8800"/>
              <a:t>CSE414: WEB ENGINEERING</a:t>
            </a:r>
            <a:endParaRPr sz="8800"/>
          </a:p>
        </p:txBody>
      </p:sp>
      <p:sp>
        <p:nvSpPr>
          <p:cNvPr id="110" name="Google Shape;110;p1"/>
          <p:cNvSpPr txBox="1"/>
          <p:nvPr>
            <p:ph idx="1" type="subTitle"/>
          </p:nvPr>
        </p:nvSpPr>
        <p:spPr>
          <a:xfrm>
            <a:off x="1720341" y="4446891"/>
            <a:ext cx="7891272" cy="106984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70"/>
              <a:buNone/>
            </a:pPr>
            <a:r>
              <a:rPr lang="en-US"/>
              <a:t>Daffodil International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HOW THE WEB BEGAN</a:t>
            </a:r>
            <a:endParaRPr/>
          </a:p>
        </p:txBody>
      </p:sp>
      <p:sp>
        <p:nvSpPr>
          <p:cNvPr id="167" name="Google Shape;167;p10"/>
          <p:cNvSpPr txBox="1"/>
          <p:nvPr>
            <p:ph idx="1" type="body"/>
          </p:nvPr>
        </p:nvSpPr>
        <p:spPr>
          <a:xfrm>
            <a:off x="1069848" y="2121408"/>
            <a:ext cx="5315962" cy="379606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An image of the first page of Tim Berners-Lee's proposal for the World Wide Web in March 1989</a:t>
            </a:r>
            <a:endParaRPr/>
          </a:p>
          <a:p>
            <a:pPr indent="-74929" lvl="0" marL="182880" rtl="0" algn="l">
              <a:lnSpc>
                <a:spcPct val="90000"/>
              </a:lnSpc>
              <a:spcBef>
                <a:spcPts val="1200"/>
              </a:spcBef>
              <a:spcAft>
                <a:spcPts val="0"/>
              </a:spcAft>
              <a:buSzPts val="1700"/>
              <a:buNone/>
            </a:pPr>
            <a:r>
              <a:t/>
            </a:r>
            <a:endParaRPr/>
          </a:p>
        </p:txBody>
      </p:sp>
      <p:pic>
        <p:nvPicPr>
          <p:cNvPr descr="https://cds.cern.ch/record/2665088/files/FirstProposalMarch1989.jpg?subformat=icon-640" id="168" name="Google Shape;168;p10"/>
          <p:cNvPicPr preferRelativeResize="0"/>
          <p:nvPr/>
        </p:nvPicPr>
        <p:blipFill rotWithShape="1">
          <a:blip r:embed="rId3">
            <a:alphaModFix/>
          </a:blip>
          <a:srcRect b="0" l="0" r="0" t="0"/>
          <a:stretch/>
        </p:blipFill>
        <p:spPr>
          <a:xfrm>
            <a:off x="6385810" y="0"/>
            <a:ext cx="4915916" cy="617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WEB ≠ INTERNET </a:t>
            </a:r>
            <a:r>
              <a:rPr lang="en-US" cap="none"/>
              <a:t>(Again?)</a:t>
            </a:r>
            <a:endParaRPr cap="none"/>
          </a:p>
        </p:txBody>
      </p:sp>
      <p:sp>
        <p:nvSpPr>
          <p:cNvPr id="174" name="Google Shape;174;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World Wide Web [New] </a:t>
            </a:r>
            <a:endParaRPr/>
          </a:p>
          <a:p>
            <a:pPr indent="-182880" lvl="1" marL="457200" rtl="0" algn="l">
              <a:lnSpc>
                <a:spcPct val="90000"/>
              </a:lnSpc>
              <a:spcBef>
                <a:spcPts val="400"/>
              </a:spcBef>
              <a:spcAft>
                <a:spcPts val="0"/>
              </a:spcAft>
              <a:buSzPts val="1530"/>
              <a:buChar char="▪"/>
            </a:pPr>
            <a:r>
              <a:rPr lang="en-US"/>
              <a:t>An infrastructure that allows to easily develop, deploy, and use distributed systems </a:t>
            </a:r>
            <a:endParaRPr/>
          </a:p>
          <a:p>
            <a:pPr indent="-182880" lvl="0" marL="182880" rtl="0" algn="l">
              <a:lnSpc>
                <a:spcPct val="90000"/>
              </a:lnSpc>
              <a:spcBef>
                <a:spcPts val="1400"/>
              </a:spcBef>
              <a:spcAft>
                <a:spcPts val="0"/>
              </a:spcAft>
              <a:buSzPts val="1700"/>
              <a:buChar char="▪"/>
            </a:pPr>
            <a:r>
              <a:rPr lang="en-US"/>
              <a:t>Distributed systems </a:t>
            </a:r>
            <a:endParaRPr/>
          </a:p>
          <a:p>
            <a:pPr indent="-182880" lvl="1" marL="457200" rtl="0" algn="l">
              <a:lnSpc>
                <a:spcPct val="90000"/>
              </a:lnSpc>
              <a:spcBef>
                <a:spcPts val="400"/>
              </a:spcBef>
              <a:spcAft>
                <a:spcPts val="0"/>
              </a:spcAft>
              <a:buSzPts val="1530"/>
              <a:buChar char="▪"/>
            </a:pPr>
            <a:r>
              <a:rPr lang="en-US"/>
              <a:t>A system in which components located on networked computers communicate and coordinate their actions by passing messages in order to achieve a common goal </a:t>
            </a:r>
            <a:endParaRPr/>
          </a:p>
          <a:p>
            <a:pPr indent="-85725" lvl="1" marL="457200" rtl="0" algn="l">
              <a:lnSpc>
                <a:spcPct val="90000"/>
              </a:lnSpc>
              <a:spcBef>
                <a:spcPts val="600"/>
              </a:spcBef>
              <a:spcAft>
                <a:spcPts val="0"/>
              </a:spcAft>
              <a:buSzPts val="1530"/>
              <a:buNone/>
            </a:pPr>
            <a:r>
              <a:t/>
            </a:r>
            <a:endParaRPr/>
          </a:p>
          <a:p>
            <a:pPr indent="-182880" lvl="0" marL="182880" rtl="0" algn="l">
              <a:lnSpc>
                <a:spcPct val="90000"/>
              </a:lnSpc>
              <a:spcBef>
                <a:spcPts val="1400"/>
              </a:spcBef>
              <a:spcAft>
                <a:spcPts val="0"/>
              </a:spcAft>
              <a:buSzPts val="1700"/>
              <a:buChar char="▪"/>
            </a:pPr>
            <a:r>
              <a:rPr lang="en-US"/>
              <a:t>More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WEB ≠ INTERNET </a:t>
            </a:r>
            <a:r>
              <a:rPr lang="en-US" cap="none"/>
              <a:t>(Ok! Last Time!)</a:t>
            </a:r>
            <a:endParaRPr cap="none"/>
          </a:p>
        </p:txBody>
      </p:sp>
      <p:sp>
        <p:nvSpPr>
          <p:cNvPr id="180" name="Google Shape;180;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World Wide Web [New] </a:t>
            </a:r>
            <a:endParaRPr/>
          </a:p>
          <a:p>
            <a:pPr indent="-182880" lvl="1" marL="457200" rtl="0" algn="just">
              <a:lnSpc>
                <a:spcPct val="90000"/>
              </a:lnSpc>
              <a:spcBef>
                <a:spcPts val="400"/>
              </a:spcBef>
              <a:spcAft>
                <a:spcPts val="0"/>
              </a:spcAft>
              <a:buSzPts val="1530"/>
              <a:buChar char="▪"/>
            </a:pPr>
            <a:r>
              <a:rPr lang="en-US"/>
              <a:t>An infrastructure that allows to easily develop, deploy, and use distributed systems </a:t>
            </a:r>
            <a:endParaRPr/>
          </a:p>
          <a:p>
            <a:pPr indent="-182880" lvl="0" marL="182880" rtl="0" algn="just">
              <a:lnSpc>
                <a:spcPct val="90000"/>
              </a:lnSpc>
              <a:spcBef>
                <a:spcPts val="1400"/>
              </a:spcBef>
              <a:spcAft>
                <a:spcPts val="0"/>
              </a:spcAft>
              <a:buSzPts val="1700"/>
              <a:buChar char="▪"/>
            </a:pPr>
            <a:r>
              <a:rPr lang="en-US"/>
              <a:t>Key points:</a:t>
            </a:r>
            <a:endParaRPr/>
          </a:p>
          <a:p>
            <a:pPr indent="-182880" lvl="1" marL="457200" rtl="0" algn="just">
              <a:lnSpc>
                <a:spcPct val="90000"/>
              </a:lnSpc>
              <a:spcBef>
                <a:spcPts val="400"/>
              </a:spcBef>
              <a:spcAft>
                <a:spcPts val="0"/>
              </a:spcAft>
              <a:buSzPts val="1530"/>
              <a:buChar char="▪"/>
            </a:pPr>
            <a:r>
              <a:rPr lang="en-US"/>
              <a:t> The internet already eased the development of distributed systems by providing an appropriate infrastructure for that </a:t>
            </a:r>
            <a:endParaRPr/>
          </a:p>
          <a:p>
            <a:pPr indent="-182880" lvl="1" marL="457200" rtl="0" algn="just">
              <a:lnSpc>
                <a:spcPct val="90000"/>
              </a:lnSpc>
              <a:spcBef>
                <a:spcPts val="600"/>
              </a:spcBef>
              <a:spcAft>
                <a:spcPts val="0"/>
              </a:spcAft>
              <a:buSzPts val="1530"/>
              <a:buChar char="▪"/>
            </a:pPr>
            <a:r>
              <a:rPr lang="en-US"/>
              <a:t>The world wide web eases the development and deployment of interfaces to such system via a combination of web pages and ubiquitous web bowsers</a:t>
            </a:r>
            <a:endParaRPr/>
          </a:p>
          <a:p>
            <a:pPr indent="-182880" lvl="1" marL="457200" rtl="0" algn="just">
              <a:lnSpc>
                <a:spcPct val="90000"/>
              </a:lnSpc>
              <a:spcBef>
                <a:spcPts val="600"/>
              </a:spcBef>
              <a:spcAft>
                <a:spcPts val="0"/>
              </a:spcAft>
              <a:buSzPts val="1530"/>
              <a:buChar char="▪"/>
            </a:pPr>
            <a:r>
              <a:rPr lang="en-US"/>
              <a:t>The world wide web then allows every (authorized) person to instantaneously interact with such systems</a:t>
            </a:r>
            <a:endParaRPr/>
          </a:p>
          <a:p>
            <a:pPr indent="-182880" lvl="1" marL="457200" rtl="0" algn="just">
              <a:lnSpc>
                <a:spcPct val="90000"/>
              </a:lnSpc>
              <a:spcBef>
                <a:spcPts val="600"/>
              </a:spcBef>
              <a:spcAft>
                <a:spcPts val="0"/>
              </a:spcAft>
              <a:buSzPts val="1530"/>
              <a:buChar char="▪"/>
            </a:pPr>
            <a:r>
              <a:rPr lang="en-US"/>
              <a:t>Search engines allow users to easily find distributed systems that are useful to them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Rockwell"/>
              <a:buNone/>
            </a:pPr>
            <a:r>
              <a:rPr lang="en-US" sz="4400"/>
              <a:t>WEB PROGRAMMING VERSUS APP PROGRAMMING </a:t>
            </a:r>
            <a:endParaRPr/>
          </a:p>
        </p:txBody>
      </p:sp>
      <p:sp>
        <p:nvSpPr>
          <p:cNvPr id="186" name="Google Shape;186;p13"/>
          <p:cNvSpPr txBox="1"/>
          <p:nvPr>
            <p:ph idx="1" type="body"/>
          </p:nvPr>
        </p:nvSpPr>
        <p:spPr>
          <a:xfrm>
            <a:off x="1069848" y="1813810"/>
            <a:ext cx="10058400" cy="4358390"/>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Web Programming relies on web browsers as means to render user interfaces that are coded in HTML/CSS </a:t>
            </a:r>
            <a:endParaRPr/>
          </a:p>
          <a:p>
            <a:pPr indent="-182880" lvl="0" marL="182880" rtl="0" algn="just">
              <a:lnSpc>
                <a:spcPct val="90000"/>
              </a:lnSpc>
              <a:spcBef>
                <a:spcPts val="1200"/>
              </a:spcBef>
              <a:spcAft>
                <a:spcPts val="0"/>
              </a:spcAft>
              <a:buSzPts val="1700"/>
              <a:buChar char="▪"/>
            </a:pPr>
            <a:r>
              <a:rPr lang="en-US"/>
              <a:t>Web Programming relies on HTTP as the main protocol to exchange information within a distributed system </a:t>
            </a:r>
            <a:endParaRPr/>
          </a:p>
          <a:p>
            <a:pPr indent="-182880" lvl="0" marL="182880" rtl="0" algn="just">
              <a:lnSpc>
                <a:spcPct val="90000"/>
              </a:lnSpc>
              <a:spcBef>
                <a:spcPts val="1200"/>
              </a:spcBef>
              <a:spcAft>
                <a:spcPts val="0"/>
              </a:spcAft>
              <a:buSzPts val="1700"/>
              <a:buChar char="▪"/>
            </a:pPr>
            <a:r>
              <a:rPr lang="en-US"/>
              <a:t>Web-based apps use a mix of server-side and client-side computing </a:t>
            </a:r>
            <a:endParaRPr/>
          </a:p>
          <a:p>
            <a:pPr indent="-182880" lvl="0" marL="182880" rtl="0" algn="just">
              <a:lnSpc>
                <a:spcPct val="90000"/>
              </a:lnSpc>
              <a:spcBef>
                <a:spcPts val="1200"/>
              </a:spcBef>
              <a:spcAft>
                <a:spcPts val="0"/>
              </a:spcAft>
              <a:buSzPts val="1700"/>
              <a:buChar char="▪"/>
            </a:pPr>
            <a:r>
              <a:rPr lang="en-US"/>
              <a:t>Web-based apps can be changed almost instantaneously and on a per-user / per-use basis</a:t>
            </a:r>
            <a:endParaRPr/>
          </a:p>
          <a:p>
            <a:pPr indent="-182880" lvl="0" marL="182880" rtl="0" algn="just">
              <a:lnSpc>
                <a:spcPct val="90000"/>
              </a:lnSpc>
              <a:spcBef>
                <a:spcPts val="1200"/>
              </a:spcBef>
              <a:spcAft>
                <a:spcPts val="0"/>
              </a:spcAft>
              <a:buSzPts val="1700"/>
              <a:buChar char="▪"/>
            </a:pPr>
            <a:r>
              <a:rPr lang="en-US"/>
              <a:t>App Programming relies on directly coded ‘native’ interfaces (Swift/Java) </a:t>
            </a:r>
            <a:endParaRPr/>
          </a:p>
          <a:p>
            <a:pPr indent="-182880" lvl="0" marL="182880" rtl="0" algn="just">
              <a:lnSpc>
                <a:spcPct val="90000"/>
              </a:lnSpc>
              <a:spcBef>
                <a:spcPts val="1200"/>
              </a:spcBef>
              <a:spcAft>
                <a:spcPts val="0"/>
              </a:spcAft>
              <a:buSzPts val="1700"/>
              <a:buChar char="▪"/>
            </a:pPr>
            <a:r>
              <a:rPr lang="en-US"/>
              <a:t>App Programming can rely on arbitrary protocols to exchange information within a distributed system</a:t>
            </a:r>
            <a:endParaRPr/>
          </a:p>
          <a:p>
            <a:pPr indent="-182880" lvl="0" marL="182880" rtl="0" algn="just">
              <a:lnSpc>
                <a:spcPct val="90000"/>
              </a:lnSpc>
              <a:spcBef>
                <a:spcPts val="1200"/>
              </a:spcBef>
              <a:spcAft>
                <a:spcPts val="0"/>
              </a:spcAft>
              <a:buSzPts val="1700"/>
              <a:buChar char="▪"/>
            </a:pPr>
            <a:r>
              <a:rPr lang="en-US"/>
              <a:t>Programmers have more flexibility and more control when developing ‘traditional’ apps </a:t>
            </a:r>
            <a:endParaRPr/>
          </a:p>
          <a:p>
            <a:pPr indent="-182880" lvl="0" marL="182880" rtl="0" algn="just">
              <a:lnSpc>
                <a:spcPct val="90000"/>
              </a:lnSpc>
              <a:spcBef>
                <a:spcPts val="1200"/>
              </a:spcBef>
              <a:spcAft>
                <a:spcPts val="0"/>
              </a:spcAft>
              <a:buSzPts val="1700"/>
              <a:buChar char="▪"/>
            </a:pPr>
            <a:r>
              <a:rPr lang="en-US"/>
              <a:t>It is not obvious which approach is better and in which situation </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STATIC VS. DYNAMIC WEBPAGES(1/2)</a:t>
            </a:r>
            <a:endParaRPr/>
          </a:p>
        </p:txBody>
      </p:sp>
      <p:sp>
        <p:nvSpPr>
          <p:cNvPr id="192" name="Google Shape;192;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380"/>
              <a:buChar char="▪"/>
            </a:pPr>
            <a:r>
              <a:rPr b="1" lang="en-US" sz="2800" u="sng"/>
              <a:t>STATIC WEBPAGE</a:t>
            </a:r>
            <a:endParaRPr/>
          </a:p>
          <a:p>
            <a:pPr indent="-182880" lvl="0" marL="182880" rtl="0" algn="just">
              <a:lnSpc>
                <a:spcPct val="90000"/>
              </a:lnSpc>
              <a:spcBef>
                <a:spcPts val="1200"/>
              </a:spcBef>
              <a:spcAft>
                <a:spcPts val="0"/>
              </a:spcAft>
              <a:buSzPts val="2380"/>
              <a:buChar char="▪"/>
            </a:pPr>
            <a:r>
              <a:rPr lang="en-US" sz="2800"/>
              <a:t>Many Web pages are still static in nature. </a:t>
            </a:r>
            <a:endParaRPr sz="2800"/>
          </a:p>
          <a:p>
            <a:pPr indent="-182880" lvl="1" marL="457200" rtl="0" algn="just">
              <a:lnSpc>
                <a:spcPct val="90000"/>
              </a:lnSpc>
              <a:spcBef>
                <a:spcPts val="400"/>
              </a:spcBef>
              <a:spcAft>
                <a:spcPts val="0"/>
              </a:spcAft>
              <a:buSzPts val="2040"/>
              <a:buChar char="▪"/>
            </a:pPr>
            <a:r>
              <a:rPr lang="en-US" sz="2400"/>
              <a:t>Contents (text/links/images) are the same each time the webpage is accessed. </a:t>
            </a:r>
            <a:endParaRPr sz="2400"/>
          </a:p>
          <a:p>
            <a:pPr indent="-182880" lvl="1" marL="457200" rtl="0" algn="just">
              <a:lnSpc>
                <a:spcPct val="90000"/>
              </a:lnSpc>
              <a:spcBef>
                <a:spcPts val="600"/>
              </a:spcBef>
              <a:spcAft>
                <a:spcPts val="0"/>
              </a:spcAft>
              <a:buSzPts val="2040"/>
              <a:buChar char="▪"/>
            </a:pPr>
            <a:r>
              <a:rPr lang="en-US" sz="2400"/>
              <a:t>e.g., online documents, many personal homepages </a:t>
            </a:r>
            <a:endParaRPr sz="2400"/>
          </a:p>
          <a:p>
            <a:pPr indent="-182880" lvl="0" marL="182880" rtl="0" algn="just">
              <a:lnSpc>
                <a:spcPct val="90000"/>
              </a:lnSpc>
              <a:spcBef>
                <a:spcPts val="1400"/>
              </a:spcBef>
              <a:spcAft>
                <a:spcPts val="0"/>
              </a:spcAft>
              <a:buSzPts val="2380"/>
              <a:buChar char="▪"/>
            </a:pPr>
            <a:r>
              <a:rPr lang="en-US" sz="2800"/>
              <a:t>HyperText Markup Language (HTML) and Cascading Style Sheets (CSS) are used to specify text, image, and page format, along with styling the page for various effects (backgrounds, colors, table layout, page margins,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STATIC VS. DYNAMIC WEBPAGES(2/2)</a:t>
            </a:r>
            <a:endParaRPr/>
          </a:p>
        </p:txBody>
      </p:sp>
      <p:sp>
        <p:nvSpPr>
          <p:cNvPr id="198" name="Google Shape;198;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380"/>
              <a:buChar char="▪"/>
            </a:pPr>
            <a:r>
              <a:rPr b="1" lang="en-US" sz="2800" u="sng"/>
              <a:t>DYNAMIC PAGE</a:t>
            </a:r>
            <a:endParaRPr/>
          </a:p>
          <a:p>
            <a:pPr indent="-182880" lvl="0" marL="182880" rtl="0" algn="just">
              <a:lnSpc>
                <a:spcPct val="90000"/>
              </a:lnSpc>
              <a:spcBef>
                <a:spcPts val="1200"/>
              </a:spcBef>
              <a:spcAft>
                <a:spcPts val="0"/>
              </a:spcAft>
              <a:buSzPts val="2380"/>
              <a:buChar char="▪"/>
            </a:pPr>
            <a:r>
              <a:rPr lang="en-US" sz="2800"/>
              <a:t>As the Web continues towards more and more online services and e-commerce continues to grow, Web pages must also provide dynamic content.</a:t>
            </a:r>
            <a:endParaRPr/>
          </a:p>
          <a:p>
            <a:pPr indent="-182879" lvl="1" marL="457200" rtl="0" algn="just">
              <a:lnSpc>
                <a:spcPct val="90000"/>
              </a:lnSpc>
              <a:spcBef>
                <a:spcPts val="400"/>
              </a:spcBef>
              <a:spcAft>
                <a:spcPts val="0"/>
              </a:spcAft>
              <a:buSzPts val="2210"/>
              <a:buChar char="▪"/>
            </a:pPr>
            <a:r>
              <a:rPr lang="en-US" sz="2600"/>
              <a:t>Pages can be fluid, changeable (e.g., rotating banners, inclusion of “real-time” data, etc.).</a:t>
            </a:r>
            <a:endParaRPr/>
          </a:p>
          <a:p>
            <a:pPr indent="-182880" lvl="1" marL="457200" rtl="0" algn="just">
              <a:lnSpc>
                <a:spcPct val="90000"/>
              </a:lnSpc>
              <a:spcBef>
                <a:spcPts val="600"/>
              </a:spcBef>
              <a:spcAft>
                <a:spcPts val="0"/>
              </a:spcAft>
              <a:buSzPts val="2040"/>
              <a:buChar char="▪"/>
            </a:pPr>
            <a:r>
              <a:rPr lang="en-US" sz="2400"/>
              <a:t>Must be able to react to the user’s actions, request and process info, tailor services.</a:t>
            </a:r>
            <a:endParaRPr/>
          </a:p>
          <a:p>
            <a:pPr indent="-182879" lvl="3" marL="1005839" rtl="0" algn="just">
              <a:lnSpc>
                <a:spcPct val="90000"/>
              </a:lnSpc>
              <a:spcBef>
                <a:spcPts val="600"/>
              </a:spcBef>
              <a:spcAft>
                <a:spcPts val="0"/>
              </a:spcAft>
              <a:buSzPts val="1870"/>
              <a:buChar char="▪"/>
            </a:pPr>
            <a:r>
              <a:rPr lang="en-US" sz="2200"/>
              <a:t>e.g., amazon.com, YouTube, any e-commerce website, online email services, etc.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DISTRIBUTED SYSTEM</a:t>
            </a:r>
            <a:endParaRPr/>
          </a:p>
        </p:txBody>
      </p:sp>
      <p:sp>
        <p:nvSpPr>
          <p:cNvPr id="204" name="Google Shape;204;p16"/>
          <p:cNvSpPr txBox="1"/>
          <p:nvPr>
            <p:ph idx="1" type="body"/>
          </p:nvPr>
        </p:nvSpPr>
        <p:spPr>
          <a:xfrm>
            <a:off x="1069848" y="1813810"/>
            <a:ext cx="10058400" cy="435839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Also known as distributed computing</a:t>
            </a:r>
            <a:endParaRPr/>
          </a:p>
          <a:p>
            <a:pPr indent="-182880" lvl="0" marL="182880" rtl="0" algn="just">
              <a:lnSpc>
                <a:spcPct val="90000"/>
              </a:lnSpc>
              <a:spcBef>
                <a:spcPts val="1200"/>
              </a:spcBef>
              <a:spcAft>
                <a:spcPts val="0"/>
              </a:spcAft>
              <a:buSzPts val="1700"/>
              <a:buChar char="▪"/>
            </a:pPr>
            <a:r>
              <a:rPr lang="en-US"/>
              <a:t>System with multiple components </a:t>
            </a:r>
            <a:endParaRPr/>
          </a:p>
          <a:p>
            <a:pPr indent="-182880" lvl="0" marL="182880" rtl="0" algn="just">
              <a:lnSpc>
                <a:spcPct val="90000"/>
              </a:lnSpc>
              <a:spcBef>
                <a:spcPts val="1200"/>
              </a:spcBef>
              <a:spcAft>
                <a:spcPts val="0"/>
              </a:spcAft>
              <a:buSzPts val="1700"/>
              <a:buChar char="▪"/>
            </a:pPr>
            <a:r>
              <a:rPr lang="en-US"/>
              <a:t>Located on different machines that communicate and coordinate actions  </a:t>
            </a:r>
            <a:endParaRPr/>
          </a:p>
          <a:p>
            <a:pPr indent="-182880" lvl="0" marL="182880" rtl="0" algn="just">
              <a:lnSpc>
                <a:spcPct val="90000"/>
              </a:lnSpc>
              <a:spcBef>
                <a:spcPts val="1200"/>
              </a:spcBef>
              <a:spcAft>
                <a:spcPts val="0"/>
              </a:spcAft>
              <a:buSzPts val="1700"/>
              <a:buChar char="▪"/>
            </a:pPr>
            <a:r>
              <a:rPr lang="en-US"/>
              <a:t>Appear as a single coherent system to the end-user.</a:t>
            </a:r>
            <a:endParaRPr/>
          </a:p>
          <a:p>
            <a:pPr indent="-182880" lvl="0" marL="182880" rtl="0" algn="just">
              <a:lnSpc>
                <a:spcPct val="90000"/>
              </a:lnSpc>
              <a:spcBef>
                <a:spcPts val="1200"/>
              </a:spcBef>
              <a:spcAft>
                <a:spcPts val="0"/>
              </a:spcAft>
              <a:buSzPts val="1700"/>
              <a:buChar char="▪"/>
            </a:pPr>
            <a:r>
              <a:rPr b="1" lang="en-US"/>
              <a:t>Benefits and challenges of distributed systems</a:t>
            </a:r>
            <a:endParaRPr/>
          </a:p>
          <a:p>
            <a:pPr indent="-182880" lvl="0" marL="182880" rtl="0" algn="just">
              <a:lnSpc>
                <a:spcPct val="90000"/>
              </a:lnSpc>
              <a:spcBef>
                <a:spcPts val="1200"/>
              </a:spcBef>
              <a:spcAft>
                <a:spcPts val="0"/>
              </a:spcAft>
              <a:buSzPts val="1700"/>
              <a:buChar char="▪"/>
            </a:pPr>
            <a:r>
              <a:rPr lang="en-US"/>
              <a:t>Computing happens independently on each node</a:t>
            </a:r>
            <a:endParaRPr/>
          </a:p>
          <a:p>
            <a:pPr indent="-182880" lvl="1" marL="457200" rtl="0" algn="just">
              <a:lnSpc>
                <a:spcPct val="90000"/>
              </a:lnSpc>
              <a:spcBef>
                <a:spcPts val="400"/>
              </a:spcBef>
              <a:spcAft>
                <a:spcPts val="0"/>
              </a:spcAft>
              <a:buSzPts val="1530"/>
              <a:buChar char="▪"/>
            </a:pPr>
            <a:r>
              <a:rPr lang="en-US"/>
              <a:t>easy and generally inexpensive to add additional nodes and functionality as necessary</a:t>
            </a:r>
            <a:endParaRPr/>
          </a:p>
          <a:p>
            <a:pPr indent="-182880" lvl="0" marL="182880" rtl="0" algn="just">
              <a:lnSpc>
                <a:spcPct val="90000"/>
              </a:lnSpc>
              <a:spcBef>
                <a:spcPts val="1400"/>
              </a:spcBef>
              <a:spcAft>
                <a:spcPts val="0"/>
              </a:spcAft>
              <a:buSzPts val="1700"/>
              <a:buChar char="▪"/>
            </a:pPr>
            <a:r>
              <a:rPr lang="en-US"/>
              <a:t>Fault-tolerant as they can be made up of hundreds of nodes that work together</a:t>
            </a:r>
            <a:endParaRPr/>
          </a:p>
          <a:p>
            <a:pPr indent="-182880" lvl="1" marL="457200" rtl="0" algn="just">
              <a:lnSpc>
                <a:spcPct val="90000"/>
              </a:lnSpc>
              <a:spcBef>
                <a:spcPts val="400"/>
              </a:spcBef>
              <a:spcAft>
                <a:spcPts val="0"/>
              </a:spcAft>
              <a:buSzPts val="1530"/>
              <a:buChar char="▪"/>
            </a:pPr>
            <a:r>
              <a:rPr lang="en-US"/>
              <a:t>The system generally doesn’t experience any disruptions if a single machine fails</a:t>
            </a:r>
            <a:endParaRPr/>
          </a:p>
          <a:p>
            <a:pPr indent="-182880" lvl="0" marL="182880" rtl="0" algn="just">
              <a:lnSpc>
                <a:spcPct val="90000"/>
              </a:lnSpc>
              <a:spcBef>
                <a:spcPts val="1400"/>
              </a:spcBef>
              <a:spcAft>
                <a:spcPts val="0"/>
              </a:spcAft>
              <a:buSzPts val="1700"/>
              <a:buChar char="▪"/>
            </a:pPr>
            <a:r>
              <a:rPr lang="en-US"/>
              <a:t>Efficient because work loads can be broken up and sent to multiple machines</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CLIENT-SIDE PROGRAMMING(2/2)</a:t>
            </a:r>
            <a:endParaRPr/>
          </a:p>
        </p:txBody>
      </p:sp>
      <p:sp>
        <p:nvSpPr>
          <p:cNvPr id="210" name="Google Shape;210;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1" marL="182880" rtl="0" algn="just">
              <a:lnSpc>
                <a:spcPct val="90000"/>
              </a:lnSpc>
              <a:spcBef>
                <a:spcPts val="0"/>
              </a:spcBef>
              <a:spcAft>
                <a:spcPts val="0"/>
              </a:spcAft>
              <a:buSzPts val="1700"/>
              <a:buChar char="▪"/>
            </a:pPr>
            <a:r>
              <a:rPr b="1" lang="en-US" sz="2000" u="sng"/>
              <a:t>Jquery</a:t>
            </a:r>
            <a:endParaRPr b="1" sz="2000" u="sng"/>
          </a:p>
          <a:p>
            <a:pPr indent="-182880" lvl="1" marL="182880" rtl="0" algn="just">
              <a:lnSpc>
                <a:spcPct val="90000"/>
              </a:lnSpc>
              <a:spcBef>
                <a:spcPts val="1200"/>
              </a:spcBef>
              <a:spcAft>
                <a:spcPts val="0"/>
              </a:spcAft>
              <a:buSzPts val="1700"/>
              <a:buChar char="▪"/>
            </a:pPr>
            <a:r>
              <a:rPr lang="en-US" sz="2000"/>
              <a:t>first released in 2006, is a JavaScript library to help with cross-browser compatibility issues. </a:t>
            </a:r>
            <a:endParaRPr/>
          </a:p>
          <a:p>
            <a:pPr indent="-182880" lvl="0" marL="182880" rtl="0" algn="just">
              <a:lnSpc>
                <a:spcPct val="90000"/>
              </a:lnSpc>
              <a:spcBef>
                <a:spcPts val="1200"/>
              </a:spcBef>
              <a:spcAft>
                <a:spcPts val="0"/>
              </a:spcAft>
              <a:buSzPts val="1700"/>
              <a:buChar char="▪"/>
            </a:pPr>
            <a:r>
              <a:rPr b="1" lang="en-US" u="sng"/>
              <a:t>Java applets</a:t>
            </a:r>
            <a:endParaRPr/>
          </a:p>
          <a:p>
            <a:pPr indent="-182880" lvl="0" marL="182880" rtl="0" algn="just">
              <a:lnSpc>
                <a:spcPct val="90000"/>
              </a:lnSpc>
              <a:spcBef>
                <a:spcPts val="1200"/>
              </a:spcBef>
              <a:spcAft>
                <a:spcPts val="0"/>
              </a:spcAft>
              <a:buSzPts val="1700"/>
              <a:buChar char="▪"/>
            </a:pPr>
            <a:r>
              <a:rPr lang="en-US"/>
              <a:t>Can define small, special-purpose programs in Java called applets.</a:t>
            </a:r>
            <a:endParaRPr/>
          </a:p>
          <a:p>
            <a:pPr indent="-182880" lvl="0" marL="182880" rtl="0" algn="just">
              <a:lnSpc>
                <a:spcPct val="90000"/>
              </a:lnSpc>
              <a:spcBef>
                <a:spcPts val="1200"/>
              </a:spcBef>
              <a:spcAft>
                <a:spcPts val="0"/>
              </a:spcAft>
              <a:buSzPts val="1700"/>
              <a:buChar char="▪"/>
            </a:pPr>
            <a:r>
              <a:rPr lang="en-US"/>
              <a:t>Provides (almost) full expressive power of Java (but with more overhead). </a:t>
            </a:r>
            <a:endParaRPr/>
          </a:p>
          <a:p>
            <a:pPr indent="-182880" lvl="0" marL="182880" rtl="0" algn="just">
              <a:lnSpc>
                <a:spcPct val="90000"/>
              </a:lnSpc>
              <a:spcBef>
                <a:spcPts val="1200"/>
              </a:spcBef>
              <a:spcAft>
                <a:spcPts val="0"/>
              </a:spcAft>
              <a:buSzPts val="1700"/>
              <a:buChar char="▪"/>
            </a:pPr>
            <a:r>
              <a:rPr lang="en-US"/>
              <a:t>Good for data-heavy tasks or more complex tasks such as graphics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TYPES OF DISTRIBUTED SYSTEMS</a:t>
            </a:r>
            <a:endParaRPr/>
          </a:p>
        </p:txBody>
      </p:sp>
      <p:sp>
        <p:nvSpPr>
          <p:cNvPr id="216" name="Google Shape;216;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US"/>
              <a:t>Client-server</a:t>
            </a:r>
            <a:r>
              <a:rPr lang="en-US"/>
              <a:t>—Clients contact the server for data, then format it and display it to the end-user. The end-user can also make a change from the client-side and commit it back to the server to make it permanent.</a:t>
            </a:r>
            <a:endParaRPr/>
          </a:p>
          <a:p>
            <a:pPr indent="-182880" lvl="0" marL="182880" rtl="0" algn="l">
              <a:lnSpc>
                <a:spcPct val="90000"/>
              </a:lnSpc>
              <a:spcBef>
                <a:spcPts val="1200"/>
              </a:spcBef>
              <a:spcAft>
                <a:spcPts val="0"/>
              </a:spcAft>
              <a:buSzPts val="1700"/>
              <a:buChar char="▪"/>
            </a:pPr>
            <a:r>
              <a:rPr b="1" lang="en-US"/>
              <a:t>Peer-to-peer</a:t>
            </a:r>
            <a:r>
              <a:rPr lang="en-US"/>
              <a:t>—There are no additional machines used to provide services or manage resources. Responsibilities are uniformly distributed among machines in the system, known as peers, which can serve as either client or server.</a:t>
            </a:r>
            <a:endParaRPr/>
          </a:p>
          <a:p>
            <a:pPr indent="-182880" lvl="0" marL="182880" rtl="0" algn="l">
              <a:lnSpc>
                <a:spcPct val="90000"/>
              </a:lnSpc>
              <a:spcBef>
                <a:spcPts val="1200"/>
              </a:spcBef>
              <a:spcAft>
                <a:spcPts val="0"/>
              </a:spcAft>
              <a:buSzPts val="1700"/>
              <a:buChar char="▪"/>
            </a:pPr>
            <a:r>
              <a:rPr b="1" lang="en-US"/>
              <a:t>Three-tier</a:t>
            </a:r>
            <a:r>
              <a:rPr lang="en-US"/>
              <a:t>—Information about the client is stored in a middle tier rather than on the client to simplify application deployment. This architecture model is most common for web applications.</a:t>
            </a:r>
            <a:endParaRPr/>
          </a:p>
          <a:p>
            <a:pPr indent="-182880" lvl="0" marL="182880" rtl="0" algn="l">
              <a:lnSpc>
                <a:spcPct val="90000"/>
              </a:lnSpc>
              <a:spcBef>
                <a:spcPts val="1200"/>
              </a:spcBef>
              <a:spcAft>
                <a:spcPts val="0"/>
              </a:spcAft>
              <a:buSzPts val="1700"/>
              <a:buChar char="▪"/>
            </a:pPr>
            <a:r>
              <a:rPr b="1" i="1" lang="en-US"/>
              <a:t>n</a:t>
            </a:r>
            <a:r>
              <a:rPr b="1" lang="en-US"/>
              <a:t>-tier</a:t>
            </a:r>
            <a:r>
              <a:rPr lang="en-US"/>
              <a:t>—Generally used when an application or server needs to forward requests to additional enterprise services on the network.</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CLIENT-SERVER PARADIGM</a:t>
            </a:r>
            <a:endParaRPr/>
          </a:p>
        </p:txBody>
      </p:sp>
      <p:sp>
        <p:nvSpPr>
          <p:cNvPr id="222" name="Google Shape;222;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You already know this from CSE313: Computer Networks</a:t>
            </a:r>
            <a:endParaRPr/>
          </a:p>
          <a:p>
            <a:pPr indent="-182880" lvl="0" marL="182880" rtl="0" algn="just">
              <a:lnSpc>
                <a:spcPct val="90000"/>
              </a:lnSpc>
              <a:spcBef>
                <a:spcPts val="1200"/>
              </a:spcBef>
              <a:spcAft>
                <a:spcPts val="0"/>
              </a:spcAft>
              <a:buSzPts val="1700"/>
              <a:buChar char="▪"/>
            </a:pPr>
            <a:r>
              <a:rPr lang="en-US"/>
              <a:t>Let’s revisit,</a:t>
            </a:r>
            <a:endParaRPr/>
          </a:p>
          <a:p>
            <a:pPr indent="-182880" lvl="1" marL="457200" rtl="0" algn="just">
              <a:lnSpc>
                <a:spcPct val="90000"/>
              </a:lnSpc>
              <a:spcBef>
                <a:spcPts val="400"/>
              </a:spcBef>
              <a:spcAft>
                <a:spcPts val="0"/>
              </a:spcAft>
              <a:buSzPts val="1530"/>
              <a:buChar char="▪"/>
            </a:pPr>
            <a:r>
              <a:rPr lang="en-US"/>
              <a:t>Server program sends copies of documents on request</a:t>
            </a:r>
            <a:endParaRPr/>
          </a:p>
          <a:p>
            <a:pPr indent="-182880" lvl="1" marL="457200" rtl="0" algn="just">
              <a:lnSpc>
                <a:spcPct val="90000"/>
              </a:lnSpc>
              <a:spcBef>
                <a:spcPts val="600"/>
              </a:spcBef>
              <a:spcAft>
                <a:spcPts val="0"/>
              </a:spcAft>
              <a:buSzPts val="1530"/>
              <a:buChar char="▪"/>
            </a:pPr>
            <a:r>
              <a:rPr lang="en-US"/>
              <a:t>Requires computer on Internet and server software always running</a:t>
            </a:r>
            <a:endParaRPr/>
          </a:p>
          <a:p>
            <a:pPr indent="-182880" lvl="1" marL="457200" rtl="0" algn="just">
              <a:lnSpc>
                <a:spcPct val="90000"/>
              </a:lnSpc>
              <a:spcBef>
                <a:spcPts val="600"/>
              </a:spcBef>
              <a:spcAft>
                <a:spcPts val="0"/>
              </a:spcAft>
              <a:buSzPts val="1530"/>
              <a:buChar char="▪"/>
            </a:pPr>
            <a:r>
              <a:rPr lang="en-US"/>
              <a:t>Client program sends message to server to request copy of document</a:t>
            </a:r>
            <a:endParaRPr/>
          </a:p>
          <a:p>
            <a:pPr indent="-182880" lvl="1" marL="457200" rtl="0" algn="just">
              <a:lnSpc>
                <a:spcPct val="90000"/>
              </a:lnSpc>
              <a:spcBef>
                <a:spcPts val="600"/>
              </a:spcBef>
              <a:spcAft>
                <a:spcPts val="0"/>
              </a:spcAft>
              <a:buSzPts val="1530"/>
              <a:buChar char="▪"/>
            </a:pPr>
            <a:r>
              <a:rPr lang="en-US"/>
              <a:t>Clients and servers communicate via TCP/IP</a:t>
            </a:r>
            <a:endParaRPr/>
          </a:p>
          <a:p>
            <a:pPr indent="-182880" lvl="1" marL="457200" rtl="0" algn="just">
              <a:lnSpc>
                <a:spcPct val="90000"/>
              </a:lnSpc>
              <a:spcBef>
                <a:spcPts val="600"/>
              </a:spcBef>
              <a:spcAft>
                <a:spcPts val="0"/>
              </a:spcAft>
              <a:buSzPts val="1530"/>
              <a:buChar char="▪"/>
            </a:pPr>
            <a:r>
              <a:rPr lang="en-US"/>
              <a:t>Client and server may establish "persistent connection" so that all pages after first arrive more quickly</a:t>
            </a:r>
            <a:endParaRPr/>
          </a:p>
          <a:p>
            <a:pPr indent="-182880" lvl="0" marL="182880" rtl="0" algn="just">
              <a:lnSpc>
                <a:spcPct val="90000"/>
              </a:lnSpc>
              <a:spcBef>
                <a:spcPts val="1400"/>
              </a:spcBef>
              <a:spcAft>
                <a:spcPts val="0"/>
              </a:spcAft>
              <a:buSzPts val="1700"/>
              <a:buChar char="▪"/>
            </a:pPr>
            <a:r>
              <a:rPr lang="en-US" u="sng">
                <a:solidFill>
                  <a:schemeClr val="hlink"/>
                </a:solidFill>
                <a:hlinkClick r:id="rId3"/>
              </a:rPr>
              <a:t>More</a:t>
            </a: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OVERVIEW</a:t>
            </a:r>
            <a:endParaRPr/>
          </a:p>
        </p:txBody>
      </p:sp>
      <p:sp>
        <p:nvSpPr>
          <p:cNvPr id="116" name="Google Shape;116;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Course Policies-</a:t>
            </a:r>
            <a:endParaRPr/>
          </a:p>
          <a:p>
            <a:pPr indent="-182880" lvl="1" marL="457200" rtl="0" algn="l">
              <a:lnSpc>
                <a:spcPct val="90000"/>
              </a:lnSpc>
              <a:spcBef>
                <a:spcPts val="400"/>
              </a:spcBef>
              <a:spcAft>
                <a:spcPts val="0"/>
              </a:spcAft>
              <a:buSzPts val="1530"/>
              <a:buChar char="▪"/>
            </a:pPr>
            <a:r>
              <a:rPr lang="en-US" u="sng"/>
              <a:t>Zero Tolerance on Plagiarism</a:t>
            </a:r>
            <a:endParaRPr/>
          </a:p>
          <a:p>
            <a:pPr indent="-182880" lvl="1" marL="457200" rtl="0" algn="l">
              <a:lnSpc>
                <a:spcPct val="90000"/>
              </a:lnSpc>
              <a:spcBef>
                <a:spcPts val="600"/>
              </a:spcBef>
              <a:spcAft>
                <a:spcPts val="0"/>
              </a:spcAft>
              <a:buSzPts val="1530"/>
              <a:buChar char="▪"/>
            </a:pPr>
            <a:r>
              <a:rPr lang="en-US"/>
              <a:t>Grading will be based on university policy</a:t>
            </a:r>
            <a:endParaRPr/>
          </a:p>
          <a:p>
            <a:pPr indent="-182880" lvl="0" marL="182880" rtl="0" algn="l">
              <a:lnSpc>
                <a:spcPct val="90000"/>
              </a:lnSpc>
              <a:spcBef>
                <a:spcPts val="1400"/>
              </a:spcBef>
              <a:spcAft>
                <a:spcPts val="0"/>
              </a:spcAft>
              <a:buSzPts val="1700"/>
              <a:buChar char="▪"/>
            </a:pPr>
            <a:r>
              <a:rPr lang="en-US"/>
              <a:t>Contact Details- </a:t>
            </a:r>
            <a:endParaRPr/>
          </a:p>
          <a:p>
            <a:pPr indent="-182880" lvl="1" marL="457200" rtl="0" algn="l">
              <a:lnSpc>
                <a:spcPct val="90000"/>
              </a:lnSpc>
              <a:spcBef>
                <a:spcPts val="400"/>
              </a:spcBef>
              <a:spcAft>
                <a:spcPts val="0"/>
              </a:spcAft>
              <a:buSzPts val="1530"/>
              <a:buChar char="▪"/>
            </a:pPr>
            <a:r>
              <a:rPr lang="en-US"/>
              <a:t>Office –  </a:t>
            </a:r>
            <a:endParaRPr/>
          </a:p>
          <a:p>
            <a:pPr indent="-182880" lvl="1" marL="457200" rtl="0" algn="l">
              <a:lnSpc>
                <a:spcPct val="90000"/>
              </a:lnSpc>
              <a:spcBef>
                <a:spcPts val="600"/>
              </a:spcBef>
              <a:spcAft>
                <a:spcPts val="0"/>
              </a:spcAft>
              <a:buSzPts val="1530"/>
              <a:buChar char="▪"/>
            </a:pPr>
            <a:r>
              <a:rPr lang="en-US"/>
              <a:t>Cell –   [Text Preferred]</a:t>
            </a:r>
            <a:endParaRPr/>
          </a:p>
          <a:p>
            <a:pPr indent="-182880" lvl="1" marL="457200" rtl="0" algn="l">
              <a:lnSpc>
                <a:spcPct val="90000"/>
              </a:lnSpc>
              <a:spcBef>
                <a:spcPts val="600"/>
              </a:spcBef>
              <a:spcAft>
                <a:spcPts val="0"/>
              </a:spcAft>
              <a:buSzPts val="1530"/>
              <a:buChar char="▪"/>
            </a:pPr>
            <a:r>
              <a:rPr lang="en-US"/>
              <a:t>Email –   [Write E-mail subject properly]</a:t>
            </a:r>
            <a:endParaRPr/>
          </a:p>
          <a:p>
            <a:pPr indent="-182880" lvl="0" marL="182880" rtl="0" algn="l">
              <a:lnSpc>
                <a:spcPct val="90000"/>
              </a:lnSpc>
              <a:spcBef>
                <a:spcPts val="1400"/>
              </a:spcBef>
              <a:spcAft>
                <a:spcPts val="0"/>
              </a:spcAft>
              <a:buSzPts val="1700"/>
              <a:buChar char="▪"/>
            </a:pPr>
            <a:r>
              <a:rPr lang="en-US"/>
              <a:t>Google Classroom Code - </a:t>
            </a:r>
            <a:r>
              <a:rPr lang="en-US" u="sng"/>
              <a:t>arld4o4</a:t>
            </a:r>
            <a:endParaRPr/>
          </a:p>
          <a:p>
            <a:pPr indent="-182880" lvl="0" marL="182880" rtl="0" algn="l">
              <a:lnSpc>
                <a:spcPct val="90000"/>
              </a:lnSpc>
              <a:spcBef>
                <a:spcPts val="1200"/>
              </a:spcBef>
              <a:spcAft>
                <a:spcPts val="0"/>
              </a:spcAft>
              <a:buSzPts val="1700"/>
              <a:buChar char="▪"/>
            </a:pPr>
            <a:r>
              <a:rPr lang="en-US"/>
              <a:t>BLC/Online Module Link- [Will be updated soon]</a:t>
            </a:r>
            <a:endParaRPr/>
          </a:p>
          <a:p>
            <a:pPr indent="-182880" lvl="1" marL="182880" rtl="0" algn="l">
              <a:lnSpc>
                <a:spcPct val="90000"/>
              </a:lnSpc>
              <a:spcBef>
                <a:spcPts val="1200"/>
              </a:spcBef>
              <a:spcAft>
                <a:spcPts val="0"/>
              </a:spcAft>
              <a:buSzPts val="1530"/>
              <a:buChar char="▪"/>
            </a:pPr>
            <a:r>
              <a:rPr lang="en-US"/>
              <a:t>More at, my google site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CLIENT-SIDE PROGRAMMING(1/2)</a:t>
            </a:r>
            <a:endParaRPr/>
          </a:p>
        </p:txBody>
      </p:sp>
      <p:sp>
        <p:nvSpPr>
          <p:cNvPr id="228" name="Google Shape;228;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040"/>
              <a:buChar char="▪"/>
            </a:pPr>
            <a:r>
              <a:rPr lang="en-US" sz="2400"/>
              <a:t>Can download program with a webpage, execute the program on the client’s machine. </a:t>
            </a:r>
            <a:endParaRPr sz="2400"/>
          </a:p>
          <a:p>
            <a:pPr indent="-182880" lvl="0" marL="182880" rtl="0" algn="just">
              <a:lnSpc>
                <a:spcPct val="90000"/>
              </a:lnSpc>
              <a:spcBef>
                <a:spcPts val="1200"/>
              </a:spcBef>
              <a:spcAft>
                <a:spcPts val="0"/>
              </a:spcAft>
              <a:buSzPts val="2040"/>
              <a:buChar char="▪"/>
            </a:pPr>
            <a:r>
              <a:rPr lang="en-US" sz="2400"/>
              <a:t>Simple, generic, but sometimes insecure (e.g. cross-site scripting attacks). </a:t>
            </a:r>
            <a:endParaRPr sz="2400"/>
          </a:p>
          <a:p>
            <a:pPr indent="-182880" lvl="0" marL="182880" rtl="0" algn="just">
              <a:lnSpc>
                <a:spcPct val="90000"/>
              </a:lnSpc>
              <a:spcBef>
                <a:spcPts val="1200"/>
              </a:spcBef>
              <a:spcAft>
                <a:spcPts val="0"/>
              </a:spcAft>
              <a:buSzPts val="2040"/>
              <a:buChar char="▪"/>
            </a:pPr>
            <a:r>
              <a:rPr b="1" lang="en-US" sz="2400" u="sng"/>
              <a:t>JavaScript</a:t>
            </a:r>
            <a:endParaRPr/>
          </a:p>
          <a:p>
            <a:pPr indent="-182880" lvl="1" marL="457200" rtl="0" algn="just">
              <a:lnSpc>
                <a:spcPct val="90000"/>
              </a:lnSpc>
              <a:spcBef>
                <a:spcPts val="400"/>
              </a:spcBef>
              <a:spcAft>
                <a:spcPts val="0"/>
              </a:spcAft>
              <a:buSzPts val="1700"/>
              <a:buChar char="▪"/>
            </a:pPr>
            <a:r>
              <a:rPr lang="en-US" sz="2000"/>
              <a:t>A scripting language for Web pages, developed by Netscape in 1995.</a:t>
            </a:r>
            <a:endParaRPr/>
          </a:p>
          <a:p>
            <a:pPr indent="-182880" lvl="1" marL="457200" rtl="0" algn="just">
              <a:lnSpc>
                <a:spcPct val="90000"/>
              </a:lnSpc>
              <a:spcBef>
                <a:spcPts val="600"/>
              </a:spcBef>
              <a:spcAft>
                <a:spcPts val="0"/>
              </a:spcAft>
              <a:buSzPts val="1700"/>
              <a:buChar char="▪"/>
            </a:pPr>
            <a:r>
              <a:rPr lang="en-US" sz="2000"/>
              <a:t>Uses a C++/Java-like syntax, so familiar to many programmers, but simpler.</a:t>
            </a:r>
            <a:endParaRPr sz="2000"/>
          </a:p>
          <a:p>
            <a:pPr indent="-182880" lvl="1" marL="457200" rtl="0" algn="just">
              <a:lnSpc>
                <a:spcPct val="90000"/>
              </a:lnSpc>
              <a:spcBef>
                <a:spcPts val="600"/>
              </a:spcBef>
              <a:spcAft>
                <a:spcPts val="0"/>
              </a:spcAft>
              <a:buSzPts val="1700"/>
              <a:buChar char="▪"/>
            </a:pPr>
            <a:r>
              <a:rPr lang="en-US" sz="2000"/>
              <a:t>JavaScript is good for adding dynamic features to Web page, controlling forms, and the GUI. </a:t>
            </a:r>
            <a:endParaRPr sz="2000"/>
          </a:p>
          <a:p>
            <a:pPr indent="-182880" lvl="1" marL="457200" rtl="0" algn="just">
              <a:lnSpc>
                <a:spcPct val="90000"/>
              </a:lnSpc>
              <a:spcBef>
                <a:spcPts val="600"/>
              </a:spcBef>
              <a:spcAft>
                <a:spcPts val="0"/>
              </a:spcAft>
              <a:buSzPts val="1700"/>
              <a:buChar char="▪"/>
            </a:pPr>
            <a:r>
              <a:rPr lang="en-US" sz="2000"/>
              <a:t>Requires users to have this technology enabled on their browsers.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SERVER-SIDE PROGRAMMING(1/2)</a:t>
            </a:r>
            <a:endParaRPr/>
          </a:p>
        </p:txBody>
      </p:sp>
      <p:sp>
        <p:nvSpPr>
          <p:cNvPr id="234" name="Google Shape;234;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Can store a program on a web server, and supply a link from a webpage to execute that program. And you can also accept input from a user in terms of “filling in blanks” and/or file upload(s), etc. </a:t>
            </a:r>
            <a:endParaRPr/>
          </a:p>
          <a:p>
            <a:pPr indent="-182880" lvl="0" marL="182880" rtl="0" algn="l">
              <a:lnSpc>
                <a:spcPct val="90000"/>
              </a:lnSpc>
              <a:spcBef>
                <a:spcPts val="1200"/>
              </a:spcBef>
              <a:spcAft>
                <a:spcPts val="0"/>
              </a:spcAft>
              <a:buSzPts val="1700"/>
              <a:buChar char="▪"/>
            </a:pPr>
            <a:r>
              <a:rPr lang="en-US"/>
              <a:t>The process of doing this can be more complex, requires server privileges, but can still be (mostly) secure with proper precautions. </a:t>
            </a:r>
            <a:endParaRPr/>
          </a:p>
          <a:p>
            <a:pPr indent="-182880" lvl="0" marL="182880" rtl="0" algn="l">
              <a:lnSpc>
                <a:spcPct val="90000"/>
              </a:lnSpc>
              <a:spcBef>
                <a:spcPts val="1200"/>
              </a:spcBef>
              <a:spcAft>
                <a:spcPts val="0"/>
              </a:spcAft>
              <a:buSzPts val="1700"/>
              <a:buChar char="▪"/>
            </a:pPr>
            <a:r>
              <a:rPr lang="en-US"/>
              <a:t>Common Gateway Interface (CGI) programming</a:t>
            </a:r>
            <a:endParaRPr/>
          </a:p>
          <a:p>
            <a:pPr indent="-182880" lvl="0" marL="182880" rtl="0" algn="l">
              <a:lnSpc>
                <a:spcPct val="90000"/>
              </a:lnSpc>
              <a:spcBef>
                <a:spcPts val="1200"/>
              </a:spcBef>
              <a:spcAft>
                <a:spcPts val="0"/>
              </a:spcAft>
              <a:buSzPts val="1700"/>
              <a:buChar char="▪"/>
            </a:pPr>
            <a:r>
              <a:rPr lang="en-US"/>
              <a:t>Programs are written to conform to the CGI. </a:t>
            </a:r>
            <a:endParaRPr/>
          </a:p>
          <a:p>
            <a:pPr indent="-182880" lvl="0" marL="182880" rtl="0" algn="l">
              <a:lnSpc>
                <a:spcPct val="90000"/>
              </a:lnSpc>
              <a:spcBef>
                <a:spcPts val="1200"/>
              </a:spcBef>
              <a:spcAft>
                <a:spcPts val="0"/>
              </a:spcAft>
              <a:buSzPts val="1700"/>
              <a:buChar char="▪"/>
            </a:pPr>
            <a:r>
              <a:rPr lang="en-US"/>
              <a:t>When a webpage submits, the data from the page is sent as input to the CGI program. CGI program executes on the server and sends its results back to browser as a webpage. </a:t>
            </a:r>
            <a:endParaRPr/>
          </a:p>
          <a:p>
            <a:pPr indent="-182880" lvl="0" marL="182880" rtl="0" algn="l">
              <a:lnSpc>
                <a:spcPct val="90000"/>
              </a:lnSpc>
              <a:spcBef>
                <a:spcPts val="1200"/>
              </a:spcBef>
              <a:spcAft>
                <a:spcPts val="0"/>
              </a:spcAft>
              <a:buSzPts val="1700"/>
              <a:buChar char="▪"/>
            </a:pPr>
            <a:r>
              <a:rPr lang="en-US"/>
              <a:t>Good if computation is large/complex or requires access to private data.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SERVER-SIDE PROGRAMMING(2/2)</a:t>
            </a:r>
            <a:endParaRPr/>
          </a:p>
        </p:txBody>
      </p:sp>
      <p:sp>
        <p:nvSpPr>
          <p:cNvPr id="240" name="Google Shape;240;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Other server-side programming technologies include:</a:t>
            </a:r>
            <a:endParaRPr/>
          </a:p>
          <a:p>
            <a:pPr indent="-182880" lvl="0" marL="182880" rtl="0" algn="just">
              <a:lnSpc>
                <a:spcPct val="90000"/>
              </a:lnSpc>
              <a:spcBef>
                <a:spcPts val="1200"/>
              </a:spcBef>
              <a:spcAft>
                <a:spcPts val="0"/>
              </a:spcAft>
              <a:buSzPct val="85000"/>
              <a:buChar char="▪"/>
            </a:pPr>
            <a:r>
              <a:rPr lang="en-US"/>
              <a:t>Active Server Pages (ASP)</a:t>
            </a:r>
            <a:endParaRPr/>
          </a:p>
          <a:p>
            <a:pPr indent="-182880" lvl="0" marL="182880" rtl="0" algn="just">
              <a:lnSpc>
                <a:spcPct val="90000"/>
              </a:lnSpc>
              <a:spcBef>
                <a:spcPts val="1200"/>
              </a:spcBef>
              <a:spcAft>
                <a:spcPts val="0"/>
              </a:spcAft>
              <a:buSzPct val="85000"/>
              <a:buChar char="▪"/>
            </a:pPr>
            <a:r>
              <a:rPr lang="en-US"/>
              <a:t>Java Servlets</a:t>
            </a:r>
            <a:endParaRPr/>
          </a:p>
          <a:p>
            <a:pPr indent="-182880" lvl="0" marL="182880" rtl="0" algn="just">
              <a:lnSpc>
                <a:spcPct val="90000"/>
              </a:lnSpc>
              <a:spcBef>
                <a:spcPts val="1200"/>
              </a:spcBef>
              <a:spcAft>
                <a:spcPts val="0"/>
              </a:spcAft>
              <a:buSzPct val="85000"/>
              <a:buChar char="▪"/>
            </a:pPr>
            <a:r>
              <a:rPr b="1" lang="en-US"/>
              <a:t>PHP (You will learn this one in this course!)</a:t>
            </a:r>
            <a:endParaRPr/>
          </a:p>
          <a:p>
            <a:pPr indent="-182880" lvl="0" marL="182880" rtl="0" algn="just">
              <a:lnSpc>
                <a:spcPct val="90000"/>
              </a:lnSpc>
              <a:spcBef>
                <a:spcPts val="1200"/>
              </a:spcBef>
              <a:spcAft>
                <a:spcPts val="0"/>
              </a:spcAft>
              <a:buSzPct val="85000"/>
              <a:buChar char="▪"/>
            </a:pPr>
            <a:r>
              <a:rPr lang="en-US"/>
              <a:t>Server Side Includes</a:t>
            </a:r>
            <a:endParaRPr/>
          </a:p>
          <a:p>
            <a:pPr indent="-182880" lvl="0" marL="182880" rtl="0" algn="just">
              <a:lnSpc>
                <a:spcPct val="90000"/>
              </a:lnSpc>
              <a:spcBef>
                <a:spcPts val="1200"/>
              </a:spcBef>
              <a:spcAft>
                <a:spcPts val="0"/>
              </a:spcAft>
              <a:buSzPct val="85000"/>
              <a:buChar char="▪"/>
            </a:pPr>
            <a:r>
              <a:rPr lang="en-US"/>
              <a:t>Ajax (using JavaScript on the client side too) </a:t>
            </a:r>
            <a:endParaRPr/>
          </a:p>
          <a:p>
            <a:pPr indent="-182880" lvl="0" marL="182880" rtl="0" algn="just">
              <a:lnSpc>
                <a:spcPct val="90000"/>
              </a:lnSpc>
              <a:spcBef>
                <a:spcPts val="1200"/>
              </a:spcBef>
              <a:spcAft>
                <a:spcPts val="0"/>
              </a:spcAft>
              <a:buSzPct val="85000"/>
              <a:buChar char="▪"/>
            </a:pPr>
            <a:r>
              <a:rPr lang="en-US"/>
              <a:t>Some of these are vendor-specific alternatives to CGI (such as Microsoft’s ASP). </a:t>
            </a:r>
            <a:endParaRPr/>
          </a:p>
          <a:p>
            <a:pPr indent="-182880" lvl="0" marL="182880" rtl="0" algn="just">
              <a:lnSpc>
                <a:spcPct val="90000"/>
              </a:lnSpc>
              <a:spcBef>
                <a:spcPts val="1200"/>
              </a:spcBef>
              <a:spcAft>
                <a:spcPts val="0"/>
              </a:spcAft>
              <a:buSzPct val="85000"/>
              <a:buChar char="▪"/>
            </a:pPr>
            <a:r>
              <a:rPr lang="en-US"/>
              <a:t>They often provide many of the same capabilities as CGI programs but use HTML-like tags (such as PHP). </a:t>
            </a:r>
            <a:endParaRPr/>
          </a:p>
          <a:p>
            <a:pPr indent="-182880" lvl="0" marL="182880" rtl="0" algn="just">
              <a:lnSpc>
                <a:spcPct val="90000"/>
              </a:lnSpc>
              <a:spcBef>
                <a:spcPts val="1200"/>
              </a:spcBef>
              <a:spcAft>
                <a:spcPts val="0"/>
              </a:spcAft>
              <a:buSzPct val="85000"/>
              <a:buChar char="▪"/>
            </a:pPr>
            <a:r>
              <a:rPr lang="en-US"/>
              <a:t>Some of these technologies might require functionality to be enabled in the client’s browser (e.g. Ajax)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AN EXERCISE</a:t>
            </a:r>
            <a:endParaRPr/>
          </a:p>
        </p:txBody>
      </p:sp>
      <p:sp>
        <p:nvSpPr>
          <p:cNvPr id="246" name="Google Shape;246;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Pick some of your favorite websites and try to identify</a:t>
            </a:r>
            <a:endParaRPr/>
          </a:p>
          <a:p>
            <a:pPr indent="-182880" lvl="1" marL="457200" rtl="0" algn="l">
              <a:lnSpc>
                <a:spcPct val="90000"/>
              </a:lnSpc>
              <a:spcBef>
                <a:spcPts val="400"/>
              </a:spcBef>
              <a:spcAft>
                <a:spcPts val="0"/>
              </a:spcAft>
              <a:buSzPts val="1530"/>
              <a:buChar char="▪"/>
            </a:pPr>
            <a:r>
              <a:rPr lang="en-US"/>
              <a:t>the static components</a:t>
            </a:r>
            <a:endParaRPr/>
          </a:p>
          <a:p>
            <a:pPr indent="-182880" lvl="1" marL="457200" rtl="0" algn="l">
              <a:lnSpc>
                <a:spcPct val="90000"/>
              </a:lnSpc>
              <a:spcBef>
                <a:spcPts val="600"/>
              </a:spcBef>
              <a:spcAft>
                <a:spcPts val="0"/>
              </a:spcAft>
              <a:buSzPts val="1530"/>
              <a:buChar char="▪"/>
            </a:pPr>
            <a:r>
              <a:rPr lang="en-US"/>
              <a:t>the dynamic components</a:t>
            </a:r>
            <a:endParaRPr/>
          </a:p>
          <a:p>
            <a:pPr indent="-182880" lvl="1" marL="457200" rtl="0" algn="l">
              <a:lnSpc>
                <a:spcPct val="90000"/>
              </a:lnSpc>
              <a:spcBef>
                <a:spcPts val="600"/>
              </a:spcBef>
              <a:spcAft>
                <a:spcPts val="0"/>
              </a:spcAft>
              <a:buSzPts val="1530"/>
              <a:buChar char="▪"/>
            </a:pPr>
            <a:r>
              <a:rPr lang="en-US"/>
              <a:t>Which sites are using JavaScript?</a:t>
            </a:r>
            <a:endParaRPr/>
          </a:p>
          <a:p>
            <a:pPr indent="-182880" lvl="1" marL="457200" rtl="0" algn="l">
              <a:lnSpc>
                <a:spcPct val="90000"/>
              </a:lnSpc>
              <a:spcBef>
                <a:spcPts val="600"/>
              </a:spcBef>
              <a:spcAft>
                <a:spcPts val="0"/>
              </a:spcAft>
              <a:buSzPts val="1530"/>
              <a:buChar char="▪"/>
            </a:pPr>
            <a:r>
              <a:rPr lang="en-US"/>
              <a:t>Which are using Java applets? </a:t>
            </a:r>
            <a:endParaRPr/>
          </a:p>
          <a:p>
            <a:pPr indent="-182880" lvl="1" marL="457200" rtl="0" algn="l">
              <a:lnSpc>
                <a:spcPct val="90000"/>
              </a:lnSpc>
              <a:spcBef>
                <a:spcPts val="600"/>
              </a:spcBef>
              <a:spcAft>
                <a:spcPts val="0"/>
              </a:spcAft>
              <a:buSzPts val="1530"/>
              <a:buChar char="▪"/>
            </a:pPr>
            <a:r>
              <a:rPr lang="en-US"/>
              <a:t>Which are using server-side elements such as CGI programs?</a:t>
            </a:r>
            <a:endParaRPr/>
          </a:p>
          <a:p>
            <a:pPr indent="-182880" lvl="0" marL="182880" rtl="0" algn="l">
              <a:lnSpc>
                <a:spcPct val="90000"/>
              </a:lnSpc>
              <a:spcBef>
                <a:spcPts val="1400"/>
              </a:spcBef>
              <a:spcAft>
                <a:spcPts val="0"/>
              </a:spcAft>
              <a:buSzPts val="1700"/>
              <a:buChar char="▪"/>
            </a:pPr>
            <a:r>
              <a:rPr b="1" lang="en-US" u="sng"/>
              <a:t>READINGS</a:t>
            </a:r>
            <a:endParaRPr/>
          </a:p>
          <a:p>
            <a:pPr indent="-182880" lvl="1" marL="457200" rtl="0" algn="l">
              <a:lnSpc>
                <a:spcPct val="90000"/>
              </a:lnSpc>
              <a:spcBef>
                <a:spcPts val="400"/>
              </a:spcBef>
              <a:spcAft>
                <a:spcPts val="0"/>
              </a:spcAft>
              <a:buSzPts val="1530"/>
              <a:buChar char="▪"/>
            </a:pPr>
            <a:r>
              <a:rPr lang="en-US" u="sng">
                <a:solidFill>
                  <a:schemeClr val="hlink"/>
                </a:solidFill>
                <a:hlinkClick r:id="rId3"/>
              </a:rPr>
              <a:t>http://cgi.csc.liv.ac.uk/~ullrich/COMP519/notes/lect01.pdf</a:t>
            </a:r>
            <a:endParaRPr u="sng">
              <a:solidFill>
                <a:schemeClr val="hlink"/>
              </a:solidFill>
              <a:hlinkClick r:id="rId4"/>
            </a:endParaRPr>
          </a:p>
          <a:p>
            <a:pPr indent="-182880" lvl="1" marL="457200" rtl="0" algn="l">
              <a:lnSpc>
                <a:spcPct val="90000"/>
              </a:lnSpc>
              <a:spcBef>
                <a:spcPts val="600"/>
              </a:spcBef>
              <a:spcAft>
                <a:spcPts val="0"/>
              </a:spcAft>
              <a:buSzPts val="1530"/>
              <a:buChar char="▪"/>
            </a:pPr>
            <a:r>
              <a:rPr lang="en-US" u="sng">
                <a:solidFill>
                  <a:schemeClr val="hlink"/>
                </a:solidFill>
                <a:hlinkClick r:id="rId5"/>
              </a:rPr>
              <a:t>https://cgi.csc.liv.ac.uk/~martin/teaching/comp519/NOTES/overview.pdf</a:t>
            </a:r>
            <a:endParaRPr/>
          </a:p>
          <a:p>
            <a:pPr indent="-74929" lvl="0" marL="182880" rtl="0" algn="l">
              <a:lnSpc>
                <a:spcPct val="90000"/>
              </a:lnSpc>
              <a:spcBef>
                <a:spcPts val="1400"/>
              </a:spcBef>
              <a:spcAft>
                <a:spcPts val="0"/>
              </a:spcAft>
              <a:buSzPts val="17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REFERENCES	</a:t>
            </a:r>
            <a:endParaRPr/>
          </a:p>
        </p:txBody>
      </p:sp>
      <p:sp>
        <p:nvSpPr>
          <p:cNvPr id="252" name="Google Shape;252;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3"/>
              </a:rPr>
              <a:t>https://home.cern/science/computing/birth-web/short-history-web</a:t>
            </a:r>
            <a:endParaRPr/>
          </a:p>
          <a:p>
            <a:pPr indent="-182880" lvl="0" marL="182880" rtl="0" algn="l">
              <a:lnSpc>
                <a:spcPct val="90000"/>
              </a:lnSpc>
              <a:spcBef>
                <a:spcPts val="1200"/>
              </a:spcBef>
              <a:spcAft>
                <a:spcPts val="0"/>
              </a:spcAft>
              <a:buSzPts val="1700"/>
              <a:buChar char="▪"/>
            </a:pPr>
            <a:r>
              <a:rPr lang="en-US" u="sng">
                <a:solidFill>
                  <a:schemeClr val="hlink"/>
                </a:solidFill>
                <a:hlinkClick r:id="rId4"/>
              </a:rPr>
              <a:t>https://www.cs.purdue.edu/homes/bxd/inter/tableOfContents.html</a:t>
            </a:r>
            <a:endParaRPr u="sng">
              <a:solidFill>
                <a:schemeClr val="hlink"/>
              </a:solidFill>
              <a:hlinkClick r:id="rId5"/>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ACKNOWLEDGEMENT</a:t>
            </a:r>
            <a:endParaRPr/>
          </a:p>
        </p:txBody>
      </p:sp>
      <p:sp>
        <p:nvSpPr>
          <p:cNvPr id="258" name="Google Shape;258;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This module is designed and created with the help from following sources-</a:t>
            </a:r>
            <a:endParaRPr/>
          </a:p>
          <a:p>
            <a:pPr indent="-182880" lvl="1" marL="457200" rtl="0" algn="l">
              <a:lnSpc>
                <a:spcPct val="90000"/>
              </a:lnSpc>
              <a:spcBef>
                <a:spcPts val="400"/>
              </a:spcBef>
              <a:spcAft>
                <a:spcPts val="0"/>
              </a:spcAft>
              <a:buSzPts val="1530"/>
              <a:buChar char="▪"/>
            </a:pPr>
            <a:r>
              <a:rPr lang="en-US" u="sng">
                <a:solidFill>
                  <a:schemeClr val="hlink"/>
                </a:solidFill>
                <a:hlinkClick r:id="rId3"/>
              </a:rPr>
              <a:t>https://cgi.csc.liv.ac.uk/~ullrich/COMP519/</a:t>
            </a:r>
            <a:endParaRPr/>
          </a:p>
          <a:p>
            <a:pPr indent="-182880" lvl="1" marL="457200" rtl="0" algn="l">
              <a:lnSpc>
                <a:spcPct val="90000"/>
              </a:lnSpc>
              <a:spcBef>
                <a:spcPts val="600"/>
              </a:spcBef>
              <a:spcAft>
                <a:spcPts val="0"/>
              </a:spcAft>
              <a:buSzPts val="1530"/>
              <a:buChar char="▪"/>
            </a:pPr>
            <a:r>
              <a:rPr lang="en-US" u="sng">
                <a:solidFill>
                  <a:schemeClr val="hlink"/>
                </a:solidFill>
                <a:hlinkClick r:id="rId4"/>
              </a:rPr>
              <a:t>http://www.csc.liv.ac.uk/~martin/teaching/comp519/</a:t>
            </a:r>
            <a:endParaRPr/>
          </a:p>
          <a:p>
            <a:pPr indent="-182880" lvl="0" marL="182880" rtl="0" algn="l">
              <a:lnSpc>
                <a:spcPct val="90000"/>
              </a:lnSpc>
              <a:spcBef>
                <a:spcPts val="1400"/>
              </a:spcBef>
              <a:spcAft>
                <a:spcPts val="0"/>
              </a:spcAft>
              <a:buSzPts val="1700"/>
              <a:buChar char="▪"/>
            </a:pPr>
            <a:r>
              <a:rPr lang="en-US"/>
              <a:t>My sincere grattitude to Professor Hustadt  and Professor Martin for their support and materials.</a:t>
            </a:r>
            <a:endParaRPr/>
          </a:p>
          <a:p>
            <a:pPr indent="-182880" lvl="0" marL="182880" rtl="0" algn="l">
              <a:lnSpc>
                <a:spcPct val="90000"/>
              </a:lnSpc>
              <a:spcBef>
                <a:spcPts val="1200"/>
              </a:spcBef>
              <a:spcAft>
                <a:spcPts val="0"/>
              </a:spcAft>
              <a:buSzPts val="1700"/>
              <a:buChar char="▪"/>
            </a:pPr>
            <a:r>
              <a:rPr lang="en-US"/>
              <a:t>Following lecture materials also use different sources including this and will be mostly mentioned at reference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COURSE STRUCTURE</a:t>
            </a:r>
            <a:endParaRPr/>
          </a:p>
        </p:txBody>
      </p:sp>
      <p:sp>
        <p:nvSpPr>
          <p:cNvPr id="122" name="Google Shape;12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Font typeface="Noto Sans Symbols"/>
              <a:buChar char="✔"/>
            </a:pPr>
            <a:r>
              <a:rPr lang="en-US"/>
              <a:t>Two lecture sessions and one lab session per week</a:t>
            </a:r>
            <a:endParaRPr/>
          </a:p>
          <a:p>
            <a:pPr indent="-182880" lvl="0" marL="182880" rtl="0" algn="just">
              <a:lnSpc>
                <a:spcPct val="90000"/>
              </a:lnSpc>
              <a:spcBef>
                <a:spcPts val="1200"/>
              </a:spcBef>
              <a:spcAft>
                <a:spcPts val="0"/>
              </a:spcAft>
              <a:buSzPts val="1700"/>
              <a:buFont typeface="Noto Sans Symbols"/>
              <a:buChar char="✔"/>
            </a:pPr>
            <a:r>
              <a:rPr lang="en-US"/>
              <a:t>Everything and anything discussed in lecture session will be implemented in the following lab</a:t>
            </a:r>
            <a:endParaRPr/>
          </a:p>
          <a:p>
            <a:pPr indent="-182880" lvl="0" marL="182880" rtl="0" algn="just">
              <a:lnSpc>
                <a:spcPct val="90000"/>
              </a:lnSpc>
              <a:spcBef>
                <a:spcPts val="1200"/>
              </a:spcBef>
              <a:spcAft>
                <a:spcPts val="0"/>
              </a:spcAft>
              <a:buSzPts val="1700"/>
              <a:buFont typeface="Noto Sans Symbols"/>
              <a:buChar char="✔"/>
            </a:pPr>
            <a:r>
              <a:rPr lang="en-US"/>
              <a:t>At least FOUR major assignments in LAB as a part of continuous evaluation</a:t>
            </a:r>
            <a:endParaRPr/>
          </a:p>
          <a:p>
            <a:pPr indent="-182880" lvl="0" marL="182880" rtl="0" algn="just">
              <a:lnSpc>
                <a:spcPct val="90000"/>
              </a:lnSpc>
              <a:spcBef>
                <a:spcPts val="1200"/>
              </a:spcBef>
              <a:spcAft>
                <a:spcPts val="0"/>
              </a:spcAft>
              <a:buSzPts val="1700"/>
              <a:buFont typeface="Noto Sans Symbols"/>
              <a:buChar char="✔"/>
            </a:pPr>
            <a:r>
              <a:rPr lang="en-US"/>
              <a:t>Deadlines will be strictly maintained</a:t>
            </a:r>
            <a:endParaRPr/>
          </a:p>
          <a:p>
            <a:pPr indent="-182880" lvl="0" marL="182880" rtl="0" algn="just">
              <a:lnSpc>
                <a:spcPct val="90000"/>
              </a:lnSpc>
              <a:spcBef>
                <a:spcPts val="1200"/>
              </a:spcBef>
              <a:spcAft>
                <a:spcPts val="0"/>
              </a:spcAft>
              <a:buSzPts val="1700"/>
              <a:buFont typeface="Noto Sans Symbols"/>
              <a:buChar char="✔"/>
            </a:pPr>
            <a:r>
              <a:rPr lang="en-US"/>
              <a:t>Notes and additional resources will be provided to read/go through beforehand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6910466" y="2751931"/>
            <a:ext cx="4936485" cy="752731"/>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5400"/>
              <a:buFont typeface="Rockwell"/>
              <a:buNone/>
            </a:pPr>
            <a:r>
              <a:rPr lang="en-US"/>
              <a:t>LECTURE OUTCOME</a:t>
            </a:r>
            <a:endParaRPr/>
          </a:p>
        </p:txBody>
      </p:sp>
      <p:sp>
        <p:nvSpPr>
          <p:cNvPr id="128" name="Google Shape;128;p4"/>
          <p:cNvSpPr txBox="1"/>
          <p:nvPr>
            <p:ph idx="1" type="body"/>
          </p:nvPr>
        </p:nvSpPr>
        <p:spPr>
          <a:xfrm>
            <a:off x="6815802" y="3629716"/>
            <a:ext cx="5031149" cy="1236389"/>
          </a:xfrm>
          <a:prstGeom prst="rect">
            <a:avLst/>
          </a:prstGeom>
          <a:noFill/>
          <a:ln>
            <a:noFill/>
          </a:ln>
        </p:spPr>
        <p:txBody>
          <a:bodyPr anchorCtr="0" anchor="t" bIns="45700" lIns="91425" spcFirstLastPara="1" rIns="91425" wrap="square" tIns="45700">
            <a:normAutofit/>
          </a:bodyPr>
          <a:lstStyle/>
          <a:p>
            <a:pPr indent="-182880" lvl="0" marL="182880" rtl="0" algn="r">
              <a:lnSpc>
                <a:spcPct val="90000"/>
              </a:lnSpc>
              <a:spcBef>
                <a:spcPts val="0"/>
              </a:spcBef>
              <a:spcAft>
                <a:spcPts val="0"/>
              </a:spcAft>
              <a:buSzPts val="1700"/>
              <a:buFont typeface="Noto Sans Symbols"/>
              <a:buChar char="✔"/>
            </a:pPr>
            <a:r>
              <a:rPr lang="en-US"/>
              <a:t>Differentiate between Web and Internet</a:t>
            </a:r>
            <a:endParaRPr/>
          </a:p>
          <a:p>
            <a:pPr indent="-182880" lvl="0" marL="182880" rtl="0" algn="r">
              <a:lnSpc>
                <a:spcPct val="90000"/>
              </a:lnSpc>
              <a:spcBef>
                <a:spcPts val="1200"/>
              </a:spcBef>
              <a:spcAft>
                <a:spcPts val="0"/>
              </a:spcAft>
              <a:buSzPts val="1700"/>
              <a:buFont typeface="Noto Sans Symbols"/>
              <a:buChar char="✔"/>
            </a:pPr>
            <a:r>
              <a:rPr lang="en-US"/>
              <a:t>Understand Client-Server Paradigm</a:t>
            </a:r>
            <a:endParaRPr/>
          </a:p>
          <a:p>
            <a:pPr indent="-182880" lvl="0" marL="182880" rtl="0" algn="r">
              <a:lnSpc>
                <a:spcPct val="90000"/>
              </a:lnSpc>
              <a:spcBef>
                <a:spcPts val="1200"/>
              </a:spcBef>
              <a:spcAft>
                <a:spcPts val="0"/>
              </a:spcAft>
              <a:buSzPts val="1700"/>
              <a:buFont typeface="Noto Sans Symbols"/>
              <a:buChar char="✔"/>
            </a:pPr>
            <a:r>
              <a:rPr lang="en-US"/>
              <a:t>Select the appropriate tools</a:t>
            </a:r>
            <a:endParaRPr/>
          </a:p>
        </p:txBody>
      </p:sp>
      <p:sp>
        <p:nvSpPr>
          <p:cNvPr id="129" name="Google Shape;129;p4"/>
          <p:cNvSpPr txBox="1"/>
          <p:nvPr/>
        </p:nvSpPr>
        <p:spPr>
          <a:xfrm>
            <a:off x="1009887" y="884420"/>
            <a:ext cx="9093483" cy="109428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5400"/>
              <a:buFont typeface="Rockwell"/>
              <a:buNone/>
            </a:pPr>
            <a:r>
              <a:rPr b="0" i="0" lang="en-US" sz="5400" u="none" cap="none" strike="noStrike">
                <a:latin typeface="Rockwell"/>
                <a:ea typeface="Rockwell"/>
                <a:cs typeface="Rockwell"/>
                <a:sym typeface="Rockwell"/>
              </a:rPr>
              <a:t>CONTENTS-</a:t>
            </a:r>
            <a:endParaRPr b="0" i="0" sz="5400" u="none" cap="none" strike="noStrike">
              <a:latin typeface="Rockwell"/>
              <a:ea typeface="Rockwell"/>
              <a:cs typeface="Rockwell"/>
              <a:sym typeface="Rockwell"/>
            </a:endParaRPr>
          </a:p>
        </p:txBody>
      </p:sp>
      <p:sp>
        <p:nvSpPr>
          <p:cNvPr id="130" name="Google Shape;130;p4"/>
          <p:cNvSpPr txBox="1"/>
          <p:nvPr/>
        </p:nvSpPr>
        <p:spPr>
          <a:xfrm>
            <a:off x="1009887" y="2008682"/>
            <a:ext cx="6670624" cy="1089635"/>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n-US" sz="2000" u="none" cap="none" strike="noStrike">
                <a:solidFill>
                  <a:schemeClr val="dk1"/>
                </a:solidFill>
                <a:latin typeface="Rockwell"/>
                <a:ea typeface="Rockwell"/>
                <a:cs typeface="Rockwell"/>
                <a:sym typeface="Rockwell"/>
              </a:rPr>
              <a:t>Internet and the Web</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n-US" sz="2000" u="none" cap="none" strike="noStrike">
                <a:solidFill>
                  <a:schemeClr val="dk1"/>
                </a:solidFill>
                <a:latin typeface="Rockwell"/>
                <a:ea typeface="Rockwell"/>
                <a:cs typeface="Rockwell"/>
                <a:sym typeface="Rockwell"/>
              </a:rPr>
              <a:t>Client-Server Paradigm</a:t>
            </a:r>
            <a:endParaRPr b="0" i="0" sz="2000" u="none" cap="none" strike="noStrike">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WEB ≠ INTERNET</a:t>
            </a:r>
            <a:endParaRPr/>
          </a:p>
        </p:txBody>
      </p:sp>
      <p:sp>
        <p:nvSpPr>
          <p:cNvPr id="136" name="Google Shape;136;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Internet </a:t>
            </a:r>
            <a:endParaRPr/>
          </a:p>
          <a:p>
            <a:pPr indent="-182880" lvl="1" marL="457200" rtl="0" algn="l">
              <a:lnSpc>
                <a:spcPct val="90000"/>
              </a:lnSpc>
              <a:spcBef>
                <a:spcPts val="400"/>
              </a:spcBef>
              <a:spcAft>
                <a:spcPts val="0"/>
              </a:spcAft>
              <a:buSzPts val="1530"/>
              <a:buChar char="▪"/>
            </a:pPr>
            <a:r>
              <a:rPr lang="en-US"/>
              <a:t>A physical network of networks connecting billions of computers and other devices using common protocols (TCP/IP) for sharing and transmitting information </a:t>
            </a:r>
            <a:endParaRPr/>
          </a:p>
          <a:p>
            <a:pPr indent="-182880" lvl="0" marL="182880" rtl="0" algn="l">
              <a:lnSpc>
                <a:spcPct val="90000"/>
              </a:lnSpc>
              <a:spcBef>
                <a:spcPts val="1400"/>
              </a:spcBef>
              <a:spcAft>
                <a:spcPts val="0"/>
              </a:spcAft>
              <a:buSzPts val="1700"/>
              <a:buChar char="▪"/>
            </a:pPr>
            <a:r>
              <a:rPr lang="en-US"/>
              <a:t>World Wide Web [Old] </a:t>
            </a:r>
            <a:endParaRPr/>
          </a:p>
          <a:p>
            <a:pPr indent="-182880" lvl="1" marL="457200" rtl="0" algn="l">
              <a:lnSpc>
                <a:spcPct val="90000"/>
              </a:lnSpc>
              <a:spcBef>
                <a:spcPts val="400"/>
              </a:spcBef>
              <a:spcAft>
                <a:spcPts val="0"/>
              </a:spcAft>
              <a:buSzPts val="1530"/>
              <a:buChar char="▪"/>
            </a:pPr>
            <a:r>
              <a:rPr lang="en-US"/>
              <a:t>A collection of interlinked multimedia documents</a:t>
            </a:r>
            <a:br>
              <a:rPr lang="en-US"/>
            </a:br>
            <a:r>
              <a:rPr lang="en-US"/>
              <a:t>(web pages stored on internet connected devices and accessed using a common protocol (HTTP)) </a:t>
            </a:r>
            <a:endParaRPr/>
          </a:p>
          <a:p>
            <a:pPr indent="-182880" lvl="0" marL="182880" rtl="0" algn="l">
              <a:lnSpc>
                <a:spcPct val="90000"/>
              </a:lnSpc>
              <a:spcBef>
                <a:spcPts val="1400"/>
              </a:spcBef>
              <a:spcAft>
                <a:spcPts val="0"/>
              </a:spcAft>
              <a:buSzPts val="1700"/>
              <a:buChar char="▪"/>
            </a:pPr>
            <a:r>
              <a:rPr lang="en-US"/>
              <a:t>Key distinction:</a:t>
            </a:r>
            <a:endParaRPr/>
          </a:p>
          <a:p>
            <a:pPr indent="-182880" lvl="1" marL="457200" rtl="0" algn="l">
              <a:lnSpc>
                <a:spcPct val="90000"/>
              </a:lnSpc>
              <a:spcBef>
                <a:spcPts val="400"/>
              </a:spcBef>
              <a:spcAft>
                <a:spcPts val="0"/>
              </a:spcAft>
              <a:buSzPts val="1530"/>
              <a:buChar char="▪"/>
            </a:pPr>
            <a:r>
              <a:rPr lang="en-US"/>
              <a:t>The internet is hardware plus protocols while the world wide web is software plus protocols</a:t>
            </a:r>
            <a:endParaRPr/>
          </a:p>
          <a:p>
            <a:pPr indent="-182880" lvl="1" marL="457200" rtl="0" algn="l">
              <a:lnSpc>
                <a:spcPct val="90000"/>
              </a:lnSpc>
              <a:spcBef>
                <a:spcPts val="600"/>
              </a:spcBef>
              <a:spcAft>
                <a:spcPts val="0"/>
              </a:spcAft>
              <a:buSzPts val="1530"/>
              <a:buChar char="▪"/>
            </a:pPr>
            <a:r>
              <a:rPr lang="en-US"/>
              <a:t>The world wide web is an application using the internet to transmit information, just like many others, for example, email, SSH, FTP </a:t>
            </a:r>
            <a:endParaRPr/>
          </a:p>
          <a:p>
            <a:pPr indent="-74929" lvl="0" marL="182880" rtl="0" algn="l">
              <a:lnSpc>
                <a:spcPct val="90000"/>
              </a:lnSpc>
              <a:spcBef>
                <a:spcPts val="1400"/>
              </a:spcBef>
              <a:spcAft>
                <a:spcPts val="0"/>
              </a:spcAft>
              <a:buSzPts val="17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HISTORY(1/3)</a:t>
            </a:r>
            <a:endParaRPr/>
          </a:p>
        </p:txBody>
      </p:sp>
      <p:sp>
        <p:nvSpPr>
          <p:cNvPr id="142" name="Google Shape;142;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1969: ARPANET (precursor of the Internet)</a:t>
            </a:r>
            <a:endParaRPr/>
          </a:p>
          <a:p>
            <a:pPr indent="-182880" lvl="0" marL="182880" rtl="0" algn="l">
              <a:lnSpc>
                <a:spcPct val="90000"/>
              </a:lnSpc>
              <a:spcBef>
                <a:spcPts val="1200"/>
              </a:spcBef>
              <a:spcAft>
                <a:spcPts val="0"/>
              </a:spcAft>
              <a:buSzPts val="1700"/>
              <a:buChar char="▪"/>
            </a:pPr>
            <a:r>
              <a:rPr lang="en-US"/>
              <a:t>1971: First e-mail transmission, File Transfer Protocol</a:t>
            </a:r>
            <a:endParaRPr/>
          </a:p>
          <a:p>
            <a:pPr indent="-182880" lvl="0" marL="182880" rtl="0" algn="l">
              <a:lnSpc>
                <a:spcPct val="90000"/>
              </a:lnSpc>
              <a:spcBef>
                <a:spcPts val="1200"/>
              </a:spcBef>
              <a:spcAft>
                <a:spcPts val="0"/>
              </a:spcAft>
              <a:buSzPts val="1700"/>
              <a:buChar char="▪"/>
            </a:pPr>
            <a:r>
              <a:rPr lang="en-US"/>
              <a:t>1972-1980: </a:t>
            </a:r>
            <a:endParaRPr/>
          </a:p>
          <a:p>
            <a:pPr indent="-182880" lvl="1" marL="457200" rtl="0" algn="l">
              <a:lnSpc>
                <a:spcPct val="90000"/>
              </a:lnSpc>
              <a:spcBef>
                <a:spcPts val="400"/>
              </a:spcBef>
              <a:spcAft>
                <a:spcPts val="0"/>
              </a:spcAft>
              <a:buSzPts val="1530"/>
              <a:buChar char="▪"/>
            </a:pPr>
            <a:r>
              <a:rPr lang="en-US"/>
              <a:t>Vadic VA3400 modem (1,200 bit/s over phone network) </a:t>
            </a:r>
            <a:endParaRPr/>
          </a:p>
          <a:p>
            <a:pPr indent="-182880" lvl="1" marL="457200" rtl="0" algn="l">
              <a:lnSpc>
                <a:spcPct val="90000"/>
              </a:lnSpc>
              <a:spcBef>
                <a:spcPts val="600"/>
              </a:spcBef>
              <a:spcAft>
                <a:spcPts val="0"/>
              </a:spcAft>
              <a:buSzPts val="1530"/>
              <a:buChar char="▪"/>
            </a:pPr>
            <a:r>
              <a:rPr lang="en-US"/>
              <a:t>RSA public-key cryptography</a:t>
            </a:r>
            <a:endParaRPr/>
          </a:p>
          <a:p>
            <a:pPr indent="-182880" lvl="1" marL="457200" rtl="0" algn="l">
              <a:lnSpc>
                <a:spcPct val="90000"/>
              </a:lnSpc>
              <a:spcBef>
                <a:spcPts val="600"/>
              </a:spcBef>
              <a:spcAft>
                <a:spcPts val="0"/>
              </a:spcAft>
              <a:buSzPts val="1530"/>
              <a:buChar char="▪"/>
            </a:pPr>
            <a:r>
              <a:rPr lang="en-US"/>
              <a:t>EPSS/SERCnet (first UK networks between research institutions) </a:t>
            </a:r>
            <a:endParaRPr/>
          </a:p>
          <a:p>
            <a:pPr indent="-182880" lvl="0" marL="182880" rtl="0" algn="l">
              <a:lnSpc>
                <a:spcPct val="90000"/>
              </a:lnSpc>
              <a:spcBef>
                <a:spcPts val="1400"/>
              </a:spcBef>
              <a:spcAft>
                <a:spcPts val="0"/>
              </a:spcAft>
              <a:buSzPts val="1700"/>
              <a:buChar char="▪"/>
            </a:pPr>
            <a:r>
              <a:rPr lang="en-US"/>
              <a:t>1981: IBM PC 5150</a:t>
            </a:r>
            <a:endParaRPr/>
          </a:p>
          <a:p>
            <a:pPr indent="-182880" lvl="0" marL="182880" rtl="0" algn="l">
              <a:lnSpc>
                <a:spcPct val="90000"/>
              </a:lnSpc>
              <a:spcBef>
                <a:spcPts val="1200"/>
              </a:spcBef>
              <a:spcAft>
                <a:spcPts val="0"/>
              </a:spcAft>
              <a:buSzPts val="1700"/>
              <a:buChar char="▪"/>
            </a:pPr>
            <a:r>
              <a:rPr lang="en-US"/>
              <a:t>1982: TCP/IP standardized</a:t>
            </a:r>
            <a:endParaRPr/>
          </a:p>
          <a:p>
            <a:pPr indent="-182880" lvl="0" marL="182880" rtl="0" algn="l">
              <a:lnSpc>
                <a:spcPct val="90000"/>
              </a:lnSpc>
              <a:spcBef>
                <a:spcPts val="1200"/>
              </a:spcBef>
              <a:spcAft>
                <a:spcPts val="0"/>
              </a:spcAft>
              <a:buSzPts val="1700"/>
              <a:buChar char="▪"/>
            </a:pPr>
            <a:r>
              <a:rPr lang="en-US"/>
              <a:t>1985 : FTP on TCP standardized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HISTORY(2/3)</a:t>
            </a:r>
            <a:endParaRPr/>
          </a:p>
        </p:txBody>
      </p:sp>
      <p:sp>
        <p:nvSpPr>
          <p:cNvPr id="148" name="Google Shape;148;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mid 1980s: Janet (UK network between research institutions</a:t>
            </a:r>
            <a:br>
              <a:rPr lang="en-US"/>
            </a:br>
            <a:r>
              <a:rPr lang="en-US"/>
              <a:t>with 2 Mbit/s backbone and 64 kbit/s access links)</a:t>
            </a:r>
            <a:endParaRPr/>
          </a:p>
          <a:p>
            <a:pPr indent="-182880" lvl="0" marL="182880" rtl="0" algn="l">
              <a:lnSpc>
                <a:spcPct val="90000"/>
              </a:lnSpc>
              <a:spcBef>
                <a:spcPts val="1200"/>
              </a:spcBef>
              <a:spcAft>
                <a:spcPts val="0"/>
              </a:spcAft>
              <a:buSzPts val="1700"/>
              <a:buChar char="▪"/>
            </a:pPr>
            <a:r>
              <a:rPr lang="en-US"/>
              <a:t>1986:U.S. Robotics HST modem (9600 bit/s) TCP/IP networks expand across the world</a:t>
            </a:r>
            <a:endParaRPr/>
          </a:p>
          <a:p>
            <a:pPr indent="-182880" lvl="0" marL="182880" rtl="0" algn="l">
              <a:lnSpc>
                <a:spcPct val="90000"/>
              </a:lnSpc>
              <a:spcBef>
                <a:spcPts val="1200"/>
              </a:spcBef>
              <a:spcAft>
                <a:spcPts val="0"/>
              </a:spcAft>
              <a:buSzPts val="1700"/>
              <a:buChar char="▪"/>
            </a:pPr>
            <a:r>
              <a:rPr lang="en-US"/>
              <a:t>Late 1980s: TCP/IP networks expand across the world </a:t>
            </a:r>
            <a:endParaRPr/>
          </a:p>
          <a:p>
            <a:pPr indent="-182880" lvl="0" marL="182880" rtl="0" algn="l">
              <a:lnSpc>
                <a:spcPct val="90000"/>
              </a:lnSpc>
              <a:spcBef>
                <a:spcPts val="1200"/>
              </a:spcBef>
              <a:spcAft>
                <a:spcPts val="0"/>
              </a:spcAft>
              <a:buSzPts val="1700"/>
              <a:buChar char="▪"/>
            </a:pPr>
            <a:r>
              <a:rPr lang="en-US"/>
              <a:t>1991: </a:t>
            </a:r>
            <a:endParaRPr/>
          </a:p>
          <a:p>
            <a:pPr indent="-182880" lvl="1" marL="457200" rtl="0" algn="l">
              <a:lnSpc>
                <a:spcPct val="90000"/>
              </a:lnSpc>
              <a:spcBef>
                <a:spcPts val="400"/>
              </a:spcBef>
              <a:spcAft>
                <a:spcPts val="0"/>
              </a:spcAft>
              <a:buSzPts val="1530"/>
              <a:buChar char="▪"/>
            </a:pPr>
            <a:r>
              <a:rPr lang="en-US"/>
              <a:t>Janet adds IP service</a:t>
            </a:r>
            <a:endParaRPr/>
          </a:p>
          <a:p>
            <a:pPr indent="-182880" lvl="1" marL="457200" rtl="0" algn="l">
              <a:lnSpc>
                <a:spcPct val="90000"/>
              </a:lnSpc>
              <a:spcBef>
                <a:spcPts val="600"/>
              </a:spcBef>
              <a:spcAft>
                <a:spcPts val="0"/>
              </a:spcAft>
              <a:buSzPts val="1530"/>
              <a:buChar char="▪"/>
            </a:pPr>
            <a:r>
              <a:rPr lang="en-US"/>
              <a:t>Gopher / World Wide Web</a:t>
            </a:r>
            <a:endParaRPr/>
          </a:p>
          <a:p>
            <a:pPr indent="-182880" lvl="1" marL="457200" rtl="0" algn="l">
              <a:lnSpc>
                <a:spcPct val="90000"/>
              </a:lnSpc>
              <a:spcBef>
                <a:spcPts val="600"/>
              </a:spcBef>
              <a:spcAft>
                <a:spcPts val="0"/>
              </a:spcAft>
              <a:buSzPts val="1530"/>
              <a:buChar char="▪"/>
            </a:pPr>
            <a:r>
              <a:rPr lang="en-US"/>
              <a:t>GSM (second generation cellular network) digital, circuit switched network for full duplex voice telephony </a:t>
            </a:r>
            <a:endParaRPr/>
          </a:p>
          <a:p>
            <a:pPr indent="-182880" lvl="0" marL="182880" rtl="0" algn="l">
              <a:lnSpc>
                <a:spcPct val="90000"/>
              </a:lnSpc>
              <a:spcBef>
                <a:spcPts val="1400"/>
              </a:spcBef>
              <a:spcAft>
                <a:spcPts val="0"/>
              </a:spcAft>
              <a:buSzPts val="1700"/>
              <a:buChar char="▪"/>
            </a:pPr>
            <a:r>
              <a:rPr lang="en-US"/>
              <a:t>1995: First public releases of JavaScript and PHP </a:t>
            </a:r>
            <a:endParaRPr/>
          </a:p>
          <a:p>
            <a:pPr indent="-182880" lvl="0" marL="182880" rtl="0" algn="l">
              <a:lnSpc>
                <a:spcPct val="90000"/>
              </a:lnSpc>
              <a:spcBef>
                <a:spcPts val="1200"/>
              </a:spcBef>
              <a:spcAft>
                <a:spcPts val="0"/>
              </a:spcAft>
              <a:buSzPts val="1700"/>
              <a:buChar char="▪"/>
            </a:pPr>
            <a:r>
              <a:rPr lang="en-US"/>
              <a:t>1997: World Wide Web slowly arrives on mobile phones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HISTORY(3/3)</a:t>
            </a:r>
            <a:endParaRPr/>
          </a:p>
        </p:txBody>
      </p:sp>
      <p:sp>
        <p:nvSpPr>
          <p:cNvPr id="154" name="Google Shape;154;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Current Applications: </a:t>
            </a:r>
            <a:endParaRPr/>
          </a:p>
          <a:p>
            <a:pPr indent="-182880" lvl="1" marL="457200" rtl="0" algn="l">
              <a:lnSpc>
                <a:spcPct val="90000"/>
              </a:lnSpc>
              <a:spcBef>
                <a:spcPts val="400"/>
              </a:spcBef>
              <a:spcAft>
                <a:spcPts val="0"/>
              </a:spcAft>
              <a:buSzPts val="1530"/>
              <a:buChar char="▪"/>
            </a:pPr>
            <a:r>
              <a:rPr lang="en-US"/>
              <a:t>Communication via e-mail, Twitter, etc </a:t>
            </a:r>
            <a:endParaRPr/>
          </a:p>
          <a:p>
            <a:pPr indent="-182880" lvl="1" marL="457200" rtl="0" algn="l">
              <a:lnSpc>
                <a:spcPct val="90000"/>
              </a:lnSpc>
              <a:spcBef>
                <a:spcPts val="600"/>
              </a:spcBef>
              <a:spcAft>
                <a:spcPts val="0"/>
              </a:spcAft>
              <a:buSzPts val="1530"/>
              <a:buChar char="▪"/>
            </a:pPr>
            <a:r>
              <a:rPr lang="en-US"/>
              <a:t>Joint manipulation of concepts and actions: Collaborative editing, Crowd sourcing, Wikis (Wikipedia) </a:t>
            </a:r>
            <a:endParaRPr/>
          </a:p>
          <a:p>
            <a:pPr indent="-182880" lvl="1" marL="457200" rtl="0" algn="l">
              <a:lnSpc>
                <a:spcPct val="90000"/>
              </a:lnSpc>
              <a:spcBef>
                <a:spcPts val="600"/>
              </a:spcBef>
              <a:spcAft>
                <a:spcPts val="0"/>
              </a:spcAft>
              <a:buSzPts val="1530"/>
              <a:buChar char="▪"/>
            </a:pPr>
            <a:r>
              <a:rPr lang="en-US"/>
              <a:t>E-Commerce: Online auctions and markets </a:t>
            </a:r>
            <a:endParaRPr/>
          </a:p>
          <a:p>
            <a:pPr indent="-182880" lvl="1" marL="457200" rtl="0" algn="l">
              <a:lnSpc>
                <a:spcPct val="90000"/>
              </a:lnSpc>
              <a:spcBef>
                <a:spcPts val="600"/>
              </a:spcBef>
              <a:spcAft>
                <a:spcPts val="0"/>
              </a:spcAft>
              <a:buSzPts val="1530"/>
              <a:buChar char="▪"/>
            </a:pPr>
            <a:r>
              <a:rPr lang="en-US"/>
              <a:t>Social media, social networks, </a:t>
            </a:r>
            <a:endParaRPr/>
          </a:p>
          <a:p>
            <a:pPr indent="-182880" lvl="1" marL="457200" rtl="0" algn="l">
              <a:lnSpc>
                <a:spcPct val="90000"/>
              </a:lnSpc>
              <a:spcBef>
                <a:spcPts val="600"/>
              </a:spcBef>
              <a:spcAft>
                <a:spcPts val="0"/>
              </a:spcAft>
              <a:buSzPts val="1530"/>
              <a:buChar char="▪"/>
            </a:pPr>
            <a:r>
              <a:rPr lang="en-US"/>
              <a:t>virtual learning environments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WHERE THE WEB WAS BORN</a:t>
            </a:r>
            <a:endParaRPr/>
          </a:p>
        </p:txBody>
      </p:sp>
      <p:sp>
        <p:nvSpPr>
          <p:cNvPr id="160" name="Google Shape;160;p9"/>
          <p:cNvSpPr txBox="1"/>
          <p:nvPr>
            <p:ph idx="1" type="body"/>
          </p:nvPr>
        </p:nvSpPr>
        <p:spPr>
          <a:xfrm>
            <a:off x="1069848" y="2121408"/>
            <a:ext cx="5495814"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t>
            </a:r>
            <a:r>
              <a:rPr b="1" i="1" lang="en-US"/>
              <a:t>Tim Berners-Lee</a:t>
            </a:r>
            <a:r>
              <a:rPr lang="en-US"/>
              <a:t>, a British scientist, invented the World Wide Web (WWW) in 1989, while working at </a:t>
            </a:r>
            <a:r>
              <a:rPr b="1" i="1" lang="en-US"/>
              <a:t>CERN</a:t>
            </a:r>
            <a:r>
              <a:rPr lang="en-US"/>
              <a:t>.  The Web was originally conceived and developed to meet the demand for automated information-sharing between scientists in universities and institutes around the world.”</a:t>
            </a:r>
            <a:endParaRPr/>
          </a:p>
          <a:p>
            <a:pPr indent="-182880" lvl="1" marL="457200" rtl="0" algn="just">
              <a:lnSpc>
                <a:spcPct val="90000"/>
              </a:lnSpc>
              <a:spcBef>
                <a:spcPts val="400"/>
              </a:spcBef>
              <a:spcAft>
                <a:spcPts val="0"/>
              </a:spcAft>
              <a:buSzPts val="1530"/>
              <a:buChar char="▪"/>
            </a:pPr>
            <a:r>
              <a:rPr lang="en-US" u="sng">
                <a:solidFill>
                  <a:schemeClr val="hlink"/>
                </a:solidFill>
                <a:hlinkClick r:id="rId3"/>
              </a:rPr>
              <a:t>Go to CERN’s official site</a:t>
            </a:r>
            <a:endParaRPr/>
          </a:p>
          <a:p>
            <a:pPr indent="-74929" lvl="0" marL="182880" rtl="0" algn="just">
              <a:lnSpc>
                <a:spcPct val="90000"/>
              </a:lnSpc>
              <a:spcBef>
                <a:spcPts val="1400"/>
              </a:spcBef>
              <a:spcAft>
                <a:spcPts val="0"/>
              </a:spcAft>
              <a:buSzPts val="1700"/>
              <a:buNone/>
            </a:pPr>
            <a:r>
              <a:t/>
            </a:r>
            <a:endParaRPr/>
          </a:p>
        </p:txBody>
      </p:sp>
      <p:pic>
        <p:nvPicPr>
          <p:cNvPr descr="WW,Web,CERN50,Golden Jubilee Photos" id="161" name="Google Shape;161;p9"/>
          <p:cNvPicPr preferRelativeResize="0"/>
          <p:nvPr/>
        </p:nvPicPr>
        <p:blipFill rotWithShape="1">
          <a:blip r:embed="rId4">
            <a:alphaModFix/>
          </a:blip>
          <a:srcRect b="0" l="0" r="0" t="0"/>
          <a:stretch/>
        </p:blipFill>
        <p:spPr>
          <a:xfrm>
            <a:off x="6565662" y="2194561"/>
            <a:ext cx="4436787" cy="36857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2020-04-28T17:31:48Z</dcterms:created>
  <dc:creator>Microsoft Office User</dc:creator>
</cp:coreProperties>
</file>