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hjU0SC61XuwuNdS4ae+Aw5Ps9u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3E3A02-DDBA-4CA0-99CB-1BAE7D0C6010}">
  <a:tblStyle styleId="{B63E3A02-DDBA-4CA0-99CB-1BAE7D0C601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The terms ‘hypertext’ and ‘hypermedia’ were coined by Ted Nelson in 1963 as part of a model he developed for creating and using linked content 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The idea of hypertext is attributed to Vannevar Bush who in in 1945 described a hypothetical hypertext device called Memex in a magazine article</a:t>
            </a:r>
            <a:endParaRPr/>
          </a:p>
        </p:txBody>
      </p:sp>
      <p:sp>
        <p:nvSpPr>
          <p:cNvPr id="135" name="Google Shape;13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  <a:defRPr>
                <a:solidFill>
                  <a:srgbClr val="FF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Calibri"/>
              <a:buNone/>
              <a:defRPr sz="6000">
                <a:solidFill>
                  <a:srgbClr val="FF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w3schools.com/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gi.csc.liv.ac.uk/~ullrich/COMP519/" TargetMode="External"/><Relationship Id="rId4" Type="http://schemas.openxmlformats.org/officeDocument/2006/relationships/hyperlink" Target="http://www.csc.liv.ac.uk/~martin/teaching/comp519/" TargetMode="External"/><Relationship Id="rId5" Type="http://schemas.openxmlformats.org/officeDocument/2006/relationships/hyperlink" Target="http://www.csc.liv.ac.uk/~martin/teaching/comp519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945930" y="1933730"/>
            <a:ext cx="10205545" cy="1093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/>
              <a:t>CSE414: WEB ENGINEERING</a:t>
            </a:r>
            <a:endParaRPr sz="66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3260203" y="3622432"/>
            <a:ext cx="7517725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Daffodil International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/>
              <a:t>In this course…</a:t>
            </a:r>
            <a:endParaRPr/>
          </a:p>
        </p:txBody>
      </p:sp>
      <p:sp>
        <p:nvSpPr>
          <p:cNvPr id="150" name="Google Shape;150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You should design your webpages to the XHTML 1.0 Strict standard (or better).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 will be enforcing this standard in your assessments (as much as possible).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More will be said when I discuss Document Type Declarations (soon).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>
            <p:ph type="title"/>
          </p:nvPr>
        </p:nvSpPr>
        <p:spPr>
          <a:xfrm>
            <a:off x="764498" y="0"/>
            <a:ext cx="1142750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/>
              <a:t>Web Development Tools</a:t>
            </a:r>
            <a:endParaRPr/>
          </a:p>
        </p:txBody>
      </p:sp>
      <p:sp>
        <p:nvSpPr>
          <p:cNvPr id="156" name="Google Shape;156;p11"/>
          <p:cNvSpPr txBox="1"/>
          <p:nvPr/>
        </p:nvSpPr>
        <p:spPr>
          <a:xfrm>
            <a:off x="644576" y="1219200"/>
            <a:ext cx="11547423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high-level tools exist for creating Web pages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 Microsoft FrontPage, Netscape Composer, Adobe PageMill, Macromedia DreamWeaver, HotDog, … also, many applications have "save to HTML" options (e.g., Word)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…for most users who want to develop basic, static Web pages, these are fine (but they still may produce poorly structured HTML code)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Assembly language vs. high-level language analogy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764498" y="4267200"/>
            <a:ext cx="11157375" cy="209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why are we learning low-level HTML using a basic text editor?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want low-level control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care about size/readability of pages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want to "steal" page components and integrate into existing pages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want dynamic features such as scripts or applets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remote editing of web pages may only be possible using a basic text editor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/>
              <a:t>Choosing the right tools?</a:t>
            </a:r>
            <a:endParaRPr/>
          </a:p>
        </p:txBody>
      </p:sp>
      <p:sp>
        <p:nvSpPr>
          <p:cNvPr id="163" name="Google Shape;16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Not To Use in this course: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Any drag and drop website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‘Save as html’ – this generates poor html code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 software that can convert your design to code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To Use: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Any Text-editors and/or IDEs. ie, Notepad, Notepad++, SublimeText, PHP Storm, VSCode etc.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CAN NOT use CSS frameworks like Bootstrap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u="sng"/>
              <a:t>You can if and only if  </a:t>
            </a:r>
            <a:r>
              <a:rPr lang="en-US"/>
              <a:t>you get approval for a higher level projects ( you are already a developer!)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/>
              <a:t>Elements and Attributes(1/5)</a:t>
            </a:r>
            <a:endParaRPr/>
          </a:p>
        </p:txBody>
      </p:sp>
      <p:sp>
        <p:nvSpPr>
          <p:cNvPr id="169" name="Google Shape;16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 HTML5 specification defines a set of elements, attributes, and attribute values and their meanings (semantics)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(there are more than 100 different elements alone)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Authors of HTML documents should not use elements, attributes, or attribute values for purposes other than their intended semantic purpose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otherwise documents might not be processed correctly (still, most authors violate this rule)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/>
              <a:t>Elements and Attributes(2/5)</a:t>
            </a:r>
            <a:endParaRPr/>
          </a:p>
        </p:txBody>
      </p:sp>
      <p:sp>
        <p:nvSpPr>
          <p:cNvPr id="175" name="Google Shape;175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HTML5 follows the separation of concerns design principle: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system should be divided into parts with functionality that overlaps as little as possible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 HTML5 semantics and presentation are (mostly) separated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For the full specification of the most recent version see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S. Faulkner, A. Eicholz, T. Leithead, A. Danilo, S. Moon, editors: HTML 5.2. W3C Recommendation, 14 December 2017. https://www.w3.org/TR/html52/ (accessed 09 September 2019) 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/>
              <a:t>Elements and Attributes(3/5)</a:t>
            </a:r>
            <a:endParaRPr/>
          </a:p>
        </p:txBody>
      </p:sp>
      <p:sp>
        <p:nvSpPr>
          <p:cNvPr id="181" name="Google Shape;18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Most elements consist of a start tag and a matching end tag, with some content in between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general form of a start tag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	</a:t>
            </a:r>
            <a:r>
              <a:rPr i="1" lang="en-US">
                <a:solidFill>
                  <a:srgbClr val="FF0000"/>
                </a:solidFill>
              </a:rPr>
              <a:t>&lt;tagName attrib1="value1" ... attribN="valueN"&gt;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end tag / closing tag takes the form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r>
              <a:rPr i="1" lang="en-US">
                <a:solidFill>
                  <a:srgbClr val="FF0000"/>
                </a:solidFill>
              </a:rPr>
              <a:t>&lt;/tagName&gt;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Examples: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r>
              <a:rPr i="1" lang="en-US"/>
              <a:t>&lt;</a:t>
            </a:r>
            <a:r>
              <a:rPr i="1" lang="en-US">
                <a:solidFill>
                  <a:srgbClr val="FF0000"/>
                </a:solidFill>
              </a:rPr>
              <a:t>title &gt;My first HTML document &lt;/title &gt;</a:t>
            </a:r>
            <a:br>
              <a:rPr i="1" lang="en-US">
                <a:solidFill>
                  <a:srgbClr val="FF0000"/>
                </a:solidFill>
              </a:rPr>
            </a:br>
            <a:r>
              <a:rPr i="1" lang="en-US">
                <a:solidFill>
                  <a:srgbClr val="FF0000"/>
                </a:solidFill>
              </a:rPr>
              <a:t>	&lt;a href="http://cgi.csc.liv.ac.uk/"&gt;CS Website &lt;/a&gt;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/>
              <a:t>Elements and Attributes(4/5)</a:t>
            </a:r>
            <a:endParaRPr/>
          </a:p>
        </p:txBody>
      </p:sp>
      <p:sp>
        <p:nvSpPr>
          <p:cNvPr id="187" name="Google Shape;18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HTML Attributes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 HTML elements can have </a:t>
            </a:r>
            <a:r>
              <a:rPr b="1" lang="en-US"/>
              <a:t>attributes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Attributes provide </a:t>
            </a:r>
            <a:r>
              <a:rPr b="1" lang="en-US"/>
              <a:t>additional information</a:t>
            </a:r>
            <a:r>
              <a:rPr lang="en-US"/>
              <a:t> about an element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Attributes are always specified in </a:t>
            </a:r>
            <a:r>
              <a:rPr b="1" lang="en-US"/>
              <a:t>the start tag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Attributes usually come in name/value pairs like: </a:t>
            </a:r>
            <a:r>
              <a:rPr b="1" lang="en-US"/>
              <a:t>name="value"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r>
              <a:rPr i="1" lang="en-US">
                <a:solidFill>
                  <a:srgbClr val="FF0000"/>
                </a:solidFill>
              </a:rPr>
              <a:t>&lt;a href="https://www.w3schools.com"&gt;This is a link&lt;/a&gt;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/>
              <a:t>Elements and Attributes(5/5)</a:t>
            </a:r>
            <a:endParaRPr/>
          </a:p>
        </p:txBody>
      </p:sp>
      <p:sp>
        <p:nvSpPr>
          <p:cNvPr id="193" name="Google Shape;19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Nested HTML Elements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HTML elements can be nested (elements can contain elements).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All HTML documents consist of nested HTML elements.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Suggestion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Use Lowercase Attributes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Quote Attribute Values</a:t>
            </a:r>
            <a:endParaRPr/>
          </a:p>
          <a:p>
            <a:pPr indent="-63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/>
              <a:t>Character Encodings </a:t>
            </a:r>
            <a:endParaRPr/>
          </a:p>
        </p:txBody>
      </p:sp>
      <p:sp>
        <p:nvSpPr>
          <p:cNvPr id="199" name="Google Shape;19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Computers operate on bits (0/1) and sequences of bits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store a text, it needs to be encoded as a sequence of bits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 retrieve a text, a sequence of bits needs to be decoded back to a sequence of characters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Early examples of such encodings are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7-bit ASCII (American Standard Code for Information Interchange)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8-bit ANSI (American National Standards Institute)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8-bit Windows-1252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8-bit Mac OS Roman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However these allow to encode at most 256 characters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the languages of the world contain many more characters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/>
              <a:t>Character Encodings </a:t>
            </a:r>
            <a:endParaRPr/>
          </a:p>
        </p:txBody>
      </p:sp>
      <p:sp>
        <p:nvSpPr>
          <p:cNvPr id="206" name="Google Shape;206;p19"/>
          <p:cNvSpPr txBox="1"/>
          <p:nvPr>
            <p:ph idx="1" type="body"/>
          </p:nvPr>
        </p:nvSpPr>
        <p:spPr>
          <a:xfrm>
            <a:off x="838200" y="1409075"/>
            <a:ext cx="10515600" cy="4767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UTF-8 is a modern solution to this problem: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(Almost?) every known character is mapped to a sequence of 1x8 bits to 4x8 bits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Within UTF-8, ANSI characters retain their encoding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When two systems exchange texts, then they need to know / agree which encoding they are using</a:t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 HTTP header uses ASCII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 HTTP message body can use an arbitrary encoding  </a:t>
            </a:r>
            <a:endParaRPr sz="2000"/>
          </a:p>
        </p:txBody>
      </p:sp>
      <p:graphicFrame>
        <p:nvGraphicFramePr>
          <p:cNvPr id="207" name="Google Shape;207;p19"/>
          <p:cNvGraphicFramePr/>
          <p:nvPr/>
        </p:nvGraphicFramePr>
        <p:xfrm>
          <a:off x="1154343" y="42521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{B63E3A02-DDBA-4CA0-99CB-1BAE7D0C6010}</a:tableStyleId>
              </a:tblPr>
              <a:tblGrid>
                <a:gridCol w="906300"/>
                <a:gridCol w="1183500"/>
                <a:gridCol w="1334125"/>
                <a:gridCol w="2263525"/>
                <a:gridCol w="1768850"/>
              </a:tblGrid>
              <a:tr h="4871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ASCII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ANSI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UTF-8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 OS Roman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871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 a</a:t>
                      </a:r>
                      <a:endParaRPr sz="18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ˆa</a:t>
                      </a:r>
                      <a:endParaRPr sz="18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 ̈a</a:t>
                      </a:r>
                      <a:endParaRPr sz="18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 α 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1100001 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01100001 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11100010 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11100100 </a:t>
                      </a:r>
                      <a:endParaRPr sz="1800" u="none" cap="none" strike="noStrike"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01100001 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11100010 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11100100 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11001001:10100011 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01100001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10001001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10001010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/>
              <a:t>You Will Be Able To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/>
              <a:t>Understand the HTTP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/>
              <a:t>Understand HTML5 elements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/>
              <a:t>Choose the right tools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/>
              <a:t>Know about different character set</a:t>
            </a:r>
            <a:endParaRPr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3300" y="5829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/>
              <a:t>HTML Characters </a:t>
            </a:r>
            <a:endParaRPr/>
          </a:p>
        </p:txBody>
      </p:sp>
      <p:sp>
        <p:nvSpPr>
          <p:cNvPr id="213" name="Google Shape;213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 HTML5 specification defines a large number of named characters with the general format &amp;name;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allows access to non-ASCII and reserved characters </a:t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</a:rPr>
              <a:t>Named char, </a:t>
            </a:r>
            <a:r>
              <a:rPr i="1" lang="en-US" sz="2400">
                <a:solidFill>
                  <a:srgbClr val="FF0000"/>
                </a:solidFill>
              </a:rPr>
              <a:t>&amp;lt; &amp;gt</a:t>
            </a:r>
            <a:r>
              <a:rPr lang="en-US" sz="2400">
                <a:solidFill>
                  <a:srgbClr val="FF0000"/>
                </a:solidFill>
              </a:rPr>
              <a:t>; rendered as ‘&lt;‘ and ‘&gt;’ respectively</a:t>
            </a:r>
            <a:endParaRPr sz="2400">
              <a:solidFill>
                <a:srgbClr val="FF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Arbitrary characters can also be accessed using </a:t>
            </a:r>
            <a:r>
              <a:rPr i="1" lang="en-US" sz="2800">
                <a:solidFill>
                  <a:srgbClr val="FF0000"/>
                </a:solidFill>
              </a:rPr>
              <a:t>&amp;#dec</a:t>
            </a:r>
            <a:r>
              <a:rPr lang="en-US" sz="2800"/>
              <a:t>; and </a:t>
            </a:r>
            <a:r>
              <a:rPr i="1" lang="en-US" sz="2800">
                <a:solidFill>
                  <a:srgbClr val="FF0000"/>
                </a:solidFill>
              </a:rPr>
              <a:t>&amp;#xhex</a:t>
            </a:r>
            <a:r>
              <a:rPr lang="en-US" sz="2800"/>
              <a:t>; where </a:t>
            </a:r>
            <a:r>
              <a:rPr i="1" lang="en-US" sz="2800"/>
              <a:t>dec</a:t>
            </a:r>
            <a:r>
              <a:rPr lang="en-US" sz="2800"/>
              <a:t> and </a:t>
            </a:r>
            <a:r>
              <a:rPr i="1" lang="en-US" sz="2800"/>
              <a:t>hex</a:t>
            </a:r>
            <a:r>
              <a:rPr lang="en-US" sz="2800"/>
              <a:t> are decimal and hexadecimal encodings for a character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i="1" lang="en-US" sz="2400">
                <a:solidFill>
                  <a:srgbClr val="FF0000"/>
                </a:solidFill>
              </a:rPr>
              <a:t>&amp;#x0003C;</a:t>
            </a:r>
            <a:r>
              <a:rPr lang="en-US" sz="2400">
                <a:solidFill>
                  <a:srgbClr val="FF0000"/>
                </a:solidFill>
              </a:rPr>
              <a:t> rendered as ‘&lt;’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i="1" lang="en-US" sz="2400">
                <a:solidFill>
                  <a:srgbClr val="FF0000"/>
                </a:solidFill>
              </a:rPr>
              <a:t>&amp;#x00026; as ‘&amp;’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 sz="2400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19" name="Google Shape;21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Why do we need protocols?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Write two applications of HTTP.</a:t>
            </a:r>
            <a:endParaRPr b="1" u="sng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 u="sng">
                <a:solidFill>
                  <a:srgbClr val="FF0000"/>
                </a:solidFill>
              </a:rPr>
              <a:t>READINGS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M Schafer: Ch. 1, 2, 3, 4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HTTP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Kurose: Ch 2 [Page 98-114]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https://www.w3schools.com/html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/>
              <a:t>Acknowledgement</a:t>
            </a:r>
            <a:endParaRPr/>
          </a:p>
        </p:txBody>
      </p:sp>
      <p:sp>
        <p:nvSpPr>
          <p:cNvPr id="225" name="Google Shape;225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This module is designed and created with the help from following sources-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https://cgi.csc.liv.ac.uk/~ullrich/COMP519/</a:t>
            </a:r>
            <a:endParaRPr sz="2000"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http://www.csc.liv.ac.uk/~martin/teaching/comp519/</a:t>
            </a:r>
            <a:endParaRPr sz="2000" u="sng">
              <a:solidFill>
                <a:schemeClr val="hlink"/>
              </a:solidFill>
              <a:hlinkClick r:id="rId5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/>
              <a:t>HTTP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/>
              <a:t>Tools to use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/>
              <a:t>HTML Elements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/>
              <a:t>HTML Characters</a:t>
            </a:r>
            <a:endParaRPr sz="2400"/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3300" y="5829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/>
              <a:t>WEB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World Wide Web [New]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An infrastructure that allows to easily develop, deploy, and use distributed systems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Distributed systems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 system in which components located on networked computers communicate and coordinate their actions by passing messages in order to achieve a common goal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web uses the </a:t>
            </a:r>
            <a:r>
              <a:rPr b="1" lang="en-US" sz="2400"/>
              <a:t>Hypertext Transfer Protocol</a:t>
            </a:r>
            <a:r>
              <a:rPr lang="en-US" sz="2400"/>
              <a:t> to communicate (Communication) </a:t>
            </a:r>
            <a:r>
              <a:rPr b="1" lang="en-US" sz="2400"/>
              <a:t>protocol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 defined system that allows two or more entities to transmit information via any kind of variation of a physical quantity</a:t>
            </a:r>
            <a:endParaRPr sz="2000"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It defines the rules, syntax, semantics and synchronization of communication 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/>
              <a:t>HTTP </a:t>
            </a:r>
            <a:endParaRPr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1069848" y="1858780"/>
            <a:ext cx="5783047" cy="3252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From CSE313 we already know,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Web clients (web browsers) and web servers use HTTP (Hypertext Transfer Protocol) to communicate with each other.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More generally, HTTP is an application-layer protocol for distributed systems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136" y="4273422"/>
            <a:ext cx="6875160" cy="1999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5008" y="1812100"/>
            <a:ext cx="3886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/>
              <a:t>History of HTTP</a:t>
            </a:r>
            <a:endParaRPr/>
          </a:p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1991 – HTTP 0.9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1996 – HTTP/1.0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1997 – HTTP/1.1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1997-2014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Minor improvements and clarifications of HTTP/1.1 are developed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2015 – HTTP/2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Major revision of HTTP with focus on efficiency and privacy improvements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HTTP/2 allows a server to push resources to client even before they are requested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HTTP/2 puts more emphasis on encrypted connections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1069848" y="224852"/>
            <a:ext cx="10058400" cy="1869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/>
              <a:t>HTTP Requests</a:t>
            </a:r>
            <a:endParaRPr/>
          </a:p>
        </p:txBody>
      </p:sp>
      <p:pic>
        <p:nvPicPr>
          <p:cNvPr id="131" name="Google Shape;1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848" y="1588957"/>
            <a:ext cx="8823660" cy="4683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/>
              <a:t>Hypertext and HTML </a:t>
            </a:r>
            <a:endParaRPr/>
          </a:p>
        </p:txBody>
      </p:sp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HTML specifies the static part/ elements of a web page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Hypertext documents contain links to other hypertext documents, creating an associative trail that readers can choose to follow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Markup , more general term for tags which provide additional information about document structure, content type, formatting, etc.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/>
              <a:t>HTML is an evolving…</a:t>
            </a:r>
            <a:endParaRPr/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HTML is an evolving standard (as new technology/tools are added) 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HTML 1  (Berners-Lee, 1989): very basic, limited integration of multimedia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in 1993, Mosaic added many new features (e.g., integrated images) </a:t>
            </a:r>
            <a:endParaRPr/>
          </a:p>
          <a:p>
            <a:pPr indent="-177800" lvl="2" marL="1143000" rtl="0" algn="l">
              <a:lnSpc>
                <a:spcPct val="9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-228600" lvl="1" marL="6858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HTML 2.0 (IETF, 1994): tried to standardize these &amp; other features, but late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in 1994-96, Netscape &amp; IE added many new, divergent features</a:t>
            </a:r>
            <a:r>
              <a:rPr lang="en-US"/>
              <a:t> </a:t>
            </a:r>
            <a:endParaRPr/>
          </a:p>
          <a:p>
            <a:pPr indent="-177800" lvl="2" marL="1143000" rtl="0" algn="l">
              <a:lnSpc>
                <a:spcPct val="9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-228600" lvl="1" marL="6858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HTML 3.2 (W3C, 1996): attempted to unify into a single standard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but didn't address newer technologies like Java applets &amp; streaming video</a:t>
            </a:r>
            <a:endParaRPr/>
          </a:p>
          <a:p>
            <a:pPr indent="-177800" lvl="2" marL="1143000" rtl="0" algn="l">
              <a:lnSpc>
                <a:spcPct val="9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-228600" lvl="1" marL="6858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HTML 4.0 (W3C, 1997): current standard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attempted to map out future directions for HTML, not just react to vendors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XHTML 1.0 (W3C, 2000): HTML 4.01 modified to conform to XML standards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XHTML 1.1 (W3C, 2001): “Modularization” of XHTML 1.0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2020-04-28T17:31:48Z</dcterms:created>
  <dc:creator>Microsoft Office User</dc:creator>
</cp:coreProperties>
</file>