
<file path=[Content_Types].xml><?xml version="1.0" encoding="utf-8"?>
<Types xmlns="http://schemas.openxmlformats.org/package/2006/content-types">
  <Default Extension="jpeg" ContentType="image/jpeg"/>
  <Default Extension="jpg" ContentType="image/pn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73" r:id="rId1"/>
  </p:sldMasterIdLst>
  <p:sldIdLst>
    <p:sldId id="257" r:id="rId2"/>
    <p:sldId id="262" r:id="rId3"/>
    <p:sldId id="264" r:id="rId4"/>
    <p:sldId id="265" r:id="rId5"/>
    <p:sldId id="266" r:id="rId6"/>
    <p:sldId id="267" r:id="rId7"/>
    <p:sldId id="270" r:id="rId8"/>
    <p:sldId id="302" r:id="rId9"/>
    <p:sldId id="303" r:id="rId10"/>
    <p:sldId id="304" r:id="rId11"/>
    <p:sldId id="305" r:id="rId12"/>
    <p:sldId id="297" r:id="rId13"/>
    <p:sldId id="271" r:id="rId14"/>
    <p:sldId id="272" r:id="rId15"/>
    <p:sldId id="275" r:id="rId16"/>
    <p:sldId id="273" r:id="rId17"/>
    <p:sldId id="276" r:id="rId18"/>
    <p:sldId id="274" r:id="rId19"/>
    <p:sldId id="277" r:id="rId20"/>
    <p:sldId id="278" r:id="rId21"/>
    <p:sldId id="279" r:id="rId22"/>
    <p:sldId id="280" r:id="rId23"/>
    <p:sldId id="281" r:id="rId24"/>
    <p:sldId id="285" r:id="rId25"/>
    <p:sldId id="282" r:id="rId26"/>
    <p:sldId id="284" r:id="rId27"/>
    <p:sldId id="283" r:id="rId28"/>
    <p:sldId id="306" r:id="rId29"/>
    <p:sldId id="296" r:id="rId30"/>
    <p:sldId id="286" r:id="rId31"/>
    <p:sldId id="287" r:id="rId32"/>
    <p:sldId id="288" r:id="rId33"/>
    <p:sldId id="289" r:id="rId34"/>
    <p:sldId id="290" r:id="rId35"/>
    <p:sldId id="291" r:id="rId36"/>
    <p:sldId id="292" r:id="rId37"/>
    <p:sldId id="293" r:id="rId38"/>
    <p:sldId id="294" r:id="rId39"/>
    <p:sldId id="295" r:id="rId40"/>
    <p:sldId id="307" r:id="rId41"/>
    <p:sldId id="298" r:id="rId42"/>
    <p:sldId id="299" r:id="rId43"/>
    <p:sldId id="300" r:id="rId44"/>
    <p:sldId id="301"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04040"/>
    <a:srgbClr val="344529"/>
    <a:srgbClr val="2B3922"/>
    <a:srgbClr val="2E3722"/>
    <a:srgbClr val="FCF7F1"/>
    <a:srgbClr val="B8D233"/>
    <a:srgbClr val="5CC6D6"/>
    <a:srgbClr val="F8D22F"/>
    <a:srgbClr val="F03F2B"/>
    <a:srgbClr val="3488A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8/3/2022</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8/3/2022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40233299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8/3/2022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5100734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8/3/2022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8/3/2022</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8/3/2022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8/3/2022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8/3/2022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8/3/2022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8/3/2022</a:t>
            </a:fld>
            <a:endParaRPr lang="en-US"/>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8/3/2022</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8/3/2022</a:t>
            </a:fld>
            <a:endParaRPr lang="en-US"/>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 id="2147483664" r:id="rId10"/>
    <p:sldLayoutId id="2147483666" r:id="rId11"/>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 close up of a logo&#10;&#10;Description automatically generated">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r="-1"/>
          <a:stretch/>
        </p:blipFill>
        <p:spPr>
          <a:xfrm>
            <a:off x="0" y="10"/>
            <a:ext cx="12191979" cy="6857990"/>
          </a:xfrm>
          <a:prstGeom prst="rect">
            <a:avLst/>
          </a:prstGeom>
        </p:spPr>
      </p:pic>
      <p:sp>
        <p:nvSpPr>
          <p:cNvPr id="82" name="Rectangle 81">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Rectangle 83">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615874" y="1577129"/>
            <a:ext cx="11299318" cy="4130969"/>
          </a:xfrm>
          <a:solidFill>
            <a:srgbClr val="404040"/>
          </a:solidFill>
        </p:spPr>
        <p:txBody>
          <a:bodyPr anchor="t">
            <a:normAutofit/>
          </a:bodyPr>
          <a:lstStyle/>
          <a:p>
            <a:br>
              <a:rPr lang="en-US" sz="4400" b="1" dirty="0">
                <a:solidFill>
                  <a:schemeClr val="tx1"/>
                </a:solidFill>
              </a:rPr>
            </a:br>
            <a:r>
              <a:rPr lang="en-US" sz="4400" b="1" dirty="0">
                <a:solidFill>
                  <a:schemeClr val="tx1"/>
                </a:solidFill>
              </a:rPr>
              <a:t>E-learning Center</a:t>
            </a: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6822449" y="3773919"/>
            <a:ext cx="4775075" cy="1275549"/>
          </a:xfrm>
        </p:spPr>
        <p:txBody>
          <a:bodyPr>
            <a:normAutofit fontScale="92500" lnSpcReduction="20000"/>
          </a:bodyPr>
          <a:lstStyle/>
          <a:p>
            <a:pPr>
              <a:spcAft>
                <a:spcPts val="600"/>
              </a:spcAft>
            </a:pPr>
            <a:r>
              <a:rPr lang="en-US" sz="1600" dirty="0">
                <a:solidFill>
                  <a:schemeClr val="tx1"/>
                </a:solidFill>
                <a:latin typeface="Arial" panose="020B0604020202020204" pitchFamily="34" charset="0"/>
                <a:cs typeface="Arial" panose="020B0604020202020204" pitchFamily="34" charset="0"/>
              </a:rPr>
              <a:t>By </a:t>
            </a:r>
            <a:r>
              <a:rPr lang="en-US" sz="1600" dirty="0" err="1">
                <a:solidFill>
                  <a:schemeClr val="tx1"/>
                </a:solidFill>
                <a:latin typeface="Arial" panose="020B0604020202020204" pitchFamily="34" charset="0"/>
                <a:cs typeface="Arial" panose="020B0604020202020204" pitchFamily="34" charset="0"/>
              </a:rPr>
              <a:t>Habibur</a:t>
            </a:r>
            <a:r>
              <a:rPr lang="en-US" sz="1600" dirty="0">
                <a:solidFill>
                  <a:schemeClr val="tx1"/>
                </a:solidFill>
                <a:latin typeface="Arial" panose="020B0604020202020204" pitchFamily="34" charset="0"/>
                <a:cs typeface="Arial" panose="020B0604020202020204" pitchFamily="34" charset="0"/>
              </a:rPr>
              <a:t> Rahman Rifat </a:t>
            </a:r>
          </a:p>
          <a:p>
            <a:pPr>
              <a:spcAft>
                <a:spcPts val="600"/>
              </a:spcAft>
            </a:pPr>
            <a:r>
              <a:rPr lang="en-US" sz="1600" dirty="0">
                <a:solidFill>
                  <a:schemeClr val="tx1"/>
                </a:solidFill>
                <a:latin typeface="Arial" panose="020B0604020202020204" pitchFamily="34" charset="0"/>
                <a:cs typeface="Arial" panose="020B0604020202020204" pitchFamily="34" charset="0"/>
              </a:rPr>
              <a:t>163-35-1722</a:t>
            </a:r>
          </a:p>
          <a:p>
            <a:pPr>
              <a:spcAft>
                <a:spcPts val="600"/>
              </a:spcAft>
            </a:pPr>
            <a:r>
              <a:rPr lang="en-US" sz="1600" dirty="0">
                <a:solidFill>
                  <a:schemeClr val="tx1"/>
                </a:solidFill>
                <a:latin typeface="Arial" panose="020B0604020202020204" pitchFamily="34" charset="0"/>
                <a:cs typeface="Arial" panose="020B0604020202020204" pitchFamily="34" charset="0"/>
              </a:rPr>
              <a:t>Department of Software Engineering</a:t>
            </a:r>
          </a:p>
          <a:p>
            <a:pPr>
              <a:spcAft>
                <a:spcPts val="600"/>
              </a:spcAft>
            </a:pPr>
            <a:r>
              <a:rPr lang="en-US" sz="1600" dirty="0">
                <a:solidFill>
                  <a:schemeClr val="tx1"/>
                </a:solidFill>
                <a:latin typeface="Arial" panose="020B0604020202020204" pitchFamily="34" charset="0"/>
                <a:cs typeface="Arial" panose="020B0604020202020204" pitchFamily="34" charset="0"/>
              </a:rPr>
              <a:t>Daffodil University</a:t>
            </a:r>
          </a:p>
          <a:p>
            <a:pPr>
              <a:spcAft>
                <a:spcPts val="600"/>
              </a:spcAft>
            </a:pPr>
            <a:endParaRPr lang="en-US" sz="1600" dirty="0">
              <a:solidFill>
                <a:schemeClr val="tx1"/>
              </a:solidFill>
            </a:endParaRPr>
          </a:p>
        </p:txBody>
      </p:sp>
      <p:sp>
        <p:nvSpPr>
          <p:cNvPr id="7" name="Subtitle 2">
            <a:extLst>
              <a:ext uri="{FF2B5EF4-FFF2-40B4-BE49-F238E27FC236}">
                <a16:creationId xmlns:a16="http://schemas.microsoft.com/office/drawing/2014/main" id="{AF9FF8F2-CC0B-474F-9097-5F8E5CEF1BCA}"/>
              </a:ext>
            </a:extLst>
          </p:cNvPr>
          <p:cNvSpPr txBox="1">
            <a:spLocks/>
          </p:cNvSpPr>
          <p:nvPr/>
        </p:nvSpPr>
        <p:spPr>
          <a:xfrm>
            <a:off x="1085935" y="3857205"/>
            <a:ext cx="4775075" cy="1275549"/>
          </a:xfrm>
          <a:prstGeom prst="rect">
            <a:avLst/>
          </a:prstGeom>
        </p:spPr>
        <p:txBody>
          <a:bodyPr vert="horz" lIns="91440" tIns="45720" rIns="91440" bIns="45720" rtlCol="0">
            <a:normAutofit/>
          </a:bodyPr>
          <a:lstStyle>
            <a:lvl1pPr marL="0" indent="0" algn="ctr" defTabSz="914400" rtl="0" eaLnBrk="1" latinLnBrk="0" hangingPunct="1">
              <a:lnSpc>
                <a:spcPct val="110000"/>
              </a:lnSpc>
              <a:spcBef>
                <a:spcPts val="0"/>
              </a:spcBef>
              <a:spcAft>
                <a:spcPts val="0"/>
              </a:spcAft>
              <a:buClr>
                <a:schemeClr val="tx1">
                  <a:lumMod val="85000"/>
                  <a:lumOff val="15000"/>
                </a:schemeClr>
              </a:buClr>
              <a:buFont typeface="Garamond" pitchFamily="18" charset="0"/>
              <a:buNone/>
              <a:defRPr sz="1800" kern="1200" spc="80" baseline="0">
                <a:solidFill>
                  <a:schemeClr val="tx1">
                    <a:lumMod val="95000"/>
                    <a:lumOff val="5000"/>
                  </a:schemeClr>
                </a:solidFill>
                <a:latin typeface="+mn-lt"/>
                <a:ea typeface="+mn-ea"/>
                <a:cs typeface="+mn-cs"/>
              </a:defRPr>
            </a:lvl1pPr>
            <a:lvl2pPr marL="4572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2pPr>
            <a:lvl3pPr marL="9144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3pPr>
            <a:lvl4pPr marL="13716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4pPr>
            <a:lvl5pPr marL="18288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5pPr>
            <a:lvl6pPr marL="22860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6pPr>
            <a:lvl7pPr marL="27432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7pPr>
            <a:lvl8pPr marL="32004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8pPr>
            <a:lvl9pPr marL="36576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9pPr>
          </a:lstStyle>
          <a:p>
            <a:pPr>
              <a:spcAft>
                <a:spcPts val="600"/>
              </a:spcAft>
            </a:pPr>
            <a:endParaRPr lang="en-US" dirty="0">
              <a:solidFill>
                <a:schemeClr val="tx1"/>
              </a:solidFill>
              <a:latin typeface="Arial" panose="020B0604020202020204" pitchFamily="34" charset="0"/>
              <a:cs typeface="Arial" panose="020B0604020202020204" pitchFamily="34" charset="0"/>
            </a:endParaRPr>
          </a:p>
        </p:txBody>
      </p:sp>
      <p:sp>
        <p:nvSpPr>
          <p:cNvPr id="8" name="Subtitle 2">
            <a:extLst>
              <a:ext uri="{FF2B5EF4-FFF2-40B4-BE49-F238E27FC236}">
                <a16:creationId xmlns:a16="http://schemas.microsoft.com/office/drawing/2014/main" id="{9FF6A13B-808E-466C-9CE8-2893076561F2}"/>
              </a:ext>
            </a:extLst>
          </p:cNvPr>
          <p:cNvSpPr txBox="1">
            <a:spLocks/>
          </p:cNvSpPr>
          <p:nvPr/>
        </p:nvSpPr>
        <p:spPr>
          <a:xfrm>
            <a:off x="826872" y="3615803"/>
            <a:ext cx="7832604" cy="2092296"/>
          </a:xfrm>
          <a:prstGeom prst="rect">
            <a:avLst/>
          </a:prstGeom>
        </p:spPr>
        <p:txBody>
          <a:bodyPr vert="horz" lIns="91440" tIns="45720" rIns="91440" bIns="45720" rtlCol="0">
            <a:normAutofit fontScale="62500" lnSpcReduction="20000"/>
          </a:bodyPr>
          <a:lstStyle>
            <a:lvl1pPr marL="0" indent="0" algn="ctr" defTabSz="914400" rtl="0" eaLnBrk="1" latinLnBrk="0" hangingPunct="1">
              <a:lnSpc>
                <a:spcPct val="110000"/>
              </a:lnSpc>
              <a:spcBef>
                <a:spcPts val="0"/>
              </a:spcBef>
              <a:spcAft>
                <a:spcPts val="0"/>
              </a:spcAft>
              <a:buClr>
                <a:schemeClr val="tx1">
                  <a:lumMod val="85000"/>
                  <a:lumOff val="15000"/>
                </a:schemeClr>
              </a:buClr>
              <a:buFont typeface="Garamond" pitchFamily="18" charset="0"/>
              <a:buNone/>
              <a:defRPr sz="1800" kern="1200" spc="80" baseline="0">
                <a:solidFill>
                  <a:schemeClr val="tx1">
                    <a:lumMod val="95000"/>
                    <a:lumOff val="5000"/>
                  </a:schemeClr>
                </a:solidFill>
                <a:latin typeface="+mn-lt"/>
                <a:ea typeface="+mn-ea"/>
                <a:cs typeface="+mn-cs"/>
              </a:defRPr>
            </a:lvl1pPr>
            <a:lvl2pPr marL="4572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2pPr>
            <a:lvl3pPr marL="9144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3pPr>
            <a:lvl4pPr marL="13716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4pPr>
            <a:lvl5pPr marL="18288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5pPr>
            <a:lvl6pPr marL="22860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6pPr>
            <a:lvl7pPr marL="27432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7pPr>
            <a:lvl8pPr marL="32004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8pPr>
            <a:lvl9pPr marL="36576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9pPr>
          </a:lstStyle>
          <a:p>
            <a:pPr algn="l">
              <a:spcAft>
                <a:spcPts val="600"/>
              </a:spcAft>
            </a:pPr>
            <a:r>
              <a:rPr lang="en-US" sz="2100" dirty="0">
                <a:solidFill>
                  <a:schemeClr val="tx1"/>
                </a:solidFill>
                <a:latin typeface="Arial" panose="020B0604020202020204" pitchFamily="34" charset="0"/>
                <a:cs typeface="Arial" panose="020B0604020202020204" pitchFamily="34" charset="0"/>
              </a:rPr>
              <a:t>Respected Advisor,</a:t>
            </a:r>
          </a:p>
          <a:p>
            <a:pPr algn="l">
              <a:spcAft>
                <a:spcPts val="600"/>
              </a:spcAft>
            </a:pPr>
            <a:r>
              <a:rPr lang="en-US" sz="2100" dirty="0" err="1">
                <a:solidFill>
                  <a:schemeClr val="tx1"/>
                </a:solidFill>
                <a:latin typeface="Arial" panose="020B0604020202020204" pitchFamily="34" charset="0"/>
                <a:cs typeface="Arial" panose="020B0604020202020204" pitchFamily="34" charset="0"/>
              </a:rPr>
              <a:t>Syeda</a:t>
            </a:r>
            <a:r>
              <a:rPr lang="en-US" sz="2100" dirty="0">
                <a:solidFill>
                  <a:schemeClr val="tx1"/>
                </a:solidFill>
                <a:latin typeface="Arial" panose="020B0604020202020204" pitchFamily="34" charset="0"/>
                <a:cs typeface="Arial" panose="020B0604020202020204" pitchFamily="34" charset="0"/>
              </a:rPr>
              <a:t> </a:t>
            </a:r>
            <a:r>
              <a:rPr lang="en-US" sz="2100" dirty="0" err="1">
                <a:solidFill>
                  <a:schemeClr val="tx1"/>
                </a:solidFill>
                <a:latin typeface="Arial" panose="020B0604020202020204" pitchFamily="34" charset="0"/>
                <a:cs typeface="Arial" panose="020B0604020202020204" pitchFamily="34" charset="0"/>
              </a:rPr>
              <a:t>Sambul</a:t>
            </a:r>
            <a:r>
              <a:rPr lang="en-US" sz="2100" dirty="0">
                <a:solidFill>
                  <a:schemeClr val="tx1"/>
                </a:solidFill>
                <a:latin typeface="Arial" panose="020B0604020202020204" pitchFamily="34" charset="0"/>
                <a:cs typeface="Arial" panose="020B0604020202020204" pitchFamily="34" charset="0"/>
              </a:rPr>
              <a:t> Hossain</a:t>
            </a:r>
          </a:p>
          <a:p>
            <a:pPr algn="l"/>
            <a:endParaRPr lang="en-US" sz="2100" dirty="0">
              <a:latin typeface="Arial" panose="020B0604020202020204" pitchFamily="34" charset="0"/>
              <a:cs typeface="Arial" panose="020B0604020202020204" pitchFamily="34" charset="0"/>
            </a:endParaRPr>
          </a:p>
          <a:p>
            <a:pPr algn="l"/>
            <a:r>
              <a:rPr lang="en-US" sz="2100" dirty="0">
                <a:latin typeface="Arial" panose="020B0604020202020204" pitchFamily="34" charset="0"/>
                <a:cs typeface="Arial" panose="020B0604020202020204" pitchFamily="34" charset="0"/>
              </a:rPr>
              <a:t>Lecturer (Senior Scale) </a:t>
            </a:r>
          </a:p>
          <a:p>
            <a:pPr algn="l"/>
            <a:endParaRPr lang="en-GB" sz="2100" dirty="0">
              <a:latin typeface="Arial" panose="020B0604020202020204" pitchFamily="34" charset="0"/>
              <a:cs typeface="Arial" panose="020B0604020202020204" pitchFamily="34" charset="0"/>
            </a:endParaRPr>
          </a:p>
          <a:p>
            <a:pPr algn="l"/>
            <a:r>
              <a:rPr lang="en-GB" sz="2100" dirty="0">
                <a:latin typeface="Arial" panose="020B0604020202020204" pitchFamily="34" charset="0"/>
                <a:cs typeface="Arial" panose="020B0604020202020204" pitchFamily="34" charset="0"/>
              </a:rPr>
              <a:t>Department of Software Engineering</a:t>
            </a:r>
          </a:p>
          <a:p>
            <a:pPr algn="l"/>
            <a:r>
              <a:rPr lang="en-GB" sz="2100" dirty="0">
                <a:latin typeface="Arial" panose="020B0604020202020204" pitchFamily="34" charset="0"/>
                <a:cs typeface="Arial" panose="020B0604020202020204" pitchFamily="34" charset="0"/>
              </a:rPr>
              <a:t>Faculty of Science and Information Technology</a:t>
            </a:r>
          </a:p>
          <a:p>
            <a:pPr algn="l"/>
            <a:r>
              <a:rPr lang="en-US" sz="2100" dirty="0">
                <a:solidFill>
                  <a:schemeClr val="tx1"/>
                </a:solidFill>
                <a:latin typeface="Arial" panose="020B0604020202020204" pitchFamily="34" charset="0"/>
                <a:cs typeface="Arial" panose="020B0604020202020204" pitchFamily="34" charset="0"/>
              </a:rPr>
              <a:t>Daffodil University</a:t>
            </a:r>
          </a:p>
          <a:p>
            <a:pPr algn="l"/>
            <a:endParaRPr lang="en-GB" sz="1600" dirty="0">
              <a:latin typeface="Arial" panose="020B0604020202020204" pitchFamily="34" charset="0"/>
              <a:cs typeface="Arial" panose="020B0604020202020204" pitchFamily="34" charset="0"/>
            </a:endParaRPr>
          </a:p>
          <a:p>
            <a:r>
              <a:rPr lang="en-US" sz="1600" dirty="0"/>
              <a:t>  </a:t>
            </a:r>
          </a:p>
          <a:p>
            <a:pPr>
              <a:spcAft>
                <a:spcPts val="600"/>
              </a:spcAft>
            </a:pPr>
            <a:endParaRPr lang="en-US" sz="1600" dirty="0">
              <a:solidFill>
                <a:schemeClr val="tx1"/>
              </a:solidFill>
              <a:latin typeface="Arial" panose="020B0604020202020204" pitchFamily="34" charset="0"/>
              <a:cs typeface="Arial" panose="020B0604020202020204" pitchFamily="34" charset="0"/>
            </a:endParaRPr>
          </a:p>
          <a:p>
            <a:pPr>
              <a:spcAft>
                <a:spcPts val="600"/>
              </a:spcAft>
            </a:pPr>
            <a:endParaRPr lang="en-US" sz="1600" dirty="0">
              <a:solidFill>
                <a:schemeClr val="tx1"/>
              </a:solidFill>
            </a:endParaRP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03C39-3B08-4375-9B16-434BDA79FF05}"/>
              </a:ext>
            </a:extLst>
          </p:cNvPr>
          <p:cNvSpPr>
            <a:spLocks noGrp="1"/>
          </p:cNvSpPr>
          <p:nvPr>
            <p:ph type="title"/>
          </p:nvPr>
        </p:nvSpPr>
        <p:spPr>
          <a:xfrm>
            <a:off x="1066797" y="91121"/>
            <a:ext cx="10058400" cy="1371600"/>
          </a:xfrm>
        </p:spPr>
        <p:txBody>
          <a:bodyPr>
            <a:normAutofit/>
          </a:bodyPr>
          <a:lstStyle/>
          <a:p>
            <a:pPr algn="ctr"/>
            <a:r>
              <a:rPr lang="en-US" sz="3200" b="1" dirty="0">
                <a:latin typeface="Arial" panose="020B0604020202020204" pitchFamily="34" charset="0"/>
                <a:cs typeface="Arial" panose="020B0604020202020204" pitchFamily="34" charset="0"/>
              </a:rPr>
              <a:t>Functional Requirements</a:t>
            </a:r>
            <a:endParaRPr lang="en-US" sz="3200" dirty="0"/>
          </a:p>
        </p:txBody>
      </p:sp>
      <p:graphicFrame>
        <p:nvGraphicFramePr>
          <p:cNvPr id="4" name="Table 4">
            <a:extLst>
              <a:ext uri="{FF2B5EF4-FFF2-40B4-BE49-F238E27FC236}">
                <a16:creationId xmlns:a16="http://schemas.microsoft.com/office/drawing/2014/main" id="{412DE2C0-F97C-48A9-8BEE-99FECEF3381C}"/>
              </a:ext>
            </a:extLst>
          </p:cNvPr>
          <p:cNvGraphicFramePr>
            <a:graphicFrameLocks noGrp="1"/>
          </p:cNvGraphicFramePr>
          <p:nvPr>
            <p:ph idx="1"/>
            <p:extLst>
              <p:ext uri="{D42A27DB-BD31-4B8C-83A1-F6EECF244321}">
                <p14:modId xmlns:p14="http://schemas.microsoft.com/office/powerpoint/2010/main" val="49264972"/>
              </p:ext>
            </p:extLst>
          </p:nvPr>
        </p:nvGraphicFramePr>
        <p:xfrm>
          <a:off x="559266" y="1115737"/>
          <a:ext cx="11073468" cy="4582310"/>
        </p:xfrm>
        <a:graphic>
          <a:graphicData uri="http://schemas.openxmlformats.org/drawingml/2006/table">
            <a:tbl>
              <a:tblPr firstRow="1" bandRow="1">
                <a:tableStyleId>{073A0DAA-6AF3-43AB-8588-CEC1D06C72B9}</a:tableStyleId>
              </a:tblPr>
              <a:tblGrid>
                <a:gridCol w="1910228">
                  <a:extLst>
                    <a:ext uri="{9D8B030D-6E8A-4147-A177-3AD203B41FA5}">
                      <a16:colId xmlns:a16="http://schemas.microsoft.com/office/drawing/2014/main" val="2889244258"/>
                    </a:ext>
                  </a:extLst>
                </a:gridCol>
                <a:gridCol w="5472084">
                  <a:extLst>
                    <a:ext uri="{9D8B030D-6E8A-4147-A177-3AD203B41FA5}">
                      <a16:colId xmlns:a16="http://schemas.microsoft.com/office/drawing/2014/main" val="2482934557"/>
                    </a:ext>
                  </a:extLst>
                </a:gridCol>
                <a:gridCol w="3691156">
                  <a:extLst>
                    <a:ext uri="{9D8B030D-6E8A-4147-A177-3AD203B41FA5}">
                      <a16:colId xmlns:a16="http://schemas.microsoft.com/office/drawing/2014/main" val="2662800294"/>
                    </a:ext>
                  </a:extLst>
                </a:gridCol>
              </a:tblGrid>
              <a:tr h="731477">
                <a:tc>
                  <a:txBody>
                    <a:bodyPr/>
                    <a:lstStyle/>
                    <a:p>
                      <a:r>
                        <a:rPr lang="en-US" dirty="0"/>
                        <a:t>Functional Requirement</a:t>
                      </a:r>
                    </a:p>
                  </a:txBody>
                  <a:tcPr/>
                </a:tc>
                <a:tc>
                  <a:txBody>
                    <a:bodyPr/>
                    <a:lstStyle/>
                    <a:p>
                      <a:r>
                        <a:rPr lang="en-US" dirty="0"/>
                        <a:t>Description</a:t>
                      </a:r>
                    </a:p>
                  </a:txBody>
                  <a:tcPr/>
                </a:tc>
                <a:tc>
                  <a:txBody>
                    <a:bodyPr/>
                    <a:lstStyle/>
                    <a:p>
                      <a:r>
                        <a:rPr lang="en-US" dirty="0"/>
                        <a:t>Stakeholder</a:t>
                      </a:r>
                    </a:p>
                  </a:txBody>
                  <a:tcPr/>
                </a:tc>
                <a:extLst>
                  <a:ext uri="{0D108BD9-81ED-4DB2-BD59-A6C34878D82A}">
                    <a16:rowId xmlns:a16="http://schemas.microsoft.com/office/drawing/2014/main" val="2492104729"/>
                  </a:ext>
                </a:extLst>
              </a:tr>
              <a:tr h="576237">
                <a:tc>
                  <a:txBody>
                    <a:bodyPr/>
                    <a:lstStyle/>
                    <a:p>
                      <a:r>
                        <a:rPr lang="en-US" sz="1600" dirty="0">
                          <a:latin typeface="Arial" panose="020B0604020202020204" pitchFamily="34" charset="0"/>
                          <a:cs typeface="Arial" panose="020B0604020202020204" pitchFamily="34" charset="0"/>
                        </a:rPr>
                        <a:t>Register</a:t>
                      </a:r>
                    </a:p>
                  </a:txBody>
                  <a:tcPr/>
                </a:tc>
                <a:tc>
                  <a:txBody>
                    <a:bodyPr/>
                    <a:lstStyle/>
                    <a:p>
                      <a:r>
                        <a:rPr lang="en-US" sz="1600" dirty="0">
                          <a:latin typeface="Arial" panose="020B0604020202020204" pitchFamily="34" charset="0"/>
                          <a:cs typeface="Arial" panose="020B0604020202020204" pitchFamily="34" charset="0"/>
                        </a:rPr>
                        <a:t>Users can register to the system with email , name and password to use the system</a:t>
                      </a:r>
                    </a:p>
                  </a:txBody>
                  <a:tcPr/>
                </a:tc>
                <a:tc>
                  <a:txBody>
                    <a:bodyPr/>
                    <a:lstStyle/>
                    <a:p>
                      <a:r>
                        <a:rPr lang="en-US" sz="1600" dirty="0">
                          <a:latin typeface="Arial" panose="020B0604020202020204" pitchFamily="34" charset="0"/>
                          <a:cs typeface="Arial" panose="020B0604020202020204" pitchFamily="34" charset="0"/>
                        </a:rPr>
                        <a:t>User</a:t>
                      </a:r>
                    </a:p>
                  </a:txBody>
                  <a:tcPr/>
                </a:tc>
                <a:extLst>
                  <a:ext uri="{0D108BD9-81ED-4DB2-BD59-A6C34878D82A}">
                    <a16:rowId xmlns:a16="http://schemas.microsoft.com/office/drawing/2014/main" val="555562816"/>
                  </a:ext>
                </a:extLst>
              </a:tr>
              <a:tr h="423792">
                <a:tc>
                  <a:txBody>
                    <a:bodyPr/>
                    <a:lstStyle/>
                    <a:p>
                      <a:r>
                        <a:rPr lang="en-US" sz="1600" dirty="0">
                          <a:latin typeface="Arial" panose="020B0604020202020204" pitchFamily="34" charset="0"/>
                          <a:cs typeface="Arial" panose="020B0604020202020204" pitchFamily="34" charset="0"/>
                        </a:rPr>
                        <a:t>Login</a:t>
                      </a:r>
                    </a:p>
                  </a:txBody>
                  <a:tcPr/>
                </a:tc>
                <a:tc>
                  <a:txBody>
                    <a:bodyPr/>
                    <a:lstStyle/>
                    <a:p>
                      <a:r>
                        <a:rPr lang="en-US" sz="1600" dirty="0">
                          <a:latin typeface="Arial" panose="020B0604020202020204" pitchFamily="34" charset="0"/>
                          <a:cs typeface="Arial" panose="020B0604020202020204" pitchFamily="34" charset="0"/>
                        </a:rPr>
                        <a:t>User can login to the system with email and password</a:t>
                      </a:r>
                    </a:p>
                  </a:txBody>
                  <a:tcPr/>
                </a:tc>
                <a:tc>
                  <a:txBody>
                    <a:bodyPr/>
                    <a:lstStyle/>
                    <a:p>
                      <a:r>
                        <a:rPr lang="en-US" sz="1600" dirty="0">
                          <a:latin typeface="Arial" panose="020B0604020202020204" pitchFamily="34" charset="0"/>
                          <a:cs typeface="Arial" panose="020B0604020202020204" pitchFamily="34" charset="0"/>
                        </a:rPr>
                        <a:t>User</a:t>
                      </a:r>
                    </a:p>
                  </a:txBody>
                  <a:tcPr/>
                </a:tc>
                <a:extLst>
                  <a:ext uri="{0D108BD9-81ED-4DB2-BD59-A6C34878D82A}">
                    <a16:rowId xmlns:a16="http://schemas.microsoft.com/office/drawing/2014/main" val="1074952422"/>
                  </a:ext>
                </a:extLst>
              </a:tr>
              <a:tr h="576237">
                <a:tc>
                  <a:txBody>
                    <a:bodyPr/>
                    <a:lstStyle/>
                    <a:p>
                      <a:r>
                        <a:rPr lang="en-US" sz="1600" dirty="0">
                          <a:latin typeface="Arial" panose="020B0604020202020204" pitchFamily="34" charset="0"/>
                          <a:cs typeface="Arial" panose="020B0604020202020204" pitchFamily="34" charset="0"/>
                        </a:rPr>
                        <a:t>Job Portal</a:t>
                      </a:r>
                    </a:p>
                  </a:txBody>
                  <a:tcPr/>
                </a:tc>
                <a:tc>
                  <a:txBody>
                    <a:bodyPr/>
                    <a:lstStyle/>
                    <a:p>
                      <a:r>
                        <a:rPr lang="en-US" sz="1600" dirty="0">
                          <a:latin typeface="Arial" panose="020B0604020202020204" pitchFamily="34" charset="0"/>
                          <a:cs typeface="Arial" panose="020B0604020202020204" pitchFamily="34" charset="0"/>
                        </a:rPr>
                        <a:t>User can views listed jobs in the system</a:t>
                      </a:r>
                    </a:p>
                  </a:txBody>
                  <a:tcPr/>
                </a:tc>
                <a:tc>
                  <a:txBody>
                    <a:bodyPr/>
                    <a:lstStyle/>
                    <a:p>
                      <a:r>
                        <a:rPr lang="en-US" sz="1800" dirty="0">
                          <a:latin typeface="Arial" panose="020B0604020202020204" pitchFamily="34" charset="0"/>
                          <a:cs typeface="Arial" panose="020B0604020202020204" pitchFamily="34" charset="0"/>
                        </a:rPr>
                        <a:t>User</a:t>
                      </a:r>
                      <a:endParaRPr lang="en-US" dirty="0"/>
                    </a:p>
                  </a:txBody>
                  <a:tcPr/>
                </a:tc>
                <a:extLst>
                  <a:ext uri="{0D108BD9-81ED-4DB2-BD59-A6C34878D82A}">
                    <a16:rowId xmlns:a16="http://schemas.microsoft.com/office/drawing/2014/main" val="2684182623"/>
                  </a:ext>
                </a:extLst>
              </a:tr>
              <a:tr h="423792">
                <a:tc>
                  <a:txBody>
                    <a:bodyPr/>
                    <a:lstStyle/>
                    <a:p>
                      <a:r>
                        <a:rPr lang="en-US" sz="1600" dirty="0">
                          <a:latin typeface="Arial" panose="020B0604020202020204" pitchFamily="34" charset="0"/>
                          <a:cs typeface="Arial" panose="020B0604020202020204" pitchFamily="34" charset="0"/>
                        </a:rPr>
                        <a:t>Apply to jobs</a:t>
                      </a:r>
                    </a:p>
                  </a:txBody>
                  <a:tcPr/>
                </a:tc>
                <a:tc>
                  <a:txBody>
                    <a:bodyPr/>
                    <a:lstStyle/>
                    <a:p>
                      <a:r>
                        <a:rPr lang="en-US" sz="1600" dirty="0">
                          <a:latin typeface="Arial" panose="020B0604020202020204" pitchFamily="34" charset="0"/>
                          <a:cs typeface="Arial" panose="020B0604020202020204" pitchFamily="34" charset="0"/>
                        </a:rPr>
                        <a:t>User can apply for any jobs listed in the system</a:t>
                      </a:r>
                    </a:p>
                  </a:txBody>
                  <a:tcPr/>
                </a:tc>
                <a:tc>
                  <a:txBody>
                    <a:bodyPr/>
                    <a:lstStyle/>
                    <a:p>
                      <a:r>
                        <a:rPr lang="en-US" sz="1800" dirty="0">
                          <a:latin typeface="Arial" panose="020B0604020202020204" pitchFamily="34" charset="0"/>
                          <a:cs typeface="Arial" panose="020B0604020202020204" pitchFamily="34" charset="0"/>
                        </a:rPr>
                        <a:t>User</a:t>
                      </a:r>
                      <a:endParaRPr lang="en-US" dirty="0"/>
                    </a:p>
                  </a:txBody>
                  <a:tcPr/>
                </a:tc>
                <a:extLst>
                  <a:ext uri="{0D108BD9-81ED-4DB2-BD59-A6C34878D82A}">
                    <a16:rowId xmlns:a16="http://schemas.microsoft.com/office/drawing/2014/main" val="3979586717"/>
                  </a:ext>
                </a:extLst>
              </a:tr>
              <a:tr h="423792">
                <a:tc>
                  <a:txBody>
                    <a:bodyPr/>
                    <a:lstStyle/>
                    <a:p>
                      <a:r>
                        <a:rPr lang="en-US" sz="1600" dirty="0">
                          <a:latin typeface="Arial" panose="020B0604020202020204" pitchFamily="34" charset="0"/>
                          <a:cs typeface="Arial" panose="020B0604020202020204" pitchFamily="34" charset="0"/>
                        </a:rPr>
                        <a:t>Seminar Portal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latin typeface="Arial" panose="020B0604020202020204" pitchFamily="34" charset="0"/>
                          <a:cs typeface="Arial" panose="020B0604020202020204" pitchFamily="34" charset="0"/>
                        </a:rPr>
                        <a:t>User can views listed information about seminars in the system</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600" dirty="0">
                        <a:latin typeface="Arial" panose="020B0604020202020204" pitchFamily="34" charset="0"/>
                        <a:cs typeface="Arial" panose="020B0604020202020204" pitchFamily="34" charset="0"/>
                      </a:endParaRPr>
                    </a:p>
                  </a:txBody>
                  <a:tcPr/>
                </a:tc>
                <a:tc>
                  <a:txBody>
                    <a:bodyPr/>
                    <a:lstStyle/>
                    <a:p>
                      <a:r>
                        <a:rPr lang="en-US" sz="1800" dirty="0">
                          <a:latin typeface="Arial" panose="020B0604020202020204" pitchFamily="34" charset="0"/>
                          <a:cs typeface="Arial" panose="020B0604020202020204" pitchFamily="34" charset="0"/>
                        </a:rPr>
                        <a:t>User</a:t>
                      </a:r>
                      <a:endParaRPr lang="en-US" dirty="0"/>
                    </a:p>
                  </a:txBody>
                  <a:tcPr/>
                </a:tc>
                <a:extLst>
                  <a:ext uri="{0D108BD9-81ED-4DB2-BD59-A6C34878D82A}">
                    <a16:rowId xmlns:a16="http://schemas.microsoft.com/office/drawing/2014/main" val="3979003019"/>
                  </a:ext>
                </a:extLst>
              </a:tr>
              <a:tr h="423792">
                <a:tc>
                  <a:txBody>
                    <a:bodyPr/>
                    <a:lstStyle/>
                    <a:p>
                      <a:r>
                        <a:rPr lang="en-US" sz="1600" dirty="0">
                          <a:latin typeface="Arial" panose="020B0604020202020204" pitchFamily="34" charset="0"/>
                          <a:cs typeface="Arial" panose="020B0604020202020204" pitchFamily="34" charset="0"/>
                        </a:rPr>
                        <a:t>Courses</a:t>
                      </a:r>
                    </a:p>
                  </a:txBody>
                  <a:tcPr/>
                </a:tc>
                <a:tc>
                  <a:txBody>
                    <a:bodyPr/>
                    <a:lstStyle/>
                    <a:p>
                      <a:r>
                        <a:rPr lang="en-US" sz="1600" dirty="0">
                          <a:latin typeface="Arial" panose="020B0604020202020204" pitchFamily="34" charset="0"/>
                          <a:cs typeface="Arial" panose="020B0604020202020204" pitchFamily="34" charset="0"/>
                        </a:rPr>
                        <a:t>User can views listed courses in the system</a:t>
                      </a:r>
                    </a:p>
                  </a:txBody>
                  <a:tcPr/>
                </a:tc>
                <a:tc>
                  <a:txBody>
                    <a:bodyPr/>
                    <a:lstStyle/>
                    <a:p>
                      <a:r>
                        <a:rPr lang="en-US" sz="1800" dirty="0">
                          <a:latin typeface="Arial" panose="020B0604020202020204" pitchFamily="34" charset="0"/>
                          <a:cs typeface="Arial" panose="020B0604020202020204" pitchFamily="34" charset="0"/>
                        </a:rPr>
                        <a:t>User</a:t>
                      </a:r>
                      <a:endParaRPr lang="en-US" dirty="0"/>
                    </a:p>
                  </a:txBody>
                  <a:tcPr/>
                </a:tc>
                <a:extLst>
                  <a:ext uri="{0D108BD9-81ED-4DB2-BD59-A6C34878D82A}">
                    <a16:rowId xmlns:a16="http://schemas.microsoft.com/office/drawing/2014/main" val="2752762519"/>
                  </a:ext>
                </a:extLst>
              </a:tr>
              <a:tr h="601140">
                <a:tc>
                  <a:txBody>
                    <a:bodyPr/>
                    <a:lstStyle/>
                    <a:p>
                      <a:r>
                        <a:rPr lang="en-US" sz="1600" dirty="0">
                          <a:latin typeface="Arial" panose="020B0604020202020204" pitchFamily="34" charset="0"/>
                          <a:cs typeface="Arial" panose="020B0604020202020204" pitchFamily="34" charset="0"/>
                        </a:rPr>
                        <a:t>Apply to courses</a:t>
                      </a:r>
                    </a:p>
                  </a:txBody>
                  <a:tcPr/>
                </a:tc>
                <a:tc>
                  <a:txBody>
                    <a:bodyPr/>
                    <a:lstStyle/>
                    <a:p>
                      <a:r>
                        <a:rPr lang="en-US" sz="1600" dirty="0">
                          <a:latin typeface="Arial" panose="020B0604020202020204" pitchFamily="34" charset="0"/>
                          <a:cs typeface="Arial" panose="020B0604020202020204" pitchFamily="34" charset="0"/>
                        </a:rPr>
                        <a:t>User can apply for any courses listed in the system</a:t>
                      </a:r>
                    </a:p>
                  </a:txBody>
                  <a:tcPr/>
                </a:tc>
                <a:tc>
                  <a:txBody>
                    <a:bodyPr/>
                    <a:lstStyle/>
                    <a:p>
                      <a:r>
                        <a:rPr lang="en-US" sz="1800" dirty="0">
                          <a:latin typeface="Arial" panose="020B0604020202020204" pitchFamily="34" charset="0"/>
                          <a:cs typeface="Arial" panose="020B0604020202020204" pitchFamily="34" charset="0"/>
                        </a:rPr>
                        <a:t>User</a:t>
                      </a:r>
                      <a:endParaRPr lang="en-US" dirty="0"/>
                    </a:p>
                  </a:txBody>
                  <a:tcPr/>
                </a:tc>
                <a:extLst>
                  <a:ext uri="{0D108BD9-81ED-4DB2-BD59-A6C34878D82A}">
                    <a16:rowId xmlns:a16="http://schemas.microsoft.com/office/drawing/2014/main" val="1365028842"/>
                  </a:ext>
                </a:extLst>
              </a:tr>
            </a:tbl>
          </a:graphicData>
        </a:graphic>
      </p:graphicFrame>
    </p:spTree>
    <p:extLst>
      <p:ext uri="{BB962C8B-B14F-4D97-AF65-F5344CB8AC3E}">
        <p14:creationId xmlns:p14="http://schemas.microsoft.com/office/powerpoint/2010/main" val="18660075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03C39-3B08-4375-9B16-434BDA79FF05}"/>
              </a:ext>
            </a:extLst>
          </p:cNvPr>
          <p:cNvSpPr>
            <a:spLocks noGrp="1"/>
          </p:cNvSpPr>
          <p:nvPr>
            <p:ph type="title"/>
          </p:nvPr>
        </p:nvSpPr>
        <p:spPr>
          <a:xfrm>
            <a:off x="1066797" y="91121"/>
            <a:ext cx="10058400" cy="1371600"/>
          </a:xfrm>
        </p:spPr>
        <p:txBody>
          <a:bodyPr>
            <a:normAutofit/>
          </a:bodyPr>
          <a:lstStyle/>
          <a:p>
            <a:pPr algn="ctr"/>
            <a:r>
              <a:rPr lang="en-US" sz="3200" b="1" dirty="0">
                <a:latin typeface="Arial" panose="020B0604020202020204" pitchFamily="34" charset="0"/>
                <a:cs typeface="Arial" panose="020B0604020202020204" pitchFamily="34" charset="0"/>
              </a:rPr>
              <a:t>Non-Functional Requirements</a:t>
            </a:r>
            <a:endParaRPr lang="en-US" sz="3200" dirty="0"/>
          </a:p>
        </p:txBody>
      </p:sp>
      <p:sp>
        <p:nvSpPr>
          <p:cNvPr id="5" name="Content Placeholder 4">
            <a:extLst>
              <a:ext uri="{FF2B5EF4-FFF2-40B4-BE49-F238E27FC236}">
                <a16:creationId xmlns:a16="http://schemas.microsoft.com/office/drawing/2014/main" id="{97FE1FBB-8143-4AE4-B84C-BDAD58D97624}"/>
              </a:ext>
            </a:extLst>
          </p:cNvPr>
          <p:cNvSpPr>
            <a:spLocks noGrp="1"/>
          </p:cNvSpPr>
          <p:nvPr>
            <p:ph idx="1"/>
          </p:nvPr>
        </p:nvSpPr>
        <p:spPr>
          <a:xfrm>
            <a:off x="1066797" y="1462721"/>
            <a:ext cx="10058400" cy="3849624"/>
          </a:xfrm>
        </p:spPr>
        <p:txBody>
          <a:bodyPr>
            <a:normAutofit lnSpcReduction="10000"/>
          </a:bodyPr>
          <a:lstStyle/>
          <a:p>
            <a:r>
              <a:rPr lang="en-US" sz="2100" b="1" dirty="0">
                <a:latin typeface="Arial" panose="020B0604020202020204" pitchFamily="34" charset="0"/>
                <a:cs typeface="Arial" panose="020B0604020202020204" pitchFamily="34" charset="0"/>
              </a:rPr>
              <a:t>Performance </a:t>
            </a:r>
          </a:p>
          <a:p>
            <a:pPr marL="342900" indent="-342900">
              <a:buFont typeface="Arial" panose="020B0604020202020204" pitchFamily="34" charset="0"/>
              <a:buChar char="•"/>
            </a:pPr>
            <a:endParaRPr lang="en-US" sz="1900" b="1" dirty="0">
              <a:latin typeface="Arial" panose="020B0604020202020204" pitchFamily="34" charset="0"/>
              <a:cs typeface="Arial" panose="020B0604020202020204" pitchFamily="34" charset="0"/>
            </a:endParaRPr>
          </a:p>
          <a:p>
            <a:r>
              <a:rPr lang="en-US" sz="2100" b="1" dirty="0">
                <a:latin typeface="Arial" panose="020B0604020202020204" pitchFamily="34" charset="0"/>
                <a:cs typeface="Arial" panose="020B0604020202020204" pitchFamily="34" charset="0"/>
              </a:rPr>
              <a:t>Reliability </a:t>
            </a:r>
          </a:p>
          <a:p>
            <a:endParaRPr lang="en-US" sz="2100" b="1" dirty="0">
              <a:latin typeface="Arial" panose="020B0604020202020204" pitchFamily="34" charset="0"/>
              <a:cs typeface="Arial" panose="020B0604020202020204" pitchFamily="34" charset="0"/>
            </a:endParaRPr>
          </a:p>
          <a:p>
            <a:r>
              <a:rPr lang="en-US" sz="2100" b="1" dirty="0">
                <a:latin typeface="Arial" panose="020B0604020202020204" pitchFamily="34" charset="0"/>
                <a:cs typeface="Arial" panose="020B0604020202020204" pitchFamily="34" charset="0"/>
              </a:rPr>
              <a:t>Security</a:t>
            </a:r>
          </a:p>
          <a:p>
            <a:endParaRPr lang="en-US" sz="2100" b="1" dirty="0">
              <a:latin typeface="Arial" panose="020B0604020202020204" pitchFamily="34" charset="0"/>
              <a:cs typeface="Arial" panose="020B0604020202020204" pitchFamily="34" charset="0"/>
            </a:endParaRPr>
          </a:p>
          <a:p>
            <a:r>
              <a:rPr lang="en-US" sz="2100" b="1" dirty="0">
                <a:latin typeface="Arial" panose="020B0604020202020204" pitchFamily="34" charset="0"/>
                <a:cs typeface="Arial" panose="020B0604020202020204" pitchFamily="34" charset="0"/>
              </a:rPr>
              <a:t>Maintainability</a:t>
            </a:r>
          </a:p>
          <a:p>
            <a:endParaRPr lang="en-US" sz="1900" dirty="0">
              <a:latin typeface="Arial" panose="020B0604020202020204" pitchFamily="34" charset="0"/>
              <a:cs typeface="Arial" panose="020B0604020202020204" pitchFamily="34" charset="0"/>
            </a:endParaRPr>
          </a:p>
          <a:p>
            <a:r>
              <a:rPr lang="en-US" sz="2100" b="1" dirty="0">
                <a:latin typeface="Arial" panose="020B0604020202020204" pitchFamily="34" charset="0"/>
                <a:cs typeface="Arial" panose="020B0604020202020204" pitchFamily="34" charset="0"/>
              </a:rPr>
              <a:t>Usability </a:t>
            </a:r>
          </a:p>
          <a:p>
            <a:endParaRPr lang="en-US" dirty="0"/>
          </a:p>
        </p:txBody>
      </p:sp>
    </p:spTree>
    <p:extLst>
      <p:ext uri="{BB962C8B-B14F-4D97-AF65-F5344CB8AC3E}">
        <p14:creationId xmlns:p14="http://schemas.microsoft.com/office/powerpoint/2010/main" val="9854610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47FF4-A178-4F43-9BFE-137983BC8D55}"/>
              </a:ext>
            </a:extLst>
          </p:cNvPr>
          <p:cNvSpPr>
            <a:spLocks noGrp="1"/>
          </p:cNvSpPr>
          <p:nvPr>
            <p:ph type="title"/>
          </p:nvPr>
        </p:nvSpPr>
        <p:spPr/>
        <p:txBody>
          <a:bodyPr/>
          <a:lstStyle/>
          <a:p>
            <a:pPr algn="ctr"/>
            <a:r>
              <a:rPr lang="en-US" b="1" dirty="0">
                <a:latin typeface="Arial" panose="020B0604020202020204" pitchFamily="34" charset="0"/>
                <a:cs typeface="Arial" panose="020B0604020202020204" pitchFamily="34" charset="0"/>
              </a:rPr>
              <a:t>Activity Diagrams</a:t>
            </a:r>
            <a:endParaRPr lang="en-US" dirty="0"/>
          </a:p>
        </p:txBody>
      </p:sp>
      <p:pic>
        <p:nvPicPr>
          <p:cNvPr id="6" name="Content Placeholder 5">
            <a:extLst>
              <a:ext uri="{FF2B5EF4-FFF2-40B4-BE49-F238E27FC236}">
                <a16:creationId xmlns:a16="http://schemas.microsoft.com/office/drawing/2014/main" id="{C1FEA94E-738E-47C4-B55F-99A40D5C65ED}"/>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4467" t="6738" b="9398"/>
          <a:stretch/>
        </p:blipFill>
        <p:spPr>
          <a:xfrm>
            <a:off x="3376641" y="2797238"/>
            <a:ext cx="4331371" cy="2982204"/>
          </a:xfrm>
          <a:prstGeom prst="rect">
            <a:avLst/>
          </a:prstGeom>
        </p:spPr>
      </p:pic>
    </p:spTree>
    <p:extLst>
      <p:ext uri="{BB962C8B-B14F-4D97-AF65-F5344CB8AC3E}">
        <p14:creationId xmlns:p14="http://schemas.microsoft.com/office/powerpoint/2010/main" val="3098901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DB8B7-A341-4669-BCEB-6862D1135F78}"/>
              </a:ext>
            </a:extLst>
          </p:cNvPr>
          <p:cNvSpPr>
            <a:spLocks noGrp="1"/>
          </p:cNvSpPr>
          <p:nvPr>
            <p:ph type="title"/>
          </p:nvPr>
        </p:nvSpPr>
        <p:spPr/>
        <p:txBody>
          <a:bodyPr/>
          <a:lstStyle/>
          <a:p>
            <a:pPr algn="ctr"/>
            <a:r>
              <a:rPr lang="en-US" b="1" dirty="0">
                <a:latin typeface="Arial" panose="020B0604020202020204" pitchFamily="34" charset="0"/>
                <a:cs typeface="Arial" panose="020B0604020202020204" pitchFamily="34" charset="0"/>
              </a:rPr>
              <a:t>Admin-login</a:t>
            </a:r>
            <a:endParaRPr lang="en-US" dirty="0"/>
          </a:p>
        </p:txBody>
      </p:sp>
      <p:pic>
        <p:nvPicPr>
          <p:cNvPr id="5" name="Content Placeholder 4">
            <a:extLst>
              <a:ext uri="{FF2B5EF4-FFF2-40B4-BE49-F238E27FC236}">
                <a16:creationId xmlns:a16="http://schemas.microsoft.com/office/drawing/2014/main" id="{41086DE6-E3E5-4F65-AFF0-4F46BBFAC5D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06251" y="2103438"/>
            <a:ext cx="2379497" cy="3849687"/>
          </a:xfrm>
        </p:spPr>
      </p:pic>
    </p:spTree>
    <p:extLst>
      <p:ext uri="{BB962C8B-B14F-4D97-AF65-F5344CB8AC3E}">
        <p14:creationId xmlns:p14="http://schemas.microsoft.com/office/powerpoint/2010/main" val="27040763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DB8B7-A341-4669-BCEB-6862D1135F78}"/>
              </a:ext>
            </a:extLst>
          </p:cNvPr>
          <p:cNvSpPr>
            <a:spLocks noGrp="1"/>
          </p:cNvSpPr>
          <p:nvPr>
            <p:ph type="title"/>
          </p:nvPr>
        </p:nvSpPr>
        <p:spPr/>
        <p:txBody>
          <a:bodyPr/>
          <a:lstStyle/>
          <a:p>
            <a:pPr algn="ctr"/>
            <a:r>
              <a:rPr lang="en-US" b="1" dirty="0">
                <a:latin typeface="Arial" panose="020B0604020202020204" pitchFamily="34" charset="0"/>
                <a:cs typeface="Arial" panose="020B0604020202020204" pitchFamily="34" charset="0"/>
              </a:rPr>
              <a:t>Admin-View Seminars</a:t>
            </a:r>
            <a:endParaRPr lang="en-US" dirty="0"/>
          </a:p>
        </p:txBody>
      </p:sp>
      <p:pic>
        <p:nvPicPr>
          <p:cNvPr id="7" name="Content Placeholder 6">
            <a:extLst>
              <a:ext uri="{FF2B5EF4-FFF2-40B4-BE49-F238E27FC236}">
                <a16:creationId xmlns:a16="http://schemas.microsoft.com/office/drawing/2014/main" id="{20E3C1D2-AE14-464C-AC0B-5A662FB22C7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29212" y="2728119"/>
            <a:ext cx="1933575" cy="2600325"/>
          </a:xfrm>
        </p:spPr>
      </p:pic>
    </p:spTree>
    <p:extLst>
      <p:ext uri="{BB962C8B-B14F-4D97-AF65-F5344CB8AC3E}">
        <p14:creationId xmlns:p14="http://schemas.microsoft.com/office/powerpoint/2010/main" val="42596924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DB8B7-A341-4669-BCEB-6862D1135F78}"/>
              </a:ext>
            </a:extLst>
          </p:cNvPr>
          <p:cNvSpPr>
            <a:spLocks noGrp="1"/>
          </p:cNvSpPr>
          <p:nvPr>
            <p:ph type="title"/>
          </p:nvPr>
        </p:nvSpPr>
        <p:spPr/>
        <p:txBody>
          <a:bodyPr/>
          <a:lstStyle/>
          <a:p>
            <a:pPr algn="ctr"/>
            <a:r>
              <a:rPr lang="en-US" b="1" dirty="0">
                <a:latin typeface="Arial" panose="020B0604020202020204" pitchFamily="34" charset="0"/>
                <a:cs typeface="Arial" panose="020B0604020202020204" pitchFamily="34" charset="0"/>
              </a:rPr>
              <a:t>Admin-Add/update Seminar</a:t>
            </a:r>
            <a:endParaRPr lang="en-US" dirty="0"/>
          </a:p>
        </p:txBody>
      </p:sp>
      <p:pic>
        <p:nvPicPr>
          <p:cNvPr id="7" name="Content Placeholder 6">
            <a:extLst>
              <a:ext uri="{FF2B5EF4-FFF2-40B4-BE49-F238E27FC236}">
                <a16:creationId xmlns:a16="http://schemas.microsoft.com/office/drawing/2014/main" id="{FAF10186-DEED-4FA9-B401-D97E316F8ED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74865" y="2103438"/>
            <a:ext cx="4642269" cy="3849687"/>
          </a:xfrm>
        </p:spPr>
      </p:pic>
    </p:spTree>
    <p:extLst>
      <p:ext uri="{BB962C8B-B14F-4D97-AF65-F5344CB8AC3E}">
        <p14:creationId xmlns:p14="http://schemas.microsoft.com/office/powerpoint/2010/main" val="27915788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DB8B7-A341-4669-BCEB-6862D1135F78}"/>
              </a:ext>
            </a:extLst>
          </p:cNvPr>
          <p:cNvSpPr>
            <a:spLocks noGrp="1"/>
          </p:cNvSpPr>
          <p:nvPr>
            <p:ph type="title"/>
          </p:nvPr>
        </p:nvSpPr>
        <p:spPr/>
        <p:txBody>
          <a:bodyPr/>
          <a:lstStyle/>
          <a:p>
            <a:pPr algn="ctr"/>
            <a:r>
              <a:rPr lang="en-US" b="1" dirty="0">
                <a:latin typeface="Arial" panose="020B0604020202020204" pitchFamily="34" charset="0"/>
                <a:cs typeface="Arial" panose="020B0604020202020204" pitchFamily="34" charset="0"/>
              </a:rPr>
              <a:t>Admin-View Courses</a:t>
            </a:r>
            <a:endParaRPr lang="en-US" dirty="0"/>
          </a:p>
        </p:txBody>
      </p:sp>
      <p:pic>
        <p:nvPicPr>
          <p:cNvPr id="7" name="Content Placeholder 6">
            <a:extLst>
              <a:ext uri="{FF2B5EF4-FFF2-40B4-BE49-F238E27FC236}">
                <a16:creationId xmlns:a16="http://schemas.microsoft.com/office/drawing/2014/main" id="{AD2A8EB6-1A84-4A82-B52A-8034BCB1725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29212" y="2728119"/>
            <a:ext cx="1933575" cy="2600325"/>
          </a:xfrm>
        </p:spPr>
      </p:pic>
    </p:spTree>
    <p:extLst>
      <p:ext uri="{BB962C8B-B14F-4D97-AF65-F5344CB8AC3E}">
        <p14:creationId xmlns:p14="http://schemas.microsoft.com/office/powerpoint/2010/main" val="24291881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DB8B7-A341-4669-BCEB-6862D1135F78}"/>
              </a:ext>
            </a:extLst>
          </p:cNvPr>
          <p:cNvSpPr>
            <a:spLocks noGrp="1"/>
          </p:cNvSpPr>
          <p:nvPr>
            <p:ph type="title"/>
          </p:nvPr>
        </p:nvSpPr>
        <p:spPr/>
        <p:txBody>
          <a:bodyPr/>
          <a:lstStyle/>
          <a:p>
            <a:pPr algn="ctr"/>
            <a:r>
              <a:rPr lang="en-US" b="1" dirty="0">
                <a:latin typeface="Arial" panose="020B0604020202020204" pitchFamily="34" charset="0"/>
                <a:cs typeface="Arial" panose="020B0604020202020204" pitchFamily="34" charset="0"/>
              </a:rPr>
              <a:t>Admin-Add/Update/Delete Courses</a:t>
            </a:r>
            <a:endParaRPr lang="en-US" dirty="0"/>
          </a:p>
        </p:txBody>
      </p:sp>
      <p:pic>
        <p:nvPicPr>
          <p:cNvPr id="6" name="Content Placeholder 5">
            <a:extLst>
              <a:ext uri="{FF2B5EF4-FFF2-40B4-BE49-F238E27FC236}">
                <a16:creationId xmlns:a16="http://schemas.microsoft.com/office/drawing/2014/main" id="{2B248E97-21B6-4E81-9F4E-3D590CE8158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61350" y="2103438"/>
            <a:ext cx="6669299" cy="3849687"/>
          </a:xfrm>
        </p:spPr>
      </p:pic>
    </p:spTree>
    <p:extLst>
      <p:ext uri="{BB962C8B-B14F-4D97-AF65-F5344CB8AC3E}">
        <p14:creationId xmlns:p14="http://schemas.microsoft.com/office/powerpoint/2010/main" val="12535593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DB8B7-A341-4669-BCEB-6862D1135F78}"/>
              </a:ext>
            </a:extLst>
          </p:cNvPr>
          <p:cNvSpPr>
            <a:spLocks noGrp="1"/>
          </p:cNvSpPr>
          <p:nvPr>
            <p:ph type="title"/>
          </p:nvPr>
        </p:nvSpPr>
        <p:spPr/>
        <p:txBody>
          <a:bodyPr/>
          <a:lstStyle/>
          <a:p>
            <a:pPr algn="ctr"/>
            <a:r>
              <a:rPr lang="en-US" b="1" dirty="0">
                <a:latin typeface="Arial" panose="020B0604020202020204" pitchFamily="34" charset="0"/>
                <a:cs typeface="Arial" panose="020B0604020202020204" pitchFamily="34" charset="0"/>
              </a:rPr>
              <a:t>Admin-View Jobs</a:t>
            </a:r>
            <a:endParaRPr lang="en-US" dirty="0"/>
          </a:p>
        </p:txBody>
      </p:sp>
      <p:pic>
        <p:nvPicPr>
          <p:cNvPr id="7" name="Content Placeholder 6">
            <a:extLst>
              <a:ext uri="{FF2B5EF4-FFF2-40B4-BE49-F238E27FC236}">
                <a16:creationId xmlns:a16="http://schemas.microsoft.com/office/drawing/2014/main" id="{E7D4E1F4-97E6-435F-9CD4-C3DF33B457E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29212" y="2728119"/>
            <a:ext cx="1933575" cy="2600325"/>
          </a:xfrm>
        </p:spPr>
      </p:pic>
    </p:spTree>
    <p:extLst>
      <p:ext uri="{BB962C8B-B14F-4D97-AF65-F5344CB8AC3E}">
        <p14:creationId xmlns:p14="http://schemas.microsoft.com/office/powerpoint/2010/main" val="29377123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DB8B7-A341-4669-BCEB-6862D1135F78}"/>
              </a:ext>
            </a:extLst>
          </p:cNvPr>
          <p:cNvSpPr>
            <a:spLocks noGrp="1"/>
          </p:cNvSpPr>
          <p:nvPr>
            <p:ph type="title"/>
          </p:nvPr>
        </p:nvSpPr>
        <p:spPr/>
        <p:txBody>
          <a:bodyPr/>
          <a:lstStyle/>
          <a:p>
            <a:pPr algn="ctr"/>
            <a:r>
              <a:rPr lang="en-US" b="1" dirty="0">
                <a:latin typeface="Arial" panose="020B0604020202020204" pitchFamily="34" charset="0"/>
                <a:cs typeface="Arial" panose="020B0604020202020204" pitchFamily="34" charset="0"/>
              </a:rPr>
              <a:t>Admin-Add/Delete Jobs</a:t>
            </a:r>
            <a:endParaRPr lang="en-US" dirty="0"/>
          </a:p>
        </p:txBody>
      </p:sp>
      <p:pic>
        <p:nvPicPr>
          <p:cNvPr id="6" name="Content Placeholder 5">
            <a:extLst>
              <a:ext uri="{FF2B5EF4-FFF2-40B4-BE49-F238E27FC236}">
                <a16:creationId xmlns:a16="http://schemas.microsoft.com/office/drawing/2014/main" id="{609E6841-5B3D-43BE-B6D0-EA86C0A05CB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74865" y="2103438"/>
            <a:ext cx="4642269" cy="3849687"/>
          </a:xfrm>
        </p:spPr>
      </p:pic>
    </p:spTree>
    <p:extLst>
      <p:ext uri="{BB962C8B-B14F-4D97-AF65-F5344CB8AC3E}">
        <p14:creationId xmlns:p14="http://schemas.microsoft.com/office/powerpoint/2010/main" val="21654682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2">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A99451-02AA-4BB9-B19F-51BE105E7095}"/>
              </a:ext>
            </a:extLst>
          </p:cNvPr>
          <p:cNvSpPr>
            <a:spLocks noGrp="1"/>
          </p:cNvSpPr>
          <p:nvPr>
            <p:ph type="title"/>
          </p:nvPr>
        </p:nvSpPr>
        <p:spPr/>
        <p:txBody>
          <a:bodyPr/>
          <a:lstStyle/>
          <a:p>
            <a:pPr algn="ctr"/>
            <a:r>
              <a:rPr lang="en-US" b="1" dirty="0">
                <a:latin typeface="Arial" panose="020B0604020202020204" pitchFamily="34" charset="0"/>
                <a:cs typeface="Arial" panose="020B0604020202020204" pitchFamily="34" charset="0"/>
              </a:rPr>
              <a:t>Introduction</a:t>
            </a:r>
          </a:p>
        </p:txBody>
      </p:sp>
      <p:sp>
        <p:nvSpPr>
          <p:cNvPr id="3" name="Content Placeholder 2">
            <a:extLst>
              <a:ext uri="{FF2B5EF4-FFF2-40B4-BE49-F238E27FC236}">
                <a16:creationId xmlns:a16="http://schemas.microsoft.com/office/drawing/2014/main" id="{7715C12E-FAC7-4DDF-9C91-2233EB7B10AE}"/>
              </a:ext>
            </a:extLst>
          </p:cNvPr>
          <p:cNvSpPr>
            <a:spLocks noGrp="1"/>
          </p:cNvSpPr>
          <p:nvPr>
            <p:ph idx="1"/>
          </p:nvPr>
        </p:nvSpPr>
        <p:spPr/>
        <p:txBody>
          <a:bodyPr>
            <a:normAutofit/>
          </a:bodyPr>
          <a:lstStyle/>
          <a:p>
            <a:pPr marL="0" indent="0">
              <a:buNone/>
            </a:pPr>
            <a:r>
              <a:rPr lang="en-GB" sz="1800" dirty="0">
                <a:latin typeface="Arial" panose="020B0604020202020204" pitchFamily="34" charset="0"/>
                <a:cs typeface="Arial" panose="020B0604020202020204" pitchFamily="34" charset="0"/>
              </a:rPr>
              <a:t>Development is about growth and helping to grow different aspects, as together they create further growth. Development is vital in today's society as it affects every aspect in everyday life. For young generation, is it very important for their future. This is why we have developed a system that will help them excel their skills and help them find an ideal job through our web application. This is a very good opportunity for students to learn and develop themselves for future opportunities. This project also includes seminars to help inspire students and help them chase their dreams in the right direction.</a:t>
            </a:r>
            <a:endParaRPr lang="en-US"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726253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DB8B7-A341-4669-BCEB-6862D1135F78}"/>
              </a:ext>
            </a:extLst>
          </p:cNvPr>
          <p:cNvSpPr>
            <a:spLocks noGrp="1"/>
          </p:cNvSpPr>
          <p:nvPr>
            <p:ph type="title"/>
          </p:nvPr>
        </p:nvSpPr>
        <p:spPr/>
        <p:txBody>
          <a:bodyPr/>
          <a:lstStyle/>
          <a:p>
            <a:pPr algn="ctr"/>
            <a:r>
              <a:rPr lang="en-US" b="1" dirty="0">
                <a:latin typeface="Arial" panose="020B0604020202020204" pitchFamily="34" charset="0"/>
                <a:cs typeface="Arial" panose="020B0604020202020204" pitchFamily="34" charset="0"/>
              </a:rPr>
              <a:t>Admin-View Applications</a:t>
            </a:r>
            <a:endParaRPr lang="en-US" dirty="0"/>
          </a:p>
        </p:txBody>
      </p:sp>
      <p:pic>
        <p:nvPicPr>
          <p:cNvPr id="6" name="Content Placeholder 5">
            <a:extLst>
              <a:ext uri="{FF2B5EF4-FFF2-40B4-BE49-F238E27FC236}">
                <a16:creationId xmlns:a16="http://schemas.microsoft.com/office/drawing/2014/main" id="{05209DAE-3227-4DA2-809A-54BADBEEA15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29212" y="2728119"/>
            <a:ext cx="1933575" cy="2600325"/>
          </a:xfrm>
        </p:spPr>
      </p:pic>
    </p:spTree>
    <p:extLst>
      <p:ext uri="{BB962C8B-B14F-4D97-AF65-F5344CB8AC3E}">
        <p14:creationId xmlns:p14="http://schemas.microsoft.com/office/powerpoint/2010/main" val="20371235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DB8B7-A341-4669-BCEB-6862D1135F78}"/>
              </a:ext>
            </a:extLst>
          </p:cNvPr>
          <p:cNvSpPr>
            <a:spLocks noGrp="1"/>
          </p:cNvSpPr>
          <p:nvPr>
            <p:ph type="title"/>
          </p:nvPr>
        </p:nvSpPr>
        <p:spPr/>
        <p:txBody>
          <a:bodyPr/>
          <a:lstStyle/>
          <a:p>
            <a:pPr algn="ctr"/>
            <a:r>
              <a:rPr lang="en-US" b="1" dirty="0">
                <a:latin typeface="Arial" panose="020B0604020202020204" pitchFamily="34" charset="0"/>
                <a:cs typeface="Arial" panose="020B0604020202020204" pitchFamily="34" charset="0"/>
              </a:rPr>
              <a:t>User-Registration</a:t>
            </a:r>
            <a:endParaRPr lang="en-US" dirty="0"/>
          </a:p>
        </p:txBody>
      </p:sp>
      <p:pic>
        <p:nvPicPr>
          <p:cNvPr id="6" name="Content Placeholder 5">
            <a:extLst>
              <a:ext uri="{FF2B5EF4-FFF2-40B4-BE49-F238E27FC236}">
                <a16:creationId xmlns:a16="http://schemas.microsoft.com/office/drawing/2014/main" id="{E1437A8F-EF61-4E8E-9499-A31D4992C2D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56185" y="2103438"/>
            <a:ext cx="1879629" cy="3849687"/>
          </a:xfrm>
        </p:spPr>
      </p:pic>
    </p:spTree>
    <p:extLst>
      <p:ext uri="{BB962C8B-B14F-4D97-AF65-F5344CB8AC3E}">
        <p14:creationId xmlns:p14="http://schemas.microsoft.com/office/powerpoint/2010/main" val="32024272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DB8B7-A341-4669-BCEB-6862D1135F78}"/>
              </a:ext>
            </a:extLst>
          </p:cNvPr>
          <p:cNvSpPr>
            <a:spLocks noGrp="1"/>
          </p:cNvSpPr>
          <p:nvPr>
            <p:ph type="title"/>
          </p:nvPr>
        </p:nvSpPr>
        <p:spPr/>
        <p:txBody>
          <a:bodyPr/>
          <a:lstStyle/>
          <a:p>
            <a:pPr algn="ctr"/>
            <a:r>
              <a:rPr lang="en-US" b="1" dirty="0">
                <a:latin typeface="Arial" panose="020B0604020202020204" pitchFamily="34" charset="0"/>
                <a:cs typeface="Arial" panose="020B0604020202020204" pitchFamily="34" charset="0"/>
              </a:rPr>
              <a:t>User-Login</a:t>
            </a:r>
            <a:endParaRPr lang="en-US" dirty="0"/>
          </a:p>
        </p:txBody>
      </p:sp>
      <p:pic>
        <p:nvPicPr>
          <p:cNvPr id="7" name="Content Placeholder 6">
            <a:extLst>
              <a:ext uri="{FF2B5EF4-FFF2-40B4-BE49-F238E27FC236}">
                <a16:creationId xmlns:a16="http://schemas.microsoft.com/office/drawing/2014/main" id="{3C775233-D46F-4595-9D15-4775958C0EA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06251" y="2103438"/>
            <a:ext cx="2379497" cy="3849687"/>
          </a:xfrm>
        </p:spPr>
      </p:pic>
    </p:spTree>
    <p:extLst>
      <p:ext uri="{BB962C8B-B14F-4D97-AF65-F5344CB8AC3E}">
        <p14:creationId xmlns:p14="http://schemas.microsoft.com/office/powerpoint/2010/main" val="5257685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DB8B7-A341-4669-BCEB-6862D1135F78}"/>
              </a:ext>
            </a:extLst>
          </p:cNvPr>
          <p:cNvSpPr>
            <a:spLocks noGrp="1"/>
          </p:cNvSpPr>
          <p:nvPr>
            <p:ph type="title"/>
          </p:nvPr>
        </p:nvSpPr>
        <p:spPr/>
        <p:txBody>
          <a:bodyPr/>
          <a:lstStyle/>
          <a:p>
            <a:pPr algn="ctr"/>
            <a:r>
              <a:rPr lang="en-US" b="1" dirty="0">
                <a:latin typeface="Arial" panose="020B0604020202020204" pitchFamily="34" charset="0"/>
                <a:cs typeface="Arial" panose="020B0604020202020204" pitchFamily="34" charset="0"/>
              </a:rPr>
              <a:t>User-Job Portal</a:t>
            </a:r>
            <a:endParaRPr lang="en-US" dirty="0"/>
          </a:p>
        </p:txBody>
      </p:sp>
      <p:pic>
        <p:nvPicPr>
          <p:cNvPr id="7" name="Content Placeholder 6">
            <a:extLst>
              <a:ext uri="{FF2B5EF4-FFF2-40B4-BE49-F238E27FC236}">
                <a16:creationId xmlns:a16="http://schemas.microsoft.com/office/drawing/2014/main" id="{E188AEA8-9FEC-4291-8232-2EA0F11D9A7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29212" y="2790031"/>
            <a:ext cx="1933575" cy="2476500"/>
          </a:xfrm>
        </p:spPr>
      </p:pic>
    </p:spTree>
    <p:extLst>
      <p:ext uri="{BB962C8B-B14F-4D97-AF65-F5344CB8AC3E}">
        <p14:creationId xmlns:p14="http://schemas.microsoft.com/office/powerpoint/2010/main" val="14654093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DB8B7-A341-4669-BCEB-6862D1135F78}"/>
              </a:ext>
            </a:extLst>
          </p:cNvPr>
          <p:cNvSpPr>
            <a:spLocks noGrp="1"/>
          </p:cNvSpPr>
          <p:nvPr>
            <p:ph type="title"/>
          </p:nvPr>
        </p:nvSpPr>
        <p:spPr/>
        <p:txBody>
          <a:bodyPr/>
          <a:lstStyle/>
          <a:p>
            <a:pPr algn="ctr"/>
            <a:r>
              <a:rPr lang="en-US" b="1" dirty="0">
                <a:latin typeface="Arial" panose="020B0604020202020204" pitchFamily="34" charset="0"/>
                <a:cs typeface="Arial" panose="020B0604020202020204" pitchFamily="34" charset="0"/>
              </a:rPr>
              <a:t>User-Job Apply</a:t>
            </a:r>
            <a:endParaRPr lang="en-US" dirty="0"/>
          </a:p>
        </p:txBody>
      </p:sp>
      <p:pic>
        <p:nvPicPr>
          <p:cNvPr id="6" name="Content Placeholder 5">
            <a:extLst>
              <a:ext uri="{FF2B5EF4-FFF2-40B4-BE49-F238E27FC236}">
                <a16:creationId xmlns:a16="http://schemas.microsoft.com/office/drawing/2014/main" id="{6AB35BDB-D5E7-46A5-940D-3F629A85D79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29212" y="2404269"/>
            <a:ext cx="1933575" cy="3248025"/>
          </a:xfrm>
        </p:spPr>
      </p:pic>
    </p:spTree>
    <p:extLst>
      <p:ext uri="{BB962C8B-B14F-4D97-AF65-F5344CB8AC3E}">
        <p14:creationId xmlns:p14="http://schemas.microsoft.com/office/powerpoint/2010/main" val="3338167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DB8B7-A341-4669-BCEB-6862D1135F78}"/>
              </a:ext>
            </a:extLst>
          </p:cNvPr>
          <p:cNvSpPr>
            <a:spLocks noGrp="1"/>
          </p:cNvSpPr>
          <p:nvPr>
            <p:ph type="title"/>
          </p:nvPr>
        </p:nvSpPr>
        <p:spPr/>
        <p:txBody>
          <a:bodyPr/>
          <a:lstStyle/>
          <a:p>
            <a:pPr algn="ctr"/>
            <a:r>
              <a:rPr lang="en-US" b="1" dirty="0">
                <a:latin typeface="Arial" panose="020B0604020202020204" pitchFamily="34" charset="0"/>
                <a:cs typeface="Arial" panose="020B0604020202020204" pitchFamily="34" charset="0"/>
              </a:rPr>
              <a:t>User-Courses</a:t>
            </a:r>
            <a:endParaRPr lang="en-US" dirty="0"/>
          </a:p>
        </p:txBody>
      </p:sp>
      <p:pic>
        <p:nvPicPr>
          <p:cNvPr id="6" name="Content Placeholder 5">
            <a:extLst>
              <a:ext uri="{FF2B5EF4-FFF2-40B4-BE49-F238E27FC236}">
                <a16:creationId xmlns:a16="http://schemas.microsoft.com/office/drawing/2014/main" id="{201183D2-03B1-4B52-9A01-A71AB763BFA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29212" y="2790031"/>
            <a:ext cx="1933575" cy="2476500"/>
          </a:xfrm>
        </p:spPr>
      </p:pic>
    </p:spTree>
    <p:extLst>
      <p:ext uri="{BB962C8B-B14F-4D97-AF65-F5344CB8AC3E}">
        <p14:creationId xmlns:p14="http://schemas.microsoft.com/office/powerpoint/2010/main" val="24080100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DB8B7-A341-4669-BCEB-6862D1135F78}"/>
              </a:ext>
            </a:extLst>
          </p:cNvPr>
          <p:cNvSpPr>
            <a:spLocks noGrp="1"/>
          </p:cNvSpPr>
          <p:nvPr>
            <p:ph type="title"/>
          </p:nvPr>
        </p:nvSpPr>
        <p:spPr/>
        <p:txBody>
          <a:bodyPr/>
          <a:lstStyle/>
          <a:p>
            <a:pPr algn="ctr"/>
            <a:r>
              <a:rPr lang="en-US" b="1" dirty="0">
                <a:latin typeface="Arial" panose="020B0604020202020204" pitchFamily="34" charset="0"/>
                <a:cs typeface="Arial" panose="020B0604020202020204" pitchFamily="34" charset="0"/>
              </a:rPr>
              <a:t>User-Course Apply</a:t>
            </a:r>
            <a:endParaRPr lang="en-US" dirty="0"/>
          </a:p>
        </p:txBody>
      </p:sp>
      <p:pic>
        <p:nvPicPr>
          <p:cNvPr id="7" name="Content Placeholder 6">
            <a:extLst>
              <a:ext uri="{FF2B5EF4-FFF2-40B4-BE49-F238E27FC236}">
                <a16:creationId xmlns:a16="http://schemas.microsoft.com/office/drawing/2014/main" id="{A9482230-A125-4D6E-B892-E3287F97AB1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29212" y="2404269"/>
            <a:ext cx="1933575" cy="3248025"/>
          </a:xfrm>
        </p:spPr>
      </p:pic>
    </p:spTree>
    <p:extLst>
      <p:ext uri="{BB962C8B-B14F-4D97-AF65-F5344CB8AC3E}">
        <p14:creationId xmlns:p14="http://schemas.microsoft.com/office/powerpoint/2010/main" val="9416841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DB8B7-A341-4669-BCEB-6862D1135F78}"/>
              </a:ext>
            </a:extLst>
          </p:cNvPr>
          <p:cNvSpPr>
            <a:spLocks noGrp="1"/>
          </p:cNvSpPr>
          <p:nvPr>
            <p:ph type="title"/>
          </p:nvPr>
        </p:nvSpPr>
        <p:spPr/>
        <p:txBody>
          <a:bodyPr/>
          <a:lstStyle/>
          <a:p>
            <a:pPr algn="ctr"/>
            <a:r>
              <a:rPr lang="en-US" b="1" dirty="0">
                <a:latin typeface="Arial" panose="020B0604020202020204" pitchFamily="34" charset="0"/>
                <a:cs typeface="Arial" panose="020B0604020202020204" pitchFamily="34" charset="0"/>
              </a:rPr>
              <a:t>User-Seminars</a:t>
            </a:r>
            <a:endParaRPr lang="en-US" dirty="0"/>
          </a:p>
        </p:txBody>
      </p:sp>
      <p:pic>
        <p:nvPicPr>
          <p:cNvPr id="7" name="Content Placeholder 6">
            <a:extLst>
              <a:ext uri="{FF2B5EF4-FFF2-40B4-BE49-F238E27FC236}">
                <a16:creationId xmlns:a16="http://schemas.microsoft.com/office/drawing/2014/main" id="{C4B27F99-E56D-4480-9393-907039E8A72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29212" y="2790031"/>
            <a:ext cx="1933575" cy="2476500"/>
          </a:xfrm>
        </p:spPr>
      </p:pic>
    </p:spTree>
    <p:extLst>
      <p:ext uri="{BB962C8B-B14F-4D97-AF65-F5344CB8AC3E}">
        <p14:creationId xmlns:p14="http://schemas.microsoft.com/office/powerpoint/2010/main" val="29115910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DB8B7-A341-4669-BCEB-6862D1135F78}"/>
              </a:ext>
            </a:extLst>
          </p:cNvPr>
          <p:cNvSpPr>
            <a:spLocks noGrp="1"/>
          </p:cNvSpPr>
          <p:nvPr>
            <p:ph type="title"/>
          </p:nvPr>
        </p:nvSpPr>
        <p:spPr/>
        <p:txBody>
          <a:bodyPr/>
          <a:lstStyle/>
          <a:p>
            <a:pPr algn="ctr"/>
            <a:r>
              <a:rPr lang="en-US" b="1" dirty="0">
                <a:latin typeface="Arial" panose="020B0604020202020204" pitchFamily="34" charset="0"/>
                <a:cs typeface="Arial" panose="020B0604020202020204" pitchFamily="34" charset="0"/>
              </a:rPr>
              <a:t>My Applications</a:t>
            </a:r>
            <a:endParaRPr lang="en-US" dirty="0"/>
          </a:p>
        </p:txBody>
      </p:sp>
      <p:pic>
        <p:nvPicPr>
          <p:cNvPr id="7" name="Content Placeholder 6">
            <a:extLst>
              <a:ext uri="{FF2B5EF4-FFF2-40B4-BE49-F238E27FC236}">
                <a16:creationId xmlns:a16="http://schemas.microsoft.com/office/drawing/2014/main" id="{15719096-32BF-4010-823A-ABDE78428A7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29212" y="2728119"/>
            <a:ext cx="1933575" cy="2600325"/>
          </a:xfrm>
        </p:spPr>
      </p:pic>
    </p:spTree>
    <p:extLst>
      <p:ext uri="{BB962C8B-B14F-4D97-AF65-F5344CB8AC3E}">
        <p14:creationId xmlns:p14="http://schemas.microsoft.com/office/powerpoint/2010/main" val="21211241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47FF4-A178-4F43-9BFE-137983BC8D55}"/>
              </a:ext>
            </a:extLst>
          </p:cNvPr>
          <p:cNvSpPr>
            <a:spLocks noGrp="1"/>
          </p:cNvSpPr>
          <p:nvPr>
            <p:ph type="title"/>
          </p:nvPr>
        </p:nvSpPr>
        <p:spPr/>
        <p:txBody>
          <a:bodyPr/>
          <a:lstStyle/>
          <a:p>
            <a:pPr algn="ctr"/>
            <a:r>
              <a:rPr lang="en-US" b="1" dirty="0">
                <a:latin typeface="Arial" panose="020B0604020202020204" pitchFamily="34" charset="0"/>
                <a:cs typeface="Arial" panose="020B0604020202020204" pitchFamily="34" charset="0"/>
              </a:rPr>
              <a:t>Sequence Diagrams</a:t>
            </a:r>
            <a:endParaRPr lang="en-US" dirty="0"/>
          </a:p>
        </p:txBody>
      </p:sp>
      <p:pic>
        <p:nvPicPr>
          <p:cNvPr id="6" name="Content Placeholder 5">
            <a:extLst>
              <a:ext uri="{FF2B5EF4-FFF2-40B4-BE49-F238E27FC236}">
                <a16:creationId xmlns:a16="http://schemas.microsoft.com/office/drawing/2014/main" id="{C1FEA94E-738E-47C4-B55F-99A40D5C65ED}"/>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4467" t="6738" b="9398"/>
          <a:stretch/>
        </p:blipFill>
        <p:spPr>
          <a:xfrm>
            <a:off x="3376641" y="2797238"/>
            <a:ext cx="4331371" cy="2982204"/>
          </a:xfrm>
          <a:prstGeom prst="rect">
            <a:avLst/>
          </a:prstGeom>
        </p:spPr>
      </p:pic>
    </p:spTree>
    <p:extLst>
      <p:ext uri="{BB962C8B-B14F-4D97-AF65-F5344CB8AC3E}">
        <p14:creationId xmlns:p14="http://schemas.microsoft.com/office/powerpoint/2010/main" val="34105778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A99451-02AA-4BB9-B19F-51BE105E7095}"/>
              </a:ext>
            </a:extLst>
          </p:cNvPr>
          <p:cNvSpPr>
            <a:spLocks noGrp="1"/>
          </p:cNvSpPr>
          <p:nvPr>
            <p:ph type="title"/>
          </p:nvPr>
        </p:nvSpPr>
        <p:spPr/>
        <p:txBody>
          <a:bodyPr/>
          <a:lstStyle/>
          <a:p>
            <a:pPr algn="ctr"/>
            <a:r>
              <a:rPr lang="en-US" b="1" dirty="0">
                <a:latin typeface="Arial" panose="020B0604020202020204" pitchFamily="34" charset="0"/>
                <a:cs typeface="Arial" panose="020B0604020202020204" pitchFamily="34" charset="0"/>
              </a:rPr>
              <a:t>Motivation</a:t>
            </a:r>
          </a:p>
        </p:txBody>
      </p:sp>
      <p:sp>
        <p:nvSpPr>
          <p:cNvPr id="3" name="Content Placeholder 2">
            <a:extLst>
              <a:ext uri="{FF2B5EF4-FFF2-40B4-BE49-F238E27FC236}">
                <a16:creationId xmlns:a16="http://schemas.microsoft.com/office/drawing/2014/main" id="{7715C12E-FAC7-4DDF-9C91-2233EB7B10AE}"/>
              </a:ext>
            </a:extLst>
          </p:cNvPr>
          <p:cNvSpPr>
            <a:spLocks noGrp="1"/>
          </p:cNvSpPr>
          <p:nvPr>
            <p:ph idx="1"/>
          </p:nvPr>
        </p:nvSpPr>
        <p:spPr/>
        <p:txBody>
          <a:bodyPr>
            <a:normAutofit/>
          </a:bodyPr>
          <a:lstStyle/>
          <a:p>
            <a:pPr marL="0" indent="0">
              <a:buNone/>
            </a:pPr>
            <a:r>
              <a:rPr lang="en-GB" sz="1800" dirty="0">
                <a:latin typeface="Arial" panose="020B0604020202020204" pitchFamily="34" charset="0"/>
                <a:cs typeface="Arial" panose="020B0604020202020204" pitchFamily="34" charset="0"/>
              </a:rPr>
              <a:t>There are many students who due to lack of support cannot excel and are stuck and don’t know which way to go. Some become frustrated and stop trying and waste time on unnecessary things . Our goal is to make them capable and ready to build a perfect future. We bring all the information right to the users fingertips and they can go through them easily and save time and effort. In my personal experience , I feel looking for suggestions or career advice is very hard and misleading at times. So we build a successful web application to support young generation to excel.</a:t>
            </a:r>
            <a:endParaRPr lang="en-US"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67997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DB8B7-A341-4669-BCEB-6862D1135F78}"/>
              </a:ext>
            </a:extLst>
          </p:cNvPr>
          <p:cNvSpPr>
            <a:spLocks noGrp="1"/>
          </p:cNvSpPr>
          <p:nvPr>
            <p:ph type="title"/>
          </p:nvPr>
        </p:nvSpPr>
        <p:spPr/>
        <p:txBody>
          <a:bodyPr/>
          <a:lstStyle/>
          <a:p>
            <a:pPr algn="ctr"/>
            <a:r>
              <a:rPr lang="en-US" b="1" dirty="0">
                <a:latin typeface="Arial" panose="020B0604020202020204" pitchFamily="34" charset="0"/>
                <a:cs typeface="Arial" panose="020B0604020202020204" pitchFamily="34" charset="0"/>
              </a:rPr>
              <a:t>Admin-Login</a:t>
            </a:r>
            <a:endParaRPr lang="en-US" dirty="0"/>
          </a:p>
        </p:txBody>
      </p:sp>
      <p:pic>
        <p:nvPicPr>
          <p:cNvPr id="6" name="Content Placeholder 5">
            <a:extLst>
              <a:ext uri="{FF2B5EF4-FFF2-40B4-BE49-F238E27FC236}">
                <a16:creationId xmlns:a16="http://schemas.microsoft.com/office/drawing/2014/main" id="{8DE9873D-580A-4AA4-923C-2F9A3A30D26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94316" y="2103438"/>
            <a:ext cx="4603368" cy="3849687"/>
          </a:xfrm>
        </p:spPr>
      </p:pic>
    </p:spTree>
    <p:extLst>
      <p:ext uri="{BB962C8B-B14F-4D97-AF65-F5344CB8AC3E}">
        <p14:creationId xmlns:p14="http://schemas.microsoft.com/office/powerpoint/2010/main" val="32738588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DB8B7-A341-4669-BCEB-6862D1135F78}"/>
              </a:ext>
            </a:extLst>
          </p:cNvPr>
          <p:cNvSpPr>
            <a:spLocks noGrp="1"/>
          </p:cNvSpPr>
          <p:nvPr>
            <p:ph type="title"/>
          </p:nvPr>
        </p:nvSpPr>
        <p:spPr/>
        <p:txBody>
          <a:bodyPr/>
          <a:lstStyle/>
          <a:p>
            <a:pPr algn="ctr"/>
            <a:r>
              <a:rPr lang="en-US" b="1" dirty="0">
                <a:latin typeface="Arial" panose="020B0604020202020204" pitchFamily="34" charset="0"/>
                <a:cs typeface="Arial" panose="020B0604020202020204" pitchFamily="34" charset="0"/>
              </a:rPr>
              <a:t>Admin-Seminar</a:t>
            </a:r>
            <a:endParaRPr lang="en-US" dirty="0"/>
          </a:p>
        </p:txBody>
      </p:sp>
      <p:pic>
        <p:nvPicPr>
          <p:cNvPr id="7" name="Content Placeholder 6">
            <a:extLst>
              <a:ext uri="{FF2B5EF4-FFF2-40B4-BE49-F238E27FC236}">
                <a16:creationId xmlns:a16="http://schemas.microsoft.com/office/drawing/2014/main" id="{1BBDDD0C-E8F4-4914-9BFA-CAD7A741F63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00042" y="2103438"/>
            <a:ext cx="5191915" cy="3849687"/>
          </a:xfrm>
        </p:spPr>
      </p:pic>
    </p:spTree>
    <p:extLst>
      <p:ext uri="{BB962C8B-B14F-4D97-AF65-F5344CB8AC3E}">
        <p14:creationId xmlns:p14="http://schemas.microsoft.com/office/powerpoint/2010/main" val="349388264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DB8B7-A341-4669-BCEB-6862D1135F78}"/>
              </a:ext>
            </a:extLst>
          </p:cNvPr>
          <p:cNvSpPr>
            <a:spLocks noGrp="1"/>
          </p:cNvSpPr>
          <p:nvPr>
            <p:ph type="title"/>
          </p:nvPr>
        </p:nvSpPr>
        <p:spPr/>
        <p:txBody>
          <a:bodyPr/>
          <a:lstStyle/>
          <a:p>
            <a:pPr algn="ctr"/>
            <a:r>
              <a:rPr lang="en-US" b="1" dirty="0">
                <a:latin typeface="Arial" panose="020B0604020202020204" pitchFamily="34" charset="0"/>
                <a:cs typeface="Arial" panose="020B0604020202020204" pitchFamily="34" charset="0"/>
              </a:rPr>
              <a:t>Admin-Courses</a:t>
            </a:r>
            <a:endParaRPr lang="en-US" dirty="0"/>
          </a:p>
        </p:txBody>
      </p:sp>
      <p:pic>
        <p:nvPicPr>
          <p:cNvPr id="6" name="Content Placeholder 5">
            <a:extLst>
              <a:ext uri="{FF2B5EF4-FFF2-40B4-BE49-F238E27FC236}">
                <a16:creationId xmlns:a16="http://schemas.microsoft.com/office/drawing/2014/main" id="{F9204E19-4C06-4B4B-B812-B26A90F1D00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56975" y="1828800"/>
            <a:ext cx="4385988" cy="4124325"/>
          </a:xfrm>
        </p:spPr>
      </p:pic>
    </p:spTree>
    <p:extLst>
      <p:ext uri="{BB962C8B-B14F-4D97-AF65-F5344CB8AC3E}">
        <p14:creationId xmlns:p14="http://schemas.microsoft.com/office/powerpoint/2010/main" val="65191317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DB8B7-A341-4669-BCEB-6862D1135F78}"/>
              </a:ext>
            </a:extLst>
          </p:cNvPr>
          <p:cNvSpPr>
            <a:spLocks noGrp="1"/>
          </p:cNvSpPr>
          <p:nvPr>
            <p:ph type="title"/>
          </p:nvPr>
        </p:nvSpPr>
        <p:spPr/>
        <p:txBody>
          <a:bodyPr/>
          <a:lstStyle/>
          <a:p>
            <a:pPr algn="ctr"/>
            <a:r>
              <a:rPr lang="en-US" b="1" dirty="0">
                <a:latin typeface="Arial" panose="020B0604020202020204" pitchFamily="34" charset="0"/>
                <a:cs typeface="Arial" panose="020B0604020202020204" pitchFamily="34" charset="0"/>
              </a:rPr>
              <a:t>Admin-Jobs</a:t>
            </a:r>
            <a:endParaRPr lang="en-US" dirty="0"/>
          </a:p>
        </p:txBody>
      </p:sp>
      <p:pic>
        <p:nvPicPr>
          <p:cNvPr id="6" name="Content Placeholder 5">
            <a:extLst>
              <a:ext uri="{FF2B5EF4-FFF2-40B4-BE49-F238E27FC236}">
                <a16:creationId xmlns:a16="http://schemas.microsoft.com/office/drawing/2014/main" id="{C743BA73-7465-4836-888B-2A97F611142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14338" y="1887524"/>
            <a:ext cx="5092853" cy="4065602"/>
          </a:xfrm>
        </p:spPr>
      </p:pic>
    </p:spTree>
    <p:extLst>
      <p:ext uri="{BB962C8B-B14F-4D97-AF65-F5344CB8AC3E}">
        <p14:creationId xmlns:p14="http://schemas.microsoft.com/office/powerpoint/2010/main" val="93562556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DB8B7-A341-4669-BCEB-6862D1135F78}"/>
              </a:ext>
            </a:extLst>
          </p:cNvPr>
          <p:cNvSpPr>
            <a:spLocks noGrp="1"/>
          </p:cNvSpPr>
          <p:nvPr>
            <p:ph type="title"/>
          </p:nvPr>
        </p:nvSpPr>
        <p:spPr/>
        <p:txBody>
          <a:bodyPr/>
          <a:lstStyle/>
          <a:p>
            <a:pPr algn="ctr"/>
            <a:r>
              <a:rPr lang="en-US" b="1" dirty="0">
                <a:latin typeface="Arial" panose="020B0604020202020204" pitchFamily="34" charset="0"/>
                <a:cs typeface="Arial" panose="020B0604020202020204" pitchFamily="34" charset="0"/>
              </a:rPr>
              <a:t>Admin-View Applications</a:t>
            </a:r>
            <a:endParaRPr lang="en-US" dirty="0"/>
          </a:p>
        </p:txBody>
      </p:sp>
      <p:pic>
        <p:nvPicPr>
          <p:cNvPr id="6" name="Content Placeholder 5">
            <a:extLst>
              <a:ext uri="{FF2B5EF4-FFF2-40B4-BE49-F238E27FC236}">
                <a16:creationId xmlns:a16="http://schemas.microsoft.com/office/drawing/2014/main" id="{1F5BC662-D0BE-4939-AB7B-72A5F29E45A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43200" y="2732881"/>
            <a:ext cx="6705600" cy="2590800"/>
          </a:xfrm>
        </p:spPr>
      </p:pic>
    </p:spTree>
    <p:extLst>
      <p:ext uri="{BB962C8B-B14F-4D97-AF65-F5344CB8AC3E}">
        <p14:creationId xmlns:p14="http://schemas.microsoft.com/office/powerpoint/2010/main" val="379822318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DB8B7-A341-4669-BCEB-6862D1135F78}"/>
              </a:ext>
            </a:extLst>
          </p:cNvPr>
          <p:cNvSpPr>
            <a:spLocks noGrp="1"/>
          </p:cNvSpPr>
          <p:nvPr>
            <p:ph type="title"/>
          </p:nvPr>
        </p:nvSpPr>
        <p:spPr/>
        <p:txBody>
          <a:bodyPr/>
          <a:lstStyle/>
          <a:p>
            <a:pPr algn="ctr"/>
            <a:r>
              <a:rPr lang="en-US" b="1" dirty="0">
                <a:latin typeface="Arial" panose="020B0604020202020204" pitchFamily="34" charset="0"/>
                <a:cs typeface="Arial" panose="020B0604020202020204" pitchFamily="34" charset="0"/>
              </a:rPr>
              <a:t>User-Registration</a:t>
            </a:r>
            <a:endParaRPr lang="en-US" dirty="0"/>
          </a:p>
        </p:txBody>
      </p:sp>
      <p:pic>
        <p:nvPicPr>
          <p:cNvPr id="6" name="Content Placeholder 5">
            <a:extLst>
              <a:ext uri="{FF2B5EF4-FFF2-40B4-BE49-F238E27FC236}">
                <a16:creationId xmlns:a16="http://schemas.microsoft.com/office/drawing/2014/main" id="{2F91B570-BCF0-4A5B-9E07-C4378C4DB58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48037" y="2528094"/>
            <a:ext cx="5495925" cy="3000375"/>
          </a:xfrm>
        </p:spPr>
      </p:pic>
    </p:spTree>
    <p:extLst>
      <p:ext uri="{BB962C8B-B14F-4D97-AF65-F5344CB8AC3E}">
        <p14:creationId xmlns:p14="http://schemas.microsoft.com/office/powerpoint/2010/main" val="404848807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DB8B7-A341-4669-BCEB-6862D1135F78}"/>
              </a:ext>
            </a:extLst>
          </p:cNvPr>
          <p:cNvSpPr>
            <a:spLocks noGrp="1"/>
          </p:cNvSpPr>
          <p:nvPr>
            <p:ph type="title"/>
          </p:nvPr>
        </p:nvSpPr>
        <p:spPr/>
        <p:txBody>
          <a:bodyPr/>
          <a:lstStyle/>
          <a:p>
            <a:pPr algn="ctr"/>
            <a:r>
              <a:rPr lang="en-US" b="1" dirty="0">
                <a:latin typeface="Arial" panose="020B0604020202020204" pitchFamily="34" charset="0"/>
                <a:cs typeface="Arial" panose="020B0604020202020204" pitchFamily="34" charset="0"/>
              </a:rPr>
              <a:t>User-Login</a:t>
            </a:r>
            <a:endParaRPr lang="en-US" dirty="0"/>
          </a:p>
        </p:txBody>
      </p:sp>
      <p:pic>
        <p:nvPicPr>
          <p:cNvPr id="7" name="Content Placeholder 6">
            <a:extLst>
              <a:ext uri="{FF2B5EF4-FFF2-40B4-BE49-F238E27FC236}">
                <a16:creationId xmlns:a16="http://schemas.microsoft.com/office/drawing/2014/main" id="{F7D875E8-B8AA-446B-AF20-39AC1863D328}"/>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b="27160"/>
          <a:stretch/>
        </p:blipFill>
        <p:spPr>
          <a:xfrm>
            <a:off x="3459663" y="2078272"/>
            <a:ext cx="5113886" cy="3587188"/>
          </a:xfrm>
        </p:spPr>
      </p:pic>
    </p:spTree>
    <p:extLst>
      <p:ext uri="{BB962C8B-B14F-4D97-AF65-F5344CB8AC3E}">
        <p14:creationId xmlns:p14="http://schemas.microsoft.com/office/powerpoint/2010/main" val="417932596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DB8B7-A341-4669-BCEB-6862D1135F78}"/>
              </a:ext>
            </a:extLst>
          </p:cNvPr>
          <p:cNvSpPr>
            <a:spLocks noGrp="1"/>
          </p:cNvSpPr>
          <p:nvPr>
            <p:ph type="title"/>
          </p:nvPr>
        </p:nvSpPr>
        <p:spPr/>
        <p:txBody>
          <a:bodyPr/>
          <a:lstStyle/>
          <a:p>
            <a:pPr algn="ctr"/>
            <a:r>
              <a:rPr lang="en-US" b="1" dirty="0">
                <a:latin typeface="Arial" panose="020B0604020202020204" pitchFamily="34" charset="0"/>
                <a:cs typeface="Arial" panose="020B0604020202020204" pitchFamily="34" charset="0"/>
              </a:rPr>
              <a:t>User-Job Portal</a:t>
            </a:r>
            <a:endParaRPr lang="en-US" dirty="0"/>
          </a:p>
        </p:txBody>
      </p:sp>
      <p:pic>
        <p:nvPicPr>
          <p:cNvPr id="7" name="Content Placeholder 6">
            <a:extLst>
              <a:ext uri="{FF2B5EF4-FFF2-40B4-BE49-F238E27FC236}">
                <a16:creationId xmlns:a16="http://schemas.microsoft.com/office/drawing/2014/main" id="{BBBD3E66-2F1C-4492-B710-08D58B93856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53475" y="1263541"/>
            <a:ext cx="8330189" cy="4330918"/>
          </a:xfrm>
        </p:spPr>
      </p:pic>
    </p:spTree>
    <p:extLst>
      <p:ext uri="{BB962C8B-B14F-4D97-AF65-F5344CB8AC3E}">
        <p14:creationId xmlns:p14="http://schemas.microsoft.com/office/powerpoint/2010/main" val="67797533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DB8B7-A341-4669-BCEB-6862D1135F78}"/>
              </a:ext>
            </a:extLst>
          </p:cNvPr>
          <p:cNvSpPr>
            <a:spLocks noGrp="1"/>
          </p:cNvSpPr>
          <p:nvPr>
            <p:ph type="title"/>
          </p:nvPr>
        </p:nvSpPr>
        <p:spPr/>
        <p:txBody>
          <a:bodyPr/>
          <a:lstStyle/>
          <a:p>
            <a:pPr algn="ctr"/>
            <a:r>
              <a:rPr lang="en-US" b="1" dirty="0">
                <a:latin typeface="Arial" panose="020B0604020202020204" pitchFamily="34" charset="0"/>
                <a:cs typeface="Arial" panose="020B0604020202020204" pitchFamily="34" charset="0"/>
              </a:rPr>
              <a:t>User-Seminar Portal</a:t>
            </a:r>
            <a:endParaRPr lang="en-US" dirty="0"/>
          </a:p>
        </p:txBody>
      </p:sp>
      <p:pic>
        <p:nvPicPr>
          <p:cNvPr id="6" name="Content Placeholder 5">
            <a:extLst>
              <a:ext uri="{FF2B5EF4-FFF2-40B4-BE49-F238E27FC236}">
                <a16:creationId xmlns:a16="http://schemas.microsoft.com/office/drawing/2014/main" id="{65DB5B33-BB7D-40AC-AE88-C44F1A43D1D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52725" y="2732881"/>
            <a:ext cx="6686550" cy="2590800"/>
          </a:xfrm>
        </p:spPr>
      </p:pic>
    </p:spTree>
    <p:extLst>
      <p:ext uri="{BB962C8B-B14F-4D97-AF65-F5344CB8AC3E}">
        <p14:creationId xmlns:p14="http://schemas.microsoft.com/office/powerpoint/2010/main" val="12318182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DB8B7-A341-4669-BCEB-6862D1135F78}"/>
              </a:ext>
            </a:extLst>
          </p:cNvPr>
          <p:cNvSpPr>
            <a:spLocks noGrp="1"/>
          </p:cNvSpPr>
          <p:nvPr>
            <p:ph type="title"/>
          </p:nvPr>
        </p:nvSpPr>
        <p:spPr/>
        <p:txBody>
          <a:bodyPr/>
          <a:lstStyle/>
          <a:p>
            <a:pPr algn="ctr"/>
            <a:r>
              <a:rPr lang="en-US" b="1" dirty="0">
                <a:latin typeface="Arial" panose="020B0604020202020204" pitchFamily="34" charset="0"/>
                <a:cs typeface="Arial" panose="020B0604020202020204" pitchFamily="34" charset="0"/>
              </a:rPr>
              <a:t>User- Courses</a:t>
            </a:r>
            <a:endParaRPr lang="en-US" dirty="0"/>
          </a:p>
        </p:txBody>
      </p:sp>
      <p:pic>
        <p:nvPicPr>
          <p:cNvPr id="6" name="Content Placeholder 5">
            <a:extLst>
              <a:ext uri="{FF2B5EF4-FFF2-40B4-BE49-F238E27FC236}">
                <a16:creationId xmlns:a16="http://schemas.microsoft.com/office/drawing/2014/main" id="{3D229D20-F326-4FC0-814F-C5DF3316B35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62249" y="1888833"/>
            <a:ext cx="7254205" cy="3958723"/>
          </a:xfrm>
        </p:spPr>
      </p:pic>
    </p:spTree>
    <p:extLst>
      <p:ext uri="{BB962C8B-B14F-4D97-AF65-F5344CB8AC3E}">
        <p14:creationId xmlns:p14="http://schemas.microsoft.com/office/powerpoint/2010/main" val="25784264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A99451-02AA-4BB9-B19F-51BE105E7095}"/>
              </a:ext>
            </a:extLst>
          </p:cNvPr>
          <p:cNvSpPr>
            <a:spLocks noGrp="1"/>
          </p:cNvSpPr>
          <p:nvPr>
            <p:ph type="title"/>
          </p:nvPr>
        </p:nvSpPr>
        <p:spPr/>
        <p:txBody>
          <a:bodyPr/>
          <a:lstStyle/>
          <a:p>
            <a:pPr algn="ctr"/>
            <a:r>
              <a:rPr lang="en-US" b="1" dirty="0">
                <a:latin typeface="Arial" panose="020B0604020202020204" pitchFamily="34" charset="0"/>
                <a:cs typeface="Arial" panose="020B0604020202020204" pitchFamily="34" charset="0"/>
              </a:rPr>
              <a:t>Objective</a:t>
            </a:r>
          </a:p>
        </p:txBody>
      </p:sp>
      <p:sp>
        <p:nvSpPr>
          <p:cNvPr id="3" name="Content Placeholder 2">
            <a:extLst>
              <a:ext uri="{FF2B5EF4-FFF2-40B4-BE49-F238E27FC236}">
                <a16:creationId xmlns:a16="http://schemas.microsoft.com/office/drawing/2014/main" id="{7715C12E-FAC7-4DDF-9C91-2233EB7B10AE}"/>
              </a:ext>
            </a:extLst>
          </p:cNvPr>
          <p:cNvSpPr>
            <a:spLocks noGrp="1"/>
          </p:cNvSpPr>
          <p:nvPr>
            <p:ph idx="1"/>
          </p:nvPr>
        </p:nvSpPr>
        <p:spPr/>
        <p:txBody>
          <a:bodyPr>
            <a:normAutofit/>
          </a:bodyPr>
          <a:lstStyle/>
          <a:p>
            <a:r>
              <a:rPr lang="en-US" sz="1800" dirty="0">
                <a:latin typeface="Arial" panose="020B0604020202020204" pitchFamily="34" charset="0"/>
                <a:cs typeface="Arial" panose="020B0604020202020204" pitchFamily="34" charset="0"/>
              </a:rPr>
              <a:t>Make a reliable platform for users to access information</a:t>
            </a:r>
          </a:p>
          <a:p>
            <a:r>
              <a:rPr lang="en-US" sz="1800" dirty="0">
                <a:latin typeface="Arial" panose="020B0604020202020204" pitchFamily="34" charset="0"/>
                <a:cs typeface="Arial" panose="020B0604020202020204" pitchFamily="34" charset="0"/>
              </a:rPr>
              <a:t>Provide valid details and timetables about seminars and courses</a:t>
            </a:r>
          </a:p>
          <a:p>
            <a:r>
              <a:rPr lang="en-US" sz="1800" dirty="0">
                <a:latin typeface="Arial" panose="020B0604020202020204" pitchFamily="34" charset="0"/>
                <a:cs typeface="Arial" panose="020B0604020202020204" pitchFamily="34" charset="0"/>
              </a:rPr>
              <a:t>Keep job portal up to date with so that students can get latest job updates</a:t>
            </a:r>
          </a:p>
          <a:p>
            <a:r>
              <a:rPr lang="en-US" sz="1800" dirty="0">
                <a:latin typeface="Arial" panose="020B0604020202020204" pitchFamily="34" charset="0"/>
                <a:cs typeface="Arial" panose="020B0604020202020204" pitchFamily="34" charset="0"/>
              </a:rPr>
              <a:t>To make it easier for admins to work and upload data</a:t>
            </a:r>
          </a:p>
          <a:p>
            <a:r>
              <a:rPr lang="en-US" sz="1800" dirty="0">
                <a:latin typeface="Arial" panose="020B0604020202020204" pitchFamily="34" charset="0"/>
                <a:cs typeface="Arial" panose="020B0604020202020204" pitchFamily="34" charset="0"/>
              </a:rPr>
              <a:t>UI must be user friendly</a:t>
            </a:r>
          </a:p>
          <a:p>
            <a:endParaRPr lang="en-US" sz="1800" dirty="0">
              <a:latin typeface="Arial" panose="020B0604020202020204" pitchFamily="34" charset="0"/>
              <a:cs typeface="Arial" panose="020B0604020202020204" pitchFamily="34" charset="0"/>
            </a:endParaRPr>
          </a:p>
          <a:p>
            <a:endParaRPr lang="en-US" sz="1800" dirty="0">
              <a:latin typeface="Arial" panose="020B0604020202020204" pitchFamily="34" charset="0"/>
              <a:cs typeface="Arial" panose="020B0604020202020204" pitchFamily="34" charset="0"/>
            </a:endParaRPr>
          </a:p>
          <a:p>
            <a:endParaRPr lang="en-US" sz="1800" dirty="0">
              <a:latin typeface="Arial" panose="020B0604020202020204" pitchFamily="34" charset="0"/>
              <a:cs typeface="Arial" panose="020B0604020202020204" pitchFamily="34" charset="0"/>
            </a:endParaRPr>
          </a:p>
          <a:p>
            <a:endParaRPr lang="en-US"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8663541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DB8B7-A341-4669-BCEB-6862D1135F78}"/>
              </a:ext>
            </a:extLst>
          </p:cNvPr>
          <p:cNvSpPr>
            <a:spLocks noGrp="1"/>
          </p:cNvSpPr>
          <p:nvPr>
            <p:ph type="title"/>
          </p:nvPr>
        </p:nvSpPr>
        <p:spPr/>
        <p:txBody>
          <a:bodyPr/>
          <a:lstStyle/>
          <a:p>
            <a:pPr algn="ctr"/>
            <a:r>
              <a:rPr lang="en-US" b="1" dirty="0">
                <a:latin typeface="Arial" panose="020B0604020202020204" pitchFamily="34" charset="0"/>
                <a:cs typeface="Arial" panose="020B0604020202020204" pitchFamily="34" charset="0"/>
              </a:rPr>
              <a:t>User- Courses</a:t>
            </a:r>
            <a:endParaRPr lang="en-US" dirty="0"/>
          </a:p>
        </p:txBody>
      </p:sp>
      <p:pic>
        <p:nvPicPr>
          <p:cNvPr id="11" name="Content Placeholder 10">
            <a:extLst>
              <a:ext uri="{FF2B5EF4-FFF2-40B4-BE49-F238E27FC236}">
                <a16:creationId xmlns:a16="http://schemas.microsoft.com/office/drawing/2014/main" id="{DE0C8B91-5B82-4DDF-B371-58D8B180BF1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52725" y="2590268"/>
            <a:ext cx="6686550" cy="2590800"/>
          </a:xfrm>
        </p:spPr>
      </p:pic>
    </p:spTree>
    <p:extLst>
      <p:ext uri="{BB962C8B-B14F-4D97-AF65-F5344CB8AC3E}">
        <p14:creationId xmlns:p14="http://schemas.microsoft.com/office/powerpoint/2010/main" val="251061097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47FF4-A178-4F43-9BFE-137983BC8D55}"/>
              </a:ext>
            </a:extLst>
          </p:cNvPr>
          <p:cNvSpPr>
            <a:spLocks noGrp="1"/>
          </p:cNvSpPr>
          <p:nvPr>
            <p:ph type="title"/>
          </p:nvPr>
        </p:nvSpPr>
        <p:spPr/>
        <p:txBody>
          <a:bodyPr/>
          <a:lstStyle/>
          <a:p>
            <a:pPr algn="ctr"/>
            <a:r>
              <a:rPr lang="en-US" b="1" dirty="0">
                <a:latin typeface="Arial" panose="020B0604020202020204" pitchFamily="34" charset="0"/>
                <a:cs typeface="Arial" panose="020B0604020202020204" pitchFamily="34" charset="0"/>
              </a:rPr>
              <a:t>ER Diagram</a:t>
            </a:r>
            <a:endParaRPr lang="en-US" dirty="0"/>
          </a:p>
        </p:txBody>
      </p:sp>
      <p:pic>
        <p:nvPicPr>
          <p:cNvPr id="7" name="Content Placeholder 6">
            <a:extLst>
              <a:ext uri="{FF2B5EF4-FFF2-40B4-BE49-F238E27FC236}">
                <a16:creationId xmlns:a16="http://schemas.microsoft.com/office/drawing/2014/main" id="{A0923213-307A-4830-AF41-FA6CE837DA0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70878" y="2103438"/>
            <a:ext cx="8050244" cy="3849687"/>
          </a:xfrm>
        </p:spPr>
      </p:pic>
    </p:spTree>
    <p:extLst>
      <p:ext uri="{BB962C8B-B14F-4D97-AF65-F5344CB8AC3E}">
        <p14:creationId xmlns:p14="http://schemas.microsoft.com/office/powerpoint/2010/main" val="131904473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47FF4-A178-4F43-9BFE-137983BC8D55}"/>
              </a:ext>
            </a:extLst>
          </p:cNvPr>
          <p:cNvSpPr>
            <a:spLocks noGrp="1"/>
          </p:cNvSpPr>
          <p:nvPr>
            <p:ph type="title"/>
          </p:nvPr>
        </p:nvSpPr>
        <p:spPr>
          <a:xfrm>
            <a:off x="1066800" y="642594"/>
            <a:ext cx="10058400" cy="775145"/>
          </a:xfrm>
        </p:spPr>
        <p:txBody>
          <a:bodyPr/>
          <a:lstStyle/>
          <a:p>
            <a:pPr algn="ctr"/>
            <a:r>
              <a:rPr lang="en-US" b="1" dirty="0">
                <a:latin typeface="Arial" panose="020B0604020202020204" pitchFamily="34" charset="0"/>
                <a:cs typeface="Arial" panose="020B0604020202020204" pitchFamily="34" charset="0"/>
              </a:rPr>
              <a:t>Class Diagram</a:t>
            </a:r>
            <a:endParaRPr lang="en-US" dirty="0"/>
          </a:p>
        </p:txBody>
      </p:sp>
      <p:pic>
        <p:nvPicPr>
          <p:cNvPr id="6" name="Content Placeholder 5">
            <a:extLst>
              <a:ext uri="{FF2B5EF4-FFF2-40B4-BE49-F238E27FC236}">
                <a16:creationId xmlns:a16="http://schemas.microsoft.com/office/drawing/2014/main" id="{49883D67-C247-4914-B7A0-BF18C6BE565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19235" y="1595174"/>
            <a:ext cx="7953531" cy="4357951"/>
          </a:xfrm>
        </p:spPr>
      </p:pic>
    </p:spTree>
    <p:extLst>
      <p:ext uri="{BB962C8B-B14F-4D97-AF65-F5344CB8AC3E}">
        <p14:creationId xmlns:p14="http://schemas.microsoft.com/office/powerpoint/2010/main" val="115812986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D615B-1C09-4A06-8D7E-27BF45C5A938}"/>
              </a:ext>
            </a:extLst>
          </p:cNvPr>
          <p:cNvSpPr>
            <a:spLocks noGrp="1"/>
          </p:cNvSpPr>
          <p:nvPr>
            <p:ph type="title"/>
          </p:nvPr>
        </p:nvSpPr>
        <p:spPr/>
        <p:txBody>
          <a:bodyPr/>
          <a:lstStyle/>
          <a:p>
            <a:pPr algn="ctr"/>
            <a:r>
              <a:rPr lang="en-US" b="1" dirty="0">
                <a:latin typeface="Arial" panose="020B0604020202020204" pitchFamily="34" charset="0"/>
                <a:cs typeface="Arial" panose="020B0604020202020204" pitchFamily="34" charset="0"/>
              </a:rPr>
              <a:t>Tools &amp; Technologies</a:t>
            </a:r>
            <a:endParaRPr lang="en-US" dirty="0"/>
          </a:p>
        </p:txBody>
      </p:sp>
      <p:sp>
        <p:nvSpPr>
          <p:cNvPr id="3" name="Content Placeholder 2">
            <a:extLst>
              <a:ext uri="{FF2B5EF4-FFF2-40B4-BE49-F238E27FC236}">
                <a16:creationId xmlns:a16="http://schemas.microsoft.com/office/drawing/2014/main" id="{C529E88B-9869-49CB-A0B5-97D30181A282}"/>
              </a:ext>
            </a:extLst>
          </p:cNvPr>
          <p:cNvSpPr>
            <a:spLocks noGrp="1"/>
          </p:cNvSpPr>
          <p:nvPr>
            <p:ph idx="1"/>
          </p:nvPr>
        </p:nvSpPr>
        <p:spPr/>
        <p:txBody>
          <a:bodyPr>
            <a:normAutofit/>
          </a:bodyPr>
          <a:lstStyle/>
          <a:p>
            <a:r>
              <a:rPr lang="en-US" sz="1800" dirty="0">
                <a:latin typeface="Arial" panose="020B0604020202020204" pitchFamily="34" charset="0"/>
                <a:cs typeface="Arial" panose="020B0604020202020204" pitchFamily="34" charset="0"/>
              </a:rPr>
              <a:t>This project is developed in PHP framework Laravel 8</a:t>
            </a:r>
          </a:p>
          <a:p>
            <a:r>
              <a:rPr lang="en-US" sz="1800" dirty="0">
                <a:latin typeface="Arial" panose="020B0604020202020204" pitchFamily="34" charset="0"/>
                <a:cs typeface="Arial" panose="020B0604020202020204" pitchFamily="34" charset="0"/>
              </a:rPr>
              <a:t>Using </a:t>
            </a:r>
            <a:r>
              <a:rPr lang="en-US" sz="1800" dirty="0" err="1">
                <a:latin typeface="Arial" panose="020B0604020202020204" pitchFamily="34" charset="0"/>
                <a:cs typeface="Arial" panose="020B0604020202020204" pitchFamily="34" charset="0"/>
              </a:rPr>
              <a:t>MySql</a:t>
            </a:r>
            <a:r>
              <a:rPr lang="en-US" sz="1800" dirty="0">
                <a:latin typeface="Arial" panose="020B0604020202020204" pitchFamily="34" charset="0"/>
                <a:cs typeface="Arial" panose="020B0604020202020204" pitchFamily="34" charset="0"/>
              </a:rPr>
              <a:t> Database</a:t>
            </a:r>
          </a:p>
          <a:p>
            <a:r>
              <a:rPr lang="en-US" sz="1800" dirty="0">
                <a:latin typeface="Arial" panose="020B0604020202020204" pitchFamily="34" charset="0"/>
                <a:cs typeface="Arial" panose="020B0604020202020204" pitchFamily="34" charset="0"/>
              </a:rPr>
              <a:t>HTML,CSS,JS for frontend</a:t>
            </a:r>
          </a:p>
          <a:p>
            <a:r>
              <a:rPr lang="en-US" sz="1800" dirty="0">
                <a:latin typeface="Arial" panose="020B0604020202020204" pitchFamily="34" charset="0"/>
                <a:cs typeface="Arial" panose="020B0604020202020204" pitchFamily="34" charset="0"/>
              </a:rPr>
              <a:t>PHP Storm for Coding</a:t>
            </a:r>
          </a:p>
          <a:p>
            <a:r>
              <a:rPr lang="en-US" sz="1800" dirty="0">
                <a:latin typeface="Arial" panose="020B0604020202020204" pitchFamily="34" charset="0"/>
                <a:cs typeface="Arial" panose="020B0604020202020204" pitchFamily="34" charset="0"/>
              </a:rPr>
              <a:t>Windows 10 is the operating system</a:t>
            </a:r>
          </a:p>
          <a:p>
            <a:endParaRPr lang="en-US"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1337664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7EEB9B86-9B4E-4DB3-8AC6-C45718EAA2C2}"/>
              </a:ext>
            </a:extLst>
          </p:cNvPr>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b="4610"/>
          <a:stretch/>
        </p:blipFill>
        <p:spPr>
          <a:xfrm>
            <a:off x="2354138" y="1778467"/>
            <a:ext cx="7483725" cy="2949332"/>
          </a:xfrm>
          <a:prstGeom prst="rect">
            <a:avLst/>
          </a:prstGeom>
        </p:spPr>
      </p:pic>
    </p:spTree>
    <p:extLst>
      <p:ext uri="{BB962C8B-B14F-4D97-AF65-F5344CB8AC3E}">
        <p14:creationId xmlns:p14="http://schemas.microsoft.com/office/powerpoint/2010/main" val="1077173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A99451-02AA-4BB9-B19F-51BE105E7095}"/>
              </a:ext>
            </a:extLst>
          </p:cNvPr>
          <p:cNvSpPr>
            <a:spLocks noGrp="1"/>
          </p:cNvSpPr>
          <p:nvPr>
            <p:ph type="title"/>
          </p:nvPr>
        </p:nvSpPr>
        <p:spPr/>
        <p:txBody>
          <a:bodyPr/>
          <a:lstStyle/>
          <a:p>
            <a:pPr algn="ctr"/>
            <a:r>
              <a:rPr lang="en-US" b="1" dirty="0">
                <a:latin typeface="Arial" panose="020B0604020202020204" pitchFamily="34" charset="0"/>
                <a:cs typeface="Arial" panose="020B0604020202020204" pitchFamily="34" charset="0"/>
              </a:rPr>
              <a:t>Features</a:t>
            </a:r>
          </a:p>
        </p:txBody>
      </p:sp>
      <p:sp>
        <p:nvSpPr>
          <p:cNvPr id="3" name="Content Placeholder 2">
            <a:extLst>
              <a:ext uri="{FF2B5EF4-FFF2-40B4-BE49-F238E27FC236}">
                <a16:creationId xmlns:a16="http://schemas.microsoft.com/office/drawing/2014/main" id="{7715C12E-FAC7-4DDF-9C91-2233EB7B10AE}"/>
              </a:ext>
            </a:extLst>
          </p:cNvPr>
          <p:cNvSpPr>
            <a:spLocks noGrp="1"/>
          </p:cNvSpPr>
          <p:nvPr>
            <p:ph idx="1"/>
          </p:nvPr>
        </p:nvSpPr>
        <p:spPr/>
        <p:txBody>
          <a:bodyPr>
            <a:normAutofit/>
          </a:bodyPr>
          <a:lstStyle/>
          <a:p>
            <a:r>
              <a:rPr lang="en-US" sz="1800" dirty="0">
                <a:latin typeface="Arial" panose="020B0604020202020204" pitchFamily="34" charset="0"/>
                <a:cs typeface="Arial" panose="020B0604020202020204" pitchFamily="34" charset="0"/>
              </a:rPr>
              <a:t>Courses information</a:t>
            </a:r>
          </a:p>
          <a:p>
            <a:r>
              <a:rPr lang="en-US" sz="1800" dirty="0">
                <a:latin typeface="Arial" panose="020B0604020202020204" pitchFamily="34" charset="0"/>
                <a:cs typeface="Arial" panose="020B0604020202020204" pitchFamily="34" charset="0"/>
              </a:rPr>
              <a:t>Seminars information</a:t>
            </a:r>
          </a:p>
          <a:p>
            <a:r>
              <a:rPr lang="en-US" sz="1800" dirty="0">
                <a:latin typeface="Arial" panose="020B0604020202020204" pitchFamily="34" charset="0"/>
                <a:cs typeface="Arial" panose="020B0604020202020204" pitchFamily="34" charset="0"/>
              </a:rPr>
              <a:t>Job Portal information</a:t>
            </a:r>
          </a:p>
          <a:p>
            <a:r>
              <a:rPr lang="en-US" sz="1800" dirty="0">
                <a:latin typeface="Arial" panose="020B0604020202020204" pitchFamily="34" charset="0"/>
                <a:cs typeface="Arial" panose="020B0604020202020204" pitchFamily="34" charset="0"/>
              </a:rPr>
              <a:t>Students Applications</a:t>
            </a:r>
          </a:p>
          <a:p>
            <a:r>
              <a:rPr lang="en-US" sz="1800" dirty="0">
                <a:latin typeface="Arial" panose="020B0604020202020204" pitchFamily="34" charset="0"/>
                <a:cs typeface="Arial" panose="020B0604020202020204" pitchFamily="34" charset="0"/>
              </a:rPr>
              <a:t>Manage courses</a:t>
            </a:r>
          </a:p>
          <a:p>
            <a:r>
              <a:rPr lang="en-US" sz="1800" dirty="0">
                <a:latin typeface="Arial" panose="020B0604020202020204" pitchFamily="34" charset="0"/>
                <a:cs typeface="Arial" panose="020B0604020202020204" pitchFamily="34" charset="0"/>
              </a:rPr>
              <a:t>Manage Jobs</a:t>
            </a:r>
          </a:p>
          <a:p>
            <a:r>
              <a:rPr lang="en-US" sz="1800" dirty="0">
                <a:latin typeface="Arial" panose="020B0604020202020204" pitchFamily="34" charset="0"/>
                <a:cs typeface="Arial" panose="020B0604020202020204" pitchFamily="34" charset="0"/>
              </a:rPr>
              <a:t>Manage seminars</a:t>
            </a:r>
          </a:p>
          <a:p>
            <a:r>
              <a:rPr lang="en-US" sz="1800" dirty="0">
                <a:latin typeface="Arial" panose="020B0604020202020204" pitchFamily="34" charset="0"/>
                <a:cs typeface="Arial" panose="020B0604020202020204" pitchFamily="34" charset="0"/>
              </a:rPr>
              <a:t>Applications view </a:t>
            </a:r>
          </a:p>
          <a:p>
            <a:endParaRPr lang="en-US" sz="1800" dirty="0">
              <a:latin typeface="Arial" panose="020B0604020202020204" pitchFamily="34" charset="0"/>
              <a:cs typeface="Arial" panose="020B0604020202020204" pitchFamily="34" charset="0"/>
            </a:endParaRPr>
          </a:p>
          <a:p>
            <a:endParaRPr lang="en-US"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138563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04A84D-F15A-4E24-B642-E6CAEB0EBF79}"/>
              </a:ext>
            </a:extLst>
          </p:cNvPr>
          <p:cNvSpPr>
            <a:spLocks noGrp="1"/>
          </p:cNvSpPr>
          <p:nvPr>
            <p:ph type="title"/>
          </p:nvPr>
        </p:nvSpPr>
        <p:spPr/>
        <p:txBody>
          <a:bodyPr/>
          <a:lstStyle/>
          <a:p>
            <a:pPr algn="ctr"/>
            <a:r>
              <a:rPr lang="en-US" b="1" dirty="0">
                <a:latin typeface="Arial" panose="020B0604020202020204" pitchFamily="34" charset="0"/>
                <a:cs typeface="Arial" panose="020B0604020202020204" pitchFamily="34" charset="0"/>
              </a:rPr>
              <a:t>Stakeholders</a:t>
            </a:r>
            <a:endParaRPr lang="en-US" dirty="0"/>
          </a:p>
        </p:txBody>
      </p:sp>
      <p:sp>
        <p:nvSpPr>
          <p:cNvPr id="3" name="Content Placeholder 2">
            <a:extLst>
              <a:ext uri="{FF2B5EF4-FFF2-40B4-BE49-F238E27FC236}">
                <a16:creationId xmlns:a16="http://schemas.microsoft.com/office/drawing/2014/main" id="{B5DA351E-6163-4E91-A2F7-56C9D4FCB686}"/>
              </a:ext>
            </a:extLst>
          </p:cNvPr>
          <p:cNvSpPr>
            <a:spLocks noGrp="1"/>
          </p:cNvSpPr>
          <p:nvPr>
            <p:ph idx="1"/>
          </p:nvPr>
        </p:nvSpPr>
        <p:spPr/>
        <p:txBody>
          <a:bodyPr>
            <a:normAutofit/>
          </a:bodyPr>
          <a:lstStyle/>
          <a:p>
            <a:r>
              <a:rPr lang="en-US" sz="1800" dirty="0"/>
              <a:t>Admin</a:t>
            </a:r>
          </a:p>
          <a:p>
            <a:r>
              <a:rPr lang="en-US" sz="1800" dirty="0"/>
              <a:t>User</a:t>
            </a:r>
          </a:p>
        </p:txBody>
      </p:sp>
    </p:spTree>
    <p:extLst>
      <p:ext uri="{BB962C8B-B14F-4D97-AF65-F5344CB8AC3E}">
        <p14:creationId xmlns:p14="http://schemas.microsoft.com/office/powerpoint/2010/main" val="20385186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4DE89E-641F-4C07-B7BD-B1A9C05D483F}"/>
              </a:ext>
            </a:extLst>
          </p:cNvPr>
          <p:cNvSpPr>
            <a:spLocks noGrp="1"/>
          </p:cNvSpPr>
          <p:nvPr>
            <p:ph type="title"/>
          </p:nvPr>
        </p:nvSpPr>
        <p:spPr/>
        <p:txBody>
          <a:bodyPr/>
          <a:lstStyle/>
          <a:p>
            <a:pPr algn="ctr"/>
            <a:r>
              <a:rPr lang="en-US" b="1" dirty="0">
                <a:latin typeface="Arial" panose="020B0604020202020204" pitchFamily="34" charset="0"/>
                <a:cs typeface="Arial" panose="020B0604020202020204" pitchFamily="34" charset="0"/>
              </a:rPr>
              <a:t>Use Case</a:t>
            </a:r>
            <a:endParaRPr lang="en-US" dirty="0"/>
          </a:p>
        </p:txBody>
      </p:sp>
      <p:pic>
        <p:nvPicPr>
          <p:cNvPr id="7" name="Content Placeholder 6">
            <a:extLst>
              <a:ext uri="{FF2B5EF4-FFF2-40B4-BE49-F238E27FC236}">
                <a16:creationId xmlns:a16="http://schemas.microsoft.com/office/drawing/2014/main" id="{EE054E63-6E18-427D-B3AC-6B44903FF91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15867" y="2103438"/>
            <a:ext cx="5360265" cy="3849687"/>
          </a:xfrm>
        </p:spPr>
      </p:pic>
    </p:spTree>
    <p:extLst>
      <p:ext uri="{BB962C8B-B14F-4D97-AF65-F5344CB8AC3E}">
        <p14:creationId xmlns:p14="http://schemas.microsoft.com/office/powerpoint/2010/main" val="34783903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03C39-3B08-4375-9B16-434BDA79FF05}"/>
              </a:ext>
            </a:extLst>
          </p:cNvPr>
          <p:cNvSpPr>
            <a:spLocks noGrp="1"/>
          </p:cNvSpPr>
          <p:nvPr>
            <p:ph type="title"/>
          </p:nvPr>
        </p:nvSpPr>
        <p:spPr>
          <a:xfrm>
            <a:off x="1066797" y="91121"/>
            <a:ext cx="10058400" cy="1371600"/>
          </a:xfrm>
        </p:spPr>
        <p:txBody>
          <a:bodyPr>
            <a:normAutofit/>
          </a:bodyPr>
          <a:lstStyle/>
          <a:p>
            <a:pPr algn="ctr"/>
            <a:r>
              <a:rPr lang="en-US" sz="3200" b="1" dirty="0">
                <a:latin typeface="Arial" panose="020B0604020202020204" pitchFamily="34" charset="0"/>
                <a:cs typeface="Arial" panose="020B0604020202020204" pitchFamily="34" charset="0"/>
              </a:rPr>
              <a:t>Functional Requirements</a:t>
            </a:r>
            <a:endParaRPr lang="en-US" sz="3200" dirty="0"/>
          </a:p>
        </p:txBody>
      </p:sp>
      <p:graphicFrame>
        <p:nvGraphicFramePr>
          <p:cNvPr id="4" name="Table 4">
            <a:extLst>
              <a:ext uri="{FF2B5EF4-FFF2-40B4-BE49-F238E27FC236}">
                <a16:creationId xmlns:a16="http://schemas.microsoft.com/office/drawing/2014/main" id="{412DE2C0-F97C-48A9-8BEE-99FECEF3381C}"/>
              </a:ext>
            </a:extLst>
          </p:cNvPr>
          <p:cNvGraphicFramePr>
            <a:graphicFrameLocks noGrp="1"/>
          </p:cNvGraphicFramePr>
          <p:nvPr>
            <p:ph idx="1"/>
            <p:extLst>
              <p:ext uri="{D42A27DB-BD31-4B8C-83A1-F6EECF244321}">
                <p14:modId xmlns:p14="http://schemas.microsoft.com/office/powerpoint/2010/main" val="2429313745"/>
              </p:ext>
            </p:extLst>
          </p:nvPr>
        </p:nvGraphicFramePr>
        <p:xfrm>
          <a:off x="559266" y="1115737"/>
          <a:ext cx="11073468" cy="5227877"/>
        </p:xfrm>
        <a:graphic>
          <a:graphicData uri="http://schemas.openxmlformats.org/drawingml/2006/table">
            <a:tbl>
              <a:tblPr firstRow="1" bandRow="1">
                <a:tableStyleId>{073A0DAA-6AF3-43AB-8588-CEC1D06C72B9}</a:tableStyleId>
              </a:tblPr>
              <a:tblGrid>
                <a:gridCol w="1910228">
                  <a:extLst>
                    <a:ext uri="{9D8B030D-6E8A-4147-A177-3AD203B41FA5}">
                      <a16:colId xmlns:a16="http://schemas.microsoft.com/office/drawing/2014/main" val="2889244258"/>
                    </a:ext>
                  </a:extLst>
                </a:gridCol>
                <a:gridCol w="5472084">
                  <a:extLst>
                    <a:ext uri="{9D8B030D-6E8A-4147-A177-3AD203B41FA5}">
                      <a16:colId xmlns:a16="http://schemas.microsoft.com/office/drawing/2014/main" val="2482934557"/>
                    </a:ext>
                  </a:extLst>
                </a:gridCol>
                <a:gridCol w="3691156">
                  <a:extLst>
                    <a:ext uri="{9D8B030D-6E8A-4147-A177-3AD203B41FA5}">
                      <a16:colId xmlns:a16="http://schemas.microsoft.com/office/drawing/2014/main" val="2662800294"/>
                    </a:ext>
                  </a:extLst>
                </a:gridCol>
              </a:tblGrid>
              <a:tr h="731477">
                <a:tc>
                  <a:txBody>
                    <a:bodyPr/>
                    <a:lstStyle/>
                    <a:p>
                      <a:r>
                        <a:rPr lang="en-US" dirty="0"/>
                        <a:t>Functional Requirement</a:t>
                      </a:r>
                    </a:p>
                  </a:txBody>
                  <a:tcPr/>
                </a:tc>
                <a:tc>
                  <a:txBody>
                    <a:bodyPr/>
                    <a:lstStyle/>
                    <a:p>
                      <a:r>
                        <a:rPr lang="en-US" dirty="0"/>
                        <a:t>Description</a:t>
                      </a:r>
                    </a:p>
                  </a:txBody>
                  <a:tcPr/>
                </a:tc>
                <a:tc>
                  <a:txBody>
                    <a:bodyPr/>
                    <a:lstStyle/>
                    <a:p>
                      <a:r>
                        <a:rPr lang="en-US" dirty="0"/>
                        <a:t>Stakeholder</a:t>
                      </a:r>
                    </a:p>
                  </a:txBody>
                  <a:tcPr/>
                </a:tc>
                <a:extLst>
                  <a:ext uri="{0D108BD9-81ED-4DB2-BD59-A6C34878D82A}">
                    <a16:rowId xmlns:a16="http://schemas.microsoft.com/office/drawing/2014/main" val="2492104729"/>
                  </a:ext>
                </a:extLst>
              </a:tr>
              <a:tr h="576237">
                <a:tc>
                  <a:txBody>
                    <a:bodyPr/>
                    <a:lstStyle/>
                    <a:p>
                      <a:r>
                        <a:rPr lang="en-US" sz="1600" dirty="0">
                          <a:latin typeface="Arial" panose="020B0604020202020204" pitchFamily="34" charset="0"/>
                          <a:cs typeface="Arial" panose="020B0604020202020204" pitchFamily="34" charset="0"/>
                        </a:rPr>
                        <a:t>Login</a:t>
                      </a:r>
                    </a:p>
                  </a:txBody>
                  <a:tcPr/>
                </a:tc>
                <a:tc>
                  <a:txBody>
                    <a:bodyPr/>
                    <a:lstStyle/>
                    <a:p>
                      <a:r>
                        <a:rPr lang="en-US" sz="1600" dirty="0">
                          <a:latin typeface="Arial" panose="020B0604020202020204" pitchFamily="34" charset="0"/>
                          <a:cs typeface="Arial" panose="020B0604020202020204" pitchFamily="34" charset="0"/>
                        </a:rPr>
                        <a:t>Admin can login to the system with email/name and password</a:t>
                      </a:r>
                    </a:p>
                  </a:txBody>
                  <a:tcPr/>
                </a:tc>
                <a:tc>
                  <a:txBody>
                    <a:bodyPr/>
                    <a:lstStyle/>
                    <a:p>
                      <a:r>
                        <a:rPr lang="en-US" sz="1600" dirty="0">
                          <a:latin typeface="Arial" panose="020B0604020202020204" pitchFamily="34" charset="0"/>
                          <a:cs typeface="Arial" panose="020B0604020202020204" pitchFamily="34" charset="0"/>
                        </a:rPr>
                        <a:t>Admin</a:t>
                      </a:r>
                    </a:p>
                  </a:txBody>
                  <a:tcPr/>
                </a:tc>
                <a:extLst>
                  <a:ext uri="{0D108BD9-81ED-4DB2-BD59-A6C34878D82A}">
                    <a16:rowId xmlns:a16="http://schemas.microsoft.com/office/drawing/2014/main" val="555562816"/>
                  </a:ext>
                </a:extLst>
              </a:tr>
              <a:tr h="423792">
                <a:tc>
                  <a:txBody>
                    <a:bodyPr/>
                    <a:lstStyle/>
                    <a:p>
                      <a:r>
                        <a:rPr lang="en-US" sz="1600" dirty="0">
                          <a:latin typeface="Arial" panose="020B0604020202020204" pitchFamily="34" charset="0"/>
                          <a:cs typeface="Arial" panose="020B0604020202020204" pitchFamily="34" charset="0"/>
                        </a:rPr>
                        <a:t>View seminars</a:t>
                      </a:r>
                    </a:p>
                  </a:txBody>
                  <a:tcPr/>
                </a:tc>
                <a:tc>
                  <a:txBody>
                    <a:bodyPr/>
                    <a:lstStyle/>
                    <a:p>
                      <a:r>
                        <a:rPr lang="en-US" sz="1600" dirty="0">
                          <a:latin typeface="Arial" panose="020B0604020202020204" pitchFamily="34" charset="0"/>
                          <a:cs typeface="Arial" panose="020B0604020202020204" pitchFamily="34" charset="0"/>
                        </a:rPr>
                        <a:t>Admin views listed seminars in the system</a:t>
                      </a:r>
                    </a:p>
                  </a:txBody>
                  <a:tcPr/>
                </a:tc>
                <a:tc>
                  <a:txBody>
                    <a:bodyPr/>
                    <a:lstStyle/>
                    <a:p>
                      <a:r>
                        <a:rPr lang="en-US" sz="1600" dirty="0">
                          <a:latin typeface="Arial" panose="020B0604020202020204" pitchFamily="34" charset="0"/>
                          <a:cs typeface="Arial" panose="020B0604020202020204" pitchFamily="34" charset="0"/>
                        </a:rPr>
                        <a:t>Admin</a:t>
                      </a:r>
                    </a:p>
                  </a:txBody>
                  <a:tcPr/>
                </a:tc>
                <a:extLst>
                  <a:ext uri="{0D108BD9-81ED-4DB2-BD59-A6C34878D82A}">
                    <a16:rowId xmlns:a16="http://schemas.microsoft.com/office/drawing/2014/main" val="1074952422"/>
                  </a:ext>
                </a:extLst>
              </a:tr>
              <a:tr h="576237">
                <a:tc>
                  <a:txBody>
                    <a:bodyPr/>
                    <a:lstStyle/>
                    <a:p>
                      <a:r>
                        <a:rPr lang="en-US" sz="1600" dirty="0">
                          <a:latin typeface="Arial" panose="020B0604020202020204" pitchFamily="34" charset="0"/>
                          <a:cs typeface="Arial" panose="020B0604020202020204" pitchFamily="34" charset="0"/>
                        </a:rPr>
                        <a:t>Add Seminars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latin typeface="Arial" panose="020B0604020202020204" pitchFamily="34" charset="0"/>
                          <a:cs typeface="Arial" panose="020B0604020202020204" pitchFamily="34" charset="0"/>
                        </a:rPr>
                        <a:t>Admin adds  seminars in the system</a:t>
                      </a:r>
                    </a:p>
                    <a:p>
                      <a:endParaRPr lang="en-US" sz="1600" dirty="0">
                        <a:latin typeface="Arial" panose="020B0604020202020204" pitchFamily="34" charset="0"/>
                        <a:cs typeface="Arial" panose="020B0604020202020204" pitchFamily="34" charset="0"/>
                      </a:endParaRPr>
                    </a:p>
                  </a:txBody>
                  <a:tcPr/>
                </a:tc>
                <a:tc>
                  <a:txBody>
                    <a:bodyPr/>
                    <a:lstStyle/>
                    <a:p>
                      <a:r>
                        <a:rPr lang="en-US" sz="1600" dirty="0">
                          <a:latin typeface="Arial" panose="020B0604020202020204" pitchFamily="34" charset="0"/>
                          <a:cs typeface="Arial" panose="020B0604020202020204" pitchFamily="34" charset="0"/>
                        </a:rPr>
                        <a:t>Admin</a:t>
                      </a:r>
                    </a:p>
                  </a:txBody>
                  <a:tcPr/>
                </a:tc>
                <a:extLst>
                  <a:ext uri="{0D108BD9-81ED-4DB2-BD59-A6C34878D82A}">
                    <a16:rowId xmlns:a16="http://schemas.microsoft.com/office/drawing/2014/main" val="2684182623"/>
                  </a:ext>
                </a:extLst>
              </a:tr>
              <a:tr h="576237">
                <a:tc>
                  <a:txBody>
                    <a:bodyPr/>
                    <a:lstStyle/>
                    <a:p>
                      <a:r>
                        <a:rPr lang="en-US" sz="1600" dirty="0">
                          <a:latin typeface="Arial" panose="020B0604020202020204" pitchFamily="34" charset="0"/>
                          <a:cs typeface="Arial" panose="020B0604020202020204" pitchFamily="34" charset="0"/>
                        </a:rPr>
                        <a:t>Update Seminars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latin typeface="Arial" panose="020B0604020202020204" pitchFamily="34" charset="0"/>
                          <a:cs typeface="Arial" panose="020B0604020202020204" pitchFamily="34" charset="0"/>
                        </a:rPr>
                        <a:t>Admin updates seminars in the system</a:t>
                      </a:r>
                    </a:p>
                    <a:p>
                      <a:endParaRPr lang="en-US" sz="1600" dirty="0">
                        <a:latin typeface="Arial" panose="020B0604020202020204" pitchFamily="34" charset="0"/>
                        <a:cs typeface="Arial" panose="020B0604020202020204" pitchFamily="34" charset="0"/>
                      </a:endParaRPr>
                    </a:p>
                  </a:txBody>
                  <a:tcPr/>
                </a:tc>
                <a:tc>
                  <a:txBody>
                    <a:bodyPr/>
                    <a:lstStyle/>
                    <a:p>
                      <a:r>
                        <a:rPr lang="en-US" sz="1600" dirty="0">
                          <a:latin typeface="Arial" panose="020B0604020202020204" pitchFamily="34" charset="0"/>
                          <a:cs typeface="Arial" panose="020B0604020202020204" pitchFamily="34" charset="0"/>
                        </a:rPr>
                        <a:t>Admin</a:t>
                      </a:r>
                    </a:p>
                  </a:txBody>
                  <a:tcPr/>
                </a:tc>
                <a:extLst>
                  <a:ext uri="{0D108BD9-81ED-4DB2-BD59-A6C34878D82A}">
                    <a16:rowId xmlns:a16="http://schemas.microsoft.com/office/drawing/2014/main" val="709752316"/>
                  </a:ext>
                </a:extLst>
              </a:tr>
              <a:tr h="423792">
                <a:tc>
                  <a:txBody>
                    <a:bodyPr/>
                    <a:lstStyle/>
                    <a:p>
                      <a:r>
                        <a:rPr lang="en-US" sz="1600" dirty="0">
                          <a:latin typeface="Arial" panose="020B0604020202020204" pitchFamily="34" charset="0"/>
                          <a:cs typeface="Arial" panose="020B0604020202020204" pitchFamily="34" charset="0"/>
                        </a:rPr>
                        <a:t>View courses</a:t>
                      </a:r>
                    </a:p>
                  </a:txBody>
                  <a:tcPr/>
                </a:tc>
                <a:tc>
                  <a:txBody>
                    <a:bodyPr/>
                    <a:lstStyle/>
                    <a:p>
                      <a:r>
                        <a:rPr lang="en-US" sz="1600" dirty="0">
                          <a:latin typeface="Arial" panose="020B0604020202020204" pitchFamily="34" charset="0"/>
                          <a:cs typeface="Arial" panose="020B0604020202020204" pitchFamily="34" charset="0"/>
                        </a:rPr>
                        <a:t>Admin views listed courses in the system</a:t>
                      </a:r>
                    </a:p>
                  </a:txBody>
                  <a:tcPr/>
                </a:tc>
                <a:tc>
                  <a:txBody>
                    <a:bodyPr/>
                    <a:lstStyle/>
                    <a:p>
                      <a:r>
                        <a:rPr lang="en-US" sz="1800" dirty="0">
                          <a:latin typeface="Arial" panose="020B0604020202020204" pitchFamily="34" charset="0"/>
                          <a:cs typeface="Arial" panose="020B0604020202020204" pitchFamily="34" charset="0"/>
                        </a:rPr>
                        <a:t>Admin</a:t>
                      </a:r>
                      <a:endParaRPr lang="en-US" dirty="0"/>
                    </a:p>
                  </a:txBody>
                  <a:tcPr/>
                </a:tc>
                <a:extLst>
                  <a:ext uri="{0D108BD9-81ED-4DB2-BD59-A6C34878D82A}">
                    <a16:rowId xmlns:a16="http://schemas.microsoft.com/office/drawing/2014/main" val="3979586717"/>
                  </a:ext>
                </a:extLst>
              </a:tr>
              <a:tr h="423792">
                <a:tc>
                  <a:txBody>
                    <a:bodyPr/>
                    <a:lstStyle/>
                    <a:p>
                      <a:r>
                        <a:rPr lang="en-US" sz="1600" dirty="0">
                          <a:latin typeface="Arial" panose="020B0604020202020204" pitchFamily="34" charset="0"/>
                          <a:cs typeface="Arial" panose="020B0604020202020204" pitchFamily="34" charset="0"/>
                        </a:rPr>
                        <a:t>Add courses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latin typeface="Arial" panose="020B0604020202020204" pitchFamily="34" charset="0"/>
                          <a:cs typeface="Arial" panose="020B0604020202020204" pitchFamily="34" charset="0"/>
                        </a:rPr>
                        <a:t>Admin adds  courses in the system</a:t>
                      </a:r>
                    </a:p>
                  </a:txBody>
                  <a:tcPr/>
                </a:tc>
                <a:tc>
                  <a:txBody>
                    <a:bodyPr/>
                    <a:lstStyle/>
                    <a:p>
                      <a:r>
                        <a:rPr lang="en-US" sz="1800" dirty="0">
                          <a:latin typeface="Arial" panose="020B0604020202020204" pitchFamily="34" charset="0"/>
                          <a:cs typeface="Arial" panose="020B0604020202020204" pitchFamily="34" charset="0"/>
                        </a:rPr>
                        <a:t>Admin</a:t>
                      </a:r>
                      <a:endParaRPr lang="en-US" dirty="0"/>
                    </a:p>
                  </a:txBody>
                  <a:tcPr/>
                </a:tc>
                <a:extLst>
                  <a:ext uri="{0D108BD9-81ED-4DB2-BD59-A6C34878D82A}">
                    <a16:rowId xmlns:a16="http://schemas.microsoft.com/office/drawing/2014/main" val="3979003019"/>
                  </a:ext>
                </a:extLst>
              </a:tr>
              <a:tr h="423792">
                <a:tc>
                  <a:txBody>
                    <a:bodyPr/>
                    <a:lstStyle/>
                    <a:p>
                      <a:r>
                        <a:rPr lang="en-US" sz="1600" dirty="0">
                          <a:latin typeface="Arial" panose="020B0604020202020204" pitchFamily="34" charset="0"/>
                          <a:cs typeface="Arial" panose="020B0604020202020204" pitchFamily="34" charset="0"/>
                        </a:rPr>
                        <a:t>Update courses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latin typeface="Arial" panose="020B0604020202020204" pitchFamily="34" charset="0"/>
                          <a:cs typeface="Arial" panose="020B0604020202020204" pitchFamily="34" charset="0"/>
                        </a:rPr>
                        <a:t>Admin updates courses in the system</a:t>
                      </a:r>
                    </a:p>
                  </a:txBody>
                  <a:tcPr/>
                </a:tc>
                <a:tc>
                  <a:txBody>
                    <a:bodyPr/>
                    <a:lstStyle/>
                    <a:p>
                      <a:r>
                        <a:rPr lang="en-US" sz="1800" dirty="0">
                          <a:latin typeface="Arial" panose="020B0604020202020204" pitchFamily="34" charset="0"/>
                          <a:cs typeface="Arial" panose="020B0604020202020204" pitchFamily="34" charset="0"/>
                        </a:rPr>
                        <a:t>Admin</a:t>
                      </a:r>
                      <a:endParaRPr lang="en-US" dirty="0"/>
                    </a:p>
                  </a:txBody>
                  <a:tcPr/>
                </a:tc>
                <a:extLst>
                  <a:ext uri="{0D108BD9-81ED-4DB2-BD59-A6C34878D82A}">
                    <a16:rowId xmlns:a16="http://schemas.microsoft.com/office/drawing/2014/main" val="2752762519"/>
                  </a:ext>
                </a:extLst>
              </a:tr>
              <a:tr h="6011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latin typeface="Arial" panose="020B0604020202020204" pitchFamily="34" charset="0"/>
                          <a:cs typeface="Arial" panose="020B0604020202020204" pitchFamily="34" charset="0"/>
                        </a:rPr>
                        <a:t>Deletes courses</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latin typeface="Arial" panose="020B0604020202020204" pitchFamily="34" charset="0"/>
                          <a:cs typeface="Arial" panose="020B0604020202020204" pitchFamily="34" charset="0"/>
                        </a:rPr>
                        <a:t>Admin deletes courses in the system</a:t>
                      </a:r>
                    </a:p>
                    <a:p>
                      <a:endParaRPr lang="en-US" dirty="0"/>
                    </a:p>
                  </a:txBody>
                  <a:tcPr/>
                </a:tc>
                <a:tc>
                  <a:txBody>
                    <a:bodyPr/>
                    <a:lstStyle/>
                    <a:p>
                      <a:r>
                        <a:rPr lang="en-US" sz="1800" dirty="0">
                          <a:latin typeface="Arial" panose="020B0604020202020204" pitchFamily="34" charset="0"/>
                          <a:cs typeface="Arial" panose="020B0604020202020204" pitchFamily="34" charset="0"/>
                        </a:rPr>
                        <a:t>Admin</a:t>
                      </a:r>
                      <a:endParaRPr lang="en-US" dirty="0"/>
                    </a:p>
                  </a:txBody>
                  <a:tcPr/>
                </a:tc>
                <a:extLst>
                  <a:ext uri="{0D108BD9-81ED-4DB2-BD59-A6C34878D82A}">
                    <a16:rowId xmlns:a16="http://schemas.microsoft.com/office/drawing/2014/main" val="1365028842"/>
                  </a:ext>
                </a:extLst>
              </a:tr>
              <a:tr h="423792">
                <a:tc>
                  <a:txBody>
                    <a:bodyPr/>
                    <a:lstStyle/>
                    <a:p>
                      <a:r>
                        <a:rPr lang="en-US" sz="1600" dirty="0">
                          <a:latin typeface="Arial" panose="020B0604020202020204" pitchFamily="34" charset="0"/>
                          <a:cs typeface="Arial" panose="020B0604020202020204" pitchFamily="34" charset="0"/>
                        </a:rPr>
                        <a:t>View Jobs</a:t>
                      </a:r>
                    </a:p>
                  </a:txBody>
                  <a:tcPr/>
                </a:tc>
                <a:tc>
                  <a:txBody>
                    <a:bodyPr/>
                    <a:lstStyle/>
                    <a:p>
                      <a:r>
                        <a:rPr lang="en-US" sz="1600" dirty="0">
                          <a:latin typeface="Arial" panose="020B0604020202020204" pitchFamily="34" charset="0"/>
                          <a:cs typeface="Arial" panose="020B0604020202020204" pitchFamily="34" charset="0"/>
                        </a:rPr>
                        <a:t>Admin views listed jobs in the system</a:t>
                      </a:r>
                    </a:p>
                  </a:txBody>
                  <a:tcPr/>
                </a:tc>
                <a:tc>
                  <a:txBody>
                    <a:bodyPr/>
                    <a:lstStyle/>
                    <a:p>
                      <a:r>
                        <a:rPr lang="en-US" sz="1800" dirty="0">
                          <a:latin typeface="Arial" panose="020B0604020202020204" pitchFamily="34" charset="0"/>
                          <a:cs typeface="Arial" panose="020B0604020202020204" pitchFamily="34" charset="0"/>
                        </a:rPr>
                        <a:t>Admin</a:t>
                      </a:r>
                      <a:endParaRPr lang="en-US" dirty="0"/>
                    </a:p>
                  </a:txBody>
                  <a:tcPr/>
                </a:tc>
                <a:extLst>
                  <a:ext uri="{0D108BD9-81ED-4DB2-BD59-A6C34878D82A}">
                    <a16:rowId xmlns:a16="http://schemas.microsoft.com/office/drawing/2014/main" val="4126672087"/>
                  </a:ext>
                </a:extLst>
              </a:tr>
            </a:tbl>
          </a:graphicData>
        </a:graphic>
      </p:graphicFrame>
    </p:spTree>
    <p:extLst>
      <p:ext uri="{BB962C8B-B14F-4D97-AF65-F5344CB8AC3E}">
        <p14:creationId xmlns:p14="http://schemas.microsoft.com/office/powerpoint/2010/main" val="2234406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412DE2C0-F97C-48A9-8BEE-99FECEF3381C}"/>
              </a:ext>
            </a:extLst>
          </p:cNvPr>
          <p:cNvGraphicFramePr>
            <a:graphicFrameLocks noGrp="1"/>
          </p:cNvGraphicFramePr>
          <p:nvPr>
            <p:ph idx="1"/>
            <p:extLst>
              <p:ext uri="{D42A27DB-BD31-4B8C-83A1-F6EECF244321}">
                <p14:modId xmlns:p14="http://schemas.microsoft.com/office/powerpoint/2010/main" val="1768665172"/>
              </p:ext>
            </p:extLst>
          </p:nvPr>
        </p:nvGraphicFramePr>
        <p:xfrm>
          <a:off x="492154" y="671120"/>
          <a:ext cx="11073468" cy="1950720"/>
        </p:xfrm>
        <a:graphic>
          <a:graphicData uri="http://schemas.openxmlformats.org/drawingml/2006/table">
            <a:tbl>
              <a:tblPr firstRow="1" bandRow="1">
                <a:tableStyleId>{073A0DAA-6AF3-43AB-8588-CEC1D06C72B9}</a:tableStyleId>
              </a:tblPr>
              <a:tblGrid>
                <a:gridCol w="1910228">
                  <a:extLst>
                    <a:ext uri="{9D8B030D-6E8A-4147-A177-3AD203B41FA5}">
                      <a16:colId xmlns:a16="http://schemas.microsoft.com/office/drawing/2014/main" val="2889244258"/>
                    </a:ext>
                  </a:extLst>
                </a:gridCol>
                <a:gridCol w="5472084">
                  <a:extLst>
                    <a:ext uri="{9D8B030D-6E8A-4147-A177-3AD203B41FA5}">
                      <a16:colId xmlns:a16="http://schemas.microsoft.com/office/drawing/2014/main" val="2482934557"/>
                    </a:ext>
                  </a:extLst>
                </a:gridCol>
                <a:gridCol w="3691156">
                  <a:extLst>
                    <a:ext uri="{9D8B030D-6E8A-4147-A177-3AD203B41FA5}">
                      <a16:colId xmlns:a16="http://schemas.microsoft.com/office/drawing/2014/main" val="2662800294"/>
                    </a:ext>
                  </a:extLst>
                </a:gridCol>
              </a:tblGrid>
              <a:tr h="263367">
                <a:tc>
                  <a:txBody>
                    <a:bodyPr/>
                    <a:lstStyle/>
                    <a:p>
                      <a:r>
                        <a:rPr lang="en-US" dirty="0"/>
                        <a:t>Functional Requirement</a:t>
                      </a:r>
                    </a:p>
                  </a:txBody>
                  <a:tcPr/>
                </a:tc>
                <a:tc>
                  <a:txBody>
                    <a:bodyPr/>
                    <a:lstStyle/>
                    <a:p>
                      <a:r>
                        <a:rPr lang="en-US" dirty="0"/>
                        <a:t>Description</a:t>
                      </a:r>
                    </a:p>
                  </a:txBody>
                  <a:tcPr/>
                </a:tc>
                <a:tc>
                  <a:txBody>
                    <a:bodyPr/>
                    <a:lstStyle/>
                    <a:p>
                      <a:r>
                        <a:rPr lang="en-US" dirty="0"/>
                        <a:t>Stakeholder</a:t>
                      </a:r>
                    </a:p>
                  </a:txBody>
                  <a:tcPr/>
                </a:tc>
                <a:extLst>
                  <a:ext uri="{0D108BD9-81ED-4DB2-BD59-A6C34878D82A}">
                    <a16:rowId xmlns:a16="http://schemas.microsoft.com/office/drawing/2014/main" val="2492104729"/>
                  </a:ext>
                </a:extLst>
              </a:tr>
              <a:tr h="20747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latin typeface="Arial" panose="020B0604020202020204" pitchFamily="34" charset="0"/>
                          <a:cs typeface="Arial" panose="020B0604020202020204" pitchFamily="34" charset="0"/>
                        </a:rPr>
                        <a:t>Add jobs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latin typeface="Arial" panose="020B0604020202020204" pitchFamily="34" charset="0"/>
                          <a:cs typeface="Arial" panose="020B0604020202020204" pitchFamily="34" charset="0"/>
                        </a:rPr>
                        <a:t>Admin adds jobs in the system</a:t>
                      </a:r>
                    </a:p>
                  </a:txBody>
                  <a:tcPr/>
                </a:tc>
                <a:tc>
                  <a:txBody>
                    <a:bodyPr/>
                    <a:lstStyle/>
                    <a:p>
                      <a:r>
                        <a:rPr lang="en-US" sz="1800" dirty="0">
                          <a:latin typeface="Arial" panose="020B0604020202020204" pitchFamily="34" charset="0"/>
                          <a:cs typeface="Arial" panose="020B0604020202020204" pitchFamily="34" charset="0"/>
                        </a:rPr>
                        <a:t>Admin</a:t>
                      </a:r>
                    </a:p>
                  </a:txBody>
                  <a:tcPr/>
                </a:tc>
                <a:extLst>
                  <a:ext uri="{0D108BD9-81ED-4DB2-BD59-A6C34878D82A}">
                    <a16:rowId xmlns:a16="http://schemas.microsoft.com/office/drawing/2014/main" val="3173048331"/>
                  </a:ext>
                </a:extLst>
              </a:tr>
              <a:tr h="20747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latin typeface="Arial" panose="020B0604020202020204" pitchFamily="34" charset="0"/>
                          <a:cs typeface="Arial" panose="020B0604020202020204" pitchFamily="34" charset="0"/>
                        </a:rPr>
                        <a:t>Delete jobs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latin typeface="Arial" panose="020B0604020202020204" pitchFamily="34" charset="0"/>
                          <a:cs typeface="Arial" panose="020B0604020202020204" pitchFamily="34" charset="0"/>
                        </a:rPr>
                        <a:t>Admin deletes jobs in the system</a:t>
                      </a:r>
                    </a:p>
                  </a:txBody>
                  <a:tcPr/>
                </a:tc>
                <a:tc>
                  <a:txBody>
                    <a:bodyPr/>
                    <a:lstStyle/>
                    <a:p>
                      <a:r>
                        <a:rPr lang="en-US" sz="1800" dirty="0">
                          <a:latin typeface="Arial" panose="020B0604020202020204" pitchFamily="34" charset="0"/>
                          <a:cs typeface="Arial" panose="020B0604020202020204" pitchFamily="34" charset="0"/>
                        </a:rPr>
                        <a:t>Admin</a:t>
                      </a:r>
                    </a:p>
                  </a:txBody>
                  <a:tcPr/>
                </a:tc>
                <a:extLst>
                  <a:ext uri="{0D108BD9-81ED-4DB2-BD59-A6C34878D82A}">
                    <a16:rowId xmlns:a16="http://schemas.microsoft.com/office/drawing/2014/main" val="555562816"/>
                  </a:ext>
                </a:extLst>
              </a:tr>
              <a:tr h="208511">
                <a:tc>
                  <a:txBody>
                    <a:bodyPr/>
                    <a:lstStyle/>
                    <a:p>
                      <a:r>
                        <a:rPr lang="en-US" sz="1600" dirty="0">
                          <a:latin typeface="Arial" panose="020B0604020202020204" pitchFamily="34" charset="0"/>
                          <a:cs typeface="Arial" panose="020B0604020202020204" pitchFamily="34" charset="0"/>
                        </a:rPr>
                        <a:t>View Applications</a:t>
                      </a:r>
                    </a:p>
                  </a:txBody>
                  <a:tcPr/>
                </a:tc>
                <a:tc>
                  <a:txBody>
                    <a:bodyPr/>
                    <a:lstStyle/>
                    <a:p>
                      <a:r>
                        <a:rPr lang="en-US" sz="1600" dirty="0">
                          <a:latin typeface="Arial" panose="020B0604020202020204" pitchFamily="34" charset="0"/>
                          <a:cs typeface="Arial" panose="020B0604020202020204" pitchFamily="34" charset="0"/>
                        </a:rPr>
                        <a:t>Admin views the users applications when posted in the system</a:t>
                      </a:r>
                    </a:p>
                  </a:txBody>
                  <a:tcPr/>
                </a:tc>
                <a:tc>
                  <a:txBody>
                    <a:bodyPr/>
                    <a:lstStyle/>
                    <a:p>
                      <a:r>
                        <a:rPr lang="en-US" sz="1600" dirty="0">
                          <a:latin typeface="Arial" panose="020B0604020202020204" pitchFamily="34" charset="0"/>
                          <a:cs typeface="Arial" panose="020B0604020202020204" pitchFamily="34" charset="0"/>
                        </a:rPr>
                        <a:t>Admin</a:t>
                      </a:r>
                    </a:p>
                  </a:txBody>
                  <a:tcPr/>
                </a:tc>
                <a:extLst>
                  <a:ext uri="{0D108BD9-81ED-4DB2-BD59-A6C34878D82A}">
                    <a16:rowId xmlns:a16="http://schemas.microsoft.com/office/drawing/2014/main" val="1074952422"/>
                  </a:ext>
                </a:extLst>
              </a:tr>
            </a:tbl>
          </a:graphicData>
        </a:graphic>
      </p:graphicFrame>
    </p:spTree>
    <p:extLst>
      <p:ext uri="{BB962C8B-B14F-4D97-AF65-F5344CB8AC3E}">
        <p14:creationId xmlns:p14="http://schemas.microsoft.com/office/powerpoint/2010/main" val="207383435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FIVE.pptx" id="{928531FE-40B6-4895-993A-83D26AA1E005}" vid="{C99C5ABD-1620-4AD2-A38C-62625556F38B}"/>
    </a:ext>
  </a:extLst>
</a:theme>
</file>

<file path=docProps/app.xml><?xml version="1.0" encoding="utf-8"?>
<Properties xmlns="http://schemas.openxmlformats.org/officeDocument/2006/extended-properties" xmlns:vt="http://schemas.openxmlformats.org/officeDocument/2006/docPropsVTypes">
  <Template>Organic</Template>
  <TotalTime>0</TotalTime>
  <Words>653</Words>
  <Application>Microsoft Office PowerPoint</Application>
  <PresentationFormat>Widescreen</PresentationFormat>
  <Paragraphs>155</Paragraphs>
  <Slides>44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44</vt:i4>
      </vt:variant>
    </vt:vector>
  </HeadingPairs>
  <TitlesOfParts>
    <vt:vector size="48" baseType="lpstr">
      <vt:lpstr>Arial</vt:lpstr>
      <vt:lpstr>Century Gothic</vt:lpstr>
      <vt:lpstr>Garamond</vt:lpstr>
      <vt:lpstr>SavonVTI</vt:lpstr>
      <vt:lpstr> E-learning Center</vt:lpstr>
      <vt:lpstr>Introduction</vt:lpstr>
      <vt:lpstr>Motivation</vt:lpstr>
      <vt:lpstr>Objective</vt:lpstr>
      <vt:lpstr>Features</vt:lpstr>
      <vt:lpstr>Stakeholders</vt:lpstr>
      <vt:lpstr>Use Case</vt:lpstr>
      <vt:lpstr>Functional Requirements</vt:lpstr>
      <vt:lpstr>PowerPoint Presentation</vt:lpstr>
      <vt:lpstr>Functional Requirements</vt:lpstr>
      <vt:lpstr>Non-Functional Requirements</vt:lpstr>
      <vt:lpstr>Activity Diagrams</vt:lpstr>
      <vt:lpstr>Admin-login</vt:lpstr>
      <vt:lpstr>Admin-View Seminars</vt:lpstr>
      <vt:lpstr>Admin-Add/update Seminar</vt:lpstr>
      <vt:lpstr>Admin-View Courses</vt:lpstr>
      <vt:lpstr>Admin-Add/Update/Delete Courses</vt:lpstr>
      <vt:lpstr>Admin-View Jobs</vt:lpstr>
      <vt:lpstr>Admin-Add/Delete Jobs</vt:lpstr>
      <vt:lpstr>Admin-View Applications</vt:lpstr>
      <vt:lpstr>User-Registration</vt:lpstr>
      <vt:lpstr>User-Login</vt:lpstr>
      <vt:lpstr>User-Job Portal</vt:lpstr>
      <vt:lpstr>User-Job Apply</vt:lpstr>
      <vt:lpstr>User-Courses</vt:lpstr>
      <vt:lpstr>User-Course Apply</vt:lpstr>
      <vt:lpstr>User-Seminars</vt:lpstr>
      <vt:lpstr>My Applications</vt:lpstr>
      <vt:lpstr>Sequence Diagrams</vt:lpstr>
      <vt:lpstr>Admin-Login</vt:lpstr>
      <vt:lpstr>Admin-Seminar</vt:lpstr>
      <vt:lpstr>Admin-Courses</vt:lpstr>
      <vt:lpstr>Admin-Jobs</vt:lpstr>
      <vt:lpstr>Admin-View Applications</vt:lpstr>
      <vt:lpstr>User-Registration</vt:lpstr>
      <vt:lpstr>User-Login</vt:lpstr>
      <vt:lpstr>User-Job Portal</vt:lpstr>
      <vt:lpstr>User-Seminar Portal</vt:lpstr>
      <vt:lpstr>User- Courses</vt:lpstr>
      <vt:lpstr>User- Courses</vt:lpstr>
      <vt:lpstr>ER Diagram</vt:lpstr>
      <vt:lpstr>Class Diagram</vt:lpstr>
      <vt:lpstr>Tools &amp; Technologies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2022-05-24T13:15:30Z</dcterms:created>
  <dcterms:modified xsi:type="dcterms:W3CDTF">2022-08-03T16:34:06Z</dcterms:modified>
</cp:coreProperties>
</file>