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6" r:id="rId9"/>
    <p:sldId id="268" r:id="rId10"/>
    <p:sldId id="273" r:id="rId11"/>
    <p:sldId id="267" r:id="rId12"/>
    <p:sldId id="270" r:id="rId13"/>
    <p:sldId id="269" r:id="rId14"/>
    <p:sldId id="271" r:id="rId15"/>
    <p:sldId id="272" r:id="rId16"/>
    <p:sldId id="275" r:id="rId17"/>
    <p:sldId id="274" r:id="rId18"/>
    <p:sldId id="276" r:id="rId19"/>
    <p:sldId id="277" r:id="rId20"/>
    <p:sldId id="279" r:id="rId21"/>
    <p:sldId id="280" r:id="rId22"/>
    <p:sldId id="282" r:id="rId23"/>
    <p:sldId id="285" r:id="rId24"/>
    <p:sldId id="286" r:id="rId25"/>
    <p:sldId id="287" r:id="rId26"/>
    <p:sldId id="288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B6684-6719-5B46-BC05-7B8895D79A02}" v="523" dt="2025-03-12T22:04:28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0"/>
    <p:restoredTop sz="69957"/>
  </p:normalViewPr>
  <p:slideViewPr>
    <p:cSldViewPr snapToGrid="0">
      <p:cViewPr varScale="1">
        <p:scale>
          <a:sx n="82" d="100"/>
          <a:sy n="82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66635-5C4C-2145-8609-B51F4778BE31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146F9-F10D-5444-87B7-63896730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2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76C9D-6664-A4A5-899A-C6A9D15ED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5D3F1-9E39-16F9-11E8-8011A4CF2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C017F6-DA8B-3412-014E-1C32F3C6B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7B7A7-2DE6-E071-32A9-6820A1326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30BDE-AA74-34A9-344C-058C7B241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D51124-7284-037E-3BF4-799373AD0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4AD96-D95E-DC38-82BF-90566BD79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SequencedCollection</a:t>
            </a:r>
            <a:r>
              <a:rPr lang="en-US" dirty="0"/>
              <a:t> has a reversed method that returns a sequenced collection</a:t>
            </a:r>
          </a:p>
          <a:p>
            <a:r>
              <a:rPr lang="en-US" dirty="0"/>
              <a:t>So to have a </a:t>
            </a:r>
            <a:r>
              <a:rPr lang="en-US" dirty="0" err="1"/>
              <a:t>sortedset</a:t>
            </a:r>
            <a:r>
              <a:rPr lang="en-US" dirty="0"/>
              <a:t> as an output of reversed method another interface added and called as </a:t>
            </a:r>
            <a:r>
              <a:rPr lang="en-US" dirty="0" err="1"/>
              <a:t>SequencedSet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E8F2F-A52D-0D27-B278-0A52B4895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5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2B2EC-0DE2-9FB9-5108-5987C32C6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E80AC6-8C25-33B9-A3C2-9330B203B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58445-279F-4F5A-C0B8-ED509A36D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SequencedSet</a:t>
            </a:r>
            <a:r>
              <a:rPr lang="en-US" b="0" i="0" dirty="0">
                <a:solidFill>
                  <a:srgbClr val="222222"/>
                </a:solidFill>
                <a:effectLst/>
                <a:latin typeface="ABNAMROSans" panose="020B0504040000000004" pitchFamily="34" charset="77"/>
              </a:rPr>
              <a:t> interface provides a more specific contract, indicating that the reversed view will maintain set properties like uniqueness, while also preserving the sequenced nature.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3B5A3-DF97-388A-7510-67B885B17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8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C3BFC-BCF0-ED18-0A5F-1EAAD24E2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6127F-770C-6319-76B3-BE1811481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CDB9F-DF0D-962F-5E35-B6672CC11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behaviour</a:t>
            </a:r>
            <a:r>
              <a:rPr lang="en-US" dirty="0"/>
              <a:t> of </a:t>
            </a:r>
            <a:r>
              <a:rPr lang="en-US" dirty="0" err="1"/>
              <a:t>LinkedHashSet</a:t>
            </a:r>
            <a:r>
              <a:rPr lang="en-US" dirty="0"/>
              <a:t> was not matching with any interface before. </a:t>
            </a:r>
          </a:p>
          <a:p>
            <a:endParaRPr lang="en-US" dirty="0"/>
          </a:p>
          <a:p>
            <a:r>
              <a:rPr lang="en-US" dirty="0"/>
              <a:t>Now it implements </a:t>
            </a:r>
            <a:r>
              <a:rPr lang="en-US" dirty="0" err="1"/>
              <a:t>SequencedSet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0DFA-5A72-CCAB-068D-E6E223CB2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2EE3E-6CBA-F6EF-B55B-214A8893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C4223-1301-7A92-A6EB-0299B89E7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EDF25A-DD72-D43F-7B23-842D96925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in any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6337-6530-E6BF-DC85-AFAB79013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BC1E1-0EE5-647F-3D11-496CD8809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74FB8-A9B3-36C1-BF7E-5E268C690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57660-3D8E-96C1-ECD3-D1213A855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1B71-AFD3-D8C1-8A82-68B004B27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80E58-32AE-6B32-D8BE-F66AF3128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27E86-CCCD-A56C-8BBF-A22139CC8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12D03B-D146-6153-93E9-C727C4B85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ADB48-BE22-6B14-4608-ABA9A4873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1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D389-D977-C9B2-33A9-366D6B7A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7920F-92EC-116B-8E2F-913B7156E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DBEB6-4486-1FD8-3AF9-CCFBEEB4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424E1-1251-AC60-8849-2C406D519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4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26831-5A08-1444-178B-13E4FDAD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65DC5-56F1-B0E6-CF4B-AA4E98788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35E237-63F8-050F-7E67-9171F491F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284E6-D518-A7C7-B35A-CD595DA48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2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E164-03F0-C4C7-F676-209CB2788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3E200-84C9-FDBF-62FA-E84DA6E80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31601-D283-B8ED-4F57-CC21F6941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You don’t see deque here because sequenced collections is already using same naming so it will stay as it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35384-C39F-66D3-A333-1ADC95D09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for collections and another for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2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C71EA-F485-6D1B-67BA-E9FE3AB4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F7BDA-3C3A-6C29-E92F-151954AE9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9C40F-927A-C150-D5BE-BF1022A71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1C93D-E8F0-8920-CC79-353D7FD4E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39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D2315-71BE-17B1-F05E-D5A66CDB2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3AAC5-214C-836A-1C94-D7A8F6101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7B502-13F8-282B-C437-99936635A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D105E-DF0B-A7A4-52D9-D3B564048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E8046-7651-B671-6E80-3CB4255E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F7E88-79DC-A87B-49B0-715413D6E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247055-E082-3CA0-B295-B13C2BD1F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UnmodifiableCollections</a:t>
            </a:r>
            <a:r>
              <a:rPr lang="en-US" dirty="0"/>
              <a:t> for the second example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2E9C-B72D-3F1B-2751-D04F9A432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3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50BF-1231-200C-C547-9EA054A7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333D0D-EFD0-A55E-9852-1258F9E38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93F5D-1B5D-9E08-93EE-7A39C542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2025-8400-26BD-4819-FE34BDEA3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43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25941-AF79-0D74-0815-101A74FF1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3B3AB-2EBA-AC46-4F85-D6DA09542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47C39F-4374-4701-1067-707A85393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F16E-2C59-64DB-7D0C-582C8B5C4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6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43472-4D9A-D5F9-8CD2-7F6D19BA3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096F20-E77A-1535-C6AA-DAF93D623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D8B08-6690-CAEE-58E6-F145AAF91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Do you guys remember what was the error before java 21?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Get(0) =&gt;Index 0 out of bounds for length 0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671F5-869F-A686-3555-CB57BEF94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3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15DE8-FA6B-E79B-4269-6C8792456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9B1B93-31F4-4F11-10A8-D2044184E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2BF20-EF65-F15C-8F3F-D5DF89452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Do you guys remember what was the error before java 21?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Get(0) =&gt;Index 0 out of bounds for length 0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7462E-9341-1B92-FA9F-5D3949088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CFCCA-B79C-3AA8-51B7-266323A44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78F82-7A67-383F-C9E7-26EBF6B2C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3BDA73-342C-A954-2A10-574105AD3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778D-EA97-6271-C5FE-6CC9E6A4D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1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D9AAB-1224-C8AE-C79A-BBA1249C2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10022-8A1A-986F-5B47-38BCA72A0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F90A4-6E13-DA7B-1166-F34303305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B31BC-9953-7C2E-3B21-81F6E677C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604-C855-71DC-2683-825EF071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BB143-5C89-DF29-690D-11B371A7E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1E751A-88BF-0E61-1697-91A1409DD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sorted and what is ordered?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DB778-1F71-9C55-8AAA-4883E8806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31FF9-E852-499B-D6E1-5CCDB6CD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E64D7-036F-2E47-D623-2DCFA9435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5366C4-DE20-44F9-4D6F-EF2D97263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elements means you need to use a comparator.</a:t>
            </a:r>
          </a:p>
          <a:p>
            <a:r>
              <a:rPr lang="en-US" dirty="0"/>
              <a:t>What you can do with sorted collections?</a:t>
            </a:r>
          </a:p>
          <a:p>
            <a:r>
              <a:rPr lang="en-US" dirty="0"/>
              <a:t>Get element from given position</a:t>
            </a:r>
          </a:p>
          <a:p>
            <a:r>
              <a:rPr lang="en-US" dirty="0"/>
              <a:t>Remove element from given position</a:t>
            </a:r>
          </a:p>
          <a:p>
            <a:r>
              <a:rPr lang="en-US" dirty="0"/>
              <a:t>Adding ? Inserting a specific position not possible / it may land anywhere in your set based on your comparator. So we don’t have direct control on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42AC8-23FB-3FA7-9038-EF6CAF6EE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07C6F-A4F5-985A-292E-83ED3834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60EE6-B3EE-3124-261C-C5AE8F1EA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E6DD4-215B-8A1B-D4A5-093272699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lists are doing btw its most widely used implementation Array list</a:t>
            </a:r>
          </a:p>
          <a:p>
            <a:r>
              <a:rPr lang="en-US" dirty="0"/>
              <a:t>In a list you have an internal integer series starting from 0</a:t>
            </a:r>
          </a:p>
          <a:p>
            <a:endParaRPr lang="en-US" dirty="0"/>
          </a:p>
          <a:p>
            <a:r>
              <a:rPr lang="en-US" dirty="0"/>
              <a:t>What you can do with list?</a:t>
            </a:r>
          </a:p>
          <a:p>
            <a:r>
              <a:rPr lang="en-US" dirty="0"/>
              <a:t>If you add an element to list, it will take the next index</a:t>
            </a:r>
          </a:p>
          <a:p>
            <a:r>
              <a:rPr lang="en-US" dirty="0"/>
              <a:t>Operations:</a:t>
            </a:r>
          </a:p>
          <a:p>
            <a:r>
              <a:rPr lang="en-US" dirty="0"/>
              <a:t>You can get and remove element like we can do in sorted collections</a:t>
            </a:r>
          </a:p>
          <a:p>
            <a:r>
              <a:rPr lang="en-US" dirty="0"/>
              <a:t>Something you cannot do with sorted sets is adding an element to the given position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90738-3F50-CA96-B109-BAE5F97D2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7ECC4-3282-067F-E7B6-F686CB865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77544-B3CB-F40E-C7C6-AA1448617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E64DC-829F-7955-042F-0B684F331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LinkedHashSet</a:t>
            </a:r>
            <a:r>
              <a:rPr lang="en-US" dirty="0"/>
              <a:t> class is an implementation of Set and</a:t>
            </a:r>
          </a:p>
          <a:p>
            <a:pPr marL="171450" indent="-171450">
              <a:buFontTx/>
              <a:buChar char="-"/>
            </a:pPr>
            <a:r>
              <a:rPr lang="en-US" dirty="0"/>
              <a:t> it has a property of lists, which you always iterate over its elements in the same order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internal linked list gives us the stability of the encounter order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can get element add element and iterate elements in the same order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cannot add an element to a given position because it may ends up to a duplicated element problem.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LinkedHashSet</a:t>
            </a:r>
            <a:r>
              <a:rPr lang="en-US" dirty="0"/>
              <a:t> does not implement java util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61A4C-FAE5-75F8-1D89-CA7EE899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8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B732-35D2-D350-DE87-3CBD4D6A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7C56B-AB38-B803-CE76-C71361233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38FF4-0DEB-D520-CBD8-B3C30255F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ordered collections List</a:t>
            </a:r>
          </a:p>
          <a:p>
            <a:r>
              <a:rPr lang="en-US" dirty="0"/>
              <a:t>We have sorted collections Set, Sorted Set and </a:t>
            </a:r>
            <a:r>
              <a:rPr lang="en-US" dirty="0" err="1"/>
              <a:t>Naviagable</a:t>
            </a:r>
            <a:r>
              <a:rPr lang="en-US" dirty="0"/>
              <a:t> Set</a:t>
            </a:r>
          </a:p>
          <a:p>
            <a:r>
              <a:rPr lang="en-US" dirty="0"/>
              <a:t>We have in middle of both (sorted and ordered collections) </a:t>
            </a:r>
            <a:r>
              <a:rPr lang="en-US" dirty="0" err="1"/>
              <a:t>LinkedHashSet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is nothing in the collection API to model this shared behavior.</a:t>
            </a:r>
          </a:p>
          <a:p>
            <a:endParaRPr lang="en-US" dirty="0"/>
          </a:p>
          <a:p>
            <a:r>
              <a:rPr lang="en-US" dirty="0"/>
              <a:t>:D I will be honest for me, this seems like an urgent feature request :D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300-D689-5E12-0652-414B28A84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0F392-A63E-DB42-5800-3B3585C4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61B68E-0CC0-F09C-8A76-8DD8E7003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68869-C022-6DCC-46E0-178BB896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First major collection changes after 2006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22222"/>
                </a:solidFill>
                <a:effectLst/>
                <a:latin typeface="ABNAMROSans" panose="020B0504040000000004" pitchFamily="34" charset="77"/>
              </a:rPr>
              <a:t>"Encounter order" means the order in which you go through the elements in a collection, usually matching the order they were added.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22222"/>
                </a:solidFill>
                <a:effectLst/>
                <a:latin typeface="ABNAMROSans" panose="020B0504040000000004" pitchFamily="34" charset="77"/>
              </a:rPr>
              <a:t>Why usually? Because Sorted sets has encounter order based on comparator</a:t>
            </a:r>
          </a:p>
          <a:p>
            <a:pPr marL="171450" indent="-171450">
              <a:buFontTx/>
              <a:buChar char="-"/>
            </a:pPr>
            <a:endParaRPr lang="en-US" b="0" i="0" dirty="0">
              <a:solidFill>
                <a:srgbClr val="222222"/>
              </a:solidFill>
              <a:effectLst/>
              <a:latin typeface="ABNAMROSans" panose="020B0504040000000004" pitchFamily="34" charset="77"/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The aim, Sequenced collections are modelling a common behavior shared by ordered collections and sorted collections.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CLICK NEXT PAGE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2) a collection can have a finite number of elements and if its ordered, there should be first and last </a:t>
            </a:r>
          </a:p>
          <a:p>
            <a:pPr marL="171450" indent="-171450">
              <a:buFontTx/>
              <a:buChar char="-"/>
            </a:pPr>
            <a:r>
              <a:rPr lang="en-US" dirty="0"/>
              <a:t>3) you could do reverse with many ways example : </a:t>
            </a:r>
            <a:r>
              <a:rPr lang="en-US" dirty="0" err="1"/>
              <a:t>collections.reverse</a:t>
            </a:r>
            <a:r>
              <a:rPr lang="en-US" dirty="0"/>
              <a:t> for list but here they want to introduce a reverse ordered view of the original collection.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D8FAF-A0B9-83CE-BD69-0277138AA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A11E-EA49-7CA1-AEA4-D89FF265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7E2713-7690-0654-AE27-70CA69F31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EB0B3-D100-12D1-5A58-F361CD9F3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new </a:t>
            </a:r>
            <a:r>
              <a:rPr lang="en-US" dirty="0"/>
              <a:t>reversed()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method provides a reversed-order view of the original collection.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63D94-C268-9CD0-CB31-9A1958716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46F9-F10D-5444-87B7-63896730F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1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1294-8A87-45B3-18F7-4F38C05ED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424D-1CC9-AB34-5B7B-4EC8F389F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0EA8-CCE8-B9B1-DBED-E32266E7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CF81-596D-067C-4642-80899433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7581-4334-9372-1F6B-F7844417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3CFC-EF98-9049-5590-7E4EFF29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4EC11-391C-77B6-20F4-2028B6FF0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D83FA-4406-F339-4F44-127B329F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21F1-7C5B-A954-86D7-21EFBCC2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58E2-E0FB-3111-C417-750E328E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FD13C-74B6-1F4B-3945-6A03458F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8FD5-98F2-E890-96EC-839FDFCF6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BC30-010E-54FC-2631-CBAEBD1B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308B-BA1E-E895-3F81-211C311F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C0C3-881A-CE2F-960F-155CB3F8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1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7602-9EB1-E6A2-9218-85B77B0A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B4C3-EB0B-E68F-1687-60992385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FE3D-757F-D452-FCF2-EC35418E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611A-7349-7642-BE2F-FFAA7C09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77F2-A18D-1E55-8141-EF78763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B5D0-3F43-AAF8-8A45-63DC31A9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9E88C-3112-54B3-7E57-9E04EFF0A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83AE-3E04-3D2F-DFF6-AA6B4AAB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CC08-B003-8F5F-6EF8-18B3C8EA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C3F4-9787-AD0D-2EA6-3247122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9EAC-4FDF-B3E8-D8C6-13D21B3C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A194-C4F7-ABBB-42CC-43AB76BF5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6AFA7-3963-2531-5B09-773B8641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F32F5-A239-E842-3006-5743DA56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F5076-2BAC-0C80-EA5C-164CF674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C131C-A869-2DE8-96A4-9E9210EB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0BDE-C596-C6D7-A8FB-99CAB20E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AA76-B39A-90BB-46A6-43971D52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D5CB7-58DF-39F2-19C6-9AF6EFFB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67D48-CB3C-980B-E84B-02997DCD6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047A8-5D84-0AEE-7819-E661A3373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1522A-8C8C-244C-C52D-C49788D8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323AA-400C-C924-D96C-E69A1EF4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25FD5-469B-A98A-0B1F-8DE18217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605D-FB95-75A7-6591-9B724600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6782C-6B28-2271-25E5-A7E3F4FF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8FC0D-CD77-1597-3998-8B0CDA02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01B9A-BD15-B422-3A5D-92C781CB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39C10-5374-1984-C197-7C1CA58B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5350C-B9CC-D8B5-CF09-ACE39E97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55A4-6E7B-CFCA-5071-A8C5ECB4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76AB-35FA-3AAC-58B3-833EEC5C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B48C8-0142-A41A-045D-3E0DD907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F1EC1-E118-E8F2-F7E7-83914CA2C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DC0DF-27A3-9C4D-D22D-31F2CFB5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40E62-13C8-F1CC-72E9-AEBA91BC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8DFC-DF16-12EF-8505-6A0DEFC6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E22F-56D9-408F-655C-232AE117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4F8CC-1A41-E81F-C3BD-A480117E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5661C-BFBE-609B-F576-6428071FD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342D1-3D3D-B38D-1605-78BC4548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97DD5-D5F8-124A-B618-FAA7A6FD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3D5C1-8837-113B-108A-2469F3FA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7B506-056B-62BA-EDE6-0CCD8A7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C7F0-41DF-F9FA-7631-3660CD02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29C0-38BB-CC8C-7C27-BE47DED6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2CDE4-A49E-C945-BEEA-69A46A81EC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5E51-0AE0-E8A8-3F81-D38334CBE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3AEE-4D29-3081-5756-63915B046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B7DEB-6626-9741-9EE9-7A0AAAB6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Les nouveautés de Java 21 : partie 1">
            <a:extLst>
              <a:ext uri="{FF2B5EF4-FFF2-40B4-BE49-F238E27FC236}">
                <a16:creationId xmlns:a16="http://schemas.microsoft.com/office/drawing/2014/main" id="{E3ECB0FF-6678-D458-F653-E1CEC9B1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5270559" cy="22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ight Triangle 106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02F56-5239-915F-73E5-2471D7C68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6800"/>
              <a:t>Sequenced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681A-9AC2-F00F-76F2-811350A4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834924-D9D0-93D2-01CD-5051FF883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8D35EF-E242-1BFE-D974-FB8E7E95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0ECFC-D02E-3C95-CE60-62A6F6CB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Collection before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271821-B307-6AFF-0C19-85728202A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171DBD-DBDA-0173-F847-B4E62B2DD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A1C99C-A3D0-CE57-84CB-A5CAE17CE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90381-D646-CD69-8512-993391F1E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156EE-7D4F-297A-43D7-52194ADA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597" y="2367811"/>
            <a:ext cx="3835353" cy="35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7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B8CEC-A393-856F-B98B-77AD352C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D14A9A-62AA-09BA-CDC3-FCB29E08D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BD649-710D-66EB-3B52-DECC3493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Collection after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EDD8E4-9F28-3406-070D-FB4C6E5B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DF6344-CCEF-9BBC-A52F-67E4B103D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C8AF82-6FB5-C294-05AB-CFB5913FA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3F6ABAE-D0F5-A6A5-EC38-C9C132FB5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700DC49-B18A-3DA6-37B3-CD5DECBA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765" y="2606951"/>
            <a:ext cx="5918200" cy="3340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6D9109B-BE96-E905-9603-8CADE480D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765" y="2581551"/>
            <a:ext cx="59182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3C2EC-869B-29C5-6FDB-D859BDD8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113C7B-F8B4-43A0-1C26-316AAEBE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D1D21-5251-7BC3-CEBA-B5E49863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SequencedSet Interface</a:t>
            </a:r>
            <a:endParaRPr lang="en-US" sz="5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90611D-5806-41EC-7CA4-D3BC5B49B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89305B-36FD-25AF-09D2-9D055A8F4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F435F9-55A6-6F99-A8EE-EB24B1DC8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69CE1C5-5E14-4FC6-1F8F-2419B44D4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B56D-DAFA-4CF4-4EA1-266CAE4ABEC8}"/>
              </a:ext>
            </a:extLst>
          </p:cNvPr>
          <p:cNvSpPr txBox="1"/>
          <p:nvPr/>
        </p:nvSpPr>
        <p:spPr>
          <a:xfrm>
            <a:off x="1363851" y="2572100"/>
            <a:ext cx="86814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BNAMROSans" panose="020B0504040000000004" pitchFamily="34" charset="77"/>
              </a:rPr>
              <a:t>In the </a:t>
            </a:r>
            <a:r>
              <a:rPr lang="en-US" u="sng" dirty="0" err="1"/>
              <a:t>SequencedSet</a:t>
            </a:r>
            <a:r>
              <a:rPr lang="en-US" b="0" i="0" dirty="0">
                <a:solidFill>
                  <a:srgbClr val="222222"/>
                </a:solidFill>
                <a:effectLst/>
                <a:latin typeface="ABNAMROSans" panose="020B0504040000000004" pitchFamily="34" charset="77"/>
              </a:rPr>
              <a:t> interface, the </a:t>
            </a:r>
            <a:r>
              <a:rPr lang="en-US" b="1" dirty="0"/>
              <a:t>reversed()</a:t>
            </a:r>
            <a:r>
              <a:rPr lang="en-US" b="1" i="0" dirty="0">
                <a:solidFill>
                  <a:srgbClr val="222222"/>
                </a:solidFill>
                <a:effectLst/>
                <a:latin typeface="ABNAMROSans" panose="020B0504040000000004" pitchFamily="34" charset="77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ABNAMROSans" panose="020B0504040000000004" pitchFamily="34" charset="77"/>
              </a:rPr>
              <a:t>method is a covariant override because it returns a more specific type than </a:t>
            </a:r>
            <a:r>
              <a:rPr lang="en-US" u="sng" dirty="0" err="1"/>
              <a:t>SequencedCollection</a:t>
            </a:r>
            <a:r>
              <a:rPr lang="en-US" b="0" i="0" dirty="0">
                <a:solidFill>
                  <a:srgbClr val="222222"/>
                </a:solidFill>
                <a:effectLst/>
                <a:latin typeface="ABNAMROSans" panose="020B0504040000000004" pitchFamily="34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BNAMROSans" panose="020B05040400000000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BNAMROSans" panose="020B0504040000000004" pitchFamily="34" charset="77"/>
              </a:rPr>
              <a:t>This ensures the reversed view keeps set properties like uniqueness and order.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BFA7D-0579-FBCA-7A18-6B7B4D71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91" y="4303139"/>
            <a:ext cx="7708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9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8D1A4-4494-870E-E783-0DA0680B0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4A3D7A-BA73-3D30-0FBF-86963FFB0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55E01-F489-6FFD-E364-76B4A203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LinkedHashSet</a:t>
            </a:r>
            <a:r>
              <a:rPr lang="en-US" sz="5400" dirty="0"/>
              <a:t> after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54E49F-610F-67C2-EF0E-7874A3B7E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89FBB8-A200-5AB8-8B0D-278C93903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279BD8-23FB-FD67-FBD4-B54FDCE57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32B2076-AF2B-6F8E-D332-DF509361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8F682-2B9A-F025-6D99-08C4C538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21" y="2504375"/>
            <a:ext cx="32512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AED40-82A0-2CBA-2392-88A5D1EA5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1E28E0-5575-50CC-CB04-92202095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B6F43-0B7A-ECB4-5A87-1D4357B2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Deque before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489448-E48A-304E-09C4-0A66D9125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502063-B976-514F-2933-A9AFF9C4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F15A05-AD35-D7EE-FB5E-BD1B428EF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CA23247-7089-B2AD-9C87-308FBA8EC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0D757-2053-518A-8D1B-4817BCE6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50" y="2389218"/>
            <a:ext cx="3251200" cy="321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38BA5-ACB6-4C3D-137D-45D76A3CCE5D}"/>
              </a:ext>
            </a:extLst>
          </p:cNvPr>
          <p:cNvSpPr txBox="1"/>
          <p:nvPr/>
        </p:nvSpPr>
        <p:spPr>
          <a:xfrm>
            <a:off x="4343400" y="3708125"/>
            <a:ext cx="617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Basic Operations on Queue:  Push, Pop and Peek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9641-A1F4-EBE6-F224-292CBE1F6EAA}"/>
              </a:ext>
            </a:extLst>
          </p:cNvPr>
          <p:cNvSpPr txBox="1"/>
          <p:nvPr/>
        </p:nvSpPr>
        <p:spPr>
          <a:xfrm>
            <a:off x="4343400" y="4567859"/>
            <a:ext cx="6176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Deque interface supports both FIFO queues and LIFO stacks, with different behaviors for empty or full states.</a:t>
            </a:r>
          </a:p>
          <a:p>
            <a:r>
              <a:rPr lang="en-US" dirty="0"/>
              <a:t>It does this with the help of more than 20 methods</a:t>
            </a:r>
          </a:p>
        </p:txBody>
      </p:sp>
    </p:spTree>
    <p:extLst>
      <p:ext uri="{BB962C8B-B14F-4D97-AF65-F5344CB8AC3E}">
        <p14:creationId xmlns:p14="http://schemas.microsoft.com/office/powerpoint/2010/main" val="208434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BA53D-6D61-18FE-C5CE-12CE6771A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DE5C6B3-AD9E-04CE-CAEB-573B92C52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438D4-D58D-84B3-26B5-E21C487E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Deque after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318B7F-1138-0C02-AEDA-36E1A808B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36FD72-9737-0602-D0F0-BFC5437D8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2CF042-9BA9-9FF0-851C-29B0D63BC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D694D73-02B7-1412-8D89-4E21409C5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190BE-035B-4388-E184-82B0BB72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21" y="2670451"/>
            <a:ext cx="5740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1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E76F14-45D6-777E-4E6A-53C657921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C1043E-6DB1-5E9B-5B68-5C79DAC05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E532C-06DB-EF18-AC72-8647030A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SequencedMap</a:t>
            </a:r>
            <a:r>
              <a:rPr lang="en-US" sz="5400" dirty="0"/>
              <a:t> Interface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FD5120-1A05-6037-1BF2-DD9FA0460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0E841C-0A7F-DBDE-C588-CE3135EE7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305BBB-D9AC-9CEE-6067-665CB2A8D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CB2E290-EB32-B979-2A4B-20BFC5C2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B5E98-4B59-7C98-0190-D89E453EC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87" y="2399846"/>
            <a:ext cx="4558807" cy="34430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7E6906-A075-09B8-46FD-A9916E95A150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flipH="1">
            <a:off x="4122549" y="2975530"/>
            <a:ext cx="3533082" cy="16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loud 8">
            <a:extLst>
              <a:ext uri="{FF2B5EF4-FFF2-40B4-BE49-F238E27FC236}">
                <a16:creationId xmlns:a16="http://schemas.microsoft.com/office/drawing/2014/main" id="{AA1209EA-AE2D-B102-8A60-35F13CF42F3D}"/>
              </a:ext>
            </a:extLst>
          </p:cNvPr>
          <p:cNvSpPr/>
          <p:nvPr/>
        </p:nvSpPr>
        <p:spPr>
          <a:xfrm>
            <a:off x="7648132" y="2593145"/>
            <a:ext cx="2417734" cy="764770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add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7B919-E158-3197-444B-5C60593F712C}"/>
              </a:ext>
            </a:extLst>
          </p:cNvPr>
          <p:cNvSpPr/>
          <p:nvPr/>
        </p:nvSpPr>
        <p:spPr>
          <a:xfrm>
            <a:off x="1704815" y="2780068"/>
            <a:ext cx="2417734" cy="423441"/>
          </a:xfrm>
          <a:prstGeom prst="rect">
            <a:avLst/>
          </a:prstGeom>
          <a:solidFill>
            <a:schemeClr val="tx2">
              <a:lumMod val="10000"/>
              <a:lumOff val="90000"/>
              <a:alpha val="1586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85DFFD-8C3B-9E78-0D7A-B6D47785B61E}"/>
              </a:ext>
            </a:extLst>
          </p:cNvPr>
          <p:cNvCxnSpPr>
            <a:cxnSpLocks/>
            <a:stCxn id="17" idx="2"/>
            <a:endCxn id="18" idx="3"/>
          </p:cNvCxnSpPr>
          <p:nvPr/>
        </p:nvCxnSpPr>
        <p:spPr>
          <a:xfrm flipH="1" flipV="1">
            <a:off x="4231037" y="3858052"/>
            <a:ext cx="2580803" cy="135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29BC6BB1-23DF-C3E2-D2B2-949972FC4FC6}"/>
              </a:ext>
            </a:extLst>
          </p:cNvPr>
          <p:cNvSpPr/>
          <p:nvPr/>
        </p:nvSpPr>
        <p:spPr>
          <a:xfrm>
            <a:off x="6801779" y="3611209"/>
            <a:ext cx="3243559" cy="764770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Promoted from </a:t>
            </a:r>
            <a:r>
              <a:rPr lang="en-US" sz="1400" dirty="0" err="1">
                <a:solidFill>
                  <a:schemeClr val="tx1"/>
                </a:solidFill>
              </a:rPr>
              <a:t>NavigableMap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D8EB33-1AF7-B085-DEC8-9165C0933164}"/>
              </a:ext>
            </a:extLst>
          </p:cNvPr>
          <p:cNvSpPr/>
          <p:nvPr/>
        </p:nvSpPr>
        <p:spPr>
          <a:xfrm>
            <a:off x="1704815" y="3398495"/>
            <a:ext cx="2526222" cy="919113"/>
          </a:xfrm>
          <a:prstGeom prst="rect">
            <a:avLst/>
          </a:prstGeom>
          <a:solidFill>
            <a:schemeClr val="tx2">
              <a:lumMod val="10000"/>
              <a:lumOff val="90000"/>
              <a:alpha val="1586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6A269E-82B6-6FB0-72B9-C520A9FB5A14}"/>
              </a:ext>
            </a:extLst>
          </p:cNvPr>
          <p:cNvCxnSpPr>
            <a:cxnSpLocks/>
            <a:stCxn id="29" idx="2"/>
            <a:endCxn id="30" idx="3"/>
          </p:cNvCxnSpPr>
          <p:nvPr/>
        </p:nvCxnSpPr>
        <p:spPr>
          <a:xfrm flipH="1" flipV="1">
            <a:off x="5672379" y="4766830"/>
            <a:ext cx="1260024" cy="39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2E291701-EC8A-78BF-D4C4-BAE7650DF1AB}"/>
              </a:ext>
            </a:extLst>
          </p:cNvPr>
          <p:cNvSpPr/>
          <p:nvPr/>
        </p:nvSpPr>
        <p:spPr>
          <a:xfrm>
            <a:off x="6922342" y="4779389"/>
            <a:ext cx="3243559" cy="764770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sequenced map views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B663C-7CC0-54E0-A244-ED229780EEC4}"/>
              </a:ext>
            </a:extLst>
          </p:cNvPr>
          <p:cNvSpPr/>
          <p:nvPr/>
        </p:nvSpPr>
        <p:spPr>
          <a:xfrm>
            <a:off x="1647130" y="4375980"/>
            <a:ext cx="4025249" cy="781700"/>
          </a:xfrm>
          <a:prstGeom prst="rect">
            <a:avLst/>
          </a:prstGeom>
          <a:solidFill>
            <a:schemeClr val="tx2">
              <a:lumMod val="10000"/>
              <a:lumOff val="90000"/>
              <a:alpha val="1586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70412-97A3-BCE1-04B1-E02E2DD2D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CDEAAA-81CC-9ED8-53B2-A85D0FB4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A826-9950-960A-2378-A41733DA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MAP before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B4E215-8EE9-5E8A-65ED-C5B19C07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3381B6-EB6F-3AF2-AB34-BA30CACFF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3E78D9-73D3-76BE-49BE-484E1A42A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AE51692-71D7-FBFB-5630-F6F3B593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368D9-14EF-0A89-40DB-1CEB431F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722"/>
          <a:stretch/>
        </p:blipFill>
        <p:spPr>
          <a:xfrm>
            <a:off x="3674388" y="2632351"/>
            <a:ext cx="3129368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C87CF-FD30-B5F7-E8C0-7CA39C3CB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BF8376-C184-7E14-80EF-8015AC69E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B99FB-2AA5-2676-5DAA-F83A42B4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MAP after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9214BC-F21A-612C-6069-1535EB56E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097FF-487B-B1CF-11FB-DBBDDA42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0FB604-3C79-64B3-30B2-28D57A7C2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3FF7E-25C7-A63E-D6EB-05D72B081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688E1-2347-70FD-38E7-A5296AFC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90" y="2562501"/>
            <a:ext cx="304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3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AAB9C-52BC-53C0-10DF-D5A6BA640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E5EEF5F-EFA3-247F-C597-0A48F4170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57B4A-9AC8-FA64-EECB-DC7DEFA7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Collection API before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479C68-4CF6-25B4-236D-BBB4D534C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5EAD1-B0B6-3195-5311-4B3EAF75B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913148-8722-5755-18D9-94AE99DD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E76963D-50FE-40D5-3343-B44A0A7AF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1B937CB-589A-7DE3-35A1-B106EA38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57" y="2203079"/>
            <a:ext cx="7601061" cy="36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93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48251-8E7F-F5D6-0FB9-CD508235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Evolution of Collection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F21B-4CBE-875E-F9A4-A59E53DC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E7124B5-F965-2DBD-18A0-9E23D60F8EB7}"/>
              </a:ext>
            </a:extLst>
          </p:cNvPr>
          <p:cNvSpPr/>
          <p:nvPr/>
        </p:nvSpPr>
        <p:spPr>
          <a:xfrm>
            <a:off x="1964724" y="3781168"/>
            <a:ext cx="2928552" cy="86497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41850-FB60-F3E2-70CE-4CCA53D813B1}"/>
              </a:ext>
            </a:extLst>
          </p:cNvPr>
          <p:cNvSpPr/>
          <p:nvPr/>
        </p:nvSpPr>
        <p:spPr>
          <a:xfrm>
            <a:off x="6367849" y="3781167"/>
            <a:ext cx="2928552" cy="86497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51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31052-EE8F-A0D0-E647-7B2243864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949657-0C06-BF7E-E0F1-CFF82D42C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4C6A-85D7-A57B-CE6A-37D35DE6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Collection API after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A1500D-CB14-1266-5D8F-16F1268EA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B026CD-2AB4-5008-0563-DFC789FEE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83AC81-CC78-6BFC-C977-22357FE80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3E73278-3506-F4D9-4FC3-E2D44B395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9398D-B74C-0BF2-DB49-A37B70C2779C}"/>
              </a:ext>
            </a:extLst>
          </p:cNvPr>
          <p:cNvSpPr txBox="1"/>
          <p:nvPr/>
        </p:nvSpPr>
        <p:spPr>
          <a:xfrm>
            <a:off x="711958" y="5169284"/>
            <a:ext cx="10369330" cy="98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400"/>
              </a:lnSpc>
              <a:buFont typeface="+mj-lt"/>
              <a:buAutoNum type="arabicPeriod"/>
            </a:pPr>
            <a:r>
              <a:rPr lang="en-US" sz="1300" b="0" i="0" dirty="0" err="1">
                <a:solidFill>
                  <a:srgbClr val="242424"/>
                </a:solidFill>
                <a:effectLst/>
                <a:latin typeface="source-serif-pro"/>
              </a:rPr>
              <a:t>addFirst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source-serif-pro"/>
              </a:rPr>
              <a:t> and </a:t>
            </a:r>
            <a:r>
              <a:rPr lang="en-US" sz="1300" b="0" i="0" dirty="0" err="1">
                <a:solidFill>
                  <a:srgbClr val="242424"/>
                </a:solidFill>
                <a:effectLst/>
                <a:latin typeface="source-serif-pro"/>
              </a:rPr>
              <a:t>addLast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source-serif-pro"/>
              </a:rPr>
              <a:t>() cannot be supported in collections like </a:t>
            </a:r>
            <a:r>
              <a:rPr lang="en-US" sz="1300" b="0" i="0" dirty="0" err="1">
                <a:solidFill>
                  <a:srgbClr val="242424"/>
                </a:solidFill>
                <a:effectLst/>
                <a:latin typeface="source-serif-pro"/>
              </a:rPr>
              <a:t>SortedSet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source-serif-pro"/>
              </a:rPr>
              <a:t> and will throw </a:t>
            </a:r>
            <a:r>
              <a:rPr lang="en-US" sz="1300" b="0" i="0" dirty="0" err="1">
                <a:solidFill>
                  <a:srgbClr val="242424"/>
                </a:solidFill>
                <a:effectLst/>
                <a:latin typeface="source-serif-pro"/>
              </a:rPr>
              <a:t>UnsupportedOperationException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eriod"/>
            </a:pPr>
            <a:r>
              <a:rPr lang="en-US" sz="1300" b="0" i="0" dirty="0">
                <a:solidFill>
                  <a:srgbClr val="242424"/>
                </a:solidFill>
                <a:effectLst/>
                <a:latin typeface="source-serif-pro"/>
              </a:rPr>
              <a:t>Adding element at first and last are now supported in </a:t>
            </a:r>
            <a:r>
              <a:rPr lang="en-US" sz="1300" b="0" i="0" dirty="0" err="1">
                <a:solidFill>
                  <a:srgbClr val="242424"/>
                </a:solidFill>
                <a:effectLst/>
                <a:latin typeface="source-serif-pro"/>
              </a:rPr>
              <a:t>LinkedHashSet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source-serif-pro"/>
              </a:rPr>
              <a:t> now as part of the </a:t>
            </a:r>
            <a:r>
              <a:rPr lang="en-US" sz="1300" b="0" i="0" dirty="0" err="1">
                <a:solidFill>
                  <a:srgbClr val="242424"/>
                </a:solidFill>
                <a:effectLst/>
                <a:latin typeface="source-serif-pro"/>
              </a:rPr>
              <a:t>SequencedCollection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source-serif-pro"/>
              </a:rPr>
              <a:t> feature. If the element is already present in the set then it is moved to the appropriate position.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7487B-1D35-01EA-34AA-910F8372E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381" y="2284158"/>
            <a:ext cx="6198366" cy="28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04329-52A0-6F1B-353E-69C41C8DB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BCE1C2-287B-BB37-B524-08C1E549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FA59C-749F-BC1D-AC5A-392F74C7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Reverse iteration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183537-24F3-6577-8977-708988BF5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AD27B3-B37E-B9F5-9515-FF843F73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02F018-0802-0F72-198E-9A3324D88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F70DC0A-D986-BFC8-6DCA-77355CDED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65747F-632A-846E-0F87-3558AD2C7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29512"/>
              </p:ext>
            </p:extLst>
          </p:nvPr>
        </p:nvGraphicFramePr>
        <p:xfrm>
          <a:off x="882997" y="2298548"/>
          <a:ext cx="10162783" cy="384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82">
                  <a:extLst>
                    <a:ext uri="{9D8B030D-6E8A-4147-A177-3AD203B41FA5}">
                      <a16:colId xmlns:a16="http://schemas.microsoft.com/office/drawing/2014/main" val="1027633329"/>
                    </a:ext>
                  </a:extLst>
                </a:gridCol>
                <a:gridCol w="4768657">
                  <a:extLst>
                    <a:ext uri="{9D8B030D-6E8A-4147-A177-3AD203B41FA5}">
                      <a16:colId xmlns:a16="http://schemas.microsoft.com/office/drawing/2014/main" val="4235828707"/>
                    </a:ext>
                  </a:extLst>
                </a:gridCol>
                <a:gridCol w="3428244">
                  <a:extLst>
                    <a:ext uri="{9D8B030D-6E8A-4147-A177-3AD203B41FA5}">
                      <a16:colId xmlns:a16="http://schemas.microsoft.com/office/drawing/2014/main" val="2501961733"/>
                    </a:ext>
                  </a:extLst>
                </a:gridCol>
              </a:tblGrid>
              <a:tr h="6313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Before Java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Java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95035"/>
                  </a:ext>
                </a:extLst>
              </a:tr>
              <a:tr h="8861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(var it = </a:t>
                      </a:r>
                      <a:r>
                        <a:rPr lang="en-US" dirty="0" err="1"/>
                        <a:t>list.listIterator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list.size</a:t>
                      </a:r>
                      <a:r>
                        <a:rPr lang="en-US" dirty="0"/>
                        <a:t>()); </a:t>
                      </a:r>
                      <a:r>
                        <a:rPr lang="en-US" dirty="0" err="1"/>
                        <a:t>it.hasPrevious</a:t>
                      </a:r>
                      <a:r>
                        <a:rPr lang="en-US" dirty="0"/>
                        <a:t>();)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// use </a:t>
                      </a:r>
                      <a:r>
                        <a:rPr lang="en-US" dirty="0" err="1"/>
                        <a:t>it.previous</a:t>
                      </a:r>
                      <a:r>
                        <a:rPr lang="en-US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list.reversed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53381"/>
                  </a:ext>
                </a:extLst>
              </a:tr>
              <a:tr h="1033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(var it = </a:t>
                      </a:r>
                      <a:r>
                        <a:rPr lang="en-US" dirty="0" err="1"/>
                        <a:t>deque.descendingIterator</a:t>
                      </a:r>
                      <a:r>
                        <a:rPr lang="en-US" dirty="0"/>
                        <a:t>(); </a:t>
                      </a:r>
                      <a:r>
                        <a:rPr lang="en-US" dirty="0" err="1"/>
                        <a:t>it.hasNext</a:t>
                      </a:r>
                      <a:r>
                        <a:rPr lang="en-US" dirty="0"/>
                        <a:t>();)</a:t>
                      </a:r>
                      <a:br>
                        <a:rPr lang="en-US" dirty="0"/>
                      </a:br>
                      <a:r>
                        <a:rPr lang="en-US" dirty="0"/>
                        <a:t>// use </a:t>
                      </a:r>
                      <a:r>
                        <a:rPr lang="en-US" dirty="0" err="1"/>
                        <a:t>it.next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deque.reversed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9322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LinkedHashSet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lhset.reversed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17615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NavigableSet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For(var e: </a:t>
                      </a:r>
                      <a:r>
                        <a:rPr lang="en-US" dirty="0" err="1"/>
                        <a:t>navset.decendingSet</a:t>
                      </a:r>
                      <a:r>
                        <a:rPr lang="en-US" dirty="0"/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navset.reversed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8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4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75EA7-04DC-B751-7FED-D4AC52439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2C2F46-4DE0-D7C0-7825-FEDE38DD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04A99-BA42-8BC5-CAC5-BC251675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Demos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B9C540-CA20-CA2F-8D31-CAFFD6FC3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6578E0-3635-5182-CD50-AD8FF0726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209951-5DEA-83AE-3B4F-5B4ED4A05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3E9ADE-8F9D-EB9D-A532-515E6E138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CEF72-338A-3F53-9DF3-E5421E7441F1}"/>
              </a:ext>
            </a:extLst>
          </p:cNvPr>
          <p:cNvSpPr txBox="1"/>
          <p:nvPr/>
        </p:nvSpPr>
        <p:spPr>
          <a:xfrm>
            <a:off x="1363851" y="2572100"/>
            <a:ext cx="8681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BNAMROSans" panose="020B0504040000000004" pitchFamily="34" charset="77"/>
              </a:rPr>
              <a:t>How effective new changes? ( Playlist Manager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BNAMROSans" panose="020B0504040000000004" pitchFamily="34" charset="77"/>
              </a:rPr>
              <a:t>What does reversed() return? ( Social media content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BNAMROSans" panose="020B0504040000000004" pitchFamily="34" charset="77"/>
              </a:rPr>
              <a:t>Stream of reverse Iterator or just reversed() ? ( Stock Market 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2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58C980-A7C1-5795-3DB8-7715430B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E16919E-B17D-2CF6-4CCF-6AD042E7F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7289D-3E97-CDA2-9112-9301092D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Autofit/>
          </a:bodyPr>
          <a:lstStyle/>
          <a:p>
            <a:r>
              <a:rPr lang="en-US" sz="4500"/>
              <a:t>New Methods in Collections Class</a:t>
            </a:r>
            <a:endParaRPr lang="en-US" sz="45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E96144-D77B-BC34-EFC0-33C371D19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7211E-76EC-2E31-60BA-CA1CAAEFC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731572-FA04-3C32-C7FE-16F64289E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8377A-78B8-BD12-AD69-DFF8ECDB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8FD25-57B9-F9BF-7F6E-6796377D01DA}"/>
              </a:ext>
            </a:extLst>
          </p:cNvPr>
          <p:cNvSpPr txBox="1"/>
          <p:nvPr/>
        </p:nvSpPr>
        <p:spPr>
          <a:xfrm>
            <a:off x="1363851" y="2572100"/>
            <a:ext cx="86814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BNAMROSans" panose="020B0504040000000004" pitchFamily="34" charset="77"/>
              </a:rPr>
              <a:t>The Collections class is a utility class that contains methods for common operations on collection types. One such operation is converting a mutable collection to an immutable one.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0F400-9216-F477-117A-F6F786B6D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21" y="3864451"/>
            <a:ext cx="7529336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1DB74A-8F4B-F2C5-D806-C8E993685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954033-2BDB-60B1-0346-87C8C1F0D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912CD-E20C-5AB9-76A9-743A42DC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Autofit/>
          </a:bodyPr>
          <a:lstStyle/>
          <a:p>
            <a:r>
              <a:rPr lang="en-US" sz="4500" dirty="0" err="1"/>
              <a:t>UnsupportedOperationException</a:t>
            </a:r>
            <a:endParaRPr lang="en-US" sz="45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B13CAE-ED18-9904-E309-315197F65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19E92D-61D8-2152-C140-7689DEB5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F76A11-44AE-F115-8A6F-6DCF0B187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EBFC04E-DD0C-0F13-7CFA-497C5E5E7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8AC42-19BA-A1F0-8812-FC2AC9F95955}"/>
              </a:ext>
            </a:extLst>
          </p:cNvPr>
          <p:cNvSpPr txBox="1"/>
          <p:nvPr/>
        </p:nvSpPr>
        <p:spPr>
          <a:xfrm>
            <a:off x="1363851" y="2572100"/>
            <a:ext cx="86814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BNAMROSans" panose="020B0504040000000004" pitchFamily="34" charset="77"/>
              </a:rPr>
              <a:t>The new interfaces also affect the collection types that are unmodifiable. If we attempt to use the new add or remove operations in an unmodifiable collection, we will encounter the </a:t>
            </a:r>
            <a:r>
              <a:rPr lang="en-US" dirty="0" err="1">
                <a:solidFill>
                  <a:srgbClr val="222222"/>
                </a:solidFill>
                <a:latin typeface="ABNAMROSans" panose="020B0504040000000004" pitchFamily="34" charset="77"/>
              </a:rPr>
              <a:t>UnsupportedOperationException</a:t>
            </a:r>
            <a:r>
              <a:rPr lang="en-US" dirty="0">
                <a:solidFill>
                  <a:srgbClr val="222222"/>
                </a:solidFill>
                <a:latin typeface="ABNAMROSans" panose="020B0504040000000004" pitchFamily="34" charset="77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7311F-E7BE-27FF-E7CA-2F32FB5C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39" y="3699664"/>
            <a:ext cx="9430721" cy="1192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CCD7A-568A-4CAE-18B6-0CFD995A8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53" y="5134975"/>
            <a:ext cx="9430720" cy="9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3C24C-B2E2-1D07-3A04-0A4E6A6B7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E4B891-D525-AE0C-8F92-635B1041A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7C015-D5BB-5AB7-06EA-25489CA1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Autofit/>
          </a:bodyPr>
          <a:lstStyle/>
          <a:p>
            <a:r>
              <a:rPr lang="en-US" sz="4500" dirty="0" err="1"/>
              <a:t>NoSuchElementException</a:t>
            </a:r>
            <a:endParaRPr lang="en-US" sz="45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275852-2229-B75A-D5CA-CA28F7EE9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7C5047-0B57-FC3B-A37C-16AFF806E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AA5E90-57B5-E65C-F82C-0DECADA28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34AEA6C-9C5F-206E-4258-49794C344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1E5E9-FAC8-D648-3763-D5708BBC1DE2}"/>
              </a:ext>
            </a:extLst>
          </p:cNvPr>
          <p:cNvSpPr txBox="1"/>
          <p:nvPr/>
        </p:nvSpPr>
        <p:spPr>
          <a:xfrm>
            <a:off x="1363851" y="2572100"/>
            <a:ext cx="86814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If we try to use the sequenced methods on an empty collection, we will get the </a:t>
            </a:r>
            <a:r>
              <a:rPr lang="en-US" b="0" i="1" dirty="0" err="1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NoSuchElementException</a:t>
            </a:r>
            <a:r>
              <a:rPr lang="en-US" b="0" i="0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, because there is no element present to return from the method.</a:t>
            </a:r>
            <a:endParaRPr lang="en-US" dirty="0">
              <a:latin typeface="ABN AMRO Sans" panose="020B0504040000000004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1ABF1-8A2A-0FF1-036C-BF74C82F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51" y="3864450"/>
            <a:ext cx="9334016" cy="10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4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67C4E-3716-377A-2F3B-65B9A388F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1B8587-5A31-7394-9216-0CA28A791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1A96-1593-DD6D-6CFD-9F5D3E9D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Autofit/>
          </a:bodyPr>
          <a:lstStyle/>
          <a:p>
            <a:r>
              <a:rPr lang="en-US" sz="4500" dirty="0"/>
              <a:t>Pitfall Example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FEBF23-F605-20CF-7AF3-E77B478C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B01BF5-DB4B-4B70-D9CF-B4863F2B8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B69ADF-52C4-04BD-B405-C37F78FC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FE7B3-2E1B-63D2-D580-A92C053E1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EA8B4-30A7-C25D-42EE-1F164399A132}"/>
              </a:ext>
            </a:extLst>
          </p:cNvPr>
          <p:cNvSpPr txBox="1"/>
          <p:nvPr/>
        </p:nvSpPr>
        <p:spPr>
          <a:xfrm>
            <a:off x="1363851" y="2306376"/>
            <a:ext cx="9334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List</a:t>
            </a:r>
            <a:r>
              <a:rPr lang="en-US" b="0" i="0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 and </a:t>
            </a:r>
            <a:r>
              <a:rPr lang="en-US" b="0" i="1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Deque</a:t>
            </a:r>
            <a:r>
              <a:rPr lang="en-US" b="0" i="0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 interface both provide covariant overrides of the </a:t>
            </a:r>
            <a:r>
              <a:rPr lang="en-US" b="0" i="1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reversed()</a:t>
            </a:r>
            <a:r>
              <a:rPr lang="en-US" b="0" i="0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 method. The first method is returning </a:t>
            </a:r>
            <a:r>
              <a:rPr lang="en-US" b="0" i="1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List</a:t>
            </a:r>
            <a:r>
              <a:rPr lang="en-US" b="0" i="0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 and the other returning </a:t>
            </a:r>
            <a:r>
              <a:rPr lang="en-US" b="0" i="1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Deque</a:t>
            </a:r>
            <a:r>
              <a:rPr lang="en-US" b="0" i="0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.</a:t>
            </a:r>
            <a:endParaRPr lang="en-US" dirty="0">
              <a:latin typeface="ABN AMRO Sans" panose="020B0504040000000004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44514-C7F8-DF0F-AC75-48CFE72E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33" y="4533806"/>
            <a:ext cx="7299703" cy="1323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F1B104-F74A-7B48-0BBA-8E1F8508CE86}"/>
              </a:ext>
            </a:extLst>
          </p:cNvPr>
          <p:cNvSpPr txBox="1"/>
          <p:nvPr/>
        </p:nvSpPr>
        <p:spPr>
          <a:xfrm>
            <a:off x="1363851" y="4113218"/>
            <a:ext cx="892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BN AMRO Sans" panose="020B0504040000000004" pitchFamily="34" charset="77"/>
              </a:rPr>
              <a:t>The solution to fix this error is to define a new method </a:t>
            </a:r>
            <a:r>
              <a:rPr lang="en-US" dirty="0">
                <a:latin typeface="ABN AMRO Sans" panose="020B0504040000000004" pitchFamily="34" charset="77"/>
              </a:rPr>
              <a:t>reversed()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1AF02E-0A19-FE18-326C-B73B5B9E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133" y="2906038"/>
            <a:ext cx="7169420" cy="9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4B456C-E3C5-E360-0812-3FF5E7B2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EE14D-C005-B43F-B6A3-E5BCE2BF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or Additions</a:t>
            </a:r>
          </a:p>
        </p:txBody>
      </p:sp>
      <p:pic>
        <p:nvPicPr>
          <p:cNvPr id="32" name="Graphic 31" descr="Help">
            <a:extLst>
              <a:ext uri="{FF2B5EF4-FFF2-40B4-BE49-F238E27FC236}">
                <a16:creationId xmlns:a16="http://schemas.microsoft.com/office/drawing/2014/main" id="{927E763E-13D6-9C4D-81B3-38962CDC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34" name="Graphic 33" descr="Help">
            <a:extLst>
              <a:ext uri="{FF2B5EF4-FFF2-40B4-BE49-F238E27FC236}">
                <a16:creationId xmlns:a16="http://schemas.microsoft.com/office/drawing/2014/main" id="{1E1AD368-7EDC-4C6E-A381-FB994718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5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333F2D-574E-E90A-CAFC-0470435F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F61D6-B710-95BB-5035-B371AF0F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714B36D-AAEE-B581-8BF3-1C15D9BD9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B890493B-1091-48EE-A688-16B450AA8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39C5A-A3AD-5C9E-FAED-3A75587B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657E-EEC3-3153-A4C6-B9DE2BDF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Collection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1E2F-530A-33FB-3887-54D1C603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6182056-B84B-586B-BB10-A7319A4F14E7}"/>
              </a:ext>
            </a:extLst>
          </p:cNvPr>
          <p:cNvSpPr/>
          <p:nvPr/>
        </p:nvSpPr>
        <p:spPr>
          <a:xfrm>
            <a:off x="4550713" y="3122024"/>
            <a:ext cx="2928552" cy="86497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406423-F53F-2BD1-253F-F27A860A4169}"/>
              </a:ext>
            </a:extLst>
          </p:cNvPr>
          <p:cNvSpPr/>
          <p:nvPr/>
        </p:nvSpPr>
        <p:spPr>
          <a:xfrm>
            <a:off x="3806902" y="4330129"/>
            <a:ext cx="1487622" cy="63281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CD91E8-CEE5-9BBC-9F14-D4106DF0C2EE}"/>
              </a:ext>
            </a:extLst>
          </p:cNvPr>
          <p:cNvSpPr/>
          <p:nvPr/>
        </p:nvSpPr>
        <p:spPr>
          <a:xfrm>
            <a:off x="6735454" y="4330129"/>
            <a:ext cx="1487622" cy="63281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1D2483-6EFA-63AE-E816-90194A11F76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550713" y="3986997"/>
            <a:ext cx="1464276" cy="34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F7411A-C43D-E1C0-8397-7D5933E9D02E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6004429" y="4001456"/>
            <a:ext cx="1474836" cy="328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FC1FE2-0938-3F64-FB53-7C601110A87F}"/>
              </a:ext>
            </a:extLst>
          </p:cNvPr>
          <p:cNvSpPr/>
          <p:nvPr/>
        </p:nvSpPr>
        <p:spPr>
          <a:xfrm>
            <a:off x="3806902" y="5282775"/>
            <a:ext cx="1487622" cy="63281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Set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8D7999-D634-BCC8-FE16-871D33BDE1B2}"/>
              </a:ext>
            </a:extLst>
          </p:cNvPr>
          <p:cNvCxnSpPr>
            <a:stCxn id="39" idx="0"/>
            <a:endCxn id="33" idx="2"/>
          </p:cNvCxnSpPr>
          <p:nvPr/>
        </p:nvCxnSpPr>
        <p:spPr>
          <a:xfrm flipV="1">
            <a:off x="4550713" y="4962944"/>
            <a:ext cx="0" cy="319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C6B72992-F6C2-82CC-7BE7-0FAC3B12A054}"/>
              </a:ext>
            </a:extLst>
          </p:cNvPr>
          <p:cNvSpPr/>
          <p:nvPr/>
        </p:nvSpPr>
        <p:spPr>
          <a:xfrm>
            <a:off x="7858121" y="3172125"/>
            <a:ext cx="2082067" cy="764770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Unordered</a:t>
            </a: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C81B6C7-658E-2425-0C15-E58249E97724}"/>
              </a:ext>
            </a:extLst>
          </p:cNvPr>
          <p:cNvSpPr/>
          <p:nvPr/>
        </p:nvSpPr>
        <p:spPr>
          <a:xfrm>
            <a:off x="1210780" y="5298971"/>
            <a:ext cx="2082067" cy="764770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Internally Ordered 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EBCF1CBA-5F8D-9E99-DC52-8F5E01A53E2C}"/>
              </a:ext>
            </a:extLst>
          </p:cNvPr>
          <p:cNvSpPr/>
          <p:nvPr/>
        </p:nvSpPr>
        <p:spPr>
          <a:xfrm>
            <a:off x="1089863" y="4320176"/>
            <a:ext cx="2082067" cy="764770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Duplicates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C04A0A-22AF-6777-12A5-88E2C5FD0C66}"/>
              </a:ext>
            </a:extLst>
          </p:cNvPr>
          <p:cNvCxnSpPr>
            <a:stCxn id="33" idx="1"/>
            <a:endCxn id="46" idx="0"/>
          </p:cNvCxnSpPr>
          <p:nvPr/>
        </p:nvCxnSpPr>
        <p:spPr>
          <a:xfrm flipH="1">
            <a:off x="3170195" y="4646537"/>
            <a:ext cx="636707" cy="5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BBC4ED-830F-498A-52B1-26BE07E2092A}"/>
              </a:ext>
            </a:extLst>
          </p:cNvPr>
          <p:cNvCxnSpPr>
            <a:stCxn id="39" idx="1"/>
            <a:endCxn id="46" idx="0"/>
          </p:cNvCxnSpPr>
          <p:nvPr/>
        </p:nvCxnSpPr>
        <p:spPr>
          <a:xfrm flipH="1" flipV="1">
            <a:off x="3170195" y="4702561"/>
            <a:ext cx="636707" cy="896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D3AD1D-61AC-E233-C62B-E78E8B76D354}"/>
              </a:ext>
            </a:extLst>
          </p:cNvPr>
          <p:cNvCxnSpPr>
            <a:stCxn id="39" idx="1"/>
            <a:endCxn id="45" idx="0"/>
          </p:cNvCxnSpPr>
          <p:nvPr/>
        </p:nvCxnSpPr>
        <p:spPr>
          <a:xfrm flipH="1">
            <a:off x="3291112" y="5599183"/>
            <a:ext cx="515790" cy="8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loud 54">
            <a:extLst>
              <a:ext uri="{FF2B5EF4-FFF2-40B4-BE49-F238E27FC236}">
                <a16:creationId xmlns:a16="http://schemas.microsoft.com/office/drawing/2014/main" id="{3B2DB26C-5F64-E1F4-DEB5-CA2AE37AF0E0}"/>
              </a:ext>
            </a:extLst>
          </p:cNvPr>
          <p:cNvSpPr/>
          <p:nvPr/>
        </p:nvSpPr>
        <p:spPr>
          <a:xfrm>
            <a:off x="7858121" y="5345329"/>
            <a:ext cx="2082067" cy="764770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Externally Ordered </a:t>
            </a:r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C724E877-48DB-6728-B026-5C7584D4394D}"/>
              </a:ext>
            </a:extLst>
          </p:cNvPr>
          <p:cNvSpPr/>
          <p:nvPr/>
        </p:nvSpPr>
        <p:spPr>
          <a:xfrm>
            <a:off x="8622972" y="4264152"/>
            <a:ext cx="2082067" cy="764770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6B215B-14DB-F95E-E3BB-688058592E2E}"/>
              </a:ext>
            </a:extLst>
          </p:cNvPr>
          <p:cNvCxnSpPr>
            <a:cxnSpLocks/>
            <a:stCxn id="34" idx="3"/>
            <a:endCxn id="56" idx="2"/>
          </p:cNvCxnSpPr>
          <p:nvPr/>
        </p:nvCxnSpPr>
        <p:spPr>
          <a:xfrm>
            <a:off x="8223076" y="4646537"/>
            <a:ext cx="406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920EDC-16C5-B41D-C457-733E4FC31A37}"/>
              </a:ext>
            </a:extLst>
          </p:cNvPr>
          <p:cNvCxnSpPr>
            <a:cxnSpLocks/>
            <a:stCxn id="34" idx="2"/>
            <a:endCxn id="55" idx="3"/>
          </p:cNvCxnSpPr>
          <p:nvPr/>
        </p:nvCxnSpPr>
        <p:spPr>
          <a:xfrm>
            <a:off x="7479265" y="4962944"/>
            <a:ext cx="1419890" cy="426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621E681-D583-333B-ED3A-5961B90188F1}"/>
              </a:ext>
            </a:extLst>
          </p:cNvPr>
          <p:cNvCxnSpPr>
            <a:stCxn id="32" idx="3"/>
            <a:endCxn id="43" idx="2"/>
          </p:cNvCxnSpPr>
          <p:nvPr/>
        </p:nvCxnSpPr>
        <p:spPr>
          <a:xfrm flipV="1">
            <a:off x="7479265" y="3554510"/>
            <a:ext cx="3853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2E39ED9-B497-430B-2E32-6C50718EE1C0}"/>
              </a:ext>
            </a:extLst>
          </p:cNvPr>
          <p:cNvSpPr txBox="1"/>
          <p:nvPr/>
        </p:nvSpPr>
        <p:spPr>
          <a:xfrm>
            <a:off x="-986971" y="-1770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0DF317-E56C-53CF-8836-248BD271A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33B59-7F05-A1F5-5340-87BDA256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Sorting vs Ordering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79007-544B-16CE-77C0-E4BA0FDA38C8}"/>
              </a:ext>
            </a:extLst>
          </p:cNvPr>
          <p:cNvSpPr txBox="1"/>
          <p:nvPr/>
        </p:nvSpPr>
        <p:spPr>
          <a:xfrm>
            <a:off x="785963" y="2389218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Sorted elements means you need to use a comparator. ( Internally ordered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9B9A8-685A-0248-D834-C7D13BF65062}"/>
              </a:ext>
            </a:extLst>
          </p:cNvPr>
          <p:cNvSpPr txBox="1"/>
          <p:nvPr/>
        </p:nvSpPr>
        <p:spPr>
          <a:xfrm>
            <a:off x="785963" y="2984778"/>
            <a:ext cx="6168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can you do with sorted collections?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411F4-1BF7-81BF-C9A6-9CC66236DBEC}"/>
              </a:ext>
            </a:extLst>
          </p:cNvPr>
          <p:cNvSpPr/>
          <p:nvPr/>
        </p:nvSpPr>
        <p:spPr>
          <a:xfrm>
            <a:off x="2338990" y="4077457"/>
            <a:ext cx="4615543" cy="9724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F19A88-CD24-58AB-BA09-8027162EF973}"/>
              </a:ext>
            </a:extLst>
          </p:cNvPr>
          <p:cNvSpPr/>
          <p:nvPr/>
        </p:nvSpPr>
        <p:spPr>
          <a:xfrm>
            <a:off x="5070980" y="4204025"/>
            <a:ext cx="787933" cy="725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53DAA-4584-009D-FCED-7D56A7E7D2DE}"/>
              </a:ext>
            </a:extLst>
          </p:cNvPr>
          <p:cNvSpPr/>
          <p:nvPr/>
        </p:nvSpPr>
        <p:spPr>
          <a:xfrm>
            <a:off x="7485946" y="4200827"/>
            <a:ext cx="787933" cy="725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5ECDC5-450A-7D8B-8C9A-36E56747DFDF}"/>
              </a:ext>
            </a:extLst>
          </p:cNvPr>
          <p:cNvSpPr/>
          <p:nvPr/>
        </p:nvSpPr>
        <p:spPr>
          <a:xfrm>
            <a:off x="7485945" y="4200827"/>
            <a:ext cx="787933" cy="725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DE361B-AA03-759A-4F1F-559341E1855F}"/>
              </a:ext>
            </a:extLst>
          </p:cNvPr>
          <p:cNvSpPr/>
          <p:nvPr/>
        </p:nvSpPr>
        <p:spPr>
          <a:xfrm>
            <a:off x="7484185" y="4200827"/>
            <a:ext cx="787933" cy="725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0CDD57-9091-7BE8-5341-E9716CCBF80B}"/>
              </a:ext>
            </a:extLst>
          </p:cNvPr>
          <p:cNvCxnSpPr/>
          <p:nvPr/>
        </p:nvCxnSpPr>
        <p:spPr>
          <a:xfrm>
            <a:off x="5952950" y="4077457"/>
            <a:ext cx="0" cy="97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08BE0B-539A-12B1-E7D2-5CF15E535028}"/>
              </a:ext>
            </a:extLst>
          </p:cNvPr>
          <p:cNvCxnSpPr/>
          <p:nvPr/>
        </p:nvCxnSpPr>
        <p:spPr>
          <a:xfrm>
            <a:off x="4929693" y="4077457"/>
            <a:ext cx="0" cy="97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6ADC64-1E0F-F0A4-3CCF-0E562FCD2966}"/>
              </a:ext>
            </a:extLst>
          </p:cNvPr>
          <p:cNvCxnSpPr/>
          <p:nvPr/>
        </p:nvCxnSpPr>
        <p:spPr>
          <a:xfrm>
            <a:off x="3942721" y="4077457"/>
            <a:ext cx="0" cy="97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FA796E-8E86-220F-9EF3-742548CA4336}"/>
              </a:ext>
            </a:extLst>
          </p:cNvPr>
          <p:cNvCxnSpPr/>
          <p:nvPr/>
        </p:nvCxnSpPr>
        <p:spPr>
          <a:xfrm>
            <a:off x="2955750" y="4077457"/>
            <a:ext cx="0" cy="97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2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 0.00023 L -0.12369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 0.00023 L -0.20286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08047 -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2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0.19791 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4" grpId="0" animBg="1"/>
      <p:bldP spid="14" grpId="1" animBg="1"/>
      <p:bldP spid="32" grpId="0" animBg="1"/>
      <p:bldP spid="32" grpId="1" animBg="1"/>
      <p:bldP spid="32" grpId="2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A99804-F772-29ED-B573-1FBBD6284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148E0C-3C9C-6094-9DC6-F92B0CC16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29CDF-5EE2-F3EA-9886-47335848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Sorting vs Ordering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2F695C-F1B7-483E-04B7-F3490F5E1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04855D-6C8E-92CF-56B7-390492AE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E8659D-B6CB-7C87-D8FF-5A0B1839C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AC3EF55-9E05-FCE4-2641-44EC35555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8F32F-A743-2A62-ACEF-2FE4D0B66DC1}"/>
              </a:ext>
            </a:extLst>
          </p:cNvPr>
          <p:cNvSpPr txBox="1"/>
          <p:nvPr/>
        </p:nvSpPr>
        <p:spPr>
          <a:xfrm>
            <a:off x="785963" y="2389218"/>
            <a:ext cx="844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Ordering elements means each elements has its own index. ( Externally ordered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49854-7891-0045-F42E-25E84B1BEE8A}"/>
              </a:ext>
            </a:extLst>
          </p:cNvPr>
          <p:cNvSpPr txBox="1"/>
          <p:nvPr/>
        </p:nvSpPr>
        <p:spPr>
          <a:xfrm>
            <a:off x="785963" y="2984778"/>
            <a:ext cx="6168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can you do with ordered collections?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D4286E-CAA2-1898-1374-F773D02570E6}"/>
              </a:ext>
            </a:extLst>
          </p:cNvPr>
          <p:cNvSpPr/>
          <p:nvPr/>
        </p:nvSpPr>
        <p:spPr>
          <a:xfrm>
            <a:off x="2892021" y="5020392"/>
            <a:ext cx="4324027" cy="371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C5FAE1-151A-AF25-9C0A-8AF97665DFA5}"/>
              </a:ext>
            </a:extLst>
          </p:cNvPr>
          <p:cNvSpPr/>
          <p:nvPr/>
        </p:nvSpPr>
        <p:spPr>
          <a:xfrm>
            <a:off x="7547780" y="4108907"/>
            <a:ext cx="787933" cy="725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2B1BEF-7DDB-69A9-FF65-75FC44DA1B2F}"/>
              </a:ext>
            </a:extLst>
          </p:cNvPr>
          <p:cNvSpPr/>
          <p:nvPr/>
        </p:nvSpPr>
        <p:spPr>
          <a:xfrm>
            <a:off x="7547779" y="4108907"/>
            <a:ext cx="787933" cy="725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D6C1B7-C126-B5C1-5AA7-D86A0BAC71FE}"/>
              </a:ext>
            </a:extLst>
          </p:cNvPr>
          <p:cNvGrpSpPr/>
          <p:nvPr/>
        </p:nvGrpSpPr>
        <p:grpSpPr>
          <a:xfrm>
            <a:off x="2888167" y="3985535"/>
            <a:ext cx="4302077" cy="972457"/>
            <a:chOff x="1111752" y="4605300"/>
            <a:chExt cx="4302077" cy="9724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34F69E-8DAC-6D1B-AFC0-45AD73CB3A9D}"/>
                </a:ext>
              </a:extLst>
            </p:cNvPr>
            <p:cNvSpPr/>
            <p:nvPr/>
          </p:nvSpPr>
          <p:spPr>
            <a:xfrm>
              <a:off x="1111752" y="4605300"/>
              <a:ext cx="4302077" cy="972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18A3EB-B5A9-A64F-5AD7-37F69373989D}"/>
                </a:ext>
              </a:extLst>
            </p:cNvPr>
            <p:cNvCxnSpPr/>
            <p:nvPr/>
          </p:nvCxnSpPr>
          <p:spPr>
            <a:xfrm>
              <a:off x="2133600" y="4605300"/>
              <a:ext cx="0" cy="9724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8FE609-16C8-DF9F-6D8A-45A6F8EF5A21}"/>
                </a:ext>
              </a:extLst>
            </p:cNvPr>
            <p:cNvCxnSpPr/>
            <p:nvPr/>
          </p:nvCxnSpPr>
          <p:spPr>
            <a:xfrm>
              <a:off x="3200400" y="4605300"/>
              <a:ext cx="0" cy="9724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6CF94C-FFF0-D9ED-2EFF-893C52B65701}"/>
                </a:ext>
              </a:extLst>
            </p:cNvPr>
            <p:cNvCxnSpPr/>
            <p:nvPr/>
          </p:nvCxnSpPr>
          <p:spPr>
            <a:xfrm>
              <a:off x="4303484" y="4605300"/>
              <a:ext cx="0" cy="9724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1CC17C7-070F-A1E5-2A4F-B3706691ADD3}"/>
              </a:ext>
            </a:extLst>
          </p:cNvPr>
          <p:cNvSpPr/>
          <p:nvPr/>
        </p:nvSpPr>
        <p:spPr>
          <a:xfrm>
            <a:off x="7558131" y="4108907"/>
            <a:ext cx="787933" cy="725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51BF04-22F2-8FBD-60C2-ED8900D35CA4}"/>
              </a:ext>
            </a:extLst>
          </p:cNvPr>
          <p:cNvSpPr txBox="1"/>
          <p:nvPr/>
        </p:nvSpPr>
        <p:spPr>
          <a:xfrm>
            <a:off x="4338804" y="50203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299CD4-FBE5-3D3B-5E6C-CA7CCC9C4FC4}"/>
              </a:ext>
            </a:extLst>
          </p:cNvPr>
          <p:cNvSpPr txBox="1"/>
          <p:nvPr/>
        </p:nvSpPr>
        <p:spPr>
          <a:xfrm>
            <a:off x="5313054" y="50362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BAE53E-23E1-BDF1-4A66-3C7A6A3722AE}"/>
              </a:ext>
            </a:extLst>
          </p:cNvPr>
          <p:cNvSpPr txBox="1"/>
          <p:nvPr/>
        </p:nvSpPr>
        <p:spPr>
          <a:xfrm>
            <a:off x="6512589" y="50203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38364-620E-E53E-0AEF-00B3E8C30B27}"/>
              </a:ext>
            </a:extLst>
          </p:cNvPr>
          <p:cNvSpPr txBox="1"/>
          <p:nvPr/>
        </p:nvSpPr>
        <p:spPr>
          <a:xfrm>
            <a:off x="7486839" y="5020392"/>
            <a:ext cx="11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89552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00023 L -0.10911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00023 L -0.20286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28698 -1.85185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1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2" grpId="0" animBg="1"/>
      <p:bldP spid="32" grpId="1" animBg="1"/>
      <p:bldP spid="33" grpId="0" animBg="1"/>
      <p:bldP spid="33" grpId="1" animBg="1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A753B-D2AA-FC77-2FD7-C3AE39B0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FE5B85-2F59-FEFD-3914-6FF74DFD2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650BB-3359-8F2D-2577-07D2AF9E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Collections History and Overview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453DE7-8599-77C4-737F-B284E31F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976579-06E4-5318-9BED-289039A6F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4D42E6-4561-4C6C-02D3-9D3B6512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8B35306-BC90-788A-7CB8-802581FBF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7E306-28B5-9238-6F06-DCB1442E4C6B}"/>
              </a:ext>
            </a:extLst>
          </p:cNvPr>
          <p:cNvSpPr txBox="1"/>
          <p:nvPr/>
        </p:nvSpPr>
        <p:spPr>
          <a:xfrm>
            <a:off x="773404" y="2389218"/>
            <a:ext cx="7102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missing?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Externally ordered but not indexed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Externally ordered with no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List with unique elements; or a Set that is externally ordered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LinkedHashSet</a:t>
            </a:r>
            <a:r>
              <a:rPr lang="en-US" dirty="0"/>
              <a:t>/Map (JDK 1.4 2002)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it have all properties of a Set?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it have all properties of a List?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1EA804-D032-AFEF-4743-DFC45D835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AAA1A73-C94D-90CF-56FB-29D44476C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8D2-1FCA-4358-9D19-EC7E1343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Before Java 21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BAD5EA-4FD9-6F9F-4406-833F12829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3436EE-EE6B-B972-9E42-4BD9EE87E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DCE58D-09DF-CA89-4A51-B3286C03B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576A742-5B28-9A10-3473-25704F997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25FAD-82DD-455D-D03C-2E9E9B6B5AD8}"/>
              </a:ext>
            </a:extLst>
          </p:cNvPr>
          <p:cNvSpPr/>
          <p:nvPr/>
        </p:nvSpPr>
        <p:spPr>
          <a:xfrm>
            <a:off x="4550713" y="3122024"/>
            <a:ext cx="2928552" cy="86497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2FCC0F-48C9-CD8A-8B0F-6E2090EA0553}"/>
              </a:ext>
            </a:extLst>
          </p:cNvPr>
          <p:cNvSpPr/>
          <p:nvPr/>
        </p:nvSpPr>
        <p:spPr>
          <a:xfrm>
            <a:off x="3806902" y="4330129"/>
            <a:ext cx="1487622" cy="63281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3CC1E-79A5-81EF-3DA3-A81B26A50E58}"/>
              </a:ext>
            </a:extLst>
          </p:cNvPr>
          <p:cNvSpPr/>
          <p:nvPr/>
        </p:nvSpPr>
        <p:spPr>
          <a:xfrm>
            <a:off x="6735454" y="4330129"/>
            <a:ext cx="1487622" cy="63281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49883-836B-712C-72DE-7632513D5D5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550713" y="3986997"/>
            <a:ext cx="1464276" cy="34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302220-5180-FE3A-ABFC-3712F671C65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04429" y="4001456"/>
            <a:ext cx="1474836" cy="328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73562D0-E07C-7AA6-5123-C01D07ADDC07}"/>
              </a:ext>
            </a:extLst>
          </p:cNvPr>
          <p:cNvSpPr/>
          <p:nvPr/>
        </p:nvSpPr>
        <p:spPr>
          <a:xfrm>
            <a:off x="3806902" y="5282775"/>
            <a:ext cx="1487622" cy="63281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Set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36A680-23CA-8906-7379-575129AF80F3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4550713" y="4962944"/>
            <a:ext cx="0" cy="319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46AF4-E4D3-8664-5DA9-119EF597317E}"/>
              </a:ext>
            </a:extLst>
          </p:cNvPr>
          <p:cNvSpPr/>
          <p:nvPr/>
        </p:nvSpPr>
        <p:spPr>
          <a:xfrm>
            <a:off x="5612241" y="5306076"/>
            <a:ext cx="1733066" cy="6328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LinkedHashSet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435AB0-EAEF-9BF2-9292-007610EC1058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550713" y="4983273"/>
            <a:ext cx="1928061" cy="32280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2A887-61BE-E5DD-B8A4-74046A1B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B306CE-0B9B-440C-FFBC-D93AEBFF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1F848-51AA-76B7-A5A5-901125D2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JEP 431: Sequenced Collections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DCCE1E-FBF6-0AAC-556C-9CE94BD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416724-3797-314C-FAA5-D1398713B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F1A6E4-C97E-14E2-B057-81A5DE73C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81B97F2-D2AB-4297-27D8-B9CA6634F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10378-CAEB-001B-F7BD-4CD440F81425}"/>
              </a:ext>
            </a:extLst>
          </p:cNvPr>
          <p:cNvSpPr txBox="1"/>
          <p:nvPr/>
        </p:nvSpPr>
        <p:spPr>
          <a:xfrm>
            <a:off x="4649492" y="2346991"/>
            <a:ext cx="66022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Introduced three new Interfaces: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SequencedCollection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SequencedSet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SequencedMap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Essentials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Main semantics are specified encounter order (internal and external)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Provide add/get/remove operations at each end (first, last)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Provide reverse iteration via a reverse-ordered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C9A28-CE8F-2896-B928-C53F812196C7}"/>
              </a:ext>
            </a:extLst>
          </p:cNvPr>
          <p:cNvSpPr txBox="1"/>
          <p:nvPr/>
        </p:nvSpPr>
        <p:spPr>
          <a:xfrm>
            <a:off x="-2" y="5981592"/>
            <a:ext cx="617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openjdk.org</a:t>
            </a:r>
            <a:r>
              <a:rPr lang="en-US" dirty="0"/>
              <a:t>/</a:t>
            </a:r>
            <a:r>
              <a:rPr lang="en-US" dirty="0" err="1"/>
              <a:t>jeps</a:t>
            </a:r>
            <a:r>
              <a:rPr lang="en-US" dirty="0"/>
              <a:t>/431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CF990-D322-C27E-4AB9-7C3D99CB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19" y="2282256"/>
            <a:ext cx="4650635" cy="35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F6CBB-7182-7589-FBEC-E92373520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9C90707-763D-CBF4-B1AD-8FFA11D72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DD9BF-708C-DDE9-E6F0-A3B7060A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SequencedCollection</a:t>
            </a:r>
            <a:r>
              <a:rPr lang="en-US" sz="5400" dirty="0"/>
              <a:t> Interface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C15049-B149-8ACC-AA9E-F5DFE6E16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8642DC-A207-8A13-5061-7DD60BFB3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9F4C60-D3ED-C1E4-5D76-6113765F0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A17D6-258D-1138-80C3-4B3D66860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90313-F140-5BB5-3781-47FDE69D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08" y="2594251"/>
            <a:ext cx="6845300" cy="3365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D665B-C3BC-3823-A8B0-889B24084D1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819974" y="4163607"/>
            <a:ext cx="2838770" cy="22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loud 10">
            <a:extLst>
              <a:ext uri="{FF2B5EF4-FFF2-40B4-BE49-F238E27FC236}">
                <a16:creationId xmlns:a16="http://schemas.microsoft.com/office/drawing/2014/main" id="{3BCEE6D3-039E-D7E5-A628-8392598BE3DE}"/>
              </a:ext>
            </a:extLst>
          </p:cNvPr>
          <p:cNvSpPr/>
          <p:nvPr/>
        </p:nvSpPr>
        <p:spPr>
          <a:xfrm>
            <a:off x="7658744" y="3781222"/>
            <a:ext cx="2082067" cy="764770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Promoted from Deque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950F1-0ECF-FE17-051C-2652FB3C9AA5}"/>
              </a:ext>
            </a:extLst>
          </p:cNvPr>
          <p:cNvSpPr/>
          <p:nvPr/>
        </p:nvSpPr>
        <p:spPr>
          <a:xfrm>
            <a:off x="2786950" y="3429000"/>
            <a:ext cx="2033024" cy="1514959"/>
          </a:xfrm>
          <a:prstGeom prst="rect">
            <a:avLst/>
          </a:prstGeom>
          <a:solidFill>
            <a:schemeClr val="tx2">
              <a:lumMod val="10000"/>
              <a:lumOff val="90000"/>
              <a:alpha val="1586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3CF9B-708B-6FF8-BDA7-7023153215D3}"/>
              </a:ext>
            </a:extLst>
          </p:cNvPr>
          <p:cNvSpPr/>
          <p:nvPr/>
        </p:nvSpPr>
        <p:spPr>
          <a:xfrm>
            <a:off x="2810199" y="5039515"/>
            <a:ext cx="3652593" cy="484284"/>
          </a:xfrm>
          <a:prstGeom prst="rect">
            <a:avLst/>
          </a:prstGeom>
          <a:solidFill>
            <a:schemeClr val="tx2">
              <a:lumMod val="10000"/>
              <a:lumOff val="90000"/>
              <a:alpha val="1586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436788F5-9507-C586-6446-E6AF2AA8FC38}"/>
              </a:ext>
            </a:extLst>
          </p:cNvPr>
          <p:cNvSpPr/>
          <p:nvPr/>
        </p:nvSpPr>
        <p:spPr>
          <a:xfrm>
            <a:off x="7372028" y="4943959"/>
            <a:ext cx="4011335" cy="1220026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Promoted from </a:t>
            </a:r>
            <a:r>
              <a:rPr lang="en-US" sz="1300" dirty="0" err="1">
                <a:solidFill>
                  <a:schemeClr val="tx1"/>
                </a:solidFill>
              </a:rPr>
              <a:t>NavigableSet.decendingSet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852297-1030-EDDC-4EC6-12CF5BD33B15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flipH="1" flipV="1">
            <a:off x="6462792" y="5281657"/>
            <a:ext cx="921679" cy="272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1263</Words>
  <Application>Microsoft Macintosh PowerPoint</Application>
  <PresentationFormat>Widescreen</PresentationFormat>
  <Paragraphs>199</Paragraphs>
  <Slides>28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ABN AMRO Sans</vt:lpstr>
      <vt:lpstr>ABNAMROSans</vt:lpstr>
      <vt:lpstr>Aptos</vt:lpstr>
      <vt:lpstr>Aptos Display</vt:lpstr>
      <vt:lpstr>Arial</vt:lpstr>
      <vt:lpstr>source-serif-pro</vt:lpstr>
      <vt:lpstr>Office Theme</vt:lpstr>
      <vt:lpstr>Sequenced Collections</vt:lpstr>
      <vt:lpstr>Evolution of Collection API</vt:lpstr>
      <vt:lpstr>Collection API</vt:lpstr>
      <vt:lpstr>Sorting vs Ordering</vt:lpstr>
      <vt:lpstr>Sorting vs Ordering</vt:lpstr>
      <vt:lpstr>Collections History and Overview</vt:lpstr>
      <vt:lpstr>Before Java 21</vt:lpstr>
      <vt:lpstr>JEP 431: Sequenced Collections</vt:lpstr>
      <vt:lpstr>SequencedCollection Interface</vt:lpstr>
      <vt:lpstr>Collection before Java 21</vt:lpstr>
      <vt:lpstr>Collection after Java 21</vt:lpstr>
      <vt:lpstr>SequencedSet Interface</vt:lpstr>
      <vt:lpstr>LinkedHashSet after Java 21</vt:lpstr>
      <vt:lpstr>Deque before Java 21</vt:lpstr>
      <vt:lpstr>Deque after Java 21</vt:lpstr>
      <vt:lpstr>SequencedMap Interface</vt:lpstr>
      <vt:lpstr>MAP before Java 21</vt:lpstr>
      <vt:lpstr>MAP after Java 21</vt:lpstr>
      <vt:lpstr>Collection API before Java 21</vt:lpstr>
      <vt:lpstr>Collection API after Java 21</vt:lpstr>
      <vt:lpstr>Reverse iteration</vt:lpstr>
      <vt:lpstr>Demos</vt:lpstr>
      <vt:lpstr>New Methods in Collections Class</vt:lpstr>
      <vt:lpstr>UnsupportedOperationException</vt:lpstr>
      <vt:lpstr>NoSuchElementException</vt:lpstr>
      <vt:lpstr>Pitfall Example</vt:lpstr>
      <vt:lpstr>Questions or Additions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Rifat Cakir</dc:creator>
  <cp:lastModifiedBy>Rifat Cakir</cp:lastModifiedBy>
  <cp:revision>2</cp:revision>
  <dcterms:created xsi:type="dcterms:W3CDTF">2025-03-07T14:05:49Z</dcterms:created>
  <dcterms:modified xsi:type="dcterms:W3CDTF">2025-03-12T22:09:51Z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ce33f7-04c0-4596-9b71-ba8617e88451_Enabled">
    <vt:lpwstr>true</vt:lpwstr>
  </property>
  <property fmtid="{D5CDD505-2E9C-101B-9397-08002B2CF9AE}" pid="3" name="MSIP_Label_0bce33f7-04c0-4596-9b71-ba8617e88451_SetDate">
    <vt:lpwstr>2025-03-07T15:12:59Z</vt:lpwstr>
  </property>
  <property fmtid="{D5CDD505-2E9C-101B-9397-08002B2CF9AE}" pid="4" name="MSIP_Label_0bce33f7-04c0-4596-9b71-ba8617e88451_Method">
    <vt:lpwstr>Privileged</vt:lpwstr>
  </property>
  <property fmtid="{D5CDD505-2E9C-101B-9397-08002B2CF9AE}" pid="5" name="MSIP_Label_0bce33f7-04c0-4596-9b71-ba8617e88451_Name">
    <vt:lpwstr>0bce33f7-04c0-4596-9b71-ba8617e88451</vt:lpwstr>
  </property>
  <property fmtid="{D5CDD505-2E9C-101B-9397-08002B2CF9AE}" pid="6" name="MSIP_Label_0bce33f7-04c0-4596-9b71-ba8617e88451_SiteId">
    <vt:lpwstr>3a15904d-3fd9-4256-a753-beb05cdf0c6d</vt:lpwstr>
  </property>
  <property fmtid="{D5CDD505-2E9C-101B-9397-08002B2CF9AE}" pid="7" name="MSIP_Label_0bce33f7-04c0-4596-9b71-ba8617e88451_ActionId">
    <vt:lpwstr>4b421db3-22b6-49fa-a383-8a906b01b062</vt:lpwstr>
  </property>
  <property fmtid="{D5CDD505-2E9C-101B-9397-08002B2CF9AE}" pid="8" name="MSIP_Label_0bce33f7-04c0-4596-9b71-ba8617e88451_ContentBits">
    <vt:lpwstr>0</vt:lpwstr>
  </property>
  <property fmtid="{D5CDD505-2E9C-101B-9397-08002B2CF9AE}" pid="9" name="MSIP_Label_0bce33f7-04c0-4596-9b71-ba8617e88451_Tag">
    <vt:lpwstr>50, 0, 1, 1</vt:lpwstr>
  </property>
</Properties>
</file>