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53" r:id="rId5"/>
    <p:sldId id="389" r:id="rId6"/>
    <p:sldId id="395" r:id="rId7"/>
    <p:sldId id="394" r:id="rId8"/>
    <p:sldId id="397" r:id="rId9"/>
    <p:sldId id="396" r:id="rId10"/>
    <p:sldId id="432" r:id="rId11"/>
    <p:sldId id="398" r:id="rId12"/>
    <p:sldId id="399" r:id="rId13"/>
    <p:sldId id="403" r:id="rId14"/>
    <p:sldId id="400" r:id="rId15"/>
    <p:sldId id="411" r:id="rId16"/>
    <p:sldId id="401" r:id="rId17"/>
    <p:sldId id="426" r:id="rId18"/>
    <p:sldId id="349" r:id="rId19"/>
    <p:sldId id="412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42" d="100"/>
          <a:sy n="42" d="100"/>
        </p:scale>
        <p:origin x="-138" y="-4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16/09/16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3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9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9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16/09/16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16/09/16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/First-Steps-in-Cod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Да напишем първата си програма със </a:t>
            </a:r>
            <a:r>
              <a:rPr lang="en-US" dirty="0" smtClean="0"/>
              <a:t>Java </a:t>
            </a:r>
            <a:r>
              <a:rPr lang="bg-BG" dirty="0" smtClean="0"/>
              <a:t>и </a:t>
            </a:r>
            <a:r>
              <a:rPr lang="en-US" dirty="0" smtClean="0"/>
              <a:t>IntelliJ IDEA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43" y="4519254"/>
            <a:ext cx="3349094" cy="17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9"/>
              </a:rPr>
              <a:t>http://</a:t>
            </a:r>
            <a:r>
              <a:rPr lang="en-US" sz="1800" dirty="0" smtClean="0">
                <a:hlinkClick r:id="rId9"/>
              </a:rPr>
              <a:t>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323599" cy="525279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10000"/>
              </a:lnSpc>
            </a:pPr>
            <a:r>
              <a:rPr lang="en-US" dirty="0" smtClean="0"/>
              <a:t>[Create project from template]</a:t>
            </a:r>
            <a:r>
              <a:rPr lang="en-US" dirty="0" smtClean="0">
                <a:sym typeface="Wingdings" panose="05000000000000000000" pitchFamily="2" charset="2"/>
              </a:rPr>
              <a:t>[Command Line </a:t>
            </a:r>
            <a:r>
              <a:rPr lang="en-US" dirty="0">
                <a:sym typeface="Wingdings" panose="05000000000000000000" pitchFamily="2" charset="2"/>
              </a:rPr>
              <a:t>App</a:t>
            </a:r>
            <a:r>
              <a:rPr lang="en-US" dirty="0" smtClean="0">
                <a:sym typeface="Wingdings" panose="05000000000000000000" pitchFamily="2" charset="2"/>
              </a:rPr>
              <a:t>]</a:t>
            </a:r>
            <a:r>
              <a:rPr lang="en-US" dirty="0" smtClean="0"/>
              <a:t>[Finish]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2052" name="Picture 4" descr="D:\junk\ShareX\2016-05\2016-05-03_21-38-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796930"/>
            <a:ext cx="4836660" cy="43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junk\ShareX\2016-05\2016-05-03_21-38-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1796930"/>
            <a:ext cx="4836660" cy="433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5812" y="350520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Сорс кодът на програма се пише в секцията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 smtClean="0"/>
              <a:t>Между отварящата и затварящата 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Натиснете </a:t>
            </a:r>
            <a:r>
              <a:rPr lang="en-US" sz="3000" dirty="0" smtClean="0"/>
              <a:t>[Enter] </a:t>
            </a:r>
            <a:r>
              <a:rPr lang="bg-BG" sz="3000" dirty="0" smtClean="0"/>
              <a:t>след отварящата </a:t>
            </a:r>
            <a:r>
              <a:rPr lang="bg-BG" sz="3000" dirty="0"/>
              <a:t>скоба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 smtClean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</a:t>
            </a:r>
            <a:endParaRPr lang="en-US" dirty="0"/>
          </a:p>
        </p:txBody>
      </p:sp>
      <p:pic>
        <p:nvPicPr>
          <p:cNvPr id="4099" name="Picture 3" descr="D:\junk\ShareX\2016-05\2016-05-03_21-56-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94" y="1524000"/>
            <a:ext cx="6757386" cy="45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81863" y="1219200"/>
            <a:ext cx="617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System.out.println("Hello Java");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 descr="D:\junk\ShareX\2016-05\2016-05-03_21-58-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79" y="2016919"/>
            <a:ext cx="6782267" cy="45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4396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За стартиране на програмата натиснете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[Ctrl + Shift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+ F10]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800" dirty="0" smtClean="0"/>
              <a:t>Резултатът ще се изпише на конзолата (отдолу):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146" name="Picture 2" descr="D:\junk\ShareX\2016-05\2016-05-03_22-00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69" y="2667000"/>
            <a:ext cx="5887530" cy="39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Тествайте кода си в онлайн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програмата в </a:t>
            </a:r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7170" name="Picture 2" descr="D:\junk\ShareX\2016-05\2016-05-03_23-14-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19" y="2440532"/>
            <a:ext cx="5644810" cy="418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 smtClean="0"/>
              <a:t> метода: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Бъркане на малки и главни букви: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Липса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bg-BG" dirty="0" smtClean="0"/>
              <a:t>в края на всяка команда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Липсваща кавичка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 smtClean="0"/>
              <a:t> или липсваща скоба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Java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8194" name="Picture 2" descr="D:\junk\ShareX\2016-05\2016-05-03_23-56-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2" y="1924450"/>
            <a:ext cx="5105400" cy="49913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5" name="Picture 3" descr="D:\junk\ShareX\2016-05\2016-05-03_23-56-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1" y="3348777"/>
            <a:ext cx="5105402" cy="4056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6" name="Picture 4" descr="D:\junk\ShareX\2016-05\2016-05-03_23-56-3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53" y="3338940"/>
            <a:ext cx="4875082" cy="4062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7" name="Picture 5" descr="D:\junk\ShareX\2016-05\2016-05-03_23-56-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6" y="4735559"/>
            <a:ext cx="5102506" cy="41054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8" name="Picture 6" descr="D:\junk\ShareX\2016-05\2016-05-03_23-56-5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8" y="6056421"/>
            <a:ext cx="5105403" cy="403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199" name="Picture 7" descr="D:\junk\ShareX\2016-05\2016-05-03_23-57-0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19" y="6027661"/>
            <a:ext cx="4826616" cy="44382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junk\ShareX\2016-05\2016-05-03_21-58-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18" y="685800"/>
            <a:ext cx="5431528" cy="36575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Конзолни програмки със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Упражнения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8" name="Picture 2" descr="D:\junk\ShareX\2016-05\2016-05-03_23-14-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295400"/>
            <a:ext cx="4685030" cy="34766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junk\ShareX\2016-05\2016-05-03_21-33-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368660"/>
            <a:ext cx="3352800" cy="18534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998413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 smtClean="0"/>
              <a:t> означава да пишеш</a:t>
            </a:r>
            <a:r>
              <a:rPr lang="en-US" sz="3200" dirty="0" smtClean="0"/>
              <a:t> </a:t>
            </a:r>
            <a:r>
              <a:rPr lang="bg-BG" sz="3200" dirty="0" smtClean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Компютърна програма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Използва се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Java</a:t>
            </a:r>
            <a:r>
              <a:rPr lang="bg-BG" sz="3000" dirty="0" smtClean="0"/>
              <a:t>)</a:t>
            </a:r>
            <a:r>
              <a:rPr lang="en-US" sz="3000" dirty="0" smtClean="0"/>
              <a:t> +</a:t>
            </a:r>
            <a:r>
              <a:rPr lang="bg-BG" sz="3000" dirty="0" smtClean="0"/>
              <a:t/>
            </a:r>
            <a:br>
              <a:rPr lang="bg-BG" sz="3000" dirty="0" smtClean="0"/>
            </a:b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 smtClean="0"/>
              <a:t>(например </a:t>
            </a:r>
            <a:r>
              <a:rPr lang="en-US" sz="3000" dirty="0" smtClean="0"/>
              <a:t>IntelliJ IDEA)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В </a:t>
            </a:r>
            <a:r>
              <a:rPr lang="en-US" sz="3200" dirty="0" smtClean="0"/>
              <a:t>Java </a:t>
            </a:r>
            <a:r>
              <a:rPr lang="bg-BG" sz="3200" dirty="0" smtClean="0"/>
              <a:t>командите се пишат в</a:t>
            </a:r>
            <a:r>
              <a:rPr lang="en-US" sz="3200" dirty="0" smtClean="0"/>
              <a:t> </a:t>
            </a:r>
            <a:r>
              <a:rPr lang="bg-BG" sz="3200" dirty="0" smtClean="0"/>
              <a:t>частта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 smtClean="0"/>
              <a:t>Печатаме с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System.out.println(…)</a:t>
            </a:r>
            <a:r>
              <a:rPr lang="en-US" sz="3000" dirty="0" smtClean="0"/>
              <a:t>, </a:t>
            </a:r>
            <a:r>
              <a:rPr lang="bg-BG" sz="3000" dirty="0" smtClean="0"/>
              <a:t>стартираме с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[Ctrl+Shift+F10]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247826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114800"/>
            <a:ext cx="721782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main(String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args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Първа програмка със </a:t>
            </a:r>
            <a:r>
              <a:rPr lang="en-US" dirty="0" smtClean="0"/>
              <a:t>Java </a:t>
            </a:r>
            <a:r>
              <a:rPr lang="bg-BG" dirty="0" smtClean="0"/>
              <a:t>и </a:t>
            </a:r>
            <a:r>
              <a:rPr lang="en-US" dirty="0" smtClean="0"/>
              <a:t>IntelliJ IDEA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Да направим конзолна програма</a:t>
            </a:r>
          </a:p>
          <a:p>
            <a:pPr marL="712788" lvl="1" indent="-409575"/>
            <a:r>
              <a:rPr lang="bg-BG" dirty="0" smtClean="0"/>
              <a:t>Създаване на конзолна </a:t>
            </a:r>
            <a:r>
              <a:rPr lang="en-US" dirty="0" smtClean="0"/>
              <a:t>Java </a:t>
            </a:r>
            <a:r>
              <a:rPr lang="bg-BG" dirty="0" smtClean="0"/>
              <a:t>програма</a:t>
            </a:r>
          </a:p>
          <a:p>
            <a:pPr marL="712788" lvl="1" indent="-409575"/>
            <a:r>
              <a:rPr lang="bg-BG" dirty="0" smtClean="0"/>
              <a:t>Стартиране на програмата</a:t>
            </a:r>
          </a:p>
          <a:p>
            <a:pPr marL="712788" lvl="1" indent="-409575"/>
            <a:r>
              <a:rPr lang="bg-BG" dirty="0" smtClean="0"/>
              <a:t>Тестване в </a:t>
            </a:r>
            <a:r>
              <a:rPr lang="en-US" dirty="0" smtClean="0"/>
              <a:t>judge </a:t>
            </a:r>
            <a:r>
              <a:rPr lang="bg-BG" dirty="0" smtClean="0"/>
              <a:t>системата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Какво означава</a:t>
            </a:r>
            <a:br>
              <a:rPr lang="bg-BG" dirty="0" smtClean="0"/>
            </a:br>
            <a:r>
              <a:rPr lang="bg-BG" dirty="0" smtClean="0"/>
              <a:t>"да програмираме"?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Да "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програмираме</a:t>
            </a:r>
            <a:r>
              <a:rPr lang="bg-BG" dirty="0" smtClean="0"/>
              <a:t>" означава да даваме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dirty="0" smtClean="0"/>
              <a:t> на компютъра какво да прави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Така те образуват "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dirty="0" smtClean="0"/>
              <a:t>"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Компютърната програма е поредица от команди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се пишат 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C#, Java, JavaScript</a:t>
            </a:r>
            <a:r>
              <a:rPr lang="bg-BG" dirty="0" smtClean="0"/>
              <a:t>,</a:t>
            </a:r>
            <a:r>
              <a:rPr lang="en-US" dirty="0" smtClean="0"/>
              <a:t> Python, PHP</a:t>
            </a:r>
            <a:r>
              <a:rPr lang="bg-BG" dirty="0" smtClean="0"/>
              <a:t>,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en-US" dirty="0" smtClean="0"/>
              <a:t>C++, </a:t>
            </a:r>
            <a:r>
              <a:rPr lang="bg-BG" dirty="0" smtClean="0"/>
              <a:t>…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Използва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dirty="0" smtClean="0"/>
              <a:t>(например </a:t>
            </a:r>
            <a:r>
              <a:rPr lang="en-US" dirty="0" smtClean="0"/>
              <a:t>IntelliJ IDEA)</a:t>
            </a:r>
            <a:endParaRPr lang="bg-BG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Програма, която намира лицето на триъгълник: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 smtClean="0"/>
              <a:t>Програма, която проверява дали една дума се съдържа в друга:</a:t>
            </a:r>
            <a:endParaRPr lang="bg-BG" sz="3200" dirty="0"/>
          </a:p>
          <a:p>
            <a:pPr marL="0" indent="0">
              <a:spcBef>
                <a:spcPts val="0"/>
              </a:spcBef>
              <a:buNone/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</a:t>
            </a:r>
            <a:r>
              <a:rPr lang="bg-BG" sz="3200" dirty="0" smtClean="0"/>
              <a:t>конвертира от </a:t>
            </a:r>
            <a:r>
              <a:rPr lang="bg-BG" sz="3200" dirty="0"/>
              <a:t>левове в евро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System.out.println("gosho".contains("go“));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1082357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System.out.println((base*height)/2);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4434511"/>
            <a:ext cx="108235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leva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Double.parseDouble(console.nextLine());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nn-NO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ystem.out.println(euro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</a:t>
            </a:r>
            <a:r>
              <a:rPr lang="bg-BG" dirty="0" smtClean="0"/>
              <a:t>пресмятания, проверки</a:t>
            </a:r>
            <a:r>
              <a:rPr lang="bg-BG" dirty="0"/>
              <a:t>, </a:t>
            </a:r>
            <a:r>
              <a:rPr lang="bg-BG" dirty="0" smtClean="0"/>
              <a:t>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Програмите </a:t>
            </a:r>
            <a:r>
              <a:rPr lang="bg-BG" dirty="0"/>
              <a:t>се пишат </a:t>
            </a:r>
            <a:r>
              <a:rPr lang="bg-BG" dirty="0" smtClean="0"/>
              <a:t>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Текстът на програмата се нарича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Сорс кодът се компилира до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Program.java</a:t>
            </a:r>
            <a:r>
              <a:rPr lang="en-US" dirty="0" smtClean="0"/>
              <a:t> </a:t>
            </a:r>
            <a:r>
              <a:rPr lang="bg-BG" dirty="0" smtClean="0">
                <a:sym typeface="Wingdings" panose="05000000000000000000" pitchFamily="2" charset="2"/>
              </a:rPr>
              <a:t>се компилира до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Program.class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 smtClean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 smtClean="0"/>
              <a:t>Например </a:t>
            </a:r>
            <a:r>
              <a:rPr lang="en-US" dirty="0" smtClean="0"/>
              <a:t>JavaScript</a:t>
            </a:r>
            <a:r>
              <a:rPr lang="bg-BG" dirty="0" smtClean="0"/>
              <a:t> сорс кодът се изпълнява от уеб браузъра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bg-BG" dirty="0" smtClean="0"/>
              <a:t>Да направим конзолна програмка</a:t>
            </a:r>
            <a:endParaRPr lang="en-US" dirty="0"/>
          </a:p>
        </p:txBody>
      </p:sp>
      <p:pic>
        <p:nvPicPr>
          <p:cNvPr id="1027" name="Picture 3" descr="D:\junk\ShareX\2016-05\2016-05-03_21-33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58" y="838201"/>
            <a:ext cx="7755346" cy="4287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програмирате, ви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Integrated Development Environment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За </a:t>
            </a:r>
            <a:r>
              <a:rPr lang="en-US" dirty="0">
                <a:sym typeface="Wingdings" panose="05000000000000000000" pitchFamily="2" charset="2"/>
              </a:rPr>
              <a:t>Java  </a:t>
            </a:r>
            <a:r>
              <a:rPr lang="en-US" dirty="0" smtClean="0">
                <a:sym typeface="Wingdings" panose="05000000000000000000" pitchFamily="2" charset="2"/>
              </a:rPr>
              <a:t>IntelliJ; </a:t>
            </a:r>
            <a:r>
              <a:rPr lang="bg-BG" dirty="0" smtClean="0">
                <a:sym typeface="Wingdings" panose="05000000000000000000" pitchFamily="2" charset="2"/>
              </a:rPr>
              <a:t>за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Studio; </a:t>
            </a:r>
            <a:r>
              <a:rPr lang="bg-BG" dirty="0" smtClean="0">
                <a:sym typeface="Wingdings" panose="05000000000000000000" pitchFamily="2" charset="2"/>
              </a:rPr>
              <a:t>за </a:t>
            </a:r>
            <a:r>
              <a:rPr lang="en-US" dirty="0" smtClean="0">
                <a:sym typeface="Wingdings" panose="05000000000000000000" pitchFamily="2" charset="2"/>
              </a:rPr>
              <a:t>PHP  PHP Storm</a:t>
            </a:r>
            <a:endParaRPr lang="bg-BG" dirty="0" smtClean="0"/>
          </a:p>
          <a:p>
            <a:r>
              <a:rPr lang="bg-BG" dirty="0" smtClean="0"/>
              <a:t>Инсталирайте си </a:t>
            </a:r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IntelliJ IDEA </a:t>
            </a:r>
            <a:r>
              <a:rPr lang="en-US" dirty="0" smtClean="0"/>
              <a:t>Community 2016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://www.jetbrains.com/idea/</a:t>
            </a:r>
            <a:endParaRPr lang="bg-BG" dirty="0" smtClean="0"/>
          </a:p>
          <a:p>
            <a:r>
              <a:rPr lang="bg-BG" dirty="0" smtClean="0"/>
              <a:t>Под </a:t>
            </a:r>
            <a:r>
              <a:rPr lang="en-US" dirty="0" smtClean="0"/>
              <a:t>Linux </a:t>
            </a:r>
            <a:r>
              <a:rPr lang="bg-BG" dirty="0" smtClean="0"/>
              <a:t>и </a:t>
            </a:r>
            <a:r>
              <a:rPr lang="en-US" dirty="0" smtClean="0"/>
              <a:t>Mac OS X </a:t>
            </a:r>
            <a:r>
              <a:rPr lang="bg-BG" dirty="0" smtClean="0"/>
              <a:t>може също да се ползва </a:t>
            </a:r>
            <a:r>
              <a:rPr lang="en-US" dirty="0" smtClean="0"/>
              <a:t>IntelliJ IDE</a:t>
            </a:r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7703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Стартирайте</a:t>
            </a:r>
            <a:r>
              <a:rPr lang="en-US" dirty="0"/>
              <a:t> </a:t>
            </a:r>
            <a:r>
              <a:rPr lang="en-US" dirty="0" smtClean="0"/>
              <a:t>IntelliJ IDEA</a:t>
            </a:r>
          </a:p>
          <a:p>
            <a:pPr>
              <a:lnSpc>
                <a:spcPct val="110000"/>
              </a:lnSpc>
            </a:pPr>
            <a:r>
              <a:rPr lang="bg-BG" dirty="0" smtClean="0"/>
              <a:t>Нов проект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[Create New Project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конзолна програма</a:t>
            </a:r>
            <a:endParaRPr lang="en-US" dirty="0"/>
          </a:p>
        </p:txBody>
      </p:sp>
      <p:pic>
        <p:nvPicPr>
          <p:cNvPr id="3074" name="Picture 2" descr="D:\junk\ShareX\2016-05\2016-05-03_21-47-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1318431"/>
            <a:ext cx="7010400" cy="48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1045</Words>
  <Application>Microsoft Office PowerPoint</Application>
  <PresentationFormat>Custom</PresentationFormat>
  <Paragraphs>188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SoftUni 16x9</vt:lpstr>
      <vt:lpstr>Първи стъпки в кодирането</vt:lpstr>
      <vt:lpstr>Съдържание</vt:lpstr>
      <vt:lpstr>Какво означава "да програмираме"?</vt:lpstr>
      <vt:lpstr>Какво означава "програмиране"?</vt:lpstr>
      <vt:lpstr>Компютърна програма – примери</vt:lpstr>
      <vt:lpstr>Компютърни програми</vt:lpstr>
      <vt:lpstr>Да направим конзолна програмка</vt:lpstr>
      <vt:lpstr>Среда за разработка</vt:lpstr>
      <vt:lpstr>Създаване на конзолна програма</vt:lpstr>
      <vt:lpstr>Създаване на конзолна програма (2)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Java програмите</vt:lpstr>
      <vt:lpstr>Конзолни програмки със Java</vt:lpstr>
      <vt:lpstr>Какво научихме днес?</vt:lpstr>
      <vt:lpstr>Първи стъпки в кодирането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2016-09-16T20:52:09Z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