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8"/>
  </p:notesMasterIdLst>
  <p:handoutMasterIdLst>
    <p:handoutMasterId r:id="rId29"/>
  </p:handoutMasterIdLst>
  <p:sldIdLst>
    <p:sldId id="274" r:id="rId3"/>
    <p:sldId id="276" r:id="rId4"/>
    <p:sldId id="420" r:id="rId5"/>
    <p:sldId id="415" r:id="rId6"/>
    <p:sldId id="418" r:id="rId7"/>
    <p:sldId id="426" r:id="rId8"/>
    <p:sldId id="428" r:id="rId9"/>
    <p:sldId id="434" r:id="rId10"/>
    <p:sldId id="435" r:id="rId11"/>
    <p:sldId id="436" r:id="rId12"/>
    <p:sldId id="437" r:id="rId13"/>
    <p:sldId id="438" r:id="rId14"/>
    <p:sldId id="439" r:id="rId15"/>
    <p:sldId id="441" r:id="rId16"/>
    <p:sldId id="440" r:id="rId17"/>
    <p:sldId id="442" r:id="rId18"/>
    <p:sldId id="443" r:id="rId19"/>
    <p:sldId id="444" r:id="rId20"/>
    <p:sldId id="445" r:id="rId21"/>
    <p:sldId id="450" r:id="rId22"/>
    <p:sldId id="448" r:id="rId23"/>
    <p:sldId id="427" r:id="rId24"/>
    <p:sldId id="449" r:id="rId25"/>
    <p:sldId id="413" r:id="rId26"/>
    <p:sldId id="414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6362" autoAdjust="0"/>
    <p:restoredTop sz="94533" autoAdjust="0"/>
  </p:normalViewPr>
  <p:slideViewPr>
    <p:cSldViewPr>
      <p:cViewPr varScale="1">
        <p:scale>
          <a:sx n="116" d="100"/>
          <a:sy n="116" d="100"/>
        </p:scale>
        <p:origin x="-108" y="-3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22/10/16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22/10/16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45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7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18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66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84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98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75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6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06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61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03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957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39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50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17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56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15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8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5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22/10/16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6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7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8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2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5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2.png"/><Relationship Id="rId10" Type="http://schemas.openxmlformats.org/officeDocument/2006/relationships/image" Target="../media/image29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judge.softuni.bg/Contests/Practice/Index/154#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89698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Повторения (цикли)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300"/>
            <a:ext cx="7910299" cy="701700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повторения с </a:t>
            </a:r>
            <a:r>
              <a:rPr lang="en-US" dirty="0" smtClean="0"/>
              <a:t>for-</a:t>
            </a:r>
            <a:r>
              <a:rPr lang="bg-BG" dirty="0" smtClean="0"/>
              <a:t>цикъл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0812" y="3479030"/>
            <a:ext cx="3684851" cy="27295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576164">
            <a:off x="5314866" y="3423421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Да се напише програма, която въвежда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 и намира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 smtClean="0"/>
              <a:t>измежду тях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От първия ред на входа въвежда броя числа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 smtClean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реда се въвежда по едно число</a:t>
            </a:r>
          </a:p>
          <a:p>
            <a:pPr lvl="1"/>
            <a:r>
              <a:rPr lang="bg-BG" dirty="0" smtClean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най-голямо 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05225" y="4193247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83006" y="4191795"/>
            <a:ext cx="792379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129035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38452" y="4193247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16233" y="4191796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62528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134452" y="4193247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712233" y="4191796"/>
            <a:ext cx="79237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0145622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най-голямо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19200"/>
            <a:ext cx="10363200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");</a:t>
            </a:r>
          </a:p>
          <a:p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Integer.parseInt(console.nextLine());</a:t>
            </a:r>
            <a:endParaRPr lang="en-US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max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-10000000000000;</a:t>
            </a: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 i &lt;= n; i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Integer.parseInt(console.nextLine());</a:t>
            </a:r>
            <a:endParaRPr lang="en-US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&gt; max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max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" + max);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judge.softuni.bg/Contests/Practice/Index/154#</a:t>
            </a:r>
            <a:r>
              <a:rPr lang="bg-BG" dirty="0" smtClean="0">
                <a:hlinkClick r:id="rId3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най-малкото</a:t>
            </a:r>
            <a:r>
              <a:rPr lang="bg-BG" dirty="0"/>
              <a:t> измежду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Въвежда първо броя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, след тях още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</a:t>
            </a:r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  <a:r>
              <a:rPr lang="bg-BG" smtClean="0"/>
              <a:t>: най-малко </a:t>
            </a:r>
            <a:r>
              <a:rPr lang="bg-BG" dirty="0" smtClean="0"/>
              <a:t>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41585" y="3833855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19366" y="3832403"/>
            <a:ext cx="884835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765395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46212" y="3833855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23993" y="3832404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470288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90012" y="3833855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667793" y="3832404"/>
            <a:ext cx="92241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101182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judge.softuni.bg/Contests/Practice/Index/154#</a:t>
            </a:r>
            <a:r>
              <a:rPr lang="bg-BG" dirty="0" smtClean="0">
                <a:hlinkClick r:id="rId3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2417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212" y="1295400"/>
            <a:ext cx="411515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1990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bg-BG" dirty="0" smtClean="0"/>
              <a:t>Техники за използване на </a:t>
            </a:r>
            <a:r>
              <a:rPr lang="en-US" dirty="0" smtClean="0"/>
              <a:t>for-</a:t>
            </a:r>
            <a:r>
              <a:rPr lang="bg-BG" dirty="0" smtClean="0"/>
              <a:t>цикли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  <a:endParaRPr lang="en-US" sz="44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2*n</a:t>
            </a:r>
            <a:r>
              <a:rPr lang="en-US" sz="3200" dirty="0" smtClean="0"/>
              <a:t> </a:t>
            </a:r>
            <a:r>
              <a:rPr lang="bg-BG" sz="3200" dirty="0" smtClean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Проверява дали сумите на левите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 smtClean="0"/>
              <a:t> </a:t>
            </a:r>
            <a:r>
              <a:rPr lang="bg-BG" sz="3000" dirty="0" smtClean="0"/>
              <a:t>и десните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 smtClean="0"/>
              <a:t> </a:t>
            </a:r>
            <a:r>
              <a:rPr lang="bg-BG" sz="3000" dirty="0" smtClean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 равенство печата "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 smtClean="0"/>
              <a:t>" </a:t>
            </a:r>
            <a:r>
              <a:rPr lang="en-US" sz="3000" dirty="0" smtClean="0"/>
              <a:t>+</a:t>
            </a:r>
            <a:r>
              <a:rPr lang="bg-BG" sz="3000" dirty="0" smtClean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 smtClean="0"/>
              <a:t>; иначе печата </a:t>
            </a:r>
            <a:r>
              <a:rPr lang="en-US" sz="3000" dirty="0" smtClean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 smtClean="0"/>
              <a:t>" +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(</a:t>
            </a:r>
            <a:r>
              <a:rPr lang="bg-BG" sz="3000" dirty="0" smtClean="0"/>
              <a:t>изчислена като положително число)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</a:t>
            </a:r>
            <a:r>
              <a:rPr lang="bg-BG" noProof="1" smtClean="0"/>
              <a:t>лява и дясна сума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93812" y="4170154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19193" y="4168703"/>
            <a:ext cx="2908453" cy="2231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50497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95828" y="4196620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10620" y="4195170"/>
            <a:ext cx="2555792" cy="2204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567943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8179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9048" y="1447800"/>
            <a:ext cx="11885611" cy="37279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Integer.parseInt(console.nextLine());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leftSum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i &lt;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* 2;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</a:t>
            </a:r>
          </a:p>
          <a:p>
            <a:pPr>
              <a:lnSpc>
                <a:spcPct val="105000"/>
              </a:lnSpc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leftSum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leftSum +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Integer.parseInt(console.nextLine());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read and calculate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rightSum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Yes,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"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leftSum);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No,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"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Math.Abs(rightSum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leftSum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judge.softuni.bg/Contests/Practice/Index/154#6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/>
              <a:t> </a:t>
            </a:r>
            <a:r>
              <a:rPr lang="bg-BG" sz="3200" dirty="0" smtClean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Проверява дали сумата на числата на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четни позиции </a:t>
            </a:r>
            <a:r>
              <a:rPr lang="bg-BG" sz="3000" dirty="0" smtClean="0"/>
              <a:t>е равна на сумата на числата на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 равенство печата "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 smtClean="0"/>
              <a:t>" </a:t>
            </a:r>
            <a:r>
              <a:rPr lang="en-US" sz="3000" dirty="0" smtClean="0"/>
              <a:t>+</a:t>
            </a:r>
            <a:r>
              <a:rPr lang="bg-BG" sz="3000" dirty="0" smtClean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 smtClean="0"/>
              <a:t>; иначе печата </a:t>
            </a:r>
            <a:r>
              <a:rPr lang="en-US" sz="3000" dirty="0" smtClean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 smtClean="0"/>
              <a:t>" +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(</a:t>
            </a:r>
            <a:r>
              <a:rPr lang="bg-BG" sz="3000" dirty="0" smtClean="0"/>
              <a:t>положително число). 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</a:t>
            </a:r>
            <a:r>
              <a:rPr lang="bg-BG" noProof="1" smtClean="0"/>
              <a:t>четна / нечетна сума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4149921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09593" y="4148471"/>
            <a:ext cx="1775019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40897" y="51071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412" y="414847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977020" y="414847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16729" y="5110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80412" y="411480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87020" y="411480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226729" y="50768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935594"/>
            <a:ext cx="10493756" cy="51877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</a:t>
            </a:r>
            <a:r>
              <a:rPr lang="en-US" sz="278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Integer.parseInt(console.nextLine());</a:t>
            </a:r>
          </a:p>
          <a:p>
            <a:pPr>
              <a:lnSpc>
                <a:spcPct val="105000"/>
              </a:lnSpc>
            </a:pP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oddSum </a:t>
            </a:r>
            <a:r>
              <a:rPr lang="en-US" sz="278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>
              <a:lnSpc>
                <a:spcPct val="105000"/>
              </a:lnSpc>
            </a:pP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evenSum </a:t>
            </a:r>
            <a:r>
              <a:rPr lang="en-US" sz="278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>
              <a:lnSpc>
                <a:spcPct val="105000"/>
              </a:lnSpc>
            </a:pPr>
            <a:r>
              <a:rPr lang="en-US" sz="278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</a:t>
            </a:r>
            <a:r>
              <a:rPr lang="en-US" sz="278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i &lt; n; i</a:t>
            </a: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r>
              <a:rPr lang="bg-BG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78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element </a:t>
            </a:r>
            <a:r>
              <a:rPr lang="en-US" sz="278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Integer.parseInt(console.nextLine());</a:t>
            </a:r>
            <a:endParaRPr lang="en-US" sz="278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8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 % 2 == </a:t>
            </a: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</a:t>
            </a:r>
          </a:p>
          <a:p>
            <a:pPr>
              <a:lnSpc>
                <a:spcPct val="105000"/>
              </a:lnSpc>
            </a:pPr>
            <a:r>
              <a:rPr lang="en-US" sz="278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oddSum </a:t>
            </a:r>
            <a:r>
              <a:rPr lang="en-US" sz="278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element;</a:t>
            </a:r>
          </a:p>
          <a:p>
            <a:pPr>
              <a:lnSpc>
                <a:spcPct val="105000"/>
              </a:lnSpc>
            </a:pP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78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evenSum </a:t>
            </a:r>
            <a:r>
              <a:rPr lang="en-US" sz="278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element;</a:t>
            </a:r>
          </a:p>
          <a:p>
            <a:pPr>
              <a:lnSpc>
                <a:spcPct val="105000"/>
              </a:lnSpc>
            </a:pP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78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print the sum / difference</a:t>
            </a:r>
            <a:endParaRPr lang="en-US" sz="278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judge.softuni.bg/Contests/Practice/Index/154#7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въвежда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(стринг)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Отпечатва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сумата на гласните букви </a:t>
            </a:r>
            <a:r>
              <a:rPr lang="bg-BG" dirty="0" smtClean="0"/>
              <a:t>според таблицата по-долу:</a:t>
            </a:r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pPr lvl="1"/>
            <a:r>
              <a:rPr lang="bg-BG" dirty="0" smtClean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Задача: </a:t>
            </a:r>
            <a:r>
              <a:rPr lang="bg-BG" noProof="1" smtClean="0"/>
              <a:t>сумиране на гласните букви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6660" y="467503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46164" y="467358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90283" y="478279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147953"/>
              </p:ext>
            </p:extLst>
          </p:nvPr>
        </p:nvGraphicFramePr>
        <p:xfrm>
          <a:off x="3338212" y="2665408"/>
          <a:ext cx="51946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920"/>
                <a:gridCol w="1038920"/>
                <a:gridCol w="1038920"/>
                <a:gridCol w="1038920"/>
                <a:gridCol w="1038920"/>
              </a:tblGrid>
              <a:tr h="323599"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3599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1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2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3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4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5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363204" y="4661848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e+o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2+4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6</a:t>
            </a: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3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917308" y="469262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835774" y="469117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179893" y="48003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Rectangle 42"/>
          <p:cNvSpPr/>
          <p:nvPr/>
        </p:nvSpPr>
        <p:spPr>
          <a:xfrm>
            <a:off x="9355708" y="4679437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 = 3</a:t>
            </a: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3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56660" y="553760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bamboo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846164" y="5536152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190283" y="56453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7" name="Rectangle 46"/>
          <p:cNvSpPr/>
          <p:nvPr/>
        </p:nvSpPr>
        <p:spPr>
          <a:xfrm>
            <a:off x="3363204" y="5524413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a+o+o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1+4+4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9</a:t>
            </a: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3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917308" y="555519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835774" y="555374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179893" y="566295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1" name="Rectangle 50"/>
          <p:cNvSpPr/>
          <p:nvPr/>
        </p:nvSpPr>
        <p:spPr>
          <a:xfrm>
            <a:off x="9355708" y="5542002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e+e = 2+2 = 4</a:t>
            </a: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3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7429362" cy="5530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/>
              <a:t>Повторения (цикли)</a:t>
            </a:r>
          </a:p>
          <a:p>
            <a:pPr marL="723900" lvl="1" indent="-420688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/>
              <a:t>цикъл в </a:t>
            </a:r>
            <a:r>
              <a:rPr lang="bg-BG" dirty="0" smtClean="0"/>
              <a:t>най-простата </a:t>
            </a:r>
            <a:r>
              <a:rPr lang="bg-BG" dirty="0"/>
              <a:t>му </a:t>
            </a:r>
            <a:r>
              <a:rPr lang="bg-BG" dirty="0" smtClean="0"/>
              <a:t>форма</a:t>
            </a:r>
          </a:p>
          <a:p>
            <a:pPr marL="723900" lvl="1" indent="-420688"/>
            <a:r>
              <a:rPr lang="bg-BG" dirty="0"/>
              <a:t>Задачи с прости </a:t>
            </a:r>
            <a:r>
              <a:rPr lang="bg-BG" dirty="0" smtClean="0"/>
              <a:t>повторения</a:t>
            </a:r>
          </a:p>
          <a:p>
            <a:pPr marL="723900" lvl="1" indent="-420688"/>
            <a:r>
              <a:rPr lang="bg-BG" dirty="0" smtClean="0"/>
              <a:t>Сума 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числа, най-голямо</a:t>
            </a:r>
            <a:br>
              <a:rPr lang="bg-BG" dirty="0" smtClean="0"/>
            </a:br>
            <a:r>
              <a:rPr lang="bg-BG" dirty="0" smtClean="0"/>
              <a:t>и най-малко число</a:t>
            </a:r>
            <a:endParaRPr lang="en-US" dirty="0" smtClean="0"/>
          </a:p>
          <a:p>
            <a:pPr marL="723900" lvl="1" indent="-420688"/>
            <a:r>
              <a:rPr lang="bg-BG" dirty="0" smtClean="0"/>
              <a:t>Сумиране на гласни букви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80030" y="1271366"/>
            <a:ext cx="3800782" cy="4900834"/>
            <a:chOff x="7780030" y="1271366"/>
            <a:chExt cx="3800782" cy="49008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0030" y="1271366"/>
              <a:ext cx="3800782" cy="49008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1306" y="1420906"/>
              <a:ext cx="1489253" cy="110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noProof="1" smtClean="0"/>
              <a:t>сумиране на гласни букви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926652"/>
            <a:ext cx="9666478" cy="53494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console.nextLine();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>
              <a:lnSpc>
                <a:spcPct val="110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s.length();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(s.charAt(i)) {</a:t>
            </a:r>
          </a:p>
          <a:p>
            <a:pPr>
              <a:lnSpc>
                <a:spcPct val="110000"/>
              </a:lnSpc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case 'e':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+=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2;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case 'i':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+=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3;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case 'o':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+=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4;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case 'u':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+=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5;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System.out.println("Vowels sum =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sum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24467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judge.softuni.bg/Contests/Practice/Index/154#8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 smtClean="0"/>
              <a:t>По-сложни 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050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147" y="18921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1330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  <a:endParaRPr lang="en-US" sz="44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Можем да повтаряме блок код с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</a:t>
            </a:r>
            <a:r>
              <a:rPr lang="bg-BG" sz="3200" dirty="0" smtClean="0"/>
              <a:t>цикъл: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 smtClean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 smtClean="0"/>
              <a:t>Можем да четем поредица от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/>
              <a:t> </a:t>
            </a:r>
            <a:r>
              <a:rPr lang="bg-BG" sz="3200" dirty="0" smtClean="0"/>
              <a:t>числа от конзолата: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808514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32776" y="1823417"/>
            <a:ext cx="6837072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3" y="4330005"/>
            <a:ext cx="1072793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Integer.parseInt(console.nextLine());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num = Integer.parseInt(console.nextLine());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8759" y="1306406"/>
            <a:ext cx="132245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6377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Конструкция за цикъл </a:t>
            </a:r>
            <a:r>
              <a:rPr lang="en-US" b="1" dirty="0" smtClean="0">
                <a:latin typeface="Consolas" panose="020B0609020204030204" pitchFamily="49" charset="0"/>
              </a:rPr>
              <a:t>for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812" y="1117996"/>
            <a:ext cx="411515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В програмирането често пъти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За целта използваме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 smtClean="0"/>
              <a:t>-</a:t>
            </a:r>
            <a:r>
              <a:rPr lang="bg-BG" sz="3000" dirty="0" smtClean="0"/>
              <a:t>цикъл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6212" y="4800600"/>
            <a:ext cx="9372600" cy="6717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4288489"/>
            <a:ext cx="103632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0424" y="2971801"/>
            <a:ext cx="2667000" cy="1077621"/>
          </a:xfrm>
          <a:prstGeom prst="wedgeRoundRectCallout">
            <a:avLst>
              <a:gd name="adj1" fmla="val -23359"/>
              <a:gd name="adj2" fmla="val 863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 за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цикъл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691871" y="2971800"/>
            <a:ext cx="1967753" cy="1077621"/>
          </a:xfrm>
          <a:prstGeom prst="wedgeRoundRectCallout">
            <a:avLst>
              <a:gd name="adj1" fmla="val -47658"/>
              <a:gd name="adj2" fmla="val 825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 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031659" y="3096280"/>
            <a:ext cx="1967753" cy="1077621"/>
          </a:xfrm>
          <a:prstGeom prst="wedgeRoundRectCallout">
            <a:avLst>
              <a:gd name="adj1" fmla="val -77023"/>
              <a:gd name="adj2" fmla="val 726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 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345156" y="3581400"/>
            <a:ext cx="2819400" cy="1454624"/>
          </a:xfrm>
          <a:prstGeom prst="wedgeRoundRectCallout">
            <a:avLst>
              <a:gd name="adj1" fmla="val -97469"/>
              <a:gd name="adj2" fmla="val 758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цикъла: блок команди за изпълнение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28" y="4946223"/>
            <a:ext cx="4938168" cy="116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Да се напише програма, която печата числата от 1 до 100:</a:t>
            </a: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sz="3200" dirty="0" smtClean="0"/>
              <a:t>Може да използвате </a:t>
            </a:r>
            <a:r>
              <a:rPr lang="en-US" sz="3200" dirty="0" smtClean="0"/>
              <a:t>"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-loop"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shortcut </a:t>
            </a:r>
            <a:r>
              <a:rPr lang="bg-BG" sz="3200" dirty="0" smtClean="0"/>
              <a:t>в </a:t>
            </a:r>
            <a:r>
              <a:rPr lang="en-US" sz="3200" dirty="0" smtClean="0"/>
              <a:t>IntelliJ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Пример: числа от 1 до 100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1954209"/>
            <a:ext cx="10667998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judge.softuni.bg/Contests/Practice/Index/154#0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6115204" y="5393560"/>
            <a:ext cx="46091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2208213" y="4700586"/>
            <a:ext cx="4114799" cy="491273"/>
          </a:xfrm>
          <a:prstGeom prst="wedgeRoundRectCallout">
            <a:avLst>
              <a:gd name="adj1" fmla="val -59394"/>
              <a:gd name="adj2" fmla="val 354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Натиснете </a:t>
            </a:r>
            <a:r>
              <a:rPr lang="en-US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[TAB]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526" y="4919454"/>
            <a:ext cx="4415886" cy="1256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намира всички числа в интервала </a:t>
            </a:r>
            <a:r>
              <a:rPr lang="en-US" dirty="0" smtClean="0"/>
              <a:t>[1…1000], </a:t>
            </a:r>
            <a:r>
              <a:rPr lang="bg-BG" dirty="0" smtClean="0"/>
              <a:t>които завършват на 7: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числа до 1000, завършващи на 7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682657"/>
            <a:ext cx="10363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3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</a:t>
            </a:r>
            <a:r>
              <a:rPr lang="en-US" sz="3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</a:p>
          <a:p>
            <a:r>
              <a:rPr lang="en-US" sz="3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% 10 == 7) {</a:t>
            </a:r>
          </a:p>
          <a:p>
            <a:r>
              <a:rPr lang="en-US" sz="3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System.out.println(i);</a:t>
            </a:r>
          </a:p>
          <a:p>
            <a:r>
              <a:rPr lang="en-US" sz="3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3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judge.softuni.bg/Contests/Practice/Index/154#1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отпечатва буквите от латинската азбука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dirty="0" smtClean="0"/>
              <a:t> …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z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циклите работят не само с числа, може и с букви: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всички латински букви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2" y="3151496"/>
            <a:ext cx="10972800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System.out.print("Latin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alphabet:");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letter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'z'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System.out.print("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letter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System.out.println();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5855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judge.softuni.bg/Contests/Practice/Index/154#2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Да се напише програма, която въвежда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 и ги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От първия ред на входа се въвежда броят числа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 smtClean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реда се въвежда по едно число</a:t>
            </a:r>
          </a:p>
          <a:p>
            <a:pPr lvl="1"/>
            <a:r>
              <a:rPr lang="bg-BG" dirty="0" smtClean="0"/>
              <a:t>Числата се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сумират</a:t>
            </a:r>
            <a:r>
              <a:rPr lang="bg-BG" dirty="0" smtClean="0"/>
              <a:t> и накрая се отпечатва резултатът</a:t>
            </a:r>
            <a:endParaRPr lang="en-US" dirty="0" smtClean="0"/>
          </a:p>
          <a:p>
            <a:pPr lvl="1"/>
            <a:r>
              <a:rPr lang="bg-BG" dirty="0" smtClean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сумиране на числа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36985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14766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074443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70212" y="4116251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47993" y="4114801"/>
            <a:ext cx="792379" cy="21328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07936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066212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43993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091030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сумиране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07323"/>
            <a:ext cx="10363200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");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Integer.parseInt(console.nextLine());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System.out.println("Enter the numbers:");</a:t>
            </a:r>
          </a:p>
          <a:p>
            <a:pPr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i &lt; n; i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num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Integer.parseInt(console.nextLine());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sum + num;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judge.softuni.bg/Contests/Practice/Index/154#3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1851</Words>
  <Application>Microsoft Office PowerPoint</Application>
  <PresentationFormat>Custom</PresentationFormat>
  <Paragraphs>378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SoftUni 16x9</vt:lpstr>
      <vt:lpstr>Повторения (цикли)</vt:lpstr>
      <vt:lpstr>Съдържание</vt:lpstr>
      <vt:lpstr>Повторения на блокове код</vt:lpstr>
      <vt:lpstr>Повторения (цикли)</vt:lpstr>
      <vt:lpstr>Пример: числа от 1 до 100</vt:lpstr>
      <vt:lpstr>Пример: числа до 1000, завършващи на 7</vt:lpstr>
      <vt:lpstr>Пример: всички латински букви</vt:lpstr>
      <vt:lpstr>Пример: сумиране на числа</vt:lpstr>
      <vt:lpstr>Решение: сумиране на числа</vt:lpstr>
      <vt:lpstr>Пример: най-голямо число</vt:lpstr>
      <vt:lpstr>Решение: най-голямо число</vt:lpstr>
      <vt:lpstr>Пример: най-малко число</vt:lpstr>
      <vt:lpstr>Повторения на блокове код</vt:lpstr>
      <vt:lpstr>Задачи с цикли</vt:lpstr>
      <vt:lpstr>Задача: лява и дясна сума</vt:lpstr>
      <vt:lpstr>Решение: лява и дясна сума</vt:lpstr>
      <vt:lpstr>Задача: четна / нечетна сума</vt:lpstr>
      <vt:lpstr>Решение: четна / нечетна сума</vt:lpstr>
      <vt:lpstr>Задача: сумиране на гласните букви</vt:lpstr>
      <vt:lpstr>Решение: сумиране на гласни букви</vt:lpstr>
      <vt:lpstr>По-сложни задачи с цикли</vt:lpstr>
      <vt:lpstr>Какво научихме днес?</vt:lpstr>
      <vt:lpstr>Повторения (цикли)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2016-10-21T21:27:36Z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