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74" r:id="rId2"/>
    <p:sldId id="530" r:id="rId3"/>
    <p:sldId id="531" r:id="rId4"/>
    <p:sldId id="580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8" r:id="rId21"/>
    <p:sldId id="549" r:id="rId22"/>
    <p:sldId id="551" r:id="rId23"/>
    <p:sldId id="581" r:id="rId24"/>
    <p:sldId id="553" r:id="rId25"/>
    <p:sldId id="554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84" r:id="rId46"/>
    <p:sldId id="585" r:id="rId47"/>
    <p:sldId id="586" r:id="rId48"/>
    <p:sldId id="587" r:id="rId49"/>
    <p:sldId id="588" r:id="rId50"/>
    <p:sldId id="349" r:id="rId51"/>
    <p:sldId id="528" r:id="rId52"/>
    <p:sldId id="582" r:id="rId53"/>
    <p:sldId id="583" r:id="rId54"/>
    <p:sldId id="405" r:id="rId55"/>
    <p:sldId id="40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Node.js Filesystem" id="{91F416ED-73FE-49FC-994E-5899957B4320}">
          <p14:sldIdLst>
            <p14:sldId id="580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Relational vs Non-relational" id="{11B428FA-9320-44D9-84E1-DE93C6D1D56F}">
          <p14:sldIdLst>
            <p14:sldId id="540"/>
            <p14:sldId id="541"/>
            <p14:sldId id="542"/>
            <p14:sldId id="543"/>
          </p14:sldIdLst>
        </p14:section>
        <p14:section name="MongoDB" id="{37BC921E-10E8-4AB9-9344-D00D47B9056D}">
          <p14:sldIdLst>
            <p14:sldId id="544"/>
            <p14:sldId id="545"/>
            <p14:sldId id="546"/>
            <p14:sldId id="548"/>
            <p14:sldId id="549"/>
            <p14:sldId id="551"/>
          </p14:sldIdLst>
        </p14:section>
        <p14:section name="Mongoose Overview" id="{A96171A5-8304-449D-A410-4F984938DB68}">
          <p14:sldIdLst>
            <p14:sldId id="581"/>
            <p14:sldId id="553"/>
            <p14:sldId id="554"/>
            <p14:sldId id="557"/>
          </p14:sldIdLst>
        </p14:section>
        <p14:section name="Mongoose Models" id="{88CC0D59-CA30-41A7-8B7D-0E7831F055AF}">
          <p14:sldIdLst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CRUD with Mongoose" id="{BF680AC6-0F65-419F-89C0-B8D3FB4F7514}">
          <p14:sldIdLst>
            <p14:sldId id="565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Mongoose Queries" id="{71111D9A-F3A2-449A-88A6-CDC5117FBD05}">
          <p14:sldIdLst>
            <p14:sldId id="572"/>
            <p14:sldId id="573"/>
            <p14:sldId id="574"/>
            <p14:sldId id="575"/>
          </p14:sldIdLst>
        </p14:section>
        <p14:section name="Model Population" id="{25CE1838-2DD4-4178-9A27-DD1265B4DDC1}">
          <p14:sldIdLst>
            <p14:sldId id="584"/>
            <p14:sldId id="585"/>
            <p14:sldId id="586"/>
            <p14:sldId id="587"/>
            <p14:sldId id="588"/>
          </p14:sldIdLst>
        </p14:section>
        <p14:section name="Conclusion" id="{10E03AB1-9AA8-4E86-9A64-D741901E50A2}">
          <p14:sldIdLst>
            <p14:sldId id="349"/>
            <p14:sldId id="528"/>
            <p14:sldId id="582"/>
            <p14:sldId id="58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90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34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9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booster.com/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populat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Working with the </a:t>
            </a:r>
            <a:r>
              <a:rPr lang="en-US" dirty="0" err="1" smtClean="0"/>
              <a:t>Filesystem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9">
            <a:extLst>
              <a:ext uri="{FF2B5EF4-FFF2-40B4-BE49-F238E27FC236}">
                <a16:creationId xmlns:a16="http://schemas.microsoft.com/office/drawing/2014/main" xmlns="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39" y="3018118"/>
            <a:ext cx="1773734" cy="1773272"/>
          </a:xfrm>
          <a:prstGeom prst="rect">
            <a:avLst/>
          </a:prstGeom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xmlns="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494865"/>
            <a:ext cx="2252554" cy="15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1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('./target.txt');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262174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('./target.txt',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1905001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819401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Persistence Demo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server with file </a:t>
            </a:r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4496886" y="1785600"/>
            <a:ext cx="3192714" cy="1631411"/>
            <a:chOff x="3352086" y="1847797"/>
            <a:chExt cx="5297278" cy="24117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86" y="1847797"/>
              <a:ext cx="2090333" cy="2411728"/>
            </a:xfrm>
            <a:prstGeom prst="rect">
              <a:avLst/>
            </a:prstGeom>
          </p:spPr>
        </p:pic>
        <p:sp>
          <p:nvSpPr>
            <p:cNvPr id="2" name="Rectangle: Rounded Corners 1"/>
            <p:cNvSpPr>
              <a:spLocks noChangeAspect="1"/>
            </p:cNvSpPr>
            <p:nvPr/>
          </p:nvSpPr>
          <p:spPr>
            <a:xfrm>
              <a:off x="6705758" y="2514600"/>
              <a:ext cx="1448177" cy="814388"/>
            </a:xfrm>
            <a:prstGeom prst="roundRect">
              <a:avLst>
                <a:gd name="adj" fmla="val 8621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Trapezoid 2"/>
            <p:cNvSpPr/>
            <p:nvPr/>
          </p:nvSpPr>
          <p:spPr>
            <a:xfrm>
              <a:off x="6210329" y="3516832"/>
              <a:ext cx="2439035" cy="293169"/>
            </a:xfrm>
            <a:prstGeom prst="trapezoid">
              <a:avLst>
                <a:gd name="adj" fmla="val 170923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7" name="Arrow: Right 6"/>
            <p:cNvSpPr/>
            <p:nvPr/>
          </p:nvSpPr>
          <p:spPr>
            <a:xfrm>
              <a:off x="5711626" y="2430047"/>
              <a:ext cx="70789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Arrow: Right 7"/>
            <p:cNvSpPr/>
            <p:nvPr/>
          </p:nvSpPr>
          <p:spPr>
            <a:xfrm flipH="1">
              <a:off x="5711626" y="3053661"/>
              <a:ext cx="70789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3661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and </a:t>
            </a:r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5" name="Групиране 4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897FB46-7053-46F4-AD0F-0E75BD8E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F82A441-3B6D-4DA6-A174-F8914FA73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EB64338-416B-4156-A923-2438DA5A7D5A}"/>
                </a:ext>
              </a:extLst>
            </p:cNvPr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CCA56-C32E-4C47-A399-97F1363A6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Organize data into one or more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pPr>
              <a:buClr>
                <a:schemeClr val="tx1"/>
              </a:buClr>
            </a:pPr>
            <a:r>
              <a:rPr lang="en-US" dirty="0"/>
              <a:t>Unique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of data</a:t>
            </a:r>
          </a:p>
          <a:p>
            <a:pPr>
              <a:buClr>
                <a:schemeClr val="tx1"/>
              </a:buClr>
            </a:pPr>
            <a:r>
              <a:rPr lang="en-US" dirty="0"/>
              <a:t>Almost all relational databases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Foreign </a:t>
            </a:r>
            <a:r>
              <a:rPr lang="en-US" b="1" dirty="0">
                <a:solidFill>
                  <a:schemeClr val="bg1"/>
                </a:solidFill>
              </a:rPr>
              <a:t>Keys (FK)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2422566" y="3702133"/>
            <a:ext cx="88186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SELECT</a:t>
            </a:r>
            <a:r>
              <a:rPr lang="en-US" sz="2800" dirty="0">
                <a:solidFill>
                  <a:schemeClr val="tx2"/>
                </a:solidFill>
                <a:effectLst/>
              </a:rPr>
              <a:t> * </a:t>
            </a:r>
            <a:r>
              <a:rPr lang="en-US" sz="2800" dirty="0">
                <a:solidFill>
                  <a:schemeClr val="bg1"/>
                </a:solidFill>
                <a:effectLst/>
              </a:rPr>
              <a:t>FROM</a:t>
            </a:r>
            <a:r>
              <a:rPr lang="en-US" sz="2800" dirty="0">
                <a:solidFill>
                  <a:schemeClr val="tx2"/>
                </a:solidFill>
                <a:effectLst/>
              </a:rPr>
              <a:t> Students</a:t>
            </a:r>
            <a:endParaRPr lang="en-US" sz="28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8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5FCB3FE-D85A-4725-804D-C44583AD829D}"/>
              </a:ext>
            </a:extLst>
          </p:cNvPr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xmlns="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xmlns="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xmlns="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xmlns="" id="{D64219FD-16C5-42F3-BF62-92CD3F2C248A}"/>
              </a:ext>
            </a:extLst>
          </p:cNvPr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56C4B008-16E7-4F00-8D4E-1BC0A7FF78E5}"/>
              </a:ext>
            </a:extLst>
          </p:cNvPr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4255B67-33EB-4396-9855-93B09BE853F5}"/>
              </a:ext>
            </a:extLst>
          </p:cNvPr>
          <p:cNvGrpSpPr/>
          <p:nvPr/>
        </p:nvGrpSpPr>
        <p:grpSpPr>
          <a:xfrm rot="16200000">
            <a:off x="5602600" y="3711683"/>
            <a:ext cx="529481" cy="2134154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xmlns="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2E42709-9387-4D1C-8D55-09A102DA007C}"/>
                </a:ext>
              </a:extLst>
            </p:cNvPr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74A0C6A-C8C4-44A9-9736-CA516EB7A176}"/>
              </a:ext>
            </a:extLst>
          </p:cNvPr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xmlns="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xmlns="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xmlns="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xmlns="" id="{9650CF08-83FF-4F8F-858B-ABBC223FD86F}"/>
              </a:ext>
            </a:extLst>
          </p:cNvPr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xmlns="" id="{C553BBA8-93FE-4E1A-B503-7A7F4B3626E4}"/>
              </a:ext>
            </a:extLst>
          </p:cNvPr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8923" y="2590800"/>
            <a:ext cx="2439034" cy="188113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B6AD1-56E6-4FDA-9701-685AE40D6D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  <a:p>
            <a:pPr>
              <a:spcBef>
                <a:spcPts val="195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pPr>
              <a:buClr>
                <a:schemeClr val="tx1"/>
              </a:buClr>
            </a:pPr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Cassandra</a:t>
            </a:r>
            <a:r>
              <a:rPr lang="en-US" dirty="0" smtClean="0"/>
              <a:t>, </a:t>
            </a:r>
            <a:r>
              <a:rPr lang="en-US" b="1" dirty="0" err="1">
                <a:solidFill>
                  <a:schemeClr val="bg1"/>
                </a:solidFill>
              </a:rPr>
              <a:t>Redis</a:t>
            </a:r>
            <a:r>
              <a:rPr lang="en-US" dirty="0"/>
              <a:t>, etc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bg-BG" sz="2500" dirty="0" smtClean="0">
                <a:solidFill>
                  <a:schemeClr val="bg1"/>
                </a:solidFill>
                <a:effectLst/>
              </a:rPr>
              <a:t>_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id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peter@gmail.com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,</a:t>
            </a:r>
            <a:endParaRPr lang="en-US" sz="2500" dirty="0">
              <a:solidFill>
                <a:schemeClr val="tx1"/>
              </a:solidFill>
              <a:effectLst/>
            </a:endParaRP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Overview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Configuration, </a:t>
            </a:r>
            <a:r>
              <a:rPr lang="en-US" dirty="0" smtClean="0"/>
              <a:t>Startup</a:t>
            </a:r>
            <a:endParaRPr lang="en-US" dirty="0"/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2625268"/>
            <a:ext cx="110518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7" y="2568430"/>
            <a:ext cx="1207591" cy="1207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1" y="1346165"/>
            <a:ext cx="1765464" cy="12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610" y="4114801"/>
            <a:ext cx="10442119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8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mongodb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administrator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&lt;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path </a:t>
            </a:r>
            <a:r>
              <a:rPr lang="en-US" sz="2500" dirty="0">
                <a:solidFill>
                  <a:schemeClr val="tx2"/>
                </a:solidFill>
                <a:effectLst/>
              </a:rPr>
              <a:t>to 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&gt;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&lt;path </a:t>
            </a:r>
            <a:r>
              <a:rPr lang="en-US" sz="2500" dirty="0">
                <a:solidFill>
                  <a:schemeClr val="tx2"/>
                </a:solidFill>
                <a:effectLst/>
              </a:rPr>
              <a:t>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data&gt;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39" y="2804531"/>
            <a:ext cx="5041959" cy="1066800"/>
          </a:xfrm>
          <a:prstGeom prst="wedgeRoundRectCallout">
            <a:avLst>
              <a:gd name="adj1" fmla="val -98607"/>
              <a:gd name="adj2" fmla="val 621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b="1" noProof="1">
                <a:solidFill>
                  <a:schemeClr val="bg1"/>
                </a:solidFill>
              </a:rPr>
              <a:t>C:\Program Files\MongoDB\Server\3.4\bin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91467"/>
            <a:ext cx="11807897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Node.js Filesystem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Mongoose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5266" y="1371600"/>
            <a:ext cx="357309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89FC4-E420-4C97-95E7-D070EBE02F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b="1" dirty="0">
                <a:solidFill>
                  <a:schemeClr val="bg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968" y="2372047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show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968" y="3014252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968" y="3645175"/>
            <a:ext cx="8079304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968" y="4326536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968" y="4936408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81" y="1344496"/>
            <a:ext cx="2972574" cy="880304"/>
          </a:xfrm>
          <a:prstGeom prst="wedgeRoundRectCallout">
            <a:avLst>
              <a:gd name="adj1" fmla="val -45849"/>
              <a:gd name="adj2" fmla="val 142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Shows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databases in data </a:t>
            </a:r>
            <a:r>
              <a:rPr lang="en-US" sz="2500" b="1" noProof="1">
                <a:solidFill>
                  <a:schemeClr val="bg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55" y="4936408"/>
            <a:ext cx="2743915" cy="761999"/>
          </a:xfrm>
          <a:prstGeom prst="wedgeRoundRectCallout">
            <a:avLst>
              <a:gd name="adj1" fmla="val -40522"/>
              <a:gd name="adj2" fmla="val -291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Gets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entries in database</a:t>
            </a:r>
          </a:p>
        </p:txBody>
      </p:sp>
      <p:sp>
        <p:nvSpPr>
          <p:cNvPr id="1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 3T-&gt;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 smtClean="0"/>
              <a:t>NoSQLBooster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https://nosqlbooster.com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4" y="3936298"/>
            <a:ext cx="6855783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531951" y="1447801"/>
            <a:ext cx="830796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 = require('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mongodb.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 = '</a:t>
            </a:r>
            <a:r>
              <a:rPr lang="en-US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dirty="0">
                <a:solidFill>
                  <a:schemeClr val="bg1"/>
                </a:solidFill>
                <a:effectLst/>
              </a:rPr>
              <a:t>://localhost:27017</a:t>
            </a:r>
            <a:r>
              <a:rPr lang="en-US" dirty="0">
                <a:solidFill>
                  <a:schemeClr val="tx1"/>
                </a:solidFill>
                <a:effectLst/>
              </a:rPr>
              <a:t>';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client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client.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</a:t>
            </a:r>
            <a:r>
              <a:rPr lang="en-US" dirty="0">
                <a:solidFill>
                  <a:schemeClr val="tx1"/>
                </a:solidFill>
                <a:effectLst/>
              </a:rPr>
              <a:t>(function(err)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client.db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testdb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people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db.collection</a:t>
            </a:r>
            <a:r>
              <a:rPr lang="en-US" dirty="0">
                <a:solidFill>
                  <a:schemeClr val="tx1"/>
                </a:solidFill>
                <a:effectLst/>
              </a:rPr>
              <a:t>('people');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insert</a:t>
            </a:r>
            <a:r>
              <a:rPr lang="en-US" dirty="0">
                <a:solidFill>
                  <a:schemeClr val="tx1"/>
                </a:solidFill>
                <a:effectLst/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 name: 'Ivan' }).</a:t>
            </a:r>
            <a:r>
              <a:rPr lang="en-US" dirty="0" err="1">
                <a:solidFill>
                  <a:schemeClr val="bg1"/>
                </a:solidFill>
                <a:effectLst/>
              </a:rPr>
              <a:t>toArray</a:t>
            </a:r>
            <a:r>
              <a:rPr lang="en-US" dirty="0">
                <a:solidFill>
                  <a:schemeClr val="tx1"/>
                </a:solidFill>
                <a:effectLst/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19" y="5104743"/>
            <a:ext cx="3048795" cy="914400"/>
          </a:xfrm>
          <a:prstGeom prst="wedgeRoundRectCallout">
            <a:avLst>
              <a:gd name="adj1" fmla="val -50512"/>
              <a:gd name="adj2" fmla="val -10771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b="1" noProof="1">
                <a:solidFill>
                  <a:schemeClr val="bg1"/>
                </a:solidFill>
              </a:rPr>
              <a:t>all </a:t>
            </a:r>
            <a:r>
              <a:rPr lang="en-US" sz="2800" noProof="1">
                <a:solidFill>
                  <a:srgbClr val="FFFFFF"/>
                </a:solidFill>
              </a:rPr>
              <a:t>data into the </a:t>
            </a:r>
            <a:r>
              <a:rPr lang="en-US" sz="2800" b="1" noProof="1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929" y="2571549"/>
            <a:ext cx="3048795" cy="914400"/>
          </a:xfrm>
          <a:prstGeom prst="wedgeRoundRectCallout">
            <a:avLst>
              <a:gd name="adj1" fmla="val -125645"/>
              <a:gd name="adj2" fmla="val -6596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b="1" noProof="1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Overview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Models,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mongoosej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77" y="1720800"/>
            <a:ext cx="3496798" cy="16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Mongoose is a object-document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module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</a:t>
            </a:r>
            <a:r>
              <a:rPr lang="en-US" dirty="0"/>
              <a:t>for MongoDB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bg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dirty="0"/>
              <a:t>your application data.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/>
              <a:t> type in CMD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2697258" y="5761513"/>
            <a:ext cx="8239915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mongoose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val="8141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2031069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mongoose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= require(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3658692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bg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8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Host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b="1" dirty="0" err="1">
                <a:solidFill>
                  <a:schemeClr val="bg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2" y="3678992"/>
            <a:ext cx="5714901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Constructor, Virtual Properties, </a:t>
            </a:r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30" y="1663200"/>
            <a:ext cx="1447368" cy="19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Mongoose </a:t>
            </a:r>
            <a:r>
              <a:rPr lang="en-US" b="1" dirty="0">
                <a:solidFill>
                  <a:schemeClr val="bg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b="1" dirty="0">
                <a:solidFill>
                  <a:schemeClr val="bg1"/>
                </a:solidFill>
              </a:rPr>
              <a:t>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b="1" dirty="0">
                <a:solidFill>
                  <a:schemeClr val="bg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b="1" dirty="0" err="1">
                <a:solidFill>
                  <a:schemeClr val="bg1"/>
                </a:solidFill>
              </a:rPr>
              <a:t>mongoose.Schema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684729" y="3689296"/>
            <a:ext cx="724088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propString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String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propNumber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Number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propObject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{}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propArray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[]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propBool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Model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solidFill>
                  <a:schemeClr val="tx1"/>
                </a:solidFill>
                <a:effectLst/>
              </a:rPr>
              <a:t>('Model', </a:t>
            </a:r>
            <a:r>
              <a:rPr lang="en-US" dirty="0" err="1">
                <a:solidFill>
                  <a:schemeClr val="bg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3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b="1" dirty="0">
                <a:solidFill>
                  <a:schemeClr val="bg1"/>
                </a:solidFill>
              </a:rPr>
              <a:t>object constructors</a:t>
            </a:r>
            <a:r>
              <a:rPr lang="en-US" sz="3000" dirty="0"/>
              <a:t> they can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b="1" dirty="0">
                <a:solidFill>
                  <a:schemeClr val="bg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b="1" dirty="0">
                <a:solidFill>
                  <a:schemeClr val="bg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03776" y="3736562"/>
            <a:ext cx="80793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bg-BG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tx1"/>
                </a:solidFill>
                <a:effectLst/>
              </a:rPr>
              <a:t> new</a:t>
            </a:r>
            <a:r>
              <a:rPr lang="bg-BG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({…})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>
                <a:solidFill>
                  <a:schemeClr val="bg1"/>
                </a:solidFill>
                <a:effectLst/>
              </a:rPr>
              <a:t>methods</a:t>
            </a:r>
            <a:r>
              <a:rPr lang="en-US" dirty="0" err="1"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getInfo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solidFill>
                  <a:schemeClr val="bg1"/>
                </a:solidFill>
                <a:effectLst/>
              </a:rPr>
              <a:t>function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() {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return `I am ${</a:t>
            </a:r>
            <a:r>
              <a:rPr lang="en-US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dirty="0" err="1">
                <a:solidFill>
                  <a:schemeClr val="tx1"/>
                </a:solidFill>
                <a:effectLst/>
              </a:rPr>
              <a:t>.firstName</a:t>
            </a:r>
            <a:r>
              <a:rPr lang="en-US" dirty="0">
                <a:solidFill>
                  <a:schemeClr val="tx1"/>
                </a:solidFill>
                <a:effectLst/>
              </a:rPr>
              <a:t>} ${</a:t>
            </a:r>
            <a:r>
              <a:rPr lang="en-US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dirty="0" err="1">
                <a:solidFill>
                  <a:schemeClr val="tx1"/>
                </a:solidFill>
                <a:effectLst/>
              </a:rPr>
              <a:t>.lastName</a:t>
            </a:r>
            <a:r>
              <a:rPr lang="en-US" dirty="0">
                <a:solidFill>
                  <a:schemeClr val="tx1"/>
                </a:solidFill>
                <a:effectLst/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student = new Student({ … } 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student.getInfo</a:t>
            </a:r>
            <a:r>
              <a:rPr lang="en-US" dirty="0">
                <a:solidFill>
                  <a:schemeClr val="tx1"/>
                </a:solidFill>
                <a:effectLst/>
              </a:rPr>
              <a:t>())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966" y="3317457"/>
            <a:ext cx="3048795" cy="838200"/>
          </a:xfrm>
          <a:prstGeom prst="wedgeRoundRectCallout">
            <a:avLst>
              <a:gd name="adj1" fmla="val -28256"/>
              <a:gd name="adj2" fmla="val 3794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b="1" noProof="1">
                <a:solidFill>
                  <a:schemeClr val="bg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Yet, not all properties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properties, that are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accessible </a:t>
            </a:r>
            <a:r>
              <a:rPr lang="en-US" dirty="0"/>
              <a:t>on all models, but are </a:t>
            </a:r>
            <a:r>
              <a:rPr lang="en-US" b="1" dirty="0">
                <a:solidFill>
                  <a:schemeClr val="bg1"/>
                </a:solidFill>
              </a:rPr>
              <a:t>not persisted </a:t>
            </a:r>
            <a:r>
              <a:rPr lang="en-US" dirty="0"/>
              <a:t>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3776" y="3950153"/>
            <a:ext cx="8079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>
                <a:solidFill>
                  <a:schemeClr val="bg1"/>
                </a:solidFill>
                <a:effectLst/>
              </a:rPr>
              <a:t>virtual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fullName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return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this.firstName</a:t>
            </a:r>
            <a:r>
              <a:rPr lang="en-US" dirty="0">
                <a:solidFill>
                  <a:schemeClr val="tx1"/>
                </a:solidFill>
                <a:effectLst/>
              </a:rPr>
              <a:t> + ' ' +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this.lastName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With Mongoose developers can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on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84638" y="3410681"/>
            <a:ext cx="96903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>
                <a:solidFill>
                  <a:schemeClr val="bg1"/>
                </a:solidFill>
                <a:effectLst/>
              </a:rPr>
              <a:t>validate</a:t>
            </a:r>
            <a:r>
              <a:rPr lang="en-US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	return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this.firstName.length</a:t>
            </a:r>
            <a:r>
              <a:rPr lang="en-US" dirty="0">
                <a:solidFill>
                  <a:schemeClr val="tx1"/>
                </a:solidFill>
                <a:effectLst/>
              </a:rPr>
              <a:t> &gt;= 2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&amp;&amp;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this.firstName.length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&lt;= 10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}, 'First name must be </a:t>
            </a:r>
            <a:r>
              <a:rPr lang="en-US" dirty="0">
                <a:solidFill>
                  <a:schemeClr val="bg1"/>
                </a:solidFill>
                <a:effectLst/>
              </a:rPr>
              <a:t>between 2</a:t>
            </a:r>
            <a:r>
              <a:rPr lang="en-US" dirty="0">
                <a:solidFill>
                  <a:schemeClr val="tx1"/>
                </a:solidFill>
                <a:effectLst/>
              </a:rPr>
              <a:t> and </a:t>
            </a:r>
            <a:r>
              <a:rPr lang="en-US" dirty="0">
                <a:solidFill>
                  <a:schemeClr val="bg1"/>
                </a:solidFill>
                <a:effectLst/>
              </a:rPr>
              <a:t>10</a:t>
            </a:r>
            <a:r>
              <a:rPr lang="en-US" dirty="0">
                <a:solidFill>
                  <a:schemeClr val="tx1"/>
                </a:solidFill>
                <a:effectLst/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57" y="5235711"/>
            <a:ext cx="3048795" cy="967665"/>
          </a:xfrm>
          <a:prstGeom prst="wedgeRoundRectCallout">
            <a:avLst>
              <a:gd name="adj1" fmla="val -62189"/>
              <a:gd name="adj2" fmla="val -5894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message as </a:t>
            </a:r>
            <a:r>
              <a:rPr lang="en-US" sz="2800" b="1" noProof="1">
                <a:solidFill>
                  <a:schemeClr val="bg1"/>
                </a:solidFill>
              </a:rPr>
              <a:t>second </a:t>
            </a:r>
            <a:r>
              <a:rPr lang="en-US" sz="2800" noProof="1">
                <a:solidFill>
                  <a:schemeClr val="bg2"/>
                </a:solidFill>
              </a:rPr>
              <a:t>param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bg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847237" y="3200400"/>
            <a:ext cx="102121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mongoose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('mongoose')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true, unique: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age: { type: Number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('Student')</a:t>
            </a:r>
          </a:p>
        </p:txBody>
      </p:sp>
    </p:spTree>
    <p:extLst>
      <p:ext uri="{BB962C8B-B14F-4D97-AF65-F5344CB8AC3E}">
        <p14:creationId xmlns:p14="http://schemas.microsoft.com/office/powerpoint/2010/main" val="4213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put each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all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models </a:t>
            </a:r>
            <a:r>
              <a:rPr lang="en-US" dirty="0"/>
              <a:t>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598" y="3048000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('./</a:t>
            </a:r>
            <a:r>
              <a:rPr lang="en-US" dirty="0" smtClean="0">
                <a:solidFill>
                  <a:schemeClr val="tx1"/>
                </a:solidFill>
                <a:effectLst/>
              </a:rPr>
              <a:t>models/Student')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95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Create, Read, Update, </a:t>
            </a:r>
            <a:r>
              <a:rPr lang="en-US" dirty="0" smtClean="0"/>
              <a:t>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818422"/>
            <a:ext cx="4048451" cy="16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all </a:t>
            </a:r>
            <a:r>
              <a:rPr lang="en-US" dirty="0"/>
              <a:t>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4991" y="2599657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</a:rPr>
              <a:t>new Student({}).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save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(callback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64991" y="4036759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({})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6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>
                <a:solidFill>
                  <a:schemeClr val="bg1"/>
                </a:solidFill>
                <a:effectLst/>
              </a:rPr>
              <a:t>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({_id: 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 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69660" y="5088998"/>
            <a:ext cx="1003616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({name: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studentName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452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1216" y="1549731"/>
            <a:ext cx="838418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mongoose = require('mongoose')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1"/>
                </a:solidFill>
                <a:effectLst/>
              </a:rPr>
              <a:t>unidb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  <a:effectLst/>
              </a:rPr>
              <a:t>minlength</a:t>
            </a:r>
            <a:r>
              <a:rPr lang="en-US" dirty="0">
                <a:solidFill>
                  <a:schemeClr val="tx1"/>
                </a:solidFill>
                <a:effectLst/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age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{ type: Number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('Student',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new Student({ </a:t>
            </a:r>
            <a:r>
              <a:rPr lang="en-US" dirty="0">
                <a:solidFill>
                  <a:schemeClr val="bg1"/>
                </a:solidFill>
                <a:effectLst/>
              </a:rPr>
              <a:t>name: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', </a:t>
            </a:r>
            <a:r>
              <a:rPr lang="en-US" dirty="0">
                <a:solidFill>
                  <a:schemeClr val="bg1"/>
                </a:solidFill>
                <a:effectLst/>
              </a:rPr>
              <a:t>age: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21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.</a:t>
            </a:r>
            <a:r>
              <a:rPr lang="en-US" dirty="0">
                <a:solidFill>
                  <a:schemeClr val="bg1"/>
                </a:solidFill>
                <a:effectLst/>
              </a:rPr>
              <a:t>save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.then(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</a:t>
            </a:r>
            <a:r>
              <a:rPr lang="en-US" dirty="0" err="1">
                <a:solidFill>
                  <a:schemeClr val="bg1"/>
                </a:solidFill>
                <a:effectLst/>
              </a:rPr>
              <a:t>student</a:t>
            </a:r>
            <a:r>
              <a:rPr lang="en-US" dirty="0" err="1">
                <a:solidFill>
                  <a:schemeClr val="tx1"/>
                </a:solidFill>
                <a:effectLst/>
              </a:rPr>
              <a:t>._id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463253" y="4957949"/>
            <a:ext cx="3615928" cy="854033"/>
          </a:xfrm>
          <a:prstGeom prst="wedgeRoundRectCallout">
            <a:avLst>
              <a:gd name="adj1" fmla="val -42292"/>
              <a:gd name="adj2" fmla="val -76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You can also use </a:t>
            </a:r>
            <a:r>
              <a:rPr lang="en-US" sz="2800" b="1" dirty="0" err="1" smtClean="0">
                <a:solidFill>
                  <a:schemeClr val="bg2"/>
                </a:solidFill>
              </a:rPr>
              <a:t>Student.</a:t>
            </a:r>
            <a:r>
              <a:rPr lang="en-US" sz="2800" b="1" dirty="0" err="1" smtClean="0">
                <a:solidFill>
                  <a:schemeClr val="bg1"/>
                </a:solidFill>
              </a:rPr>
              <a:t>create</a:t>
            </a:r>
            <a:r>
              <a:rPr lang="en-US" sz="2800" b="1" dirty="0" smtClean="0">
                <a:solidFill>
                  <a:schemeClr val="bg1"/>
                </a:solidFill>
              </a:rPr>
              <a:t>()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71291" y="1600801"/>
            <a:ext cx="693600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.then(students =&gt; console.log(students))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.catch(err =&gt;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console.error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(err))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then(students =&gt; console.log(students))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 =&gt; console.log(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40" y="3851001"/>
            <a:ext cx="3212150" cy="665018"/>
          </a:xfrm>
          <a:prstGeom prst="wedgeRoundRectCallout">
            <a:avLst>
              <a:gd name="adj1" fmla="val -41981"/>
              <a:gd name="adj2" fmla="val 143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Can return </a:t>
            </a:r>
            <a:r>
              <a:rPr lang="en-US" sz="2800" b="1" noProof="1">
                <a:solidFill>
                  <a:schemeClr val="bg1"/>
                </a:solidFill>
              </a:rPr>
              <a:t>multiple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88" y="5212240"/>
            <a:ext cx="2938653" cy="713860"/>
          </a:xfrm>
          <a:prstGeom prst="wedgeRoundRectCallout">
            <a:avLst>
              <a:gd name="adj1" fmla="val -42024"/>
              <a:gd name="adj2" fmla="val -1869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174290" y="2588821"/>
            <a:ext cx="3392122" cy="644783"/>
          </a:xfrm>
          <a:prstGeom prst="wedgeRoundRectCallout">
            <a:avLst>
              <a:gd name="adj1" fmla="val -57136"/>
              <a:gd name="adj2" fmla="val -285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Always handle errors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42573" y="1410492"/>
            <a:ext cx="823174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then</a:t>
            </a:r>
            <a:r>
              <a:rPr lang="en-US" dirty="0">
                <a:solidFill>
                  <a:schemeClr val="tx1"/>
                </a:solidFill>
                <a:effectLst/>
              </a:rPr>
              <a:t>(student =&gt; {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student.firstName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'</a:t>
            </a:r>
            <a:r>
              <a:rPr lang="en-US" dirty="0" err="1">
                <a:solidFill>
                  <a:schemeClr val="bg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save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dirty="0">
                <a:solidFill>
                  <a:schemeClr val="tx1"/>
                </a:solidFill>
                <a:effectLst/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update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: '</a:t>
            </a:r>
            <a:r>
              <a:rPr lang="en-US" dirty="0">
                <a:solidFill>
                  <a:schemeClr val="bg1"/>
                </a:solidFill>
                <a:effectLst/>
              </a:rPr>
              <a:t>Kiril</a:t>
            </a:r>
            <a:r>
              <a:rPr lang="en-US" dirty="0">
                <a:solidFill>
                  <a:schemeClr val="tx1"/>
                </a:solidFill>
                <a:effectLst/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multi</a:t>
            </a:r>
            <a:r>
              <a:rPr lang="en-US" dirty="0">
                <a:solidFill>
                  <a:schemeClr val="tx1"/>
                </a:solidFill>
                <a:effectLst/>
              </a:rPr>
              <a:t>: true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546" y="5379601"/>
            <a:ext cx="3373582" cy="879763"/>
          </a:xfrm>
          <a:prstGeom prst="wedgeRoundRectCallout">
            <a:avLst>
              <a:gd name="adj1" fmla="val -56027"/>
              <a:gd name="adj2" fmla="val -272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entities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4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Node.js File system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ile system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5" y="1389786"/>
            <a:ext cx="2515625" cy="25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node.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88" y="2426399"/>
            <a:ext cx="2541598" cy="9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&amp; </a:t>
            </a:r>
            <a:r>
              <a:rPr lang="en-US" dirty="0"/>
              <a:t>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54938" y="1791156"/>
            <a:ext cx="746954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remove</a:t>
            </a:r>
            <a:r>
              <a:rPr lang="en-US" dirty="0">
                <a:solidFill>
                  <a:schemeClr val="tx1"/>
                </a:solidFill>
                <a:effectLst/>
              </a:rPr>
              <a:t>({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count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then(console.log)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count</a:t>
            </a:r>
            <a:r>
              <a:rPr lang="en-US" dirty="0">
                <a:solidFill>
                  <a:schemeClr val="tx1"/>
                </a:solidFill>
                <a:effectLst/>
              </a:rPr>
              <a:t>({ age: { </a:t>
            </a:r>
            <a:r>
              <a:rPr lang="en-US" dirty="0">
                <a:solidFill>
                  <a:schemeClr val="bg1"/>
                </a:solidFill>
                <a:effectLst/>
              </a:rPr>
              <a:t>$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: 19 }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then(console.log)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200514" y="2576946"/>
            <a:ext cx="3392122" cy="644783"/>
          </a:xfrm>
          <a:prstGeom prst="wedgeRoundRectCallout">
            <a:avLst>
              <a:gd name="adj1" fmla="val -61337"/>
              <a:gd name="adj2" fmla="val -54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Remove by criteria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00514" y="4087091"/>
            <a:ext cx="3890051" cy="796636"/>
          </a:xfrm>
          <a:prstGeom prst="wedgeRoundRectCallout">
            <a:avLst>
              <a:gd name="adj1" fmla="val -61337"/>
              <a:gd name="adj2" fmla="val -54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Get the count by criteria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4745327" y="1478664"/>
            <a:ext cx="2646744" cy="26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46877" y="2994561"/>
            <a:ext cx="853662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$or</a:t>
            </a:r>
            <a:r>
              <a:rPr lang="en-US" dirty="0">
                <a:solidFill>
                  <a:schemeClr val="tx1"/>
                </a:solidFill>
                <a:effectLst/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46876" y="5820889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 }).</a:t>
            </a:r>
            <a:r>
              <a:rPr lang="en-US" dirty="0">
                <a:solidFill>
                  <a:schemeClr val="bg1"/>
                </a:solidFill>
                <a:effectLst/>
              </a:rPr>
              <a:t>or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17041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830" y="277332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':'Kirilov'})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830" y="3578240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(7)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830" y="433897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830" y="5963485"/>
            <a:ext cx="89597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':'Kirilov'}).</a:t>
            </a:r>
            <a:r>
              <a:rPr lang="en-US" dirty="0">
                <a:solidFill>
                  <a:schemeClr val="bg1"/>
                </a:solidFill>
                <a:effectLst/>
              </a:rPr>
              <a:t>select</a:t>
            </a:r>
            <a:r>
              <a:rPr lang="en-US" dirty="0">
                <a:solidFill>
                  <a:schemeClr val="tx1"/>
                </a:solidFill>
                <a:effectLst/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val="29797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D4E23BC-C881-46B3-B33C-58E13EED0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b="1" dirty="0">
                <a:solidFill>
                  <a:schemeClr val="bg1"/>
                </a:solidFill>
              </a:rPr>
              <a:t>stacked </a:t>
            </a:r>
            <a:r>
              <a:rPr lang="en-US" dirty="0"/>
              <a:t>one upon the other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4049" y="1861791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4049" y="3180853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598" y="4579192"/>
            <a:ext cx="9653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(18).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(65).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50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Population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Reference documents in other collections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90" y="1468583"/>
            <a:ext cx="2346219" cy="23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Population is the process of </a:t>
            </a:r>
            <a:r>
              <a:rPr lang="en-US" b="1" dirty="0">
                <a:solidFill>
                  <a:schemeClr val="bg1"/>
                </a:solidFill>
              </a:rPr>
              <a:t>automatically replacing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specified paths </a:t>
            </a:r>
            <a:r>
              <a:rPr lang="en-US" dirty="0"/>
              <a:t>in the document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document(s</a:t>
            </a:r>
            <a:r>
              <a:rPr lang="en-US" dirty="0"/>
              <a:t>) from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collection(s</a:t>
            </a:r>
            <a:r>
              <a:rPr lang="en-US" dirty="0" smtClean="0"/>
              <a:t>)</a:t>
            </a:r>
          </a:p>
          <a:p>
            <a:r>
              <a:rPr lang="en-US" dirty="0"/>
              <a:t>We may populate a single document, multiple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documents</a:t>
            </a:r>
            <a:r>
              <a:rPr lang="en-US" dirty="0"/>
              <a:t>, plain object, multiple plain objects,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all objects returned from a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138" y="1244621"/>
            <a:ext cx="11818096" cy="5201066"/>
          </a:xfrm>
        </p:spPr>
        <p:txBody>
          <a:bodyPr/>
          <a:lstStyle/>
          <a:p>
            <a:r>
              <a:rPr lang="en-US" dirty="0" smtClean="0"/>
              <a:t>We create </a:t>
            </a:r>
            <a:r>
              <a:rPr lang="en-US" b="1" dirty="0" smtClean="0">
                <a:solidFill>
                  <a:schemeClr val="bg1"/>
                </a:solidFill>
              </a:rPr>
              <a:t>two models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each other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03302" y="1866883"/>
            <a:ext cx="87563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new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name</a:t>
            </a:r>
            <a:r>
              <a:rPr lang="en-US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age: 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: String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teacher: 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'Teacher'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subjects: </a:t>
            </a:r>
            <a:r>
              <a:rPr lang="en-US" dirty="0">
                <a:solidFill>
                  <a:schemeClr val="tx1"/>
                </a:solidFill>
                <a:effectLst/>
              </a:rPr>
              <a:t>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'Subject' </a:t>
            </a:r>
            <a:r>
              <a:rPr lang="en-US" dirty="0">
                <a:solidFill>
                  <a:schemeClr val="tx1"/>
                </a:solidFill>
                <a:effectLst/>
              </a:rPr>
              <a:t>}]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new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title</a:t>
            </a:r>
            <a:r>
              <a:rPr lang="en-US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students: </a:t>
            </a:r>
            <a:r>
              <a:rPr lang="en-US" dirty="0">
                <a:solidFill>
                  <a:schemeClr val="tx1"/>
                </a:solidFill>
                <a:effectLst/>
              </a:rPr>
              <a:t>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'Student' </a:t>
            </a:r>
            <a:r>
              <a:rPr lang="en-US" dirty="0">
                <a:solidFill>
                  <a:schemeClr val="tx1"/>
                </a:solidFill>
                <a:effectLst/>
              </a:rPr>
              <a:t>}]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'Student',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Subject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'Subject',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66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 smtClean="0"/>
              <a:t>To load all the data </a:t>
            </a:r>
            <a:r>
              <a:rPr lang="en-US" b="1" dirty="0" smtClean="0">
                <a:solidFill>
                  <a:schemeClr val="bg1"/>
                </a:solidFill>
              </a:rPr>
              <a:t>referenced</a:t>
            </a:r>
            <a:r>
              <a:rPr lang="en-US" dirty="0" smtClean="0"/>
              <a:t> with the entity use </a:t>
            </a:r>
            <a:r>
              <a:rPr lang="en-US" b="1" dirty="0" smtClean="0">
                <a:solidFill>
                  <a:schemeClr val="bg1"/>
                </a:solidFill>
              </a:rPr>
              <a:t>populate()</a:t>
            </a:r>
          </a:p>
          <a:p>
            <a:pPr>
              <a:spcAft>
                <a:spcPts val="15000"/>
              </a:spcAft>
            </a:pPr>
            <a:r>
              <a:rPr lang="en-US" dirty="0" smtClean="0"/>
              <a:t>You can also load </a:t>
            </a:r>
            <a:r>
              <a:rPr lang="en-US" b="1" dirty="0" smtClean="0">
                <a:solidFill>
                  <a:schemeClr val="bg1"/>
                </a:solidFill>
              </a:rPr>
              <a:t>multiple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paths</a:t>
            </a:r>
          </a:p>
          <a:p>
            <a:pPr>
              <a:spcBef>
                <a:spcPts val="5000"/>
              </a:spcBef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1892082"/>
            <a:ext cx="875633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subjects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   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970" y="2854799"/>
            <a:ext cx="3462921" cy="13369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Will return an array of </a:t>
            </a:r>
            <a:r>
              <a:rPr lang="en-US" sz="2800" b="1" noProof="1" smtClean="0">
                <a:solidFill>
                  <a:schemeClr val="bg1"/>
                </a:solidFill>
              </a:rPr>
              <a:t>objects</a:t>
            </a:r>
            <a:r>
              <a:rPr lang="en-US" sz="2800" noProof="1" smtClean="0">
                <a:solidFill>
                  <a:schemeClr val="bg2"/>
                </a:solidFill>
              </a:rPr>
              <a:t> and </a:t>
            </a:r>
            <a:r>
              <a:rPr lang="en-US" sz="2800" b="1" noProof="1" smtClean="0">
                <a:solidFill>
                  <a:schemeClr val="bg1"/>
                </a:solidFill>
              </a:rPr>
              <a:t>NOT</a:t>
            </a:r>
            <a:r>
              <a:rPr lang="en-US" sz="2800" noProof="1" smtClean="0">
                <a:solidFill>
                  <a:schemeClr val="bg1"/>
                </a:solidFill>
              </a:rPr>
              <a:t> </a:t>
            </a:r>
            <a:r>
              <a:rPr lang="en-US" sz="2800" noProof="1" smtClean="0">
                <a:solidFill>
                  <a:schemeClr val="bg2"/>
                </a:solidFill>
              </a:rPr>
              <a:t>Id's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4363143"/>
            <a:ext cx="87563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('teacher')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teacher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subjects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   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6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1000"/>
              </a:spcAft>
            </a:pPr>
            <a:r>
              <a:rPr lang="en-US" dirty="0" smtClean="0"/>
              <a:t>Populate based on 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</a:p>
          <a:p>
            <a:pPr>
              <a:spcBef>
                <a:spcPts val="2000"/>
              </a:spcBef>
              <a:spcAft>
                <a:spcPts val="21000"/>
              </a:spcAft>
            </a:pPr>
            <a:r>
              <a:rPr lang="en-US" dirty="0" smtClean="0"/>
              <a:t>More </a:t>
            </a:r>
            <a:r>
              <a:rPr lang="en-US" dirty="0"/>
              <a:t>on populate </a:t>
            </a:r>
            <a:r>
              <a:rPr lang="en-US" dirty="0" smtClean="0"/>
              <a:t>here: </a:t>
            </a:r>
            <a:r>
              <a:rPr lang="en-US" dirty="0" smtClean="0">
                <a:hlinkClick r:id="rId2"/>
              </a:rPr>
              <a:t>mongoosejs.com/docs/populate.html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796375" y="1915374"/>
            <a:ext cx="87563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  <a:effectLst/>
              </a:rPr>
              <a:t>Subject.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find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({}).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populate({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'students',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match: { age: { $</a:t>
            </a:r>
            <a:r>
              <a:rPr lang="en-US" dirty="0" err="1">
                <a:solidFill>
                  <a:schemeClr val="tx1"/>
                </a:solidFill>
                <a:effectLst/>
              </a:rPr>
              <a:t>gte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19 </a:t>
            </a:r>
            <a:r>
              <a:rPr lang="en-US" dirty="0">
                <a:solidFill>
                  <a:schemeClr val="tx1"/>
                </a:solidFill>
                <a:effectLst/>
              </a:rPr>
              <a:t>}},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select</a:t>
            </a:r>
            <a:r>
              <a:rPr lang="en-US" dirty="0">
                <a:solidFill>
                  <a:schemeClr val="tx1"/>
                </a:solidFill>
                <a:effectLst/>
              </a:rPr>
              <a:t>: 'name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',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options: { limit: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3 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57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variants</a:t>
            </a:r>
            <a:endParaRPr lang="en-US" dirty="0"/>
          </a:p>
          <a:p>
            <a:endParaRPr lang="en-US" dirty="0"/>
          </a:p>
        </p:txBody>
      </p:sp>
      <p:sp>
        <p:nvSpPr>
          <p:cNvPr id="12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0696" y="1934217"/>
            <a:ext cx="864523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00696" y="3849405"/>
            <a:ext cx="8645236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00696" y="4812923"/>
            <a:ext cx="8645236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('./package.json', 'utf8',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83959" y="5407725"/>
            <a:ext cx="3731324" cy="578882"/>
          </a:xfrm>
          <a:prstGeom prst="wedgeRoundRectCallout">
            <a:avLst>
              <a:gd name="adj1" fmla="val -60561"/>
              <a:gd name="adj2" fmla="val -4848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81441" y="2557840"/>
            <a:ext cx="3790495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3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659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952800" y="1716114"/>
            <a:ext cx="76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</a:rPr>
              <a:t>NoSql</a:t>
            </a:r>
            <a:r>
              <a:rPr lang="en-US" sz="2400" dirty="0">
                <a:solidFill>
                  <a:schemeClr val="bg2"/>
                </a:solidFill>
              </a:rPr>
              <a:t> databases provide </a:t>
            </a:r>
            <a:r>
              <a:rPr lang="en-US" sz="2400" b="1" dirty="0">
                <a:solidFill>
                  <a:schemeClr val="bg1"/>
                </a:solidFill>
              </a:rPr>
              <a:t>superior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performance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Mongoose gives us a </a:t>
            </a:r>
            <a:r>
              <a:rPr lang="en-US" sz="2400" b="1" dirty="0">
                <a:solidFill>
                  <a:schemeClr val="bg1"/>
                </a:solidFill>
              </a:rPr>
              <a:t>schema-based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solution</a:t>
            </a: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Mongoose supports all </a:t>
            </a:r>
            <a:r>
              <a:rPr lang="en-US" sz="2400" b="1" dirty="0">
                <a:solidFill>
                  <a:schemeClr val="bg1"/>
                </a:solidFill>
              </a:rPr>
              <a:t>CRUD</a:t>
            </a:r>
            <a:r>
              <a:rPr lang="en-US" sz="2400" dirty="0">
                <a:solidFill>
                  <a:schemeClr val="bg2"/>
                </a:solidFill>
              </a:rPr>
              <a:t> operations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Chaining queries with Mongoose is </a:t>
            </a:r>
            <a:r>
              <a:rPr lang="en-US" sz="2400" dirty="0" smtClean="0">
                <a:solidFill>
                  <a:schemeClr val="bg2"/>
                </a:solidFill>
              </a:rPr>
              <a:t>possible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92597" y="2731776"/>
            <a:ext cx="727380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</a:t>
            </a:r>
            <a:r>
              <a:rPr lang="en-US" dirty="0">
                <a:solidFill>
                  <a:schemeClr val="bg2"/>
                </a:solidFill>
                <a:effectLst/>
              </a:rPr>
              <a:t> </a:t>
            </a:r>
            <a:r>
              <a:rPr lang="en-US" dirty="0" err="1">
                <a:solidFill>
                  <a:schemeClr val="bg2"/>
                </a:solidFill>
                <a:effectLst/>
              </a:rPr>
              <a:t>modelSchema</a:t>
            </a:r>
            <a:r>
              <a:rPr lang="en-US" dirty="0">
                <a:solidFill>
                  <a:schemeClr val="bg2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2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dirty="0">
                <a:solidFill>
                  <a:schemeClr val="bg2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bg2"/>
                </a:solidFill>
                <a:effectLst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effectLst/>
              </a:rPr>
              <a:t>propString</a:t>
            </a:r>
            <a:r>
              <a:rPr lang="en-US" dirty="0">
                <a:solidFill>
                  <a:schemeClr val="bg2"/>
                </a:solidFill>
                <a:effectLst/>
              </a:rPr>
              <a:t>: String </a:t>
            </a:r>
            <a:endParaRPr lang="en-US" dirty="0" smtClean="0">
              <a:solidFill>
                <a:schemeClr val="bg2"/>
              </a:solidFill>
              <a:effectLst/>
            </a:endParaRPr>
          </a:p>
          <a:p>
            <a:r>
              <a:rPr lang="en-US" dirty="0" smtClean="0">
                <a:solidFill>
                  <a:schemeClr val="bg2"/>
                </a:solidFill>
                <a:effectLst/>
              </a:rPr>
              <a:t>})</a:t>
            </a:r>
            <a:endParaRPr lang="en-US" dirty="0">
              <a:solidFill>
                <a:schemeClr val="bg2"/>
              </a:solidFill>
              <a:effectLst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1030794" y="4896000"/>
            <a:ext cx="733560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bg2"/>
                </a:solidFill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>
                <a:solidFill>
                  <a:schemeClr val="bg2"/>
                </a:solidFill>
              </a:rPr>
              <a:t>({}).</a:t>
            </a:r>
            <a:r>
              <a:rPr lang="en-US" dirty="0">
                <a:solidFill>
                  <a:schemeClr val="bg1"/>
                </a:solidFill>
              </a:rPr>
              <a:t>where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firstName</a:t>
            </a:r>
            <a:r>
              <a:rPr lang="en-US" dirty="0">
                <a:solidFill>
                  <a:schemeClr val="bg2"/>
                </a:solidFill>
              </a:rPr>
              <a:t>').</a:t>
            </a:r>
            <a:r>
              <a:rPr lang="en-US" dirty="0">
                <a:solidFill>
                  <a:schemeClr val="bg1"/>
                </a:solidFill>
              </a:rPr>
              <a:t>equals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gosho</a:t>
            </a:r>
            <a:r>
              <a:rPr lang="en-US" dirty="0" smtClean="0">
                <a:solidFill>
                  <a:schemeClr val="bg2"/>
                </a:solidFill>
              </a:rPr>
              <a:t>')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>
                <a:solidFill>
                  <a:schemeClr val="bg2"/>
                </a:solidFill>
              </a:rPr>
              <a:t>where('age').</a:t>
            </a:r>
            <a:r>
              <a:rPr lang="en-US" dirty="0" err="1">
                <a:solidFill>
                  <a:schemeClr val="bg1"/>
                </a:solidFill>
              </a:rPr>
              <a:t>gt</a:t>
            </a:r>
            <a:r>
              <a:rPr lang="en-US" dirty="0">
                <a:solidFill>
                  <a:schemeClr val="bg2"/>
                </a:solidFill>
              </a:rPr>
              <a:t>(18).</a:t>
            </a:r>
            <a:r>
              <a:rPr lang="en-US" dirty="0" err="1">
                <a:solidFill>
                  <a:schemeClr val="bg1"/>
                </a:solidFill>
              </a:rPr>
              <a:t>lt</a:t>
            </a:r>
            <a:r>
              <a:rPr lang="en-US" dirty="0">
                <a:solidFill>
                  <a:schemeClr val="bg2"/>
                </a:solidFill>
              </a:rPr>
              <a:t>(65).</a:t>
            </a:r>
            <a:r>
              <a:rPr lang="en-US" dirty="0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2"/>
                </a:solidFill>
              </a:rPr>
              <a:t>({</a:t>
            </a:r>
            <a:r>
              <a:rPr lang="en-US" dirty="0" smtClean="0">
                <a:solidFill>
                  <a:schemeClr val="bg2"/>
                </a:solidFill>
              </a:rPr>
              <a:t>age:1</a:t>
            </a:r>
            <a:r>
              <a:rPr lang="en-US" dirty="0">
                <a:solidFill>
                  <a:schemeClr val="bg2"/>
                </a:solidFill>
              </a:rPr>
              <a:t>}).</a:t>
            </a:r>
            <a:r>
              <a:rPr lang="en-US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2"/>
                </a:solidFill>
              </a:rPr>
              <a:t>(10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limit</a:t>
            </a:r>
            <a:r>
              <a:rPr lang="en-US" dirty="0">
                <a:solidFill>
                  <a:schemeClr val="bg2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26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13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" y="3505200"/>
            <a:ext cx="9451261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23" y="4887992"/>
            <a:ext cx="5094468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" y="2133600"/>
            <a:ext cx="9451261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159610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0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0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('./oldName', './newName');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262174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('./oldName', './newName',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1828800"/>
            <a:ext cx="9451261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4078078"/>
            <a:ext cx="9451261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317309"/>
            <a:ext cx="9451261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241" y="2486125"/>
            <a:ext cx="3910312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  <p:sp>
        <p:nvSpPr>
          <p:cNvPr id="10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2274</Words>
  <Application>Microsoft Office PowerPoint</Application>
  <PresentationFormat>Widescreen</PresentationFormat>
  <Paragraphs>525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Persistence</vt:lpstr>
      <vt:lpstr>Table of Contents</vt:lpstr>
      <vt:lpstr>Have a Question?</vt:lpstr>
      <vt:lpstr>PowerPoint Presentation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PowerPoint Presentation</vt:lpstr>
      <vt:lpstr>PowerPoint Presentation</vt:lpstr>
      <vt:lpstr>Relational Database</vt:lpstr>
      <vt:lpstr>Relational Database - Example</vt:lpstr>
      <vt:lpstr>Non-relational Database (NoSQL)</vt:lpstr>
      <vt:lpstr>PowerPoint Presentation</vt:lpstr>
      <vt:lpstr>Install MongoDB</vt:lpstr>
      <vt:lpstr>Configure MongoDB</vt:lpstr>
      <vt:lpstr>Working with MongoDB Shell Client</vt:lpstr>
      <vt:lpstr>Working with MongoDB GUI</vt:lpstr>
      <vt:lpstr>Working with MongoDB from Node.js - Example</vt:lpstr>
      <vt:lpstr>PowerPoint Presentation</vt:lpstr>
      <vt:lpstr>Mongoose Overview</vt:lpstr>
      <vt:lpstr>Working with Mongoose in Node.js</vt:lpstr>
      <vt:lpstr>MongoDB Hosting</vt:lpstr>
      <vt:lpstr>PowerPoint Presentation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PowerPoint Presentation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PowerPoint Presentation</vt:lpstr>
      <vt:lpstr>Mongoose Queries</vt:lpstr>
      <vt:lpstr>Mongoose Queries Example</vt:lpstr>
      <vt:lpstr>Mongoose Queries Example 2</vt:lpstr>
      <vt:lpstr>PowerPoint Presentation</vt:lpstr>
      <vt:lpstr>Population Definition</vt:lpstr>
      <vt:lpstr>Example</vt:lpstr>
      <vt:lpstr>Population</vt:lpstr>
      <vt:lpstr>Query Conditions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MongoDB &amp; Mongoose</dc:title>
  <dc:creator>Alen Paunov</dc:creator>
  <cp:keywords>Node.js, ExpressJS, Software University, SoftUni, programming, coding, software development, education, training, course</cp:keywords>
  <cp:lastModifiedBy>Kiril Kirilov</cp:lastModifiedBy>
  <cp:revision>100</cp:revision>
  <dcterms:created xsi:type="dcterms:W3CDTF">2018-05-23T13:08:44Z</dcterms:created>
  <dcterms:modified xsi:type="dcterms:W3CDTF">2019-01-21T19:25:54Z</dcterms:modified>
  <cp:category>programming, education, software engineering, software development </cp:category>
</cp:coreProperties>
</file>