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74" r:id="rId2"/>
    <p:sldId id="276" r:id="rId3"/>
    <p:sldId id="529" r:id="rId4"/>
    <p:sldId id="530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28" r:id="rId37"/>
    <p:sldId id="562" r:id="rId38"/>
    <p:sldId id="563" r:id="rId39"/>
    <p:sldId id="405" r:id="rId40"/>
    <p:sldId id="4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9"/>
          </p14:sldIdLst>
        </p14:section>
        <p14:section name="Initial Steps" id="{6EAF129D-DFDA-43D5-A691-CEE04E15DEC1}">
          <p14:sldIdLst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  <p14:section name="Configuration" id="{3B080509-5F9D-485E-B186-68F6620A24AC}">
          <p14:sldIdLst>
            <p14:sldId id="538"/>
            <p14:sldId id="539"/>
            <p14:sldId id="540"/>
            <p14:sldId id="541"/>
            <p14:sldId id="542"/>
          </p14:sldIdLst>
        </p14:section>
        <p14:section name="Controllers and Views" id="{9BF6CDD5-817E-4B03-A3EF-6304B2484C58}">
          <p14:sldIdLst>
            <p14:sldId id="543"/>
            <p14:sldId id="544"/>
            <p14:sldId id="545"/>
            <p14:sldId id="546"/>
            <p14:sldId id="547"/>
          </p14:sldIdLst>
        </p14:section>
        <p14:section name="Authentication" id="{CCB54C8F-AA4D-4FCB-B66D-5BF3870B4F27}">
          <p14:sldIdLst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</p14:sldIdLst>
        </p14:section>
        <p14:section name="Conclusion" id="{10E03AB1-9AA8-4E86-9A64-D741901E50A2}">
          <p14:sldIdLst>
            <p14:sldId id="528"/>
            <p14:sldId id="562"/>
            <p14:sldId id="56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628" y="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200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8759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express-js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5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3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2.gi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MVC Pattern and 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88" y="2472599"/>
            <a:ext cx="1512426" cy="211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4631" y="1252493"/>
            <a:ext cx="8689063" cy="54147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main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 err="1"/>
              <a:t>handlebars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layouts</a:t>
            </a:r>
            <a:r>
              <a:rPr lang="en-US" dirty="0"/>
              <a:t> </a:t>
            </a:r>
            <a:r>
              <a:rPr lang="en-US" dirty="0" smtClean="0"/>
              <a:t>folder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08170" y="2316302"/>
            <a:ext cx="1013724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2"/>
                </a:solidFill>
                <a:effectLst/>
              </a:rPr>
              <a:t>&lt;!DOCTYPE html&gt;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&lt;html </a:t>
            </a:r>
            <a:r>
              <a:rPr lang="en-US" dirty="0" err="1">
                <a:solidFill>
                  <a:schemeClr val="tx2"/>
                </a:solidFill>
                <a:effectLst/>
              </a:rPr>
              <a:t>lang</a:t>
            </a:r>
            <a:r>
              <a:rPr lang="en-US" dirty="0">
                <a:solidFill>
                  <a:schemeClr val="tx2"/>
                </a:solidFill>
                <a:effectLst/>
              </a:rPr>
              <a:t>="</a:t>
            </a:r>
            <a:r>
              <a:rPr lang="en-US" dirty="0" err="1">
                <a:solidFill>
                  <a:schemeClr val="tx2"/>
                </a:solidFill>
                <a:effectLst/>
              </a:rPr>
              <a:t>en</a:t>
            </a:r>
            <a:r>
              <a:rPr lang="en-US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&lt;head&gt;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&lt;title&gt;My Test App&lt;/title&gt;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&lt;link </a:t>
            </a:r>
            <a:r>
              <a:rPr lang="en-US" dirty="0" err="1">
                <a:solidFill>
                  <a:schemeClr val="tx2"/>
                </a:solidFill>
                <a:effectLst/>
              </a:rPr>
              <a:t>href</a:t>
            </a:r>
            <a:r>
              <a:rPr lang="en-US" dirty="0">
                <a:solidFill>
                  <a:schemeClr val="tx2"/>
                </a:solidFill>
                <a:effectLst/>
              </a:rPr>
              <a:t>="/</a:t>
            </a:r>
            <a:r>
              <a:rPr lang="en-US" dirty="0" err="1">
                <a:solidFill>
                  <a:schemeClr val="tx2"/>
                </a:solidFill>
                <a:effectLst/>
              </a:rPr>
              <a:t>css</a:t>
            </a:r>
            <a:r>
              <a:rPr lang="en-US" dirty="0">
                <a:solidFill>
                  <a:schemeClr val="tx2"/>
                </a:solidFill>
                <a:effectLst/>
              </a:rPr>
              <a:t>/site.css" type="text/</a:t>
            </a:r>
            <a:r>
              <a:rPr lang="en-US" dirty="0" err="1">
                <a:solidFill>
                  <a:schemeClr val="tx2"/>
                </a:solidFill>
                <a:effectLst/>
              </a:rPr>
              <a:t>css</a:t>
            </a:r>
            <a:r>
              <a:rPr lang="en-US" dirty="0">
                <a:solidFill>
                  <a:schemeClr val="tx2"/>
                </a:solidFill>
                <a:effectLst/>
              </a:rPr>
              <a:t>" </a:t>
            </a:r>
            <a:r>
              <a:rPr lang="en-US" dirty="0" err="1">
                <a:solidFill>
                  <a:schemeClr val="tx2"/>
                </a:solidFill>
                <a:effectLst/>
              </a:rPr>
              <a:t>rel</a:t>
            </a:r>
            <a:r>
              <a:rPr lang="en-US" dirty="0">
                <a:solidFill>
                  <a:schemeClr val="tx2"/>
                </a:solidFill>
                <a:effectLst/>
              </a:rPr>
              <a:t>="stylesheet" /&gt;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&lt;/head&gt;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&lt;body&gt;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{{{body}}}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&lt;/body&gt;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&lt;/html&gt;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1950" y="1252493"/>
            <a:ext cx="8689063" cy="517710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Configure express views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Configure static files as last middleware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b="1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folder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site.css</a:t>
            </a:r>
            <a:r>
              <a:rPr lang="en-US" dirty="0"/>
              <a:t> file and test </a:t>
            </a:r>
            <a:r>
              <a:rPr lang="en-US" dirty="0" smtClean="0"/>
              <a:t>it</a:t>
            </a:r>
            <a:r>
              <a:rPr lang="en-US" dirty="0"/>
              <a:t>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08170" y="1905000"/>
            <a:ext cx="807930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2"/>
                </a:solidFill>
                <a:effectLst/>
              </a:rPr>
              <a:t>const</a:t>
            </a:r>
            <a:r>
              <a:rPr lang="en-US" dirty="0">
                <a:solidFill>
                  <a:schemeClr val="tx2"/>
                </a:solidFill>
                <a:effectLst/>
              </a:rPr>
              <a:t> handlebars = </a:t>
            </a:r>
            <a:r>
              <a:rPr lang="en-US" dirty="0">
                <a:solidFill>
                  <a:schemeClr val="bg1"/>
                </a:solidFill>
                <a:effectLst/>
              </a:rPr>
              <a:t>require</a:t>
            </a:r>
            <a:r>
              <a:rPr lang="en-US" dirty="0">
                <a:solidFill>
                  <a:schemeClr val="tx2"/>
                </a:solidFill>
                <a:effectLst/>
              </a:rPr>
              <a:t>('express-handlebars')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</a:t>
            </a:r>
            <a:r>
              <a:rPr lang="en-US" noProof="1">
                <a:solidFill>
                  <a:schemeClr val="bg1"/>
                </a:solidFill>
                <a:effectLst/>
              </a:rPr>
              <a:t>engine</a:t>
            </a:r>
            <a:r>
              <a:rPr lang="en-US" noProof="1">
                <a:solidFill>
                  <a:schemeClr val="tx2"/>
                </a:solidFill>
                <a:effectLst/>
              </a:rPr>
              <a:t>('.hbs', </a:t>
            </a:r>
            <a:r>
              <a:rPr lang="en-US" noProof="1">
                <a:solidFill>
                  <a:schemeClr val="bg1"/>
                </a:solidFill>
                <a:effectLst/>
              </a:rPr>
              <a:t>handlebars</a:t>
            </a:r>
            <a:r>
              <a:rPr lang="en-US" noProof="1">
                <a:solidFill>
                  <a:schemeClr val="tx2"/>
                </a:solidFill>
                <a:effectLst/>
              </a:rPr>
              <a:t>({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extname: '.hbs'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}))</a:t>
            </a:r>
          </a:p>
          <a:p>
            <a:r>
              <a:rPr lang="en-US" dirty="0" err="1">
                <a:solidFill>
                  <a:schemeClr val="tx2"/>
                </a:solidFill>
                <a:effectLst/>
              </a:rPr>
              <a:t>app</a:t>
            </a:r>
            <a:r>
              <a:rPr lang="en-US" dirty="0" err="1">
                <a:solidFill>
                  <a:schemeClr val="bg1"/>
                </a:solidFill>
                <a:effectLst/>
              </a:rPr>
              <a:t>.set</a:t>
            </a:r>
            <a:r>
              <a:rPr lang="en-US" dirty="0">
                <a:solidFill>
                  <a:schemeClr val="tx2"/>
                </a:solidFill>
                <a:effectLst/>
              </a:rPr>
              <a:t>('view engine', '</a:t>
            </a:r>
            <a:r>
              <a:rPr lang="en-US" noProof="1">
                <a:solidFill>
                  <a:schemeClr val="tx2"/>
                </a:solidFill>
                <a:effectLst/>
              </a:rPr>
              <a:t>.hbs</a:t>
            </a:r>
            <a:r>
              <a:rPr lang="en-US" dirty="0">
                <a:solidFill>
                  <a:schemeClr val="tx2"/>
                </a:solidFill>
                <a:effectLst/>
              </a:rPr>
              <a:t>')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170" y="4610240"/>
            <a:ext cx="807930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2"/>
                </a:solidFill>
                <a:effectLst/>
              </a:rPr>
              <a:t>app.</a:t>
            </a:r>
            <a:r>
              <a:rPr lang="en-US" dirty="0" err="1">
                <a:solidFill>
                  <a:schemeClr val="bg1"/>
                </a:solidFill>
                <a:effectLst/>
              </a:rPr>
              <a:t>use</a:t>
            </a:r>
            <a:r>
              <a:rPr lang="en-US" dirty="0">
                <a:solidFill>
                  <a:schemeClr val="tx2"/>
                </a:solidFill>
                <a:effectLst/>
              </a:rPr>
              <a:t>(</a:t>
            </a:r>
            <a:r>
              <a:rPr lang="en-US" dirty="0" err="1">
                <a:solidFill>
                  <a:schemeClr val="tx2"/>
                </a:solidFill>
                <a:effectLst/>
              </a:rPr>
              <a:t>express.static</a:t>
            </a:r>
            <a:r>
              <a:rPr lang="en-US" dirty="0">
                <a:solidFill>
                  <a:schemeClr val="tx2"/>
                </a:solidFill>
                <a:effectLst/>
              </a:rPr>
              <a:t>('public'))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6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Separating Application </a:t>
            </a:r>
            <a:r>
              <a:rPr lang="en-US" dirty="0" smtClean="0"/>
              <a:t>Settings</a:t>
            </a:r>
            <a:endParaRPr lang="en-US" dirty="0"/>
          </a:p>
        </p:txBody>
      </p:sp>
      <p:pic>
        <p:nvPicPr>
          <p:cNvPr id="6" name="Picture 2" descr="C:\Users\Vako\Desktop\Visual_Studio_Code_0.10.1_icon.png">
            <a:extLst>
              <a:ext uri="{FF2B5EF4-FFF2-40B4-BE49-F238E27FC236}">
                <a16:creationId xmlns:a16="http://schemas.microsoft.com/office/drawing/2014/main" xmlns="" id="{7D0F9C6C-B806-49B4-BBB3-AE683652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811" y="1543016"/>
            <a:ext cx="2210376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53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1950" y="1252493"/>
            <a:ext cx="8689063" cy="534990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 </a:t>
            </a:r>
            <a:r>
              <a:rPr lang="en-US" b="1" dirty="0" err="1">
                <a:solidFill>
                  <a:schemeClr val="bg1"/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folder in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settings.js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file and use it in the </a:t>
            </a:r>
            <a:r>
              <a:rPr lang="en-US" b="1" dirty="0" smtClean="0">
                <a:solidFill>
                  <a:schemeClr val="bg1"/>
                </a:solidFill>
              </a:rPr>
              <a:t>index.js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Configuration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63291" y="2462748"/>
            <a:ext cx="1038699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dirty="0">
                <a:solidFill>
                  <a:schemeClr val="accent2"/>
                </a:solidFill>
                <a:effectLst/>
              </a:rPr>
              <a:t>// server/</a:t>
            </a:r>
            <a:r>
              <a:rPr lang="en-US" i="1" dirty="0" err="1">
                <a:solidFill>
                  <a:schemeClr val="accent2"/>
                </a:solidFill>
                <a:effectLst/>
              </a:rPr>
              <a:t>config</a:t>
            </a:r>
            <a:r>
              <a:rPr lang="en-US" i="1" dirty="0">
                <a:solidFill>
                  <a:schemeClr val="accent2"/>
                </a:solidFill>
                <a:effectLst/>
              </a:rPr>
              <a:t>/settings.js</a:t>
            </a:r>
          </a:p>
          <a:p>
            <a:r>
              <a:rPr lang="en-US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path = require('path')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let </a:t>
            </a:r>
            <a:r>
              <a:rPr lang="en-US" dirty="0" err="1">
                <a:solidFill>
                  <a:schemeClr val="tx1"/>
                </a:solidFill>
                <a:effectLst/>
              </a:rPr>
              <a:t>rootPath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path.</a:t>
            </a:r>
            <a:r>
              <a:rPr lang="en-US" dirty="0" err="1">
                <a:solidFill>
                  <a:schemeClr val="bg1"/>
                </a:solidFill>
                <a:effectLst/>
              </a:rPr>
              <a:t>normalize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 err="1">
                <a:solidFill>
                  <a:schemeClr val="tx1"/>
                </a:solidFill>
                <a:effectLst/>
              </a:rPr>
              <a:t>path.</a:t>
            </a:r>
            <a:r>
              <a:rPr lang="en-US" dirty="0" err="1">
                <a:solidFill>
                  <a:schemeClr val="bg1"/>
                </a:solidFill>
                <a:effectLst/>
              </a:rPr>
              <a:t>join</a:t>
            </a:r>
            <a:r>
              <a:rPr lang="en-US" dirty="0">
                <a:solidFill>
                  <a:schemeClr val="tx1"/>
                </a:solidFill>
                <a:effectLst/>
              </a:rPr>
              <a:t>(__</a:t>
            </a:r>
            <a:r>
              <a:rPr lang="en-US" dirty="0" err="1">
                <a:solidFill>
                  <a:schemeClr val="tx1"/>
                </a:solidFill>
                <a:effectLst/>
              </a:rPr>
              <a:t>dirname</a:t>
            </a:r>
            <a:r>
              <a:rPr lang="en-US" dirty="0">
                <a:solidFill>
                  <a:schemeClr val="tx1"/>
                </a:solidFill>
                <a:effectLst/>
              </a:rPr>
              <a:t>, '/../../'))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let</a:t>
            </a:r>
            <a:r>
              <a:rPr lang="en-US" dirty="0">
                <a:solidFill>
                  <a:schemeClr val="tx1"/>
                </a:solidFill>
                <a:effectLst/>
              </a:rPr>
              <a:t> port = </a:t>
            </a:r>
            <a:r>
              <a:rPr lang="en-US" dirty="0" err="1">
                <a:solidFill>
                  <a:schemeClr val="tx1"/>
                </a:solidFill>
                <a:effectLst/>
              </a:rPr>
              <a:t>process.env.PORT</a:t>
            </a:r>
            <a:r>
              <a:rPr lang="en-US" dirty="0">
                <a:solidFill>
                  <a:schemeClr val="tx1"/>
                </a:solidFill>
                <a:effectLst/>
              </a:rPr>
              <a:t> || 1337</a:t>
            </a: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module.</a:t>
            </a:r>
            <a:r>
              <a:rPr lang="en-US" dirty="0" err="1">
                <a:solidFill>
                  <a:schemeClr val="bg1"/>
                </a:solidFill>
                <a:effectLst/>
              </a:rPr>
              <a:t>exports</a:t>
            </a:r>
            <a:r>
              <a:rPr lang="en-US" dirty="0">
                <a:solidFill>
                  <a:schemeClr val="tx1"/>
                </a:solidFill>
                <a:effectLst/>
              </a:rPr>
              <a:t> = {</a:t>
            </a:r>
            <a:r>
              <a:rPr lang="en-US" dirty="0">
                <a:solidFill>
                  <a:schemeClr val="bg1"/>
                </a:solidFill>
                <a:effectLst/>
              </a:rPr>
              <a:t>development</a:t>
            </a:r>
            <a:r>
              <a:rPr lang="en-US" dirty="0">
                <a:solidFill>
                  <a:schemeClr val="tx1"/>
                </a:solidFill>
                <a:effectLst/>
              </a:rPr>
              <a:t>: {</a:t>
            </a:r>
            <a:r>
              <a:rPr lang="en-US" dirty="0" err="1">
                <a:solidFill>
                  <a:schemeClr val="bg1"/>
                </a:solidFill>
                <a:effectLst/>
              </a:rPr>
              <a:t>rootPath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 err="1">
                <a:solidFill>
                  <a:schemeClr val="tx1"/>
                </a:solidFill>
                <a:effectLst/>
              </a:rPr>
              <a:t>rootPath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>
                <a:solidFill>
                  <a:schemeClr val="bg1"/>
                </a:solidFill>
                <a:effectLst/>
              </a:rPr>
              <a:t>db</a:t>
            </a:r>
            <a:r>
              <a:rPr lang="en-US" dirty="0">
                <a:solidFill>
                  <a:schemeClr val="tx1"/>
                </a:solidFill>
                <a:effectLst/>
              </a:rPr>
              <a:t>: '</a:t>
            </a:r>
            <a:r>
              <a:rPr lang="en-US" dirty="0" err="1">
                <a:solidFill>
                  <a:schemeClr val="tx1"/>
                </a:solidFill>
                <a:effectLst/>
              </a:rPr>
              <a:t>mongodb</a:t>
            </a:r>
            <a:r>
              <a:rPr lang="en-US" dirty="0">
                <a:solidFill>
                  <a:schemeClr val="tx1"/>
                </a:solidFill>
                <a:effectLst/>
              </a:rPr>
              <a:t>://localhost:27017/</a:t>
            </a:r>
            <a:r>
              <a:rPr lang="en-US" dirty="0" err="1">
                <a:solidFill>
                  <a:schemeClr val="tx1"/>
                </a:solidFill>
                <a:effectLst/>
              </a:rPr>
              <a:t>blogsystem</a:t>
            </a:r>
            <a:r>
              <a:rPr lang="en-US" dirty="0">
                <a:solidFill>
                  <a:schemeClr val="tx1"/>
                </a:solidFill>
                <a:effectLst/>
              </a:rPr>
              <a:t>',</a:t>
            </a:r>
            <a:r>
              <a:rPr lang="en-US" dirty="0">
                <a:solidFill>
                  <a:schemeClr val="bg1"/>
                </a:solidFill>
                <a:effectLst/>
              </a:rPr>
              <a:t>port</a:t>
            </a:r>
            <a:r>
              <a:rPr lang="en-US" dirty="0">
                <a:solidFill>
                  <a:schemeClr val="tx1"/>
                </a:solidFill>
                <a:effectLst/>
              </a:rPr>
              <a:t>: port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production</a:t>
            </a:r>
            <a:r>
              <a:rPr lang="en-US" dirty="0">
                <a:solidFill>
                  <a:schemeClr val="tx1"/>
                </a:solidFill>
                <a:effectLst/>
              </a:rPr>
              <a:t>: {}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i="1" dirty="0">
                <a:solidFill>
                  <a:schemeClr val="accent2"/>
                </a:solidFill>
                <a:effectLst/>
              </a:rPr>
              <a:t>// index.js</a:t>
            </a:r>
          </a:p>
          <a:p>
            <a:r>
              <a:rPr lang="en-US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env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process.env.NODE_ENV</a:t>
            </a:r>
            <a:r>
              <a:rPr lang="en-US" dirty="0">
                <a:solidFill>
                  <a:schemeClr val="tx1"/>
                </a:solidFill>
                <a:effectLst/>
              </a:rPr>
              <a:t> || 'development'</a:t>
            </a:r>
          </a:p>
          <a:p>
            <a:r>
              <a:rPr lang="en-US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settings = require('./server/</a:t>
            </a:r>
            <a:r>
              <a:rPr lang="en-US" dirty="0" err="1">
                <a:solidFill>
                  <a:schemeClr val="tx1"/>
                </a:solidFill>
                <a:effectLst/>
              </a:rPr>
              <a:t>config</a:t>
            </a:r>
            <a:r>
              <a:rPr lang="en-US" dirty="0">
                <a:solidFill>
                  <a:schemeClr val="tx1"/>
                </a:solidFill>
                <a:effectLst/>
              </a:rPr>
              <a:t>/settings')[</a:t>
            </a:r>
            <a:r>
              <a:rPr lang="en-US" dirty="0" err="1">
                <a:solidFill>
                  <a:schemeClr val="bg1"/>
                </a:solidFill>
                <a:effectLst/>
              </a:rPr>
              <a:t>env</a:t>
            </a:r>
            <a:r>
              <a:rPr lang="en-US" dirty="0">
                <a:solidFill>
                  <a:schemeClr val="tx1"/>
                </a:solidFill>
                <a:effectLst/>
              </a:rPr>
              <a:t>]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7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8170" y="1295401"/>
            <a:ext cx="8689063" cy="52421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database.js</a:t>
            </a:r>
            <a:r>
              <a:rPr lang="en-US" dirty="0"/>
              <a:t> file and use it in the </a:t>
            </a:r>
            <a:r>
              <a:rPr lang="en-US" b="1" dirty="0" smtClean="0">
                <a:solidFill>
                  <a:schemeClr val="bg1"/>
                </a:solidFill>
              </a:rPr>
              <a:t>index.js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Configuration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170" y="1999596"/>
            <a:ext cx="10386999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dirty="0">
                <a:solidFill>
                  <a:schemeClr val="accent2"/>
                </a:solidFill>
                <a:effectLst/>
              </a:rPr>
              <a:t>// server/</a:t>
            </a:r>
            <a:r>
              <a:rPr lang="en-US" i="1" dirty="0" err="1">
                <a:solidFill>
                  <a:schemeClr val="accent2"/>
                </a:solidFill>
                <a:effectLst/>
              </a:rPr>
              <a:t>config</a:t>
            </a:r>
            <a:r>
              <a:rPr lang="en-US" i="1" dirty="0">
                <a:solidFill>
                  <a:schemeClr val="accent2"/>
                </a:solidFill>
                <a:effectLst/>
              </a:rPr>
              <a:t>/database.js</a:t>
            </a:r>
          </a:p>
          <a:p>
            <a:r>
              <a:rPr lang="en-US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mongoose = </a:t>
            </a:r>
            <a:r>
              <a:rPr lang="en-US" dirty="0">
                <a:solidFill>
                  <a:schemeClr val="bg1"/>
                </a:solidFill>
                <a:effectLst/>
              </a:rPr>
              <a:t>require</a:t>
            </a:r>
            <a:r>
              <a:rPr lang="en-US" dirty="0">
                <a:solidFill>
                  <a:schemeClr val="tx1"/>
                </a:solidFill>
                <a:effectLst/>
              </a:rPr>
              <a:t>('mongoose')</a:t>
            </a: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mongoose.</a:t>
            </a:r>
            <a:r>
              <a:rPr lang="en-US" dirty="0" err="1">
                <a:solidFill>
                  <a:schemeClr val="bg1"/>
                </a:solidFill>
                <a:effectLst/>
              </a:rPr>
              <a:t>Promise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global.</a:t>
            </a:r>
            <a:r>
              <a:rPr lang="en-US" dirty="0" err="1">
                <a:solidFill>
                  <a:schemeClr val="bg1"/>
                </a:solidFill>
                <a:effectLst/>
              </a:rPr>
              <a:t>Promise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module.</a:t>
            </a:r>
            <a:r>
              <a:rPr lang="en-US" dirty="0" err="1">
                <a:solidFill>
                  <a:schemeClr val="bg1"/>
                </a:solidFill>
                <a:effectLst/>
              </a:rPr>
              <a:t>exports</a:t>
            </a:r>
            <a:r>
              <a:rPr lang="en-US" dirty="0">
                <a:solidFill>
                  <a:schemeClr val="tx1"/>
                </a:solidFill>
                <a:effectLst/>
              </a:rPr>
              <a:t> = (settings)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</a:t>
            </a:r>
            <a:r>
              <a:rPr lang="en-US" dirty="0" err="1">
                <a:solidFill>
                  <a:schemeClr val="bg1"/>
                </a:solidFill>
                <a:effectLst/>
              </a:rPr>
              <a:t>connect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 err="1">
                <a:solidFill>
                  <a:schemeClr val="tx1"/>
                </a:solidFill>
                <a:effectLst/>
              </a:rPr>
              <a:t>settings.db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let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db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</a:t>
            </a:r>
            <a:r>
              <a:rPr lang="en-US" dirty="0" err="1">
                <a:solidFill>
                  <a:schemeClr val="bg1"/>
                </a:solidFill>
                <a:effectLst/>
              </a:rPr>
              <a:t>connection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db.</a:t>
            </a:r>
            <a:r>
              <a:rPr lang="en-US" dirty="0" err="1">
                <a:solidFill>
                  <a:schemeClr val="bg1"/>
                </a:solidFill>
                <a:effectLst/>
              </a:rPr>
              <a:t>once</a:t>
            </a:r>
            <a:r>
              <a:rPr lang="en-US" dirty="0">
                <a:solidFill>
                  <a:schemeClr val="tx1"/>
                </a:solidFill>
                <a:effectLst/>
              </a:rPr>
              <a:t>('open', (err)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>
                <a:solidFill>
                  <a:schemeClr val="bg1"/>
                </a:solidFill>
                <a:effectLst/>
              </a:rPr>
              <a:t>if</a:t>
            </a:r>
            <a:r>
              <a:rPr lang="en-US" dirty="0">
                <a:solidFill>
                  <a:schemeClr val="tx1"/>
                </a:solidFill>
                <a:effectLst/>
              </a:rPr>
              <a:t> (err) </a:t>
            </a:r>
            <a:r>
              <a:rPr lang="en-US" dirty="0">
                <a:solidFill>
                  <a:schemeClr val="bg1"/>
                </a:solidFill>
                <a:effectLst/>
              </a:rPr>
              <a:t>throw</a:t>
            </a:r>
            <a:r>
              <a:rPr lang="en-US" dirty="0">
                <a:solidFill>
                  <a:schemeClr val="tx1"/>
                </a:solidFill>
                <a:effectLst/>
              </a:rPr>
              <a:t> err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console.log('MongoDB ready!')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db.</a:t>
            </a:r>
            <a:r>
              <a:rPr lang="en-US" dirty="0" err="1">
                <a:solidFill>
                  <a:schemeClr val="bg1"/>
                </a:solidFill>
                <a:effectLst/>
              </a:rPr>
              <a:t>on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  <a:effectLst/>
              </a:rPr>
              <a:t>'error'</a:t>
            </a:r>
            <a:r>
              <a:rPr lang="en-US" dirty="0">
                <a:solidFill>
                  <a:schemeClr val="tx1"/>
                </a:solidFill>
                <a:effectLst/>
              </a:rPr>
              <a:t>, (err) =&gt; console.log('Database error: ' + err))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i="1" dirty="0">
                <a:solidFill>
                  <a:schemeClr val="accent2"/>
                </a:solidFill>
                <a:effectLst/>
              </a:rPr>
              <a:t>// index.js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require('./server/</a:t>
            </a:r>
            <a:r>
              <a:rPr lang="en-US" dirty="0" err="1">
                <a:solidFill>
                  <a:schemeClr val="tx1"/>
                </a:solidFill>
                <a:effectLst/>
              </a:rPr>
              <a:t>config</a:t>
            </a:r>
            <a:r>
              <a:rPr lang="en-US" dirty="0">
                <a:solidFill>
                  <a:schemeClr val="tx1"/>
                </a:solidFill>
                <a:effectLst/>
              </a:rPr>
              <a:t>/database')(</a:t>
            </a:r>
            <a:r>
              <a:rPr lang="en-US" dirty="0" err="1">
                <a:solidFill>
                  <a:schemeClr val="tx1"/>
                </a:solidFill>
                <a:effectLst/>
              </a:rPr>
              <a:t>config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5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96825" y="1371601"/>
            <a:ext cx="8689063" cy="52307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express.js</a:t>
            </a:r>
            <a:r>
              <a:rPr lang="en-US" dirty="0"/>
              <a:t> file and use it in the </a:t>
            </a:r>
            <a:r>
              <a:rPr lang="en-US" b="1" dirty="0" smtClean="0">
                <a:solidFill>
                  <a:schemeClr val="bg1"/>
                </a:solidFill>
              </a:rPr>
              <a:t>index.js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Configuration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170" y="2384400"/>
            <a:ext cx="111280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dirty="0">
                <a:solidFill>
                  <a:schemeClr val="accent2"/>
                </a:solidFill>
                <a:effectLst/>
              </a:rPr>
              <a:t>// server/</a:t>
            </a:r>
            <a:r>
              <a:rPr lang="en-US" i="1" dirty="0" err="1">
                <a:solidFill>
                  <a:schemeClr val="accent2"/>
                </a:solidFill>
                <a:effectLst/>
              </a:rPr>
              <a:t>config</a:t>
            </a:r>
            <a:r>
              <a:rPr lang="en-US" i="1" dirty="0">
                <a:solidFill>
                  <a:schemeClr val="accent2"/>
                </a:solidFill>
                <a:effectLst/>
              </a:rPr>
              <a:t>/express.js</a:t>
            </a:r>
          </a:p>
          <a:p>
            <a:r>
              <a:rPr lang="en-US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express = </a:t>
            </a:r>
            <a:r>
              <a:rPr lang="en-US" dirty="0">
                <a:solidFill>
                  <a:schemeClr val="bg1"/>
                </a:solidFill>
                <a:effectLst/>
              </a:rPr>
              <a:t>require</a:t>
            </a:r>
            <a:r>
              <a:rPr lang="en-US" dirty="0">
                <a:solidFill>
                  <a:schemeClr val="tx1"/>
                </a:solidFill>
                <a:effectLst/>
              </a:rPr>
              <a:t>('express')</a:t>
            </a:r>
          </a:p>
          <a:p>
            <a:r>
              <a:rPr lang="en-US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handlebars = </a:t>
            </a:r>
            <a:r>
              <a:rPr lang="en-US" dirty="0">
                <a:solidFill>
                  <a:schemeClr val="bg1"/>
                </a:solidFill>
                <a:effectLst/>
              </a:rPr>
              <a:t>require</a:t>
            </a:r>
            <a:r>
              <a:rPr lang="en-US" dirty="0">
                <a:solidFill>
                  <a:schemeClr val="tx1"/>
                </a:solidFill>
                <a:effectLst/>
              </a:rPr>
              <a:t>('express-handlebars')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module.</a:t>
            </a:r>
            <a:r>
              <a:rPr lang="en-US" dirty="0" err="1">
                <a:solidFill>
                  <a:schemeClr val="bg1"/>
                </a:solidFill>
                <a:effectLst/>
              </a:rPr>
              <a:t>exports</a:t>
            </a:r>
            <a:r>
              <a:rPr lang="en-US" dirty="0">
                <a:solidFill>
                  <a:schemeClr val="tx1"/>
                </a:solidFill>
                <a:effectLst/>
              </a:rPr>
              <a:t> = (app)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dirty="0" err="1">
                <a:solidFill>
                  <a:schemeClr val="bg1"/>
                </a:solidFill>
                <a:effectLst/>
              </a:rPr>
              <a:t>engine</a:t>
            </a:r>
            <a:r>
              <a:rPr lang="en-US" dirty="0">
                <a:solidFill>
                  <a:schemeClr val="tx1"/>
                </a:solidFill>
                <a:effectLst/>
              </a:rPr>
              <a:t>('.</a:t>
            </a:r>
            <a:r>
              <a:rPr lang="en-US" dirty="0" err="1">
                <a:solidFill>
                  <a:schemeClr val="tx1"/>
                </a:solidFill>
                <a:effectLst/>
              </a:rPr>
              <a:t>hbs</a:t>
            </a:r>
            <a:r>
              <a:rPr lang="en-US" dirty="0">
                <a:solidFill>
                  <a:schemeClr val="tx1"/>
                </a:solidFill>
                <a:effectLst/>
              </a:rPr>
              <a:t>', handlebars({ </a:t>
            </a:r>
            <a:r>
              <a:rPr lang="en-US" dirty="0" err="1">
                <a:solidFill>
                  <a:schemeClr val="bg1"/>
                </a:solidFill>
                <a:effectLst/>
              </a:rPr>
              <a:t>extname</a:t>
            </a:r>
            <a:r>
              <a:rPr lang="en-US" dirty="0">
                <a:solidFill>
                  <a:schemeClr val="tx1"/>
                </a:solidFill>
                <a:effectLst/>
              </a:rPr>
              <a:t>: '.</a:t>
            </a:r>
            <a:r>
              <a:rPr lang="en-US" dirty="0" err="1">
                <a:solidFill>
                  <a:schemeClr val="tx1"/>
                </a:solidFill>
                <a:effectLst/>
              </a:rPr>
              <a:t>hbs</a:t>
            </a:r>
            <a:r>
              <a:rPr lang="en-US" dirty="0">
                <a:solidFill>
                  <a:schemeClr val="tx1"/>
                </a:solidFill>
                <a:effectLst/>
              </a:rPr>
              <a:t>', </a:t>
            </a:r>
            <a:r>
              <a:rPr lang="en-US" dirty="0" err="1">
                <a:solidFill>
                  <a:schemeClr val="bg1"/>
                </a:solidFill>
                <a:effectLst/>
              </a:rPr>
              <a:t>defaultLayout</a:t>
            </a:r>
            <a:r>
              <a:rPr lang="en-US" dirty="0">
                <a:solidFill>
                  <a:schemeClr val="tx1"/>
                </a:solidFill>
                <a:effectLst/>
              </a:rPr>
              <a:t>: 'main' }))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dirty="0" err="1">
                <a:solidFill>
                  <a:schemeClr val="bg1"/>
                </a:solidFill>
                <a:effectLst/>
              </a:rPr>
              <a:t>set</a:t>
            </a:r>
            <a:r>
              <a:rPr lang="en-US" dirty="0">
                <a:solidFill>
                  <a:schemeClr val="tx1"/>
                </a:solidFill>
                <a:effectLst/>
              </a:rPr>
              <a:t>('view engine', '.</a:t>
            </a:r>
            <a:r>
              <a:rPr lang="en-US" dirty="0" err="1">
                <a:solidFill>
                  <a:schemeClr val="tx1"/>
                </a:solidFill>
                <a:effectLst/>
              </a:rPr>
              <a:t>hbs</a:t>
            </a:r>
            <a:r>
              <a:rPr lang="en-US" dirty="0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dirty="0" err="1">
                <a:solidFill>
                  <a:schemeClr val="bg1"/>
                </a:solidFill>
                <a:effectLst/>
              </a:rPr>
              <a:t>use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 err="1">
                <a:solidFill>
                  <a:schemeClr val="tx1"/>
                </a:solidFill>
                <a:effectLst/>
              </a:rPr>
              <a:t>express.</a:t>
            </a:r>
            <a:r>
              <a:rPr lang="en-US" dirty="0" err="1">
                <a:solidFill>
                  <a:schemeClr val="bg1"/>
                </a:solidFill>
                <a:effectLst/>
              </a:rPr>
              <a:t>static</a:t>
            </a:r>
            <a:r>
              <a:rPr lang="en-US" dirty="0">
                <a:solidFill>
                  <a:schemeClr val="tx1"/>
                </a:solidFill>
                <a:effectLst/>
              </a:rPr>
              <a:t>('public'))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console.log('Express ready!')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i="1" dirty="0">
                <a:solidFill>
                  <a:schemeClr val="accent2"/>
                </a:solidFill>
                <a:effectLst/>
              </a:rPr>
              <a:t>// index.js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require</a:t>
            </a:r>
            <a:r>
              <a:rPr lang="en-US" dirty="0">
                <a:solidFill>
                  <a:schemeClr val="tx1"/>
                </a:solidFill>
                <a:effectLst/>
              </a:rPr>
              <a:t>('./server/</a:t>
            </a:r>
            <a:r>
              <a:rPr lang="en-US" dirty="0" err="1">
                <a:solidFill>
                  <a:schemeClr val="tx1"/>
                </a:solidFill>
                <a:effectLst/>
              </a:rPr>
              <a:t>config</a:t>
            </a:r>
            <a:r>
              <a:rPr lang="en-US" dirty="0">
                <a:solidFill>
                  <a:schemeClr val="tx1"/>
                </a:solidFill>
                <a:effectLst/>
              </a:rPr>
              <a:t>/</a:t>
            </a:r>
            <a:r>
              <a:rPr lang="en-US" dirty="0" err="1">
                <a:solidFill>
                  <a:schemeClr val="tx1"/>
                </a:solidFill>
                <a:effectLst/>
              </a:rPr>
              <a:t>express'</a:t>
            </a:r>
            <a:r>
              <a:rPr lang="en-US" dirty="0">
                <a:solidFill>
                  <a:schemeClr val="tx1"/>
                </a:solidFill>
                <a:effectLst/>
              </a:rPr>
              <a:t>)(</a:t>
            </a:r>
            <a:r>
              <a:rPr lang="en-US" dirty="0">
                <a:solidFill>
                  <a:schemeClr val="bg1"/>
                </a:solidFill>
                <a:effectLst/>
              </a:rPr>
              <a:t>app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3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1950" y="1371601"/>
            <a:ext cx="8689063" cy="51587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routes.js </a:t>
            </a:r>
            <a:r>
              <a:rPr lang="en-US" dirty="0"/>
              <a:t>file and use it in the </a:t>
            </a:r>
            <a:r>
              <a:rPr lang="en-US" b="1" dirty="0" smtClean="0">
                <a:solidFill>
                  <a:schemeClr val="bg1"/>
                </a:solidFill>
              </a:rPr>
              <a:t>index.js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Configuration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170" y="2115000"/>
            <a:ext cx="10386999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dirty="0">
                <a:solidFill>
                  <a:schemeClr val="accent2"/>
                </a:solidFill>
                <a:effectLst/>
              </a:rPr>
              <a:t>// server/</a:t>
            </a:r>
            <a:r>
              <a:rPr lang="en-US" i="1" dirty="0" err="1">
                <a:solidFill>
                  <a:schemeClr val="accent2"/>
                </a:solidFill>
                <a:effectLst/>
              </a:rPr>
              <a:t>config</a:t>
            </a:r>
            <a:r>
              <a:rPr lang="en-US" i="1" dirty="0">
                <a:solidFill>
                  <a:schemeClr val="accent2"/>
                </a:solidFill>
                <a:effectLst/>
              </a:rPr>
              <a:t>/routes.js</a:t>
            </a: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module.</a:t>
            </a:r>
            <a:r>
              <a:rPr lang="en-US" dirty="0" err="1">
                <a:solidFill>
                  <a:schemeClr val="bg1"/>
                </a:solidFill>
                <a:effectLst/>
              </a:rPr>
              <a:t>exports</a:t>
            </a:r>
            <a:r>
              <a:rPr lang="en-US" dirty="0">
                <a:solidFill>
                  <a:schemeClr val="tx1"/>
                </a:solidFill>
                <a:effectLst/>
              </a:rPr>
              <a:t> = (app)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dirty="0" err="1">
                <a:solidFill>
                  <a:schemeClr val="bg1"/>
                </a:solidFill>
                <a:effectLst/>
              </a:rPr>
              <a:t>get</a:t>
            </a:r>
            <a:r>
              <a:rPr lang="en-US" dirty="0">
                <a:solidFill>
                  <a:schemeClr val="tx1"/>
                </a:solidFill>
                <a:effectLst/>
              </a:rPr>
              <a:t>('/', (</a:t>
            </a:r>
            <a:r>
              <a:rPr lang="en-US" dirty="0" err="1">
                <a:solidFill>
                  <a:schemeClr val="tx1"/>
                </a:solidFill>
                <a:effectLst/>
              </a:rPr>
              <a:t>req</a:t>
            </a:r>
            <a:r>
              <a:rPr lang="en-US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dirty="0" err="1">
                <a:solidFill>
                  <a:schemeClr val="bg1"/>
                </a:solidFill>
                <a:effectLst/>
              </a:rPr>
              <a:t>render</a:t>
            </a:r>
            <a:r>
              <a:rPr lang="en-US" dirty="0">
                <a:solidFill>
                  <a:schemeClr val="tx1"/>
                </a:solidFill>
                <a:effectLst/>
              </a:rPr>
              <a:t>('index')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dirty="0" err="1">
                <a:solidFill>
                  <a:schemeClr val="bg1"/>
                </a:solidFill>
                <a:effectLst/>
              </a:rPr>
              <a:t>all</a:t>
            </a:r>
            <a:r>
              <a:rPr lang="en-US" dirty="0">
                <a:solidFill>
                  <a:schemeClr val="tx1"/>
                </a:solidFill>
                <a:effectLst/>
              </a:rPr>
              <a:t>('*', (</a:t>
            </a:r>
            <a:r>
              <a:rPr lang="en-US" dirty="0" err="1">
                <a:solidFill>
                  <a:schemeClr val="tx1"/>
                </a:solidFill>
                <a:effectLst/>
              </a:rPr>
              <a:t>req</a:t>
            </a:r>
            <a:r>
              <a:rPr lang="en-US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dirty="0" err="1">
                <a:solidFill>
                  <a:schemeClr val="bg1"/>
                </a:solidFill>
                <a:effectLst/>
              </a:rPr>
              <a:t>status</a:t>
            </a:r>
            <a:r>
              <a:rPr lang="en-US" dirty="0">
                <a:solidFill>
                  <a:schemeClr val="tx1"/>
                </a:solidFill>
                <a:effectLst/>
              </a:rPr>
              <a:t>(404)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dirty="0" err="1">
                <a:solidFill>
                  <a:schemeClr val="bg1"/>
                </a:solidFill>
                <a:effectLst/>
              </a:rPr>
              <a:t>send</a:t>
            </a:r>
            <a:r>
              <a:rPr lang="en-US" dirty="0">
                <a:solidFill>
                  <a:schemeClr val="tx1"/>
                </a:solidFill>
                <a:effectLst/>
              </a:rPr>
              <a:t>('404 Not Found')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dirty="0" err="1">
                <a:solidFill>
                  <a:schemeClr val="bg1"/>
                </a:solidFill>
                <a:effectLst/>
              </a:rPr>
              <a:t>end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i="1" dirty="0">
                <a:solidFill>
                  <a:schemeClr val="accent2"/>
                </a:solidFill>
                <a:effectLst/>
              </a:rPr>
              <a:t>// index.js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require</a:t>
            </a:r>
            <a:r>
              <a:rPr lang="en-US" dirty="0">
                <a:solidFill>
                  <a:schemeClr val="tx1"/>
                </a:solidFill>
                <a:effectLst/>
              </a:rPr>
              <a:t>('./server/</a:t>
            </a:r>
            <a:r>
              <a:rPr lang="en-US" dirty="0" err="1">
                <a:solidFill>
                  <a:schemeClr val="tx1"/>
                </a:solidFill>
                <a:effectLst/>
              </a:rPr>
              <a:t>config</a:t>
            </a:r>
            <a:r>
              <a:rPr lang="en-US" dirty="0">
                <a:solidFill>
                  <a:schemeClr val="tx1"/>
                </a:solidFill>
                <a:effectLst/>
              </a:rPr>
              <a:t>/routes')(app)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Controllers and Views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Separating Application </a:t>
            </a:r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487" y="1235400"/>
            <a:ext cx="5807862" cy="25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9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34378" y="1252493"/>
            <a:ext cx="8689063" cy="545790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controllers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folder in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b="1" dirty="0" smtClean="0">
                <a:solidFill>
                  <a:schemeClr val="bg1"/>
                </a:solidFill>
              </a:rPr>
              <a:t>home-controller.js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05109" y="2436704"/>
            <a:ext cx="103869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module.</a:t>
            </a:r>
            <a:r>
              <a:rPr lang="en-US" dirty="0" err="1">
                <a:solidFill>
                  <a:schemeClr val="bg1"/>
                </a:solidFill>
                <a:effectLst/>
              </a:rPr>
              <a:t>exports</a:t>
            </a:r>
            <a:r>
              <a:rPr lang="en-US" dirty="0">
                <a:solidFill>
                  <a:schemeClr val="tx1"/>
                </a:solidFill>
                <a:effectLst/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: (</a:t>
            </a:r>
            <a:r>
              <a:rPr lang="en-US" dirty="0" err="1">
                <a:solidFill>
                  <a:schemeClr val="tx1"/>
                </a:solidFill>
                <a:effectLst/>
              </a:rPr>
              <a:t>req</a:t>
            </a:r>
            <a:r>
              <a:rPr lang="en-US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dirty="0" err="1">
                <a:solidFill>
                  <a:schemeClr val="bg1"/>
                </a:solidFill>
                <a:effectLst/>
              </a:rPr>
              <a:t>render</a:t>
            </a:r>
            <a:r>
              <a:rPr lang="en-US" dirty="0">
                <a:solidFill>
                  <a:schemeClr val="tx1"/>
                </a:solidFill>
                <a:effectLst/>
              </a:rPr>
              <a:t>('home/index') </a:t>
            </a:r>
            <a:r>
              <a:rPr lang="en-US" i="1" dirty="0">
                <a:solidFill>
                  <a:schemeClr val="accent2"/>
                </a:solidFill>
                <a:effectLst/>
              </a:rPr>
              <a:t>// do not forget to move the view file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about</a:t>
            </a:r>
            <a:r>
              <a:rPr lang="en-US" dirty="0">
                <a:solidFill>
                  <a:schemeClr val="tx1"/>
                </a:solidFill>
                <a:effectLst/>
              </a:rPr>
              <a:t>: (</a:t>
            </a:r>
            <a:r>
              <a:rPr lang="en-US" dirty="0" err="1">
                <a:solidFill>
                  <a:schemeClr val="tx1"/>
                </a:solidFill>
                <a:effectLst/>
              </a:rPr>
              <a:t>req</a:t>
            </a:r>
            <a:r>
              <a:rPr lang="en-US" dirty="0">
                <a:solidFill>
                  <a:schemeClr val="tx1"/>
                </a:solidFill>
                <a:effectLst/>
              </a:rPr>
              <a:t>, res) =&gt; { </a:t>
            </a:r>
            <a:r>
              <a:rPr lang="en-US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dirty="0" err="1">
                <a:solidFill>
                  <a:schemeClr val="bg1"/>
                </a:solidFill>
                <a:effectLst/>
              </a:rPr>
              <a:t>render</a:t>
            </a:r>
            <a:r>
              <a:rPr lang="en-US" dirty="0">
                <a:solidFill>
                  <a:schemeClr val="tx1"/>
                </a:solidFill>
                <a:effectLst/>
              </a:rPr>
              <a:t>('home/about')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183151" y="5254962"/>
            <a:ext cx="1038699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home = require('./home-controller')</a:t>
            </a: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module.</a:t>
            </a:r>
            <a:r>
              <a:rPr lang="en-US" dirty="0" err="1">
                <a:solidFill>
                  <a:schemeClr val="bg1"/>
                </a:solidFill>
                <a:effectLst/>
              </a:rPr>
              <a:t>exports</a:t>
            </a:r>
            <a:r>
              <a:rPr lang="en-US" dirty="0">
                <a:solidFill>
                  <a:schemeClr val="tx1"/>
                </a:solidFill>
                <a:effectLst/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home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 err="1">
                <a:solidFill>
                  <a:schemeClr val="tx1"/>
                </a:solidFill>
                <a:effectLst/>
              </a:rPr>
              <a:t>homeController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8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34378" y="1447801"/>
            <a:ext cx="8689063" cy="51617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in </a:t>
            </a:r>
            <a:r>
              <a:rPr lang="en-US" b="1" dirty="0">
                <a:solidFill>
                  <a:schemeClr val="bg1"/>
                </a:solidFill>
              </a:rPr>
              <a:t>routes.js</a:t>
            </a:r>
            <a:r>
              <a:rPr lang="en-US" dirty="0"/>
              <a:t> use the </a:t>
            </a:r>
            <a:r>
              <a:rPr lang="en-US" dirty="0" smtClean="0"/>
              <a:t>controller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4378" y="2286000"/>
            <a:ext cx="1038699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controllers = require('../controllers')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module.</a:t>
            </a:r>
            <a:r>
              <a:rPr lang="en-US" dirty="0" err="1">
                <a:solidFill>
                  <a:schemeClr val="bg1"/>
                </a:solidFill>
                <a:effectLst/>
              </a:rPr>
              <a:t>exports</a:t>
            </a:r>
            <a:r>
              <a:rPr lang="en-US" dirty="0">
                <a:solidFill>
                  <a:schemeClr val="tx1"/>
                </a:solidFill>
                <a:effectLst/>
              </a:rPr>
              <a:t> = (app)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dirty="0" err="1">
                <a:solidFill>
                  <a:schemeClr val="bg1"/>
                </a:solidFill>
                <a:effectLst/>
              </a:rPr>
              <a:t>get</a:t>
            </a:r>
            <a:r>
              <a:rPr lang="en-US" dirty="0">
                <a:solidFill>
                  <a:schemeClr val="tx1"/>
                </a:solidFill>
                <a:effectLst/>
              </a:rPr>
              <a:t>('/',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controllers.home.index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dirty="0" err="1">
                <a:solidFill>
                  <a:schemeClr val="bg1"/>
                </a:solidFill>
                <a:effectLst/>
              </a:rPr>
              <a:t>get</a:t>
            </a:r>
            <a:r>
              <a:rPr lang="en-US" dirty="0">
                <a:solidFill>
                  <a:schemeClr val="tx1"/>
                </a:solidFill>
                <a:effectLst/>
              </a:rPr>
              <a:t>('/about',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controllers.home.about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dirty="0" err="1">
                <a:solidFill>
                  <a:schemeClr val="bg1"/>
                </a:solidFill>
                <a:effectLst/>
              </a:rPr>
              <a:t>all</a:t>
            </a:r>
            <a:r>
              <a:rPr lang="en-US" dirty="0">
                <a:solidFill>
                  <a:schemeClr val="tx1"/>
                </a:solidFill>
                <a:effectLst/>
              </a:rPr>
              <a:t>('*', (</a:t>
            </a:r>
            <a:r>
              <a:rPr lang="en-US" dirty="0" err="1">
                <a:solidFill>
                  <a:schemeClr val="tx1"/>
                </a:solidFill>
                <a:effectLst/>
              </a:rPr>
              <a:t>req</a:t>
            </a:r>
            <a:r>
              <a:rPr lang="en-US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dirty="0" err="1">
                <a:solidFill>
                  <a:schemeClr val="bg1"/>
                </a:solidFill>
                <a:effectLst/>
              </a:rPr>
              <a:t>status</a:t>
            </a:r>
            <a:r>
              <a:rPr lang="en-US" dirty="0">
                <a:solidFill>
                  <a:schemeClr val="tx1"/>
                </a:solidFill>
                <a:effectLst/>
              </a:rPr>
              <a:t>(404)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dirty="0" err="1">
                <a:solidFill>
                  <a:schemeClr val="bg1"/>
                </a:solidFill>
                <a:effectLst/>
              </a:rPr>
              <a:t>send</a:t>
            </a:r>
            <a:r>
              <a:rPr lang="en-US" dirty="0">
                <a:solidFill>
                  <a:schemeClr val="tx1"/>
                </a:solidFill>
                <a:effectLst/>
              </a:rPr>
              <a:t>('404 Not Found')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dirty="0" err="1">
                <a:solidFill>
                  <a:schemeClr val="bg1"/>
                </a:solidFill>
                <a:effectLst/>
              </a:rPr>
              <a:t>end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Initial Steps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Configuration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Controllers and Views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Authentication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1950" y="1295401"/>
            <a:ext cx="8689063" cy="54221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Change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handlebars </a:t>
            </a:r>
            <a:r>
              <a:rPr lang="en-US" dirty="0" smtClean="0"/>
              <a:t>layout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169" y="1988396"/>
            <a:ext cx="10386999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</a:rPr>
              <a:t>&lt;!DOCTYPE html&gt;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&lt;html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lang</a:t>
            </a:r>
            <a:r>
              <a:rPr lang="en-US" sz="1800" dirty="0">
                <a:solidFill>
                  <a:schemeClr val="tx1"/>
                </a:solidFill>
                <a:effectLst/>
              </a:rPr>
              <a:t>="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en</a:t>
            </a:r>
            <a:r>
              <a:rPr lang="en-US" sz="18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&lt;head&gt;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&lt;title&gt;My Test App&lt;/title&gt;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&lt;link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href</a:t>
            </a:r>
            <a:r>
              <a:rPr lang="en-US" sz="1800" dirty="0">
                <a:solidFill>
                  <a:schemeClr val="tx1"/>
                </a:solidFill>
                <a:effectLst/>
              </a:rPr>
              <a:t>="/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css</a:t>
            </a:r>
            <a:r>
              <a:rPr lang="en-US" sz="1800" dirty="0">
                <a:solidFill>
                  <a:schemeClr val="tx1"/>
                </a:solidFill>
                <a:effectLst/>
              </a:rPr>
              <a:t>/site.css" type="text/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css</a:t>
            </a:r>
            <a:r>
              <a:rPr lang="en-US" sz="1800" dirty="0">
                <a:solidFill>
                  <a:schemeClr val="tx1"/>
                </a:solidFill>
                <a:effectLst/>
              </a:rPr>
              <a:t>"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rel</a:t>
            </a:r>
            <a:r>
              <a:rPr lang="en-US" sz="1800" dirty="0">
                <a:solidFill>
                  <a:schemeClr val="tx1"/>
                </a:solidFill>
                <a:effectLst/>
              </a:rPr>
              <a:t>="stylesheet" /&gt;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&lt;/head&gt;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&lt;body&gt;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&lt;div class="container"&gt;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&lt;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1800" dirty="0">
                <a:solidFill>
                  <a:schemeClr val="tx1"/>
                </a:solidFill>
                <a:effectLst/>
              </a:rPr>
              <a:t> class="menu"&gt;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  &lt;li&gt;&lt;a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href</a:t>
            </a:r>
            <a:r>
              <a:rPr lang="en-US" sz="1800" dirty="0">
                <a:solidFill>
                  <a:schemeClr val="tx1"/>
                </a:solidFill>
                <a:effectLst/>
              </a:rPr>
              <a:t>="/"&gt;Index&lt;/a&gt;&lt;/li&gt;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  &lt;li&gt;&lt;a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href</a:t>
            </a:r>
            <a:r>
              <a:rPr lang="en-US" sz="1800" dirty="0">
                <a:solidFill>
                  <a:schemeClr val="tx1"/>
                </a:solidFill>
                <a:effectLst/>
              </a:rPr>
              <a:t>="/about"&gt;About&lt;/a&gt;&lt;/li&gt;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&lt;/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18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bg1"/>
                </a:solidFill>
                <a:effectLst/>
              </a:rPr>
              <a:t>{{{body}}}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&lt;/div&gt;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&lt;/body&gt;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&lt;/html&gt;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7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34378" y="1371601"/>
            <a:ext cx="8689063" cy="50147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these styles to </a:t>
            </a:r>
            <a:r>
              <a:rPr lang="en-US" b="1" dirty="0" smtClean="0">
                <a:solidFill>
                  <a:schemeClr val="bg1"/>
                </a:solidFill>
              </a:rPr>
              <a:t>site.css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Styles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4378" y="2209801"/>
            <a:ext cx="10386999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h1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color: red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.container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padding-left: 25%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.menu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list-style-type: none;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padding-left: 0;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.menu li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display: inline-block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.menu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li:after</a:t>
            </a:r>
            <a:r>
              <a:rPr lang="en-US" sz="16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content: "\00a0";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8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Users and </a:t>
            </a:r>
            <a:r>
              <a:rPr lang="en-US" dirty="0" smtClean="0"/>
              <a:t>Roles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403" y="1179600"/>
            <a:ext cx="272713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8170" y="1404893"/>
            <a:ext cx="8689063" cy="497430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utilities</a:t>
            </a:r>
            <a:r>
              <a:rPr lang="en-US" dirty="0"/>
              <a:t> folder in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b="1" dirty="0" smtClean="0">
                <a:solidFill>
                  <a:schemeClr val="bg1"/>
                </a:solidFill>
              </a:rPr>
              <a:t>encryption.js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03369" y="2877255"/>
            <a:ext cx="1038699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crypto = require('crypto')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module.</a:t>
            </a:r>
            <a:r>
              <a:rPr lang="en-US" dirty="0" err="1">
                <a:solidFill>
                  <a:schemeClr val="bg1"/>
                </a:solidFill>
                <a:effectLst/>
              </a:rPr>
              <a:t>exports</a:t>
            </a:r>
            <a:r>
              <a:rPr lang="en-US" dirty="0">
                <a:solidFill>
                  <a:schemeClr val="tx1"/>
                </a:solidFill>
                <a:effectLst/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bg1"/>
                </a:solidFill>
                <a:effectLst/>
              </a:rPr>
              <a:t>generateSalt</a:t>
            </a:r>
            <a:r>
              <a:rPr lang="en-US" dirty="0">
                <a:solidFill>
                  <a:schemeClr val="tx1"/>
                </a:solidFill>
                <a:effectLst/>
              </a:rPr>
              <a:t>: () =&gt;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>
                <a:solidFill>
                  <a:schemeClr val="tx1"/>
                </a:solidFill>
                <a:effectLst/>
              </a:rPr>
              <a:t>crypto.</a:t>
            </a:r>
            <a:r>
              <a:rPr lang="en-US" dirty="0" err="1">
                <a:solidFill>
                  <a:schemeClr val="bg1"/>
                </a:solidFill>
                <a:effectLst/>
              </a:rPr>
              <a:t>randomBytes</a:t>
            </a:r>
            <a:r>
              <a:rPr lang="en-US" dirty="0">
                <a:solidFill>
                  <a:schemeClr val="tx1"/>
                </a:solidFill>
                <a:effectLst/>
              </a:rPr>
              <a:t>(128).</a:t>
            </a:r>
            <a:r>
              <a:rPr lang="en-US" dirty="0" err="1">
                <a:solidFill>
                  <a:schemeClr val="bg1"/>
                </a:solidFill>
                <a:effectLst/>
              </a:rPr>
              <a:t>toString</a:t>
            </a:r>
            <a:r>
              <a:rPr lang="en-US" dirty="0">
                <a:solidFill>
                  <a:schemeClr val="tx1"/>
                </a:solidFill>
                <a:effectLst/>
              </a:rPr>
              <a:t>('base64'),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bg1"/>
                </a:solidFill>
                <a:effectLst/>
              </a:rPr>
              <a:t>generateHashedPassword</a:t>
            </a:r>
            <a:r>
              <a:rPr lang="en-US" dirty="0">
                <a:solidFill>
                  <a:schemeClr val="tx1"/>
                </a:solidFill>
                <a:effectLst/>
              </a:rPr>
              <a:t>: (salt, password) =&gt;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>
                <a:solidFill>
                  <a:schemeClr val="tx1"/>
                </a:solidFill>
                <a:effectLst/>
              </a:rPr>
              <a:t>crypto.</a:t>
            </a:r>
            <a:r>
              <a:rPr lang="en-US" dirty="0" err="1">
                <a:solidFill>
                  <a:schemeClr val="bg1"/>
                </a:solidFill>
                <a:effectLst/>
              </a:rPr>
              <a:t>createHmac</a:t>
            </a:r>
            <a:r>
              <a:rPr lang="en-US" dirty="0">
                <a:solidFill>
                  <a:schemeClr val="tx1"/>
                </a:solidFill>
                <a:effectLst/>
              </a:rPr>
              <a:t>('sha256', salt).</a:t>
            </a:r>
            <a:r>
              <a:rPr lang="en-US" dirty="0">
                <a:solidFill>
                  <a:schemeClr val="bg1"/>
                </a:solidFill>
                <a:effectLst/>
              </a:rPr>
              <a:t>update</a:t>
            </a:r>
            <a:r>
              <a:rPr lang="en-US" dirty="0">
                <a:solidFill>
                  <a:schemeClr val="tx1"/>
                </a:solidFill>
                <a:effectLst/>
              </a:rPr>
              <a:t>(password).</a:t>
            </a:r>
            <a:r>
              <a:rPr lang="en-US" dirty="0">
                <a:solidFill>
                  <a:schemeClr val="bg1"/>
                </a:solidFill>
                <a:effectLst/>
              </a:rPr>
              <a:t>digest</a:t>
            </a:r>
            <a:r>
              <a:rPr lang="en-US" dirty="0">
                <a:solidFill>
                  <a:schemeClr val="tx1"/>
                </a:solidFill>
                <a:effectLst/>
              </a:rPr>
              <a:t>('hex')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4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34378" y="1371601"/>
            <a:ext cx="8689063" cy="52307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folder in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User.js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and use it in the database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Model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4378" y="2667001"/>
            <a:ext cx="10386999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sz="1600" dirty="0">
                <a:solidFill>
                  <a:schemeClr val="tx1"/>
                </a:solidFill>
                <a:effectLst/>
              </a:rPr>
              <a:t> mongoose = </a:t>
            </a:r>
            <a:r>
              <a:rPr lang="en-US" sz="1600" dirty="0">
                <a:solidFill>
                  <a:schemeClr val="bg1"/>
                </a:solidFill>
                <a:effectLst/>
              </a:rPr>
              <a:t>require</a:t>
            </a:r>
            <a:r>
              <a:rPr lang="en-US" sz="1600" dirty="0">
                <a:solidFill>
                  <a:schemeClr val="tx1"/>
                </a:solidFill>
                <a:effectLst/>
              </a:rPr>
              <a:t>('mongoose')</a:t>
            </a:r>
          </a:p>
          <a:p>
            <a:r>
              <a:rPr lang="en-US" sz="1600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sz="1600" dirty="0">
                <a:solidFill>
                  <a:schemeClr val="tx1"/>
                </a:solidFill>
                <a:effectLst/>
              </a:rPr>
              <a:t> encryption = </a:t>
            </a:r>
            <a:r>
              <a:rPr lang="en-US" sz="1600" dirty="0">
                <a:solidFill>
                  <a:schemeClr val="bg1"/>
                </a:solidFill>
                <a:effectLst/>
              </a:rPr>
              <a:t>require</a:t>
            </a:r>
            <a:r>
              <a:rPr lang="en-US" sz="1600" dirty="0">
                <a:solidFill>
                  <a:schemeClr val="tx1"/>
                </a:solidFill>
                <a:effectLst/>
              </a:rPr>
              <a:t>('encryption')</a:t>
            </a:r>
          </a:p>
          <a:p>
            <a:r>
              <a:rPr lang="en-US" sz="1600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sz="1600" dirty="0">
                <a:solidFill>
                  <a:schemeClr val="tx1"/>
                </a:solidFill>
                <a:effectLst/>
              </a:rPr>
              <a:t> REQUIRED_VALIDATION_MESSAGE = '{PATH} is required'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let</a:t>
            </a:r>
            <a:r>
              <a:rPr lang="en-US" sz="1600" dirty="0"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userSchema</a:t>
            </a:r>
            <a:r>
              <a:rPr lang="en-US" sz="1600" dirty="0"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mongoose.Schema</a:t>
            </a:r>
            <a:r>
              <a:rPr lang="en-US" sz="1600" dirty="0">
                <a:solidFill>
                  <a:schemeClr val="tx1"/>
                </a:solidFill>
                <a:effectLst/>
              </a:rPr>
              <a:t>({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username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: { </a:t>
            </a:r>
            <a:r>
              <a:rPr lang="en-US" sz="1600" dirty="0">
                <a:solidFill>
                  <a:schemeClr val="bg1"/>
                </a:solidFill>
                <a:effectLst/>
              </a:rPr>
              <a:t>type</a:t>
            </a:r>
            <a:r>
              <a:rPr lang="en-US" sz="1600" dirty="0">
                <a:solidFill>
                  <a:schemeClr val="tx1"/>
                </a:solidFill>
                <a:effectLst/>
              </a:rPr>
              <a:t>: String, </a:t>
            </a:r>
            <a:r>
              <a:rPr lang="en-US" sz="1600" dirty="0">
                <a:solidFill>
                  <a:schemeClr val="bg1"/>
                </a:solidFill>
                <a:effectLst/>
              </a:rPr>
              <a:t>required</a:t>
            </a:r>
            <a:r>
              <a:rPr lang="en-US" sz="1600" dirty="0">
                <a:solidFill>
                  <a:schemeClr val="tx1"/>
                </a:solidFill>
                <a:effectLst/>
              </a:rPr>
              <a:t>: REQUIRED_VALIDATION_MESSAGE, </a:t>
            </a:r>
            <a:r>
              <a:rPr lang="en-US" sz="1600" dirty="0">
                <a:solidFill>
                  <a:schemeClr val="bg1"/>
                </a:solidFill>
                <a:effectLst/>
              </a:rPr>
              <a:t>unique</a:t>
            </a:r>
            <a:r>
              <a:rPr lang="en-US" sz="1600" dirty="0">
                <a:solidFill>
                  <a:schemeClr val="tx1"/>
                </a:solidFill>
                <a:effectLst/>
              </a:rPr>
              <a:t>: true },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firstName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: { </a:t>
            </a:r>
            <a:r>
              <a:rPr lang="en-US" sz="1600" dirty="0">
                <a:solidFill>
                  <a:schemeClr val="bg1"/>
                </a:solidFill>
                <a:effectLst/>
              </a:rPr>
              <a:t>type</a:t>
            </a:r>
            <a:r>
              <a:rPr lang="en-US" sz="1600" dirty="0">
                <a:solidFill>
                  <a:schemeClr val="tx1"/>
                </a:solidFill>
                <a:effectLst/>
              </a:rPr>
              <a:t>: String, </a:t>
            </a:r>
            <a:r>
              <a:rPr lang="en-US" sz="1600" dirty="0">
                <a:solidFill>
                  <a:schemeClr val="bg1"/>
                </a:solidFill>
                <a:effectLst/>
              </a:rPr>
              <a:t>required</a:t>
            </a:r>
            <a:r>
              <a:rPr lang="en-US" sz="1600" dirty="0">
                <a:solidFill>
                  <a:schemeClr val="tx1"/>
                </a:solidFill>
                <a:effectLst/>
              </a:rPr>
              <a:t>: REQUIRED_VALIDATION_MESSAGE },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secondName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: { </a:t>
            </a:r>
            <a:r>
              <a:rPr lang="en-US" sz="1600" dirty="0">
                <a:solidFill>
                  <a:schemeClr val="bg1"/>
                </a:solidFill>
                <a:effectLst/>
              </a:rPr>
              <a:t>type</a:t>
            </a:r>
            <a:r>
              <a:rPr lang="en-US" sz="1600" dirty="0">
                <a:solidFill>
                  <a:schemeClr val="tx1"/>
                </a:solidFill>
                <a:effectLst/>
              </a:rPr>
              <a:t>: String, </a:t>
            </a:r>
            <a:r>
              <a:rPr lang="en-US" sz="1600" dirty="0">
                <a:solidFill>
                  <a:schemeClr val="bg1"/>
                </a:solidFill>
                <a:effectLst/>
              </a:rPr>
              <a:t>required</a:t>
            </a:r>
            <a:r>
              <a:rPr lang="en-US" sz="1600" dirty="0">
                <a:solidFill>
                  <a:schemeClr val="tx1"/>
                </a:solidFill>
                <a:effectLst/>
              </a:rPr>
              <a:t>: REQUIRED_VALIDATION_MESSAGE },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</a:t>
            </a:r>
            <a:r>
              <a:rPr lang="en-US" sz="1600" dirty="0">
                <a:solidFill>
                  <a:schemeClr val="bg1"/>
                </a:solidFill>
                <a:effectLst/>
              </a:rPr>
              <a:t>salt</a:t>
            </a:r>
            <a:r>
              <a:rPr lang="en-US" sz="1600" dirty="0">
                <a:solidFill>
                  <a:schemeClr val="tx1"/>
                </a:solidFill>
                <a:effectLst/>
              </a:rPr>
              <a:t>: String,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hashedPass</a:t>
            </a:r>
            <a:r>
              <a:rPr lang="en-US" sz="1600" dirty="0">
                <a:solidFill>
                  <a:schemeClr val="tx1"/>
                </a:solidFill>
                <a:effectLst/>
              </a:rPr>
              <a:t>: String,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</a:t>
            </a:r>
            <a:r>
              <a:rPr lang="en-US" sz="1600" dirty="0">
                <a:solidFill>
                  <a:schemeClr val="bg1"/>
                </a:solidFill>
                <a:effectLst/>
              </a:rPr>
              <a:t>roles</a:t>
            </a:r>
            <a:r>
              <a:rPr lang="en-US" sz="1600" dirty="0">
                <a:solidFill>
                  <a:schemeClr val="tx1"/>
                </a:solidFill>
                <a:effectLst/>
              </a:rPr>
              <a:t>: [String]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})</a:t>
            </a:r>
          </a:p>
          <a:p>
            <a:r>
              <a:rPr lang="en-US" sz="1600" i="1" dirty="0">
                <a:solidFill>
                  <a:schemeClr val="accent2"/>
                </a:solidFill>
                <a:effectLst/>
              </a:rPr>
              <a:t>// continues on next slide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4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4631" y="838201"/>
            <a:ext cx="8689063" cy="682470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Model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170" y="1371600"/>
            <a:ext cx="10386999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i="1" dirty="0">
                <a:solidFill>
                  <a:schemeClr val="accent2"/>
                </a:solidFill>
                <a:effectLst/>
              </a:rPr>
              <a:t>// continues from previous slide</a:t>
            </a:r>
          </a:p>
          <a:p>
            <a:r>
              <a:rPr lang="en-US" sz="1800" dirty="0" err="1">
                <a:solidFill>
                  <a:schemeClr val="tx1"/>
                </a:solidFill>
                <a:effectLst/>
              </a:rPr>
              <a:t>userSchema.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method</a:t>
            </a:r>
            <a:r>
              <a:rPr lang="en-US" sz="1800" dirty="0">
                <a:solidFill>
                  <a:schemeClr val="tx1"/>
                </a:solidFill>
                <a:effectLst/>
              </a:rPr>
              <a:t>({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</a:t>
            </a:r>
            <a:r>
              <a:rPr lang="en-US" sz="1800" dirty="0">
                <a:solidFill>
                  <a:schemeClr val="bg1"/>
                </a:solidFill>
                <a:effectLst/>
              </a:rPr>
              <a:t>authenticate</a:t>
            </a:r>
            <a:r>
              <a:rPr lang="en-US" sz="1800" dirty="0">
                <a:solidFill>
                  <a:schemeClr val="tx1"/>
                </a:solidFill>
                <a:effectLst/>
              </a:rPr>
              <a:t>: (password) =&gt; 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bg1"/>
                </a:solidFill>
                <a:effectLst/>
              </a:rPr>
              <a:t>if</a:t>
            </a:r>
            <a:r>
              <a:rPr lang="en-US" sz="1800" dirty="0">
                <a:solidFill>
                  <a:schemeClr val="tx1"/>
                </a:solidFill>
                <a:effectLst/>
              </a:rPr>
              <a:t> (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encryption.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generateHashedPassword</a:t>
            </a:r>
            <a:r>
              <a:rPr lang="en-US" sz="1800" dirty="0">
                <a:solidFill>
                  <a:schemeClr val="tx1"/>
                </a:solidFill>
                <a:effectLst/>
              </a:rPr>
              <a:t>(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this.salt</a:t>
            </a:r>
            <a:r>
              <a:rPr lang="en-US" sz="1800" dirty="0">
                <a:solidFill>
                  <a:schemeClr val="tx1"/>
                </a:solidFill>
                <a:effectLst/>
              </a:rPr>
              <a:t>, password)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    ===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hashedPass</a:t>
            </a:r>
            <a:r>
              <a:rPr lang="en-US" sz="1800" dirty="0">
                <a:solidFill>
                  <a:schemeClr val="tx1"/>
                </a:solidFill>
                <a:effectLst/>
              </a:rPr>
              <a:t>) { </a:t>
            </a:r>
            <a:r>
              <a:rPr lang="en-US" sz="18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1800" dirty="0">
                <a:solidFill>
                  <a:schemeClr val="tx1"/>
                </a:solidFill>
                <a:effectLst/>
              </a:rPr>
              <a:t> true } else { </a:t>
            </a:r>
            <a:r>
              <a:rPr lang="en-US" sz="1800" dirty="0">
                <a:solidFill>
                  <a:schemeClr val="bg1"/>
                </a:solidFill>
                <a:effectLst/>
              </a:rPr>
              <a:t>return </a:t>
            </a:r>
            <a:r>
              <a:rPr lang="en-US" sz="1800" dirty="0">
                <a:solidFill>
                  <a:schemeClr val="tx1"/>
                </a:solidFill>
                <a:effectLst/>
              </a:rPr>
              <a:t>false }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})</a:t>
            </a:r>
            <a:endParaRPr lang="en-US" sz="1800" dirty="0">
              <a:solidFill>
                <a:schemeClr val="accent1"/>
              </a:solidFill>
              <a:effectLst/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</a:rPr>
              <a:t>let</a:t>
            </a:r>
            <a:r>
              <a:rPr lang="en-US" sz="1800" dirty="0">
                <a:solidFill>
                  <a:schemeClr val="tx1"/>
                </a:solidFill>
                <a:effectLst/>
              </a:rPr>
              <a:t> User =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mongoose.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model</a:t>
            </a:r>
            <a:r>
              <a:rPr lang="en-US" sz="1800" dirty="0">
                <a:solidFill>
                  <a:schemeClr val="tx1"/>
                </a:solidFill>
                <a:effectLst/>
              </a:rPr>
              <a:t>('User',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userSchema</a:t>
            </a:r>
            <a:r>
              <a:rPr lang="en-US" sz="18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800" dirty="0" err="1">
                <a:solidFill>
                  <a:schemeClr val="tx1"/>
                </a:solidFill>
                <a:effectLst/>
              </a:rPr>
              <a:t>module.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exports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.seedAdminUser</a:t>
            </a:r>
            <a:r>
              <a:rPr lang="en-US" sz="1800" dirty="0">
                <a:solidFill>
                  <a:schemeClr val="tx1"/>
                </a:solidFill>
                <a:effectLst/>
              </a:rPr>
              <a:t> = () =&gt; 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User.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sz="1800" dirty="0">
                <a:solidFill>
                  <a:schemeClr val="tx1"/>
                </a:solidFill>
                <a:effectLst/>
              </a:rPr>
              <a:t>({}).</a:t>
            </a:r>
            <a:r>
              <a:rPr lang="en-US" sz="1800" dirty="0">
                <a:solidFill>
                  <a:schemeClr val="bg1"/>
                </a:solidFill>
                <a:effectLst/>
              </a:rPr>
              <a:t>then</a:t>
            </a:r>
            <a:r>
              <a:rPr lang="en-US" sz="1800" dirty="0">
                <a:solidFill>
                  <a:schemeClr val="tx1"/>
                </a:solidFill>
                <a:effectLst/>
              </a:rPr>
              <a:t>((users) =&gt; 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bg1"/>
                </a:solidFill>
                <a:effectLst/>
              </a:rPr>
              <a:t>if</a:t>
            </a:r>
            <a:r>
              <a:rPr lang="en-US" sz="1800" dirty="0">
                <a:solidFill>
                  <a:schemeClr val="tx1"/>
                </a:solidFill>
                <a:effectLst/>
              </a:rPr>
              <a:t> (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users.length</a:t>
            </a:r>
            <a:r>
              <a:rPr lang="en-US" sz="1800" dirty="0">
                <a:solidFill>
                  <a:schemeClr val="tx1"/>
                </a:solidFill>
                <a:effectLst/>
              </a:rPr>
              <a:t> &gt; 0) </a:t>
            </a:r>
            <a:r>
              <a:rPr lang="en-US" sz="1800" dirty="0">
                <a:solidFill>
                  <a:schemeClr val="bg1"/>
                </a:solidFill>
                <a:effectLst/>
              </a:rPr>
              <a:t>return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bg1"/>
                </a:solidFill>
                <a:effectLst/>
              </a:rPr>
              <a:t>let</a:t>
            </a:r>
            <a:r>
              <a:rPr lang="en-US" sz="1800" dirty="0">
                <a:solidFill>
                  <a:schemeClr val="tx1"/>
                </a:solidFill>
                <a:effectLst/>
              </a:rPr>
              <a:t> salt =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encryption.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generateSalt</a:t>
            </a:r>
            <a:r>
              <a:rPr lang="en-US" sz="18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bg1"/>
                </a:solidFill>
                <a:effectLst/>
              </a:rPr>
              <a:t>let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hashedPass</a:t>
            </a:r>
            <a:r>
              <a:rPr lang="en-US" sz="1800" dirty="0">
                <a:solidFill>
                  <a:schemeClr val="tx1"/>
                </a:solidFill>
                <a:effectLst/>
              </a:rPr>
              <a:t> =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encryption.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generateHashedPassword</a:t>
            </a:r>
            <a:r>
              <a:rPr lang="en-US" sz="1800" dirty="0">
                <a:solidFill>
                  <a:schemeClr val="tx1"/>
                </a:solidFill>
                <a:effectLst/>
              </a:rPr>
              <a:t>(salt, 'Viktor')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User.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create</a:t>
            </a:r>
            <a:r>
              <a:rPr lang="en-US" sz="1800" dirty="0">
                <a:solidFill>
                  <a:schemeClr val="tx1"/>
                </a:solidFill>
                <a:effectLst/>
              </a:rPr>
              <a:t>({</a:t>
            </a:r>
            <a:r>
              <a:rPr lang="en-US" sz="1800" dirty="0">
                <a:solidFill>
                  <a:schemeClr val="bg1"/>
                </a:solidFill>
                <a:effectLst/>
              </a:rPr>
              <a:t>username</a:t>
            </a:r>
            <a:r>
              <a:rPr lang="en-US" sz="1800" dirty="0">
                <a:solidFill>
                  <a:schemeClr val="tx1"/>
                </a:solidFill>
                <a:effectLst/>
              </a:rPr>
              <a:t>: '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viktor.kostadinov</a:t>
            </a:r>
            <a:r>
              <a:rPr lang="en-US" sz="1800" dirty="0">
                <a:solidFill>
                  <a:schemeClr val="tx1"/>
                </a:solidFill>
                <a:effectLst/>
              </a:rPr>
              <a:t>', 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firstName</a:t>
            </a:r>
            <a:r>
              <a:rPr lang="en-US" sz="1800" dirty="0">
                <a:solidFill>
                  <a:schemeClr val="tx1"/>
                </a:solidFill>
                <a:effectLst/>
              </a:rPr>
              <a:t>: 'Viktor',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  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lastName</a:t>
            </a:r>
            <a:r>
              <a:rPr lang="en-US" sz="1800" dirty="0">
                <a:solidFill>
                  <a:schemeClr val="tx1"/>
                </a:solidFill>
                <a:effectLst/>
              </a:rPr>
              <a:t>: '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Kostadinov</a:t>
            </a:r>
            <a:r>
              <a:rPr lang="en-US" sz="1800" dirty="0">
                <a:solidFill>
                  <a:schemeClr val="tx1"/>
                </a:solidFill>
                <a:effectLst/>
              </a:rPr>
              <a:t>', </a:t>
            </a:r>
            <a:r>
              <a:rPr lang="en-US" sz="1800" dirty="0">
                <a:solidFill>
                  <a:schemeClr val="bg1"/>
                </a:solidFill>
                <a:effectLst/>
              </a:rPr>
              <a:t>salt</a:t>
            </a:r>
            <a:r>
              <a:rPr lang="en-US" sz="1800" dirty="0">
                <a:solidFill>
                  <a:schemeClr val="tx1"/>
                </a:solidFill>
                <a:effectLst/>
              </a:rPr>
              <a:t>: salt,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  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hashedPass</a:t>
            </a:r>
            <a:r>
              <a:rPr lang="en-US" sz="1800" dirty="0">
                <a:solidFill>
                  <a:schemeClr val="tx1"/>
                </a:solidFill>
                <a:effectLst/>
              </a:rPr>
              <a:t>: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hashedPass</a:t>
            </a:r>
            <a:r>
              <a:rPr lang="en-US" sz="1800" dirty="0">
                <a:solidFill>
                  <a:schemeClr val="tx1"/>
                </a:solidFill>
                <a:effectLst/>
              </a:rPr>
              <a:t>, </a:t>
            </a:r>
            <a:r>
              <a:rPr lang="en-US" sz="1800" dirty="0">
                <a:solidFill>
                  <a:schemeClr val="bg1"/>
                </a:solidFill>
                <a:effectLst/>
              </a:rPr>
              <a:t>roles</a:t>
            </a:r>
            <a:r>
              <a:rPr lang="en-US" sz="1800" dirty="0">
                <a:solidFill>
                  <a:schemeClr val="tx1"/>
                </a:solidFill>
                <a:effectLst/>
              </a:rPr>
              <a:t>: ['Admin']})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})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1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64544" y="1409701"/>
            <a:ext cx="8689063" cy="49766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Install the following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Express Middleware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43399" y="4494600"/>
            <a:ext cx="103869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npm</a:t>
            </a:r>
            <a:r>
              <a:rPr lang="en-US" dirty="0">
                <a:solidFill>
                  <a:schemeClr val="tx1"/>
                </a:solidFill>
                <a:effectLst/>
              </a:rPr>
              <a:t> install passport --save --save-exact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54271" y="5104200"/>
            <a:ext cx="103869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npm</a:t>
            </a:r>
            <a:r>
              <a:rPr lang="en-US" dirty="0">
                <a:solidFill>
                  <a:schemeClr val="tx1"/>
                </a:solidFill>
                <a:effectLst/>
              </a:rPr>
              <a:t> install passport-local --save --save-exact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934921" y="2418090"/>
            <a:ext cx="103869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npm</a:t>
            </a:r>
            <a:r>
              <a:rPr lang="en-US" dirty="0">
                <a:solidFill>
                  <a:schemeClr val="tx1"/>
                </a:solidFill>
                <a:effectLst/>
              </a:rPr>
              <a:t> install body-parser --save --save-exact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943399" y="3180090"/>
            <a:ext cx="103869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npm</a:t>
            </a:r>
            <a:r>
              <a:rPr lang="en-US" dirty="0">
                <a:solidFill>
                  <a:schemeClr val="tx1"/>
                </a:solidFill>
                <a:effectLst/>
              </a:rPr>
              <a:t> install express-session --save --save-exact 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931744" y="3808800"/>
            <a:ext cx="103869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npm</a:t>
            </a:r>
            <a:r>
              <a:rPr lang="en-US" dirty="0">
                <a:solidFill>
                  <a:schemeClr val="tx1"/>
                </a:solidFill>
                <a:effectLst/>
              </a:rPr>
              <a:t> install cookie-parser --save --save-exact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3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Use the installed middleware in the express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Express Middleware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744970" y="1747918"/>
            <a:ext cx="1038699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2"/>
                </a:solidFill>
                <a:effectLst/>
              </a:rPr>
              <a:t>const</a:t>
            </a:r>
            <a:r>
              <a:rPr lang="en-US" dirty="0">
                <a:solidFill>
                  <a:schemeClr val="tx2"/>
                </a:solidFill>
                <a:effectLst/>
              </a:rPr>
              <a:t> express = require('express')</a:t>
            </a:r>
          </a:p>
          <a:p>
            <a:r>
              <a:rPr lang="en-US" dirty="0" err="1">
                <a:solidFill>
                  <a:schemeClr val="tx2"/>
                </a:solidFill>
                <a:effectLst/>
              </a:rPr>
              <a:t>const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cookieParser</a:t>
            </a:r>
            <a:r>
              <a:rPr lang="en-US" dirty="0">
                <a:solidFill>
                  <a:schemeClr val="tx2"/>
                </a:solidFill>
                <a:effectLst/>
              </a:rPr>
              <a:t> = require('cookie-parser')</a:t>
            </a:r>
          </a:p>
          <a:p>
            <a:r>
              <a:rPr lang="en-US" dirty="0" err="1">
                <a:solidFill>
                  <a:schemeClr val="tx2"/>
                </a:solidFill>
                <a:effectLst/>
              </a:rPr>
              <a:t>const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bodyParser</a:t>
            </a:r>
            <a:r>
              <a:rPr lang="en-US" dirty="0">
                <a:solidFill>
                  <a:schemeClr val="tx2"/>
                </a:solidFill>
                <a:effectLst/>
              </a:rPr>
              <a:t> = require('body-parser')</a:t>
            </a:r>
          </a:p>
          <a:p>
            <a:r>
              <a:rPr lang="en-US" dirty="0" err="1">
                <a:solidFill>
                  <a:schemeClr val="tx2"/>
                </a:solidFill>
                <a:effectLst/>
              </a:rPr>
              <a:t>const</a:t>
            </a:r>
            <a:r>
              <a:rPr lang="en-US" dirty="0">
                <a:solidFill>
                  <a:schemeClr val="tx2"/>
                </a:solidFill>
                <a:effectLst/>
              </a:rPr>
              <a:t> session = require('express-session')</a:t>
            </a:r>
          </a:p>
          <a:p>
            <a:r>
              <a:rPr lang="en-US" dirty="0" err="1">
                <a:solidFill>
                  <a:schemeClr val="tx2"/>
                </a:solidFill>
                <a:effectLst/>
              </a:rPr>
              <a:t>const</a:t>
            </a:r>
            <a:r>
              <a:rPr lang="en-US" dirty="0">
                <a:solidFill>
                  <a:schemeClr val="tx2"/>
                </a:solidFill>
                <a:effectLst/>
              </a:rPr>
              <a:t> passport = require('passport')</a:t>
            </a:r>
          </a:p>
          <a:p>
            <a:endParaRPr lang="en-US" dirty="0">
              <a:solidFill>
                <a:schemeClr val="tx2"/>
              </a:solidFill>
              <a:effectLst/>
            </a:endParaRPr>
          </a:p>
          <a:p>
            <a:r>
              <a:rPr lang="en-US" dirty="0">
                <a:solidFill>
                  <a:schemeClr val="tx2"/>
                </a:solidFill>
                <a:effectLst/>
              </a:rPr>
              <a:t>// code skipped for brevity</a:t>
            </a:r>
          </a:p>
          <a:p>
            <a:r>
              <a:rPr lang="en-US" dirty="0" err="1">
                <a:solidFill>
                  <a:schemeClr val="tx2"/>
                </a:solidFill>
                <a:effectLst/>
              </a:rPr>
              <a:t>app.set</a:t>
            </a:r>
            <a:r>
              <a:rPr lang="en-US" dirty="0">
                <a:solidFill>
                  <a:schemeClr val="tx2"/>
                </a:solidFill>
                <a:effectLst/>
              </a:rPr>
              <a:t>('view engine', 'handlebars')</a:t>
            </a:r>
          </a:p>
          <a:p>
            <a:endParaRPr lang="en-US" dirty="0">
              <a:solidFill>
                <a:schemeClr val="tx2"/>
              </a:solidFill>
              <a:effectLst/>
            </a:endParaRPr>
          </a:p>
          <a:p>
            <a:r>
              <a:rPr lang="en-US" dirty="0" err="1">
                <a:solidFill>
                  <a:schemeClr val="tx2"/>
                </a:solidFill>
                <a:effectLst/>
              </a:rPr>
              <a:t>app.use</a:t>
            </a:r>
            <a:r>
              <a:rPr lang="en-US" dirty="0">
                <a:solidFill>
                  <a:schemeClr val="tx2"/>
                </a:solidFill>
                <a:effectLst/>
              </a:rPr>
              <a:t>(</a:t>
            </a:r>
            <a:r>
              <a:rPr lang="en-US" dirty="0" err="1">
                <a:solidFill>
                  <a:schemeClr val="tx2"/>
                </a:solidFill>
                <a:effectLst/>
              </a:rPr>
              <a:t>cookieParser</a:t>
            </a:r>
            <a:r>
              <a:rPr lang="en-US" dirty="0">
                <a:solidFill>
                  <a:schemeClr val="tx2"/>
                </a:solidFill>
                <a:effectLst/>
              </a:rPr>
              <a:t>())</a:t>
            </a:r>
          </a:p>
          <a:p>
            <a:r>
              <a:rPr lang="en-US" dirty="0" err="1">
                <a:solidFill>
                  <a:schemeClr val="tx2"/>
                </a:solidFill>
                <a:effectLst/>
              </a:rPr>
              <a:t>app.use</a:t>
            </a:r>
            <a:r>
              <a:rPr lang="en-US" dirty="0">
                <a:solidFill>
                  <a:schemeClr val="tx2"/>
                </a:solidFill>
                <a:effectLst/>
              </a:rPr>
              <a:t>(</a:t>
            </a:r>
            <a:r>
              <a:rPr lang="en-US" dirty="0" err="1">
                <a:solidFill>
                  <a:schemeClr val="tx2"/>
                </a:solidFill>
                <a:effectLst/>
              </a:rPr>
              <a:t>bodyParser.urlencoded</a:t>
            </a:r>
            <a:r>
              <a:rPr lang="en-US" dirty="0">
                <a:solidFill>
                  <a:schemeClr val="tx2"/>
                </a:solidFill>
                <a:effectLst/>
              </a:rPr>
              <a:t>({ extended: true }))</a:t>
            </a:r>
          </a:p>
          <a:p>
            <a:r>
              <a:rPr lang="en-US" dirty="0" err="1">
                <a:solidFill>
                  <a:schemeClr val="tx2"/>
                </a:solidFill>
                <a:effectLst/>
              </a:rPr>
              <a:t>app.use</a:t>
            </a:r>
            <a:r>
              <a:rPr lang="en-US" dirty="0">
                <a:solidFill>
                  <a:schemeClr val="tx2"/>
                </a:solidFill>
                <a:effectLst/>
              </a:rPr>
              <a:t>(session({ secret: '</a:t>
            </a:r>
            <a:r>
              <a:rPr lang="en-US" dirty="0" err="1">
                <a:solidFill>
                  <a:schemeClr val="tx2"/>
                </a:solidFill>
                <a:effectLst/>
              </a:rPr>
              <a:t>neshto-taino</a:t>
            </a:r>
            <a:r>
              <a:rPr lang="en-US" dirty="0">
                <a:solidFill>
                  <a:schemeClr val="tx2"/>
                </a:solidFill>
                <a:effectLst/>
              </a:rPr>
              <a:t>!@#$%',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resave: false, </a:t>
            </a:r>
            <a:r>
              <a:rPr lang="en-US" dirty="0" err="1">
                <a:solidFill>
                  <a:schemeClr val="tx2"/>
                </a:solidFill>
                <a:effectLst/>
              </a:rPr>
              <a:t>saveUninitialized</a:t>
            </a:r>
            <a:r>
              <a:rPr lang="en-US" dirty="0">
                <a:solidFill>
                  <a:schemeClr val="tx2"/>
                </a:solidFill>
                <a:effectLst/>
              </a:rPr>
              <a:t>: false }))</a:t>
            </a:r>
          </a:p>
          <a:p>
            <a:r>
              <a:rPr lang="en-US" dirty="0" err="1">
                <a:solidFill>
                  <a:schemeClr val="tx2"/>
                </a:solidFill>
                <a:effectLst/>
              </a:rPr>
              <a:t>app.use</a:t>
            </a:r>
            <a:r>
              <a:rPr lang="en-US" dirty="0">
                <a:solidFill>
                  <a:schemeClr val="tx2"/>
                </a:solidFill>
                <a:effectLst/>
              </a:rPr>
              <a:t>(</a:t>
            </a:r>
            <a:r>
              <a:rPr lang="en-US" dirty="0" err="1">
                <a:solidFill>
                  <a:schemeClr val="tx2"/>
                </a:solidFill>
                <a:effectLst/>
              </a:rPr>
              <a:t>passport.initialize</a:t>
            </a:r>
            <a:r>
              <a:rPr lang="en-US" dirty="0">
                <a:solidFill>
                  <a:schemeClr val="tx2"/>
                </a:solidFill>
                <a:effectLst/>
              </a:rPr>
              <a:t>())</a:t>
            </a:r>
          </a:p>
          <a:p>
            <a:r>
              <a:rPr lang="en-US" dirty="0" err="1">
                <a:solidFill>
                  <a:schemeClr val="tx2"/>
                </a:solidFill>
                <a:effectLst/>
              </a:rPr>
              <a:t>app.use</a:t>
            </a:r>
            <a:r>
              <a:rPr lang="en-US" dirty="0">
                <a:solidFill>
                  <a:schemeClr val="tx2"/>
                </a:solidFill>
                <a:effectLst/>
              </a:rPr>
              <a:t>(</a:t>
            </a:r>
            <a:r>
              <a:rPr lang="en-US" dirty="0" err="1">
                <a:solidFill>
                  <a:schemeClr val="tx2"/>
                </a:solidFill>
                <a:effectLst/>
              </a:rPr>
              <a:t>passport.session</a:t>
            </a:r>
            <a:r>
              <a:rPr lang="en-US" dirty="0">
                <a:solidFill>
                  <a:schemeClr val="tx2"/>
                </a:solidFill>
                <a:effectLst/>
              </a:rPr>
              <a:t>())</a:t>
            </a:r>
          </a:p>
          <a:p>
            <a:r>
              <a:rPr lang="en-US" dirty="0" err="1">
                <a:solidFill>
                  <a:schemeClr val="tx2"/>
                </a:solidFill>
                <a:effectLst/>
              </a:rPr>
              <a:t>app.use</a:t>
            </a:r>
            <a:r>
              <a:rPr lang="en-US" dirty="0">
                <a:solidFill>
                  <a:schemeClr val="tx2"/>
                </a:solidFill>
                <a:effectLst/>
              </a:rPr>
              <a:t>(</a:t>
            </a:r>
            <a:r>
              <a:rPr lang="en-US" dirty="0" err="1">
                <a:solidFill>
                  <a:schemeClr val="tx2"/>
                </a:solidFill>
                <a:effectLst/>
              </a:rPr>
              <a:t>express.static</a:t>
            </a:r>
            <a:r>
              <a:rPr lang="en-US" dirty="0">
                <a:solidFill>
                  <a:schemeClr val="tx2"/>
                </a:solidFill>
                <a:effectLst/>
              </a:rPr>
              <a:t>('public'))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8170" y="1371601"/>
            <a:ext cx="10061020" cy="51731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passport.js</a:t>
            </a:r>
            <a:r>
              <a:rPr lang="en-US" dirty="0"/>
              <a:t> in </a:t>
            </a:r>
            <a:r>
              <a:rPr lang="en-US" b="1" dirty="0" err="1">
                <a:solidFill>
                  <a:schemeClr val="bg1"/>
                </a:solidFill>
              </a:rPr>
              <a:t>config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folder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Passport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170" y="2057401"/>
            <a:ext cx="10386999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sz="1800" dirty="0">
                <a:solidFill>
                  <a:schemeClr val="tx1"/>
                </a:solidFill>
                <a:effectLst/>
              </a:rPr>
              <a:t> passport = </a:t>
            </a:r>
            <a:r>
              <a:rPr lang="en-US" sz="1800" dirty="0">
                <a:solidFill>
                  <a:schemeClr val="bg1"/>
                </a:solidFill>
                <a:effectLst/>
              </a:rPr>
              <a:t>require</a:t>
            </a:r>
            <a:r>
              <a:rPr lang="en-US" sz="1800" dirty="0">
                <a:solidFill>
                  <a:schemeClr val="tx1"/>
                </a:solidFill>
                <a:effectLst/>
              </a:rPr>
              <a:t>('passport')</a:t>
            </a:r>
          </a:p>
          <a:p>
            <a:r>
              <a:rPr lang="en-US" sz="1800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LocalPassport</a:t>
            </a:r>
            <a:r>
              <a:rPr lang="en-US" sz="1800" dirty="0">
                <a:solidFill>
                  <a:schemeClr val="tx1"/>
                </a:solidFill>
                <a:effectLst/>
              </a:rPr>
              <a:t> = </a:t>
            </a:r>
            <a:r>
              <a:rPr lang="en-US" sz="1800" dirty="0">
                <a:solidFill>
                  <a:schemeClr val="bg1"/>
                </a:solidFill>
                <a:effectLst/>
              </a:rPr>
              <a:t>require</a:t>
            </a:r>
            <a:r>
              <a:rPr lang="en-US" sz="1800" dirty="0">
                <a:solidFill>
                  <a:schemeClr val="tx1"/>
                </a:solidFill>
                <a:effectLst/>
              </a:rPr>
              <a:t>('passport-local')</a:t>
            </a:r>
          </a:p>
          <a:p>
            <a:r>
              <a:rPr lang="en-US" sz="1800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sz="1800" dirty="0">
                <a:solidFill>
                  <a:schemeClr val="tx1"/>
                </a:solidFill>
                <a:effectLst/>
              </a:rPr>
              <a:t> User = </a:t>
            </a:r>
            <a:r>
              <a:rPr lang="en-US" sz="1800" dirty="0">
                <a:solidFill>
                  <a:schemeClr val="bg1"/>
                </a:solidFill>
                <a:effectLst/>
              </a:rPr>
              <a:t>require</a:t>
            </a:r>
            <a:r>
              <a:rPr lang="en-US" sz="1800" dirty="0">
                <a:solidFill>
                  <a:schemeClr val="tx1"/>
                </a:solidFill>
                <a:effectLst/>
              </a:rPr>
              <a:t>('mongoose').</a:t>
            </a:r>
            <a:r>
              <a:rPr lang="en-US" sz="1800" dirty="0">
                <a:solidFill>
                  <a:schemeClr val="bg1"/>
                </a:solidFill>
                <a:effectLst/>
              </a:rPr>
              <a:t>model</a:t>
            </a:r>
            <a:r>
              <a:rPr lang="en-US" sz="1800" dirty="0">
                <a:solidFill>
                  <a:schemeClr val="tx1"/>
                </a:solidFill>
                <a:effectLst/>
              </a:rPr>
              <a:t>('User')</a:t>
            </a:r>
          </a:p>
          <a:p>
            <a:endParaRPr lang="en-US" sz="1800" dirty="0">
              <a:solidFill>
                <a:schemeClr val="tx1"/>
              </a:solidFill>
              <a:effectLst/>
            </a:endParaRPr>
          </a:p>
          <a:p>
            <a:r>
              <a:rPr lang="en-US" sz="1800" dirty="0" err="1">
                <a:solidFill>
                  <a:schemeClr val="tx1"/>
                </a:solidFill>
                <a:effectLst/>
              </a:rPr>
              <a:t>module.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exports</a:t>
            </a:r>
            <a:r>
              <a:rPr lang="en-US" sz="1800" dirty="0">
                <a:solidFill>
                  <a:schemeClr val="tx1"/>
                </a:solidFill>
                <a:effectLst/>
              </a:rPr>
              <a:t> = () =&gt; 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passport.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use</a:t>
            </a:r>
            <a:r>
              <a:rPr lang="en-US" sz="1800" dirty="0">
                <a:solidFill>
                  <a:schemeClr val="tx1"/>
                </a:solidFill>
                <a:effectLst/>
              </a:rPr>
              <a:t>(</a:t>
            </a:r>
            <a:r>
              <a:rPr lang="en-US" sz="1800" dirty="0">
                <a:solidFill>
                  <a:schemeClr val="bg1"/>
                </a:solidFill>
                <a:effectLst/>
              </a:rPr>
              <a:t>new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LocalPassport</a:t>
            </a:r>
            <a:r>
              <a:rPr lang="en-US" sz="1800" dirty="0">
                <a:solidFill>
                  <a:schemeClr val="tx1"/>
                </a:solidFill>
                <a:effectLst/>
              </a:rPr>
              <a:t>((username, password, done) =&gt; 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User.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findOne</a:t>
            </a:r>
            <a:r>
              <a:rPr lang="en-US" sz="1800" dirty="0">
                <a:solidFill>
                  <a:schemeClr val="tx1"/>
                </a:solidFill>
                <a:effectLst/>
              </a:rPr>
              <a:t>({ </a:t>
            </a:r>
            <a:r>
              <a:rPr lang="en-US" sz="1800" dirty="0">
                <a:solidFill>
                  <a:schemeClr val="bg1"/>
                </a:solidFill>
                <a:effectLst/>
              </a:rPr>
              <a:t>username</a:t>
            </a:r>
            <a:r>
              <a:rPr lang="en-US" sz="1800" dirty="0">
                <a:solidFill>
                  <a:schemeClr val="tx1"/>
                </a:solidFill>
                <a:effectLst/>
              </a:rPr>
              <a:t>: username }).</a:t>
            </a:r>
            <a:r>
              <a:rPr lang="en-US" sz="1800" dirty="0">
                <a:solidFill>
                  <a:schemeClr val="bg1"/>
                </a:solidFill>
                <a:effectLst/>
              </a:rPr>
              <a:t>then</a:t>
            </a:r>
            <a:r>
              <a:rPr lang="en-US" sz="1800" dirty="0">
                <a:solidFill>
                  <a:schemeClr val="tx1"/>
                </a:solidFill>
                <a:effectLst/>
              </a:rPr>
              <a:t>(user =&gt; 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  </a:t>
            </a:r>
            <a:r>
              <a:rPr lang="en-US" sz="1800" dirty="0">
                <a:solidFill>
                  <a:schemeClr val="bg1"/>
                </a:solidFill>
                <a:effectLst/>
              </a:rPr>
              <a:t>if</a:t>
            </a:r>
            <a:r>
              <a:rPr lang="en-US" sz="1800" dirty="0">
                <a:solidFill>
                  <a:schemeClr val="tx1"/>
                </a:solidFill>
                <a:effectLst/>
              </a:rPr>
              <a:t> (!user) </a:t>
            </a:r>
            <a:r>
              <a:rPr lang="en-US" sz="18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1800" dirty="0">
                <a:solidFill>
                  <a:schemeClr val="tx1"/>
                </a:solidFill>
                <a:effectLst/>
              </a:rPr>
              <a:t> done(null, false)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  </a:t>
            </a:r>
            <a:r>
              <a:rPr lang="en-US" sz="1800" dirty="0">
                <a:solidFill>
                  <a:schemeClr val="bg1"/>
                </a:solidFill>
                <a:effectLst/>
              </a:rPr>
              <a:t>if</a:t>
            </a:r>
            <a:r>
              <a:rPr lang="en-US" sz="1800" dirty="0">
                <a:solidFill>
                  <a:schemeClr val="tx1"/>
                </a:solidFill>
                <a:effectLst/>
              </a:rPr>
              <a:t> (!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user.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authenticate</a:t>
            </a:r>
            <a:r>
              <a:rPr lang="en-US" sz="1800" dirty="0">
                <a:solidFill>
                  <a:schemeClr val="tx1"/>
                </a:solidFill>
                <a:effectLst/>
              </a:rPr>
              <a:t>(password)) </a:t>
            </a:r>
            <a:r>
              <a:rPr lang="en-US" sz="18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1800" dirty="0">
                <a:solidFill>
                  <a:schemeClr val="tx1"/>
                </a:solidFill>
                <a:effectLst/>
              </a:rPr>
              <a:t> done(null, false)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  </a:t>
            </a:r>
            <a:r>
              <a:rPr lang="en-US" sz="18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1800" dirty="0">
                <a:solidFill>
                  <a:schemeClr val="tx1"/>
                </a:solidFill>
                <a:effectLst/>
              </a:rPr>
              <a:t> done(null, user)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}))</a:t>
            </a:r>
          </a:p>
          <a:p>
            <a:endParaRPr lang="en-US" sz="1800" dirty="0">
              <a:solidFill>
                <a:schemeClr val="tx1"/>
              </a:solidFill>
              <a:effectLst/>
            </a:endParaRPr>
          </a:p>
          <a:p>
            <a:r>
              <a:rPr lang="en-US" sz="1800" i="1" dirty="0">
                <a:solidFill>
                  <a:schemeClr val="accent2"/>
                </a:solidFill>
                <a:effectLst/>
              </a:rPr>
              <a:t>// continues on next slide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8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4631" y="838201"/>
            <a:ext cx="10061020" cy="58673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Passport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910570" y="1585581"/>
            <a:ext cx="10386999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i="1" dirty="0">
                <a:solidFill>
                  <a:schemeClr val="accent2"/>
                </a:solidFill>
                <a:effectLst/>
              </a:rPr>
              <a:t>// continues from previous slide</a:t>
            </a:r>
          </a:p>
          <a:p>
            <a:endParaRPr lang="en-US" sz="1800" dirty="0">
              <a:solidFill>
                <a:schemeClr val="tx1"/>
              </a:solidFill>
              <a:effectLst/>
            </a:endParaRPr>
          </a:p>
          <a:p>
            <a:r>
              <a:rPr lang="en-US" sz="1800" dirty="0" err="1">
                <a:solidFill>
                  <a:schemeClr val="tx1"/>
                </a:solidFill>
                <a:effectLst/>
              </a:rPr>
              <a:t>passport.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serializeUser</a:t>
            </a:r>
            <a:r>
              <a:rPr lang="en-US" sz="1800" dirty="0">
                <a:solidFill>
                  <a:schemeClr val="tx1"/>
                </a:solidFill>
                <a:effectLst/>
              </a:rPr>
              <a:t>((user, done) =&gt; 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bg1"/>
                </a:solidFill>
                <a:effectLst/>
              </a:rPr>
              <a:t>if</a:t>
            </a:r>
            <a:r>
              <a:rPr lang="en-US" sz="1800" dirty="0">
                <a:solidFill>
                  <a:schemeClr val="tx1"/>
                </a:solidFill>
                <a:effectLst/>
              </a:rPr>
              <a:t> (user) </a:t>
            </a:r>
            <a:r>
              <a:rPr lang="en-US" sz="18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1800" dirty="0">
                <a:solidFill>
                  <a:schemeClr val="tx1"/>
                </a:solidFill>
                <a:effectLst/>
              </a:rPr>
              <a:t> done(null,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user._id</a:t>
            </a:r>
            <a:r>
              <a:rPr lang="en-US" sz="18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})</a:t>
            </a:r>
          </a:p>
          <a:p>
            <a:endParaRPr lang="en-US" sz="1800" dirty="0">
              <a:solidFill>
                <a:schemeClr val="tx1"/>
              </a:solidFill>
              <a:effectLst/>
            </a:endParaRPr>
          </a:p>
          <a:p>
            <a:r>
              <a:rPr lang="en-US" sz="1800" dirty="0" err="1">
                <a:solidFill>
                  <a:schemeClr val="tx1"/>
                </a:solidFill>
                <a:effectLst/>
              </a:rPr>
              <a:t>passport.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deserializeUser</a:t>
            </a:r>
            <a:r>
              <a:rPr lang="en-US" sz="1800" dirty="0">
                <a:solidFill>
                  <a:schemeClr val="tx1"/>
                </a:solidFill>
                <a:effectLst/>
              </a:rPr>
              <a:t>((id, done) =&gt; 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User.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findById</a:t>
            </a:r>
            <a:r>
              <a:rPr lang="en-US" sz="1800" dirty="0">
                <a:solidFill>
                  <a:schemeClr val="tx1"/>
                </a:solidFill>
                <a:effectLst/>
              </a:rPr>
              <a:t>(id).</a:t>
            </a:r>
            <a:r>
              <a:rPr lang="en-US" sz="1800" dirty="0">
                <a:solidFill>
                  <a:schemeClr val="bg1"/>
                </a:solidFill>
                <a:effectLst/>
              </a:rPr>
              <a:t>then</a:t>
            </a:r>
            <a:r>
              <a:rPr lang="en-US" sz="1800" dirty="0">
                <a:solidFill>
                  <a:schemeClr val="tx1"/>
                </a:solidFill>
                <a:effectLst/>
              </a:rPr>
              <a:t>(user =&gt; 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bg1"/>
                </a:solidFill>
                <a:effectLst/>
              </a:rPr>
              <a:t>if</a:t>
            </a:r>
            <a:r>
              <a:rPr lang="en-US" sz="1800" dirty="0">
                <a:solidFill>
                  <a:schemeClr val="tx1"/>
                </a:solidFill>
                <a:effectLst/>
              </a:rPr>
              <a:t> (!user) </a:t>
            </a:r>
            <a:r>
              <a:rPr lang="en-US" sz="18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1800" dirty="0">
                <a:solidFill>
                  <a:schemeClr val="tx1"/>
                </a:solidFill>
                <a:effectLst/>
              </a:rPr>
              <a:t> done(null, false)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1800" dirty="0">
                <a:solidFill>
                  <a:schemeClr val="tx1"/>
                </a:solidFill>
                <a:effectLst/>
              </a:rPr>
              <a:t> done(null, user)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})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800" dirty="0">
              <a:solidFill>
                <a:schemeClr val="tx1"/>
              </a:solidFill>
              <a:effectLst/>
            </a:endParaRPr>
          </a:p>
          <a:p>
            <a:r>
              <a:rPr lang="en-US" sz="1800" i="1" dirty="0">
                <a:solidFill>
                  <a:schemeClr val="accent2"/>
                </a:solidFill>
                <a:effectLst/>
              </a:rPr>
              <a:t>// index.js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require('./server/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config</a:t>
            </a:r>
            <a:r>
              <a:rPr lang="en-US" sz="1800" dirty="0">
                <a:solidFill>
                  <a:schemeClr val="tx1"/>
                </a:solidFill>
                <a:effectLst/>
              </a:rPr>
              <a:t>/passport')()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5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4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88289" y="1295401"/>
            <a:ext cx="10061020" cy="53357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register page (route, controller)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GET route should render a view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POST route should create user	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Register Page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170" y="2971801"/>
            <a:ext cx="10386999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>
                <a:solidFill>
                  <a:schemeClr val="tx1"/>
                </a:solidFill>
                <a:effectLst/>
              </a:rPr>
              <a:t>user.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salt</a:t>
            </a:r>
            <a:r>
              <a:rPr lang="en-US" sz="1800" dirty="0">
                <a:solidFill>
                  <a:schemeClr val="tx1"/>
                </a:solidFill>
                <a:effectLst/>
              </a:rPr>
              <a:t> =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encryption.generateSalt</a:t>
            </a:r>
            <a:r>
              <a:rPr lang="en-US" sz="18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800" dirty="0" err="1">
                <a:solidFill>
                  <a:schemeClr val="tx1"/>
                </a:solidFill>
                <a:effectLst/>
              </a:rPr>
              <a:t>user.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hashedPass</a:t>
            </a:r>
            <a:r>
              <a:rPr lang="en-US" sz="1800" dirty="0">
                <a:solidFill>
                  <a:schemeClr val="tx1"/>
                </a:solidFill>
                <a:effectLst/>
              </a:rPr>
              <a:t> =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encryption.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generateHashedPassword</a:t>
            </a:r>
            <a:r>
              <a:rPr lang="en-US" sz="1800" dirty="0">
                <a:solidFill>
                  <a:schemeClr val="tx1"/>
                </a:solidFill>
                <a:effectLst/>
              </a:rPr>
              <a:t>(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user.salt</a:t>
            </a:r>
            <a:r>
              <a:rPr lang="en-US" sz="1800" dirty="0">
                <a:solidFill>
                  <a:schemeClr val="tx1"/>
                </a:solidFill>
                <a:effectLst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user.passwd</a:t>
            </a:r>
            <a:r>
              <a:rPr lang="en-US" sz="18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800" dirty="0" err="1">
                <a:solidFill>
                  <a:schemeClr val="tx1"/>
                </a:solidFill>
                <a:effectLst/>
              </a:rPr>
              <a:t>User.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create</a:t>
            </a:r>
            <a:r>
              <a:rPr lang="en-US" sz="1800" dirty="0">
                <a:solidFill>
                  <a:schemeClr val="tx1"/>
                </a:solidFill>
                <a:effectLst/>
              </a:rPr>
              <a:t>(user).</a:t>
            </a:r>
            <a:r>
              <a:rPr lang="en-US" sz="1800" dirty="0">
                <a:solidFill>
                  <a:schemeClr val="bg1"/>
                </a:solidFill>
                <a:effectLst/>
              </a:rPr>
              <a:t>then</a:t>
            </a:r>
            <a:r>
              <a:rPr lang="en-US" sz="1800" dirty="0">
                <a:solidFill>
                  <a:schemeClr val="tx1"/>
                </a:solidFill>
                <a:effectLst/>
              </a:rPr>
              <a:t>(user =&gt; 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req.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logIn</a:t>
            </a:r>
            <a:r>
              <a:rPr lang="en-US" sz="1800" dirty="0">
                <a:solidFill>
                  <a:schemeClr val="tx1"/>
                </a:solidFill>
                <a:effectLst/>
              </a:rPr>
              <a:t>(user, (err, user) =&gt; 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1800" dirty="0">
                <a:solidFill>
                  <a:schemeClr val="bg1"/>
                </a:solidFill>
                <a:effectLst/>
              </a:rPr>
              <a:t>if</a:t>
            </a:r>
            <a:r>
              <a:rPr lang="en-US" sz="1800" dirty="0">
                <a:solidFill>
                  <a:schemeClr val="tx1"/>
                </a:solidFill>
                <a:effectLst/>
              </a:rPr>
              <a:t> (err) 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     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locals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.globalError</a:t>
            </a:r>
            <a:r>
              <a:rPr lang="en-US" sz="1800" dirty="0">
                <a:solidFill>
                  <a:schemeClr val="tx1"/>
                </a:solidFill>
                <a:effectLst/>
              </a:rPr>
              <a:t> = err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     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render</a:t>
            </a:r>
            <a:r>
              <a:rPr lang="en-US" sz="1800" dirty="0">
                <a:solidFill>
                  <a:schemeClr val="tx1"/>
                </a:solidFill>
                <a:effectLst/>
              </a:rPr>
              <a:t>('users/register', user)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redirect</a:t>
            </a:r>
            <a:r>
              <a:rPr lang="en-US" sz="1800" dirty="0">
                <a:solidFill>
                  <a:schemeClr val="tx1"/>
                </a:solidFill>
                <a:effectLst/>
              </a:rPr>
              <a:t>('/')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 })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})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5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5731" y="1219201"/>
            <a:ext cx="10061020" cy="5332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global error message in the layout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user </a:t>
            </a:r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Layout Enhancements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29051" y="1905879"/>
            <a:ext cx="10386999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{{#if 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currentUser</a:t>
            </a:r>
            <a:r>
              <a:rPr lang="en-US" sz="1600" dirty="0">
                <a:solidFill>
                  <a:schemeClr val="tx1"/>
                </a:solidFill>
                <a:effectLst/>
              </a:rPr>
              <a:t>}}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&lt;li&gt;{{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currentUser.username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}}&lt;/li&gt;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{{else}}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&lt;li&gt;&lt;a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href</a:t>
            </a:r>
            <a:r>
              <a:rPr lang="en-US" sz="1600" dirty="0">
                <a:solidFill>
                  <a:schemeClr val="tx1"/>
                </a:solidFill>
                <a:effectLst/>
              </a:rPr>
              <a:t>="/users/register"&gt;Register&lt;/a&gt;&lt;/li&gt;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{{/if}}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{{#if 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globalError</a:t>
            </a:r>
            <a:r>
              <a:rPr lang="en-US" sz="1600" dirty="0">
                <a:solidFill>
                  <a:schemeClr val="tx1"/>
                </a:solidFill>
                <a:effectLst/>
              </a:rPr>
              <a:t>}}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&lt;h3&gt;{{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globalError</a:t>
            </a:r>
            <a:r>
              <a:rPr lang="en-US" sz="1600" dirty="0">
                <a:solidFill>
                  <a:schemeClr val="tx1"/>
                </a:solidFill>
                <a:effectLst/>
              </a:rPr>
              <a:t>}}&lt;/h3&gt;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{{/if}}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9786" y="4654659"/>
            <a:ext cx="103869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use</a:t>
            </a:r>
            <a:r>
              <a:rPr lang="en-US" sz="1600" dirty="0">
                <a:solidFill>
                  <a:schemeClr val="tx1"/>
                </a:solidFill>
                <a:effectLst/>
              </a:rPr>
              <a:t>((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req</a:t>
            </a:r>
            <a:r>
              <a:rPr lang="en-US" sz="1600" dirty="0">
                <a:solidFill>
                  <a:schemeClr val="tx1"/>
                </a:solidFill>
                <a:effectLst/>
              </a:rPr>
              <a:t>, res, </a:t>
            </a:r>
            <a:r>
              <a:rPr lang="en-US" sz="1600" dirty="0"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solidFill>
                  <a:schemeClr val="tx1"/>
                </a:solidFill>
                <a:effectLst/>
              </a:rPr>
              <a:t>) =&gt; {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if </a:t>
            </a:r>
            <a:r>
              <a:rPr lang="en-US" sz="1600" dirty="0"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req.user</a:t>
            </a:r>
            <a:r>
              <a:rPr lang="en-US" sz="16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locals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.currentUser</a:t>
            </a:r>
            <a:r>
              <a:rPr lang="en-US" sz="1600" dirty="0">
                <a:solidFill>
                  <a:schemeClr val="tx1"/>
                </a:solidFill>
                <a:effectLst/>
              </a:rPr>
              <a:t> =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req.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user</a:t>
            </a:r>
            <a:endParaRPr lang="en-US" sz="1600" dirty="0">
              <a:solidFill>
                <a:schemeClr val="bg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8170" y="1371601"/>
            <a:ext cx="10061020" cy="52091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users controller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Logout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96170" y="2179786"/>
            <a:ext cx="1068297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bg1"/>
                </a:solidFill>
                <a:effectLst/>
              </a:rPr>
              <a:t>logout</a:t>
            </a:r>
            <a:r>
              <a:rPr lang="en-US" dirty="0">
                <a:solidFill>
                  <a:schemeClr val="tx1"/>
                </a:solidFill>
                <a:effectLst/>
              </a:rPr>
              <a:t>: (</a:t>
            </a:r>
            <a:r>
              <a:rPr lang="en-US" dirty="0" err="1">
                <a:solidFill>
                  <a:schemeClr val="tx1"/>
                </a:solidFill>
                <a:effectLst/>
              </a:rPr>
              <a:t>req</a:t>
            </a:r>
            <a:r>
              <a:rPr lang="en-US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req.</a:t>
            </a:r>
            <a:r>
              <a:rPr lang="en-US" dirty="0" err="1">
                <a:solidFill>
                  <a:schemeClr val="bg1"/>
                </a:solidFill>
                <a:effectLst/>
              </a:rPr>
              <a:t>logout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dirty="0" err="1">
                <a:solidFill>
                  <a:schemeClr val="bg1"/>
                </a:solidFill>
                <a:effectLst/>
              </a:rPr>
              <a:t>redirect</a:t>
            </a:r>
            <a:r>
              <a:rPr lang="en-US" dirty="0">
                <a:solidFill>
                  <a:schemeClr val="tx1"/>
                </a:solidFill>
                <a:effectLst/>
              </a:rPr>
              <a:t>('/')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96170" y="4285921"/>
            <a:ext cx="1068297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&lt;li&gt;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&lt;form id="logout-form" action="/users/logout" method="POST"&gt;&lt;/form&gt;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&lt;a </a:t>
            </a:r>
            <a:r>
              <a:rPr lang="en-US" dirty="0" err="1">
                <a:solidFill>
                  <a:schemeClr val="tx1"/>
                </a:solidFill>
                <a:effectLst/>
              </a:rPr>
              <a:t>href</a:t>
            </a:r>
            <a:r>
              <a:rPr lang="en-US" dirty="0">
                <a:solidFill>
                  <a:schemeClr val="tx1"/>
                </a:solidFill>
                <a:effectLst/>
              </a:rPr>
              <a:t>="</a:t>
            </a:r>
            <a:r>
              <a:rPr lang="en-US" dirty="0" err="1">
                <a:solidFill>
                  <a:schemeClr val="tx1"/>
                </a:solidFill>
                <a:effectLst/>
              </a:rPr>
              <a:t>javascript:document.getElementById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'logout-form')</a:t>
            </a:r>
            <a:br>
              <a:rPr lang="en-US" dirty="0" smtClean="0">
                <a:solidFill>
                  <a:schemeClr val="tx1"/>
                </a:solidFill>
                <a:effectLst/>
              </a:rPr>
            </a:br>
            <a:r>
              <a:rPr lang="en-US" dirty="0" smtClean="0"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solidFill>
                  <a:schemeClr val="tx1"/>
                </a:solidFill>
                <a:effectLst/>
              </a:rPr>
              <a:t>submit()"&gt;Logout&lt;/a&gt;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&lt;/li&gt;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8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8170" y="1371601"/>
            <a:ext cx="11128098" cy="52019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users controller (you may add </a:t>
            </a:r>
            <a:r>
              <a:rPr lang="en-US" b="1" dirty="0" err="1">
                <a:solidFill>
                  <a:schemeClr val="bg1"/>
                </a:solidFill>
              </a:rPr>
              <a:t>returnUrl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 query string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Login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171" y="2133601"/>
            <a:ext cx="10442119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 err="1">
                <a:solidFill>
                  <a:schemeClr val="bg1"/>
                </a:solidFill>
                <a:effectLst/>
              </a:rPr>
              <a:t>loginPost</a:t>
            </a:r>
            <a:r>
              <a:rPr lang="en-US" sz="1600" dirty="0">
                <a:solidFill>
                  <a:schemeClr val="tx1"/>
                </a:solidFill>
                <a:effectLst/>
              </a:rPr>
              <a:t>: (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req</a:t>
            </a:r>
            <a:r>
              <a:rPr lang="en-US" sz="1600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solidFill>
                  <a:schemeClr val="bg1"/>
                </a:solidFill>
                <a:effectLst/>
              </a:rPr>
              <a:t>let</a:t>
            </a:r>
            <a:r>
              <a:rPr lang="en-US" sz="1600" dirty="0"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reqUser</a:t>
            </a:r>
            <a:r>
              <a:rPr lang="en-US" sz="1600" dirty="0">
                <a:solidFill>
                  <a:schemeClr val="tx1"/>
                </a:solidFill>
                <a:effectLst/>
              </a:rPr>
              <a:t> =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req.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body</a:t>
            </a:r>
            <a:endParaRPr lang="en-US" sz="1600" dirty="0">
              <a:solidFill>
                <a:schemeClr val="bg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User.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findOne</a:t>
            </a:r>
            <a:r>
              <a:rPr lang="en-US" sz="1600" dirty="0">
                <a:solidFill>
                  <a:schemeClr val="tx1"/>
                </a:solidFill>
                <a:effectLst/>
              </a:rPr>
              <a:t>({ username: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reqUser.username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 }).then((user) =&gt;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>
                <a:solidFill>
                  <a:schemeClr val="bg1"/>
                </a:solidFill>
                <a:effectLst/>
              </a:rPr>
              <a:t>let</a:t>
            </a:r>
            <a:r>
              <a:rPr lang="en-US" sz="1600" dirty="0"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userSalt</a:t>
            </a:r>
            <a:r>
              <a:rPr lang="en-US" sz="1600" dirty="0">
                <a:solidFill>
                  <a:schemeClr val="tx1"/>
                </a:solidFill>
                <a:effectLst/>
              </a:rPr>
              <a:t> =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user.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salt</a:t>
            </a:r>
            <a:endParaRPr lang="en-US" sz="1600" dirty="0">
              <a:solidFill>
                <a:schemeClr val="bg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>
                <a:solidFill>
                  <a:schemeClr val="bg1"/>
                </a:solidFill>
                <a:effectLst/>
              </a:rPr>
              <a:t>let</a:t>
            </a:r>
            <a:r>
              <a:rPr lang="en-US" sz="1600" dirty="0"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userHashedPwd</a:t>
            </a:r>
            <a:r>
              <a:rPr lang="en-US" sz="1600" dirty="0">
                <a:solidFill>
                  <a:schemeClr val="tx1"/>
                </a:solidFill>
                <a:effectLst/>
              </a:rPr>
              <a:t> =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user.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hashedPass</a:t>
            </a:r>
            <a:endParaRPr lang="en-US" sz="1600" dirty="0">
              <a:solidFill>
                <a:schemeClr val="bg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>
                <a:solidFill>
                  <a:schemeClr val="bg1"/>
                </a:solidFill>
                <a:effectLst/>
              </a:rPr>
              <a:t>let</a:t>
            </a:r>
            <a:r>
              <a:rPr lang="en-US" sz="1600" dirty="0"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reqHashedPwd</a:t>
            </a:r>
            <a:r>
              <a:rPr lang="en-US" sz="1600" dirty="0">
                <a:solidFill>
                  <a:schemeClr val="tx1"/>
                </a:solidFill>
                <a:effectLst/>
              </a:rPr>
              <a:t> =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encryption.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generateHashedPassword</a:t>
            </a:r>
            <a:r>
              <a:rPr lang="en-US" sz="1600" dirty="0"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userSalt</a:t>
            </a:r>
            <a:r>
              <a:rPr lang="en-US" sz="1600" dirty="0">
                <a:solidFill>
                  <a:schemeClr val="tx1"/>
                </a:solidFill>
                <a:effectLst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reqUser.passwd</a:t>
            </a:r>
            <a:r>
              <a:rPr lang="en-US" sz="16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>
                <a:solidFill>
                  <a:schemeClr val="bg1"/>
                </a:solidFill>
                <a:effectLst/>
              </a:rPr>
              <a:t>if</a:t>
            </a:r>
            <a:r>
              <a:rPr lang="en-US" sz="1600" dirty="0">
                <a:solidFill>
                  <a:schemeClr val="tx1"/>
                </a:solidFill>
                <a:effectLst/>
              </a:rPr>
              <a:t> (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userHashedPwd</a:t>
            </a:r>
            <a:r>
              <a:rPr lang="en-US" sz="1600" dirty="0">
                <a:solidFill>
                  <a:schemeClr val="tx1"/>
                </a:solidFill>
                <a:effectLst/>
              </a:rPr>
              <a:t> !==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requestHashedPwd</a:t>
            </a:r>
            <a:r>
              <a:rPr lang="en-US" sz="16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render</a:t>
            </a:r>
            <a:r>
              <a:rPr lang="en-US" sz="1600" dirty="0">
                <a:solidFill>
                  <a:schemeClr val="tx1"/>
                </a:solidFill>
                <a:effectLst/>
              </a:rPr>
              <a:t>('users/login', { 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globalError</a:t>
            </a:r>
            <a:r>
              <a:rPr lang="en-US" sz="1600" dirty="0">
                <a:solidFill>
                  <a:schemeClr val="tx1"/>
                </a:solidFill>
                <a:effectLst/>
              </a:rPr>
              <a:t>: 'Invalid username or password' })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} </a:t>
            </a:r>
            <a:r>
              <a:rPr lang="en-US" sz="1600" dirty="0">
                <a:solidFill>
                  <a:schemeClr val="bg1"/>
                </a:solidFill>
                <a:effectLst/>
              </a:rPr>
              <a:t>else</a:t>
            </a:r>
            <a:r>
              <a:rPr lang="en-US" sz="16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req.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logIn</a:t>
            </a:r>
            <a:r>
              <a:rPr lang="en-US" sz="1600" dirty="0">
                <a:solidFill>
                  <a:schemeClr val="tx1"/>
                </a:solidFill>
                <a:effectLst/>
              </a:rPr>
              <a:t>(user, (err, user) =&gt;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  </a:t>
            </a:r>
            <a:r>
              <a:rPr lang="en-US" sz="1600" dirty="0">
                <a:solidFill>
                  <a:schemeClr val="bg1"/>
                </a:solidFill>
                <a:effectLst/>
              </a:rPr>
              <a:t>if</a:t>
            </a:r>
            <a:r>
              <a:rPr lang="en-US" sz="1600" dirty="0">
                <a:solidFill>
                  <a:schemeClr val="tx1"/>
                </a:solidFill>
                <a:effectLst/>
              </a:rPr>
              <a:t> (err) {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 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redirect</a:t>
            </a:r>
            <a:r>
              <a:rPr lang="en-US" sz="1600" dirty="0">
                <a:solidFill>
                  <a:schemeClr val="tx1"/>
                </a:solidFill>
                <a:effectLst/>
              </a:rPr>
              <a:t>('/')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})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},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15626" y="1385369"/>
            <a:ext cx="11128098" cy="52674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auth.js</a:t>
            </a:r>
            <a:r>
              <a:rPr lang="en-US" dirty="0"/>
              <a:t> in </a:t>
            </a:r>
            <a:r>
              <a:rPr lang="en-US" b="1" dirty="0" err="1">
                <a:solidFill>
                  <a:schemeClr val="bg1"/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folder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Authenticated Routes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20263" y="1999596"/>
            <a:ext cx="1055654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module.</a:t>
            </a:r>
            <a:r>
              <a:rPr lang="en-US" dirty="0" err="1">
                <a:solidFill>
                  <a:schemeClr val="bg1"/>
                </a:solidFill>
                <a:effectLst/>
              </a:rPr>
              <a:t>exports</a:t>
            </a:r>
            <a:r>
              <a:rPr lang="en-US" dirty="0">
                <a:solidFill>
                  <a:schemeClr val="tx1"/>
                </a:solidFill>
                <a:effectLst/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bg1"/>
                </a:solidFill>
                <a:effectLst/>
              </a:rPr>
              <a:t>isAuthenticated</a:t>
            </a:r>
            <a:r>
              <a:rPr lang="en-US" dirty="0">
                <a:solidFill>
                  <a:schemeClr val="tx1"/>
                </a:solidFill>
                <a:effectLst/>
              </a:rPr>
              <a:t>: (</a:t>
            </a:r>
            <a:r>
              <a:rPr lang="en-US" dirty="0" err="1">
                <a:solidFill>
                  <a:schemeClr val="tx1"/>
                </a:solidFill>
                <a:effectLst/>
              </a:rPr>
              <a:t>req</a:t>
            </a:r>
            <a:r>
              <a:rPr lang="en-US" dirty="0">
                <a:solidFill>
                  <a:schemeClr val="tx1"/>
                </a:solidFill>
                <a:effectLst/>
              </a:rPr>
              <a:t>, res, next)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>
                <a:solidFill>
                  <a:schemeClr val="bg1"/>
                </a:solidFill>
                <a:effectLst/>
              </a:rPr>
              <a:t>if</a:t>
            </a:r>
            <a:r>
              <a:rPr lang="en-US" dirty="0">
                <a:solidFill>
                  <a:schemeClr val="tx1"/>
                </a:solidFill>
                <a:effectLst/>
              </a:rPr>
              <a:t> (</a:t>
            </a:r>
            <a:r>
              <a:rPr lang="en-US" dirty="0" err="1">
                <a:solidFill>
                  <a:schemeClr val="tx1"/>
                </a:solidFill>
                <a:effectLst/>
              </a:rPr>
              <a:t>req.</a:t>
            </a:r>
            <a:r>
              <a:rPr lang="en-US" dirty="0" err="1">
                <a:solidFill>
                  <a:schemeClr val="bg1"/>
                </a:solidFill>
                <a:effectLst/>
              </a:rPr>
              <a:t>isAuthenticated</a:t>
            </a:r>
            <a:r>
              <a:rPr lang="en-US" dirty="0">
                <a:solidFill>
                  <a:schemeClr val="tx1"/>
                </a:solidFill>
                <a:effectLst/>
              </a:rPr>
              <a:t>())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next()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 </a:t>
            </a:r>
            <a:r>
              <a:rPr lang="en-US" dirty="0">
                <a:solidFill>
                  <a:schemeClr val="bg1"/>
                </a:solidFill>
                <a:effectLst/>
              </a:rPr>
              <a:t>else</a:t>
            </a:r>
            <a:r>
              <a:rPr lang="en-US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dirty="0" err="1">
                <a:solidFill>
                  <a:schemeClr val="bg1"/>
                </a:solidFill>
                <a:effectLst/>
              </a:rPr>
              <a:t>redirect</a:t>
            </a:r>
            <a:r>
              <a:rPr lang="en-US" dirty="0">
                <a:solidFill>
                  <a:schemeClr val="tx1"/>
                </a:solidFill>
                <a:effectLst/>
              </a:rPr>
              <a:t>('/users/login')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bg1"/>
                </a:solidFill>
                <a:effectLst/>
              </a:rPr>
              <a:t>isInRole</a:t>
            </a:r>
            <a:r>
              <a:rPr lang="en-US" dirty="0">
                <a:solidFill>
                  <a:schemeClr val="tx1"/>
                </a:solidFill>
                <a:effectLst/>
              </a:rPr>
              <a:t>: (role)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>
                <a:solidFill>
                  <a:schemeClr val="bg1"/>
                </a:solidFill>
                <a:effectLst/>
              </a:rPr>
              <a:t>return</a:t>
            </a:r>
            <a:r>
              <a:rPr lang="en-US" dirty="0">
                <a:solidFill>
                  <a:schemeClr val="tx1"/>
                </a:solidFill>
                <a:effectLst/>
              </a:rPr>
              <a:t> (</a:t>
            </a:r>
            <a:r>
              <a:rPr lang="en-US" dirty="0" err="1">
                <a:solidFill>
                  <a:schemeClr val="tx1"/>
                </a:solidFill>
                <a:effectLst/>
              </a:rPr>
              <a:t>req</a:t>
            </a:r>
            <a:r>
              <a:rPr lang="en-US" dirty="0">
                <a:solidFill>
                  <a:schemeClr val="tx1"/>
                </a:solidFill>
                <a:effectLst/>
              </a:rPr>
              <a:t>, res, next)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</a:t>
            </a:r>
            <a:r>
              <a:rPr lang="en-US" dirty="0">
                <a:solidFill>
                  <a:schemeClr val="bg1"/>
                </a:solidFill>
                <a:effectLst/>
              </a:rPr>
              <a:t>if</a:t>
            </a:r>
            <a:r>
              <a:rPr lang="en-US" dirty="0">
                <a:solidFill>
                  <a:schemeClr val="tx1"/>
                </a:solidFill>
                <a:effectLst/>
              </a:rPr>
              <a:t> (</a:t>
            </a:r>
            <a:r>
              <a:rPr lang="en-US" dirty="0" err="1">
                <a:solidFill>
                  <a:schemeClr val="tx1"/>
                </a:solidFill>
                <a:effectLst/>
              </a:rPr>
              <a:t>req.</a:t>
            </a:r>
            <a:r>
              <a:rPr lang="en-US" dirty="0" err="1">
                <a:solidFill>
                  <a:schemeClr val="bg1"/>
                </a:solidFill>
                <a:effectLst/>
              </a:rPr>
              <a:t>isAuthenticated</a:t>
            </a:r>
            <a:r>
              <a:rPr lang="en-US" dirty="0">
                <a:solidFill>
                  <a:schemeClr val="tx1"/>
                </a:solidFill>
                <a:effectLst/>
              </a:rPr>
              <a:t>() &amp;&amp; </a:t>
            </a:r>
            <a:r>
              <a:rPr lang="en-US" dirty="0" err="1">
                <a:solidFill>
                  <a:schemeClr val="tx1"/>
                </a:solidFill>
                <a:effectLst/>
              </a:rPr>
              <a:t>req.</a:t>
            </a:r>
            <a:r>
              <a:rPr lang="en-US" dirty="0" err="1">
                <a:solidFill>
                  <a:schemeClr val="bg1"/>
                </a:solidFill>
                <a:effectLst/>
              </a:rPr>
              <a:t>user</a:t>
            </a:r>
            <a:r>
              <a:rPr lang="en-US" dirty="0" err="1">
                <a:solidFill>
                  <a:schemeClr val="tx1"/>
                </a:solidFill>
                <a:effectLst/>
              </a:rPr>
              <a:t>.roles.indexOf</a:t>
            </a:r>
            <a:r>
              <a:rPr lang="en-US" dirty="0">
                <a:solidFill>
                  <a:schemeClr val="tx1"/>
                </a:solidFill>
                <a:effectLst/>
              </a:rPr>
              <a:t>(role) &gt; -1)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>
                <a:solidFill>
                  <a:schemeClr val="bg1"/>
                </a:solidFill>
                <a:effectLst/>
              </a:rPr>
              <a:t>next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} </a:t>
            </a:r>
            <a:r>
              <a:rPr lang="en-US" dirty="0">
                <a:solidFill>
                  <a:schemeClr val="bg1"/>
                </a:solidFill>
                <a:effectLst/>
              </a:rPr>
              <a:t>else</a:t>
            </a:r>
            <a:r>
              <a:rPr lang="en-US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dirty="0" err="1">
                <a:solidFill>
                  <a:schemeClr val="bg1"/>
                </a:solidFill>
                <a:effectLst/>
              </a:rPr>
              <a:t>redirect</a:t>
            </a:r>
            <a:r>
              <a:rPr lang="en-US" dirty="0">
                <a:solidFill>
                  <a:schemeClr val="tx1"/>
                </a:solidFill>
                <a:effectLst/>
              </a:rPr>
              <a:t>('/users/login')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}}}}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8170" y="1377141"/>
            <a:ext cx="11128098" cy="51532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make a route authenticated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Final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type of architecture is per type architecture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You may check out per feature architecture too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Always try to add conventions by yourself if your code gets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repetitive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Always question others opinions and try to improve </a:t>
            </a:r>
            <a:r>
              <a:rPr lang="en-US" dirty="0" smtClean="0"/>
              <a:t>them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Then Use It In Routes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46184" y="2057401"/>
            <a:ext cx="1109008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get</a:t>
            </a:r>
            <a:r>
              <a:rPr lang="en-US" sz="1800" dirty="0">
                <a:solidFill>
                  <a:schemeClr val="tx1"/>
                </a:solidFill>
                <a:effectLst/>
              </a:rPr>
              <a:t>('/admin/articles',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auth.isInRole</a:t>
            </a:r>
            <a:r>
              <a:rPr lang="en-US" sz="1800" dirty="0">
                <a:solidFill>
                  <a:schemeClr val="tx1"/>
                </a:solidFill>
                <a:effectLst/>
              </a:rPr>
              <a:t>('Admin'),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controllers.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admin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.articles</a:t>
            </a:r>
            <a:r>
              <a:rPr lang="en-US" sz="1800" dirty="0">
                <a:solidFill>
                  <a:schemeClr val="tx1"/>
                </a:solidFill>
                <a:effectLst/>
              </a:rPr>
              <a:t>)</a:t>
            </a:r>
          </a:p>
          <a:p>
            <a:endParaRPr lang="en-US" sz="1800" dirty="0">
              <a:solidFill>
                <a:schemeClr val="tx1"/>
              </a:solidFill>
              <a:effectLst/>
            </a:endParaRPr>
          </a:p>
          <a:p>
            <a:r>
              <a:rPr lang="en-US" sz="1800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get</a:t>
            </a:r>
            <a:r>
              <a:rPr lang="en-US" sz="1800" dirty="0">
                <a:solidFill>
                  <a:schemeClr val="tx1"/>
                </a:solidFill>
                <a:effectLst/>
              </a:rPr>
              <a:t>('/articles/add',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auth.isAuthenticated</a:t>
            </a:r>
            <a:r>
              <a:rPr lang="en-US" sz="1800" dirty="0">
                <a:solidFill>
                  <a:schemeClr val="tx1"/>
                </a:solidFill>
                <a:effectLst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controllers.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articles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.add</a:t>
            </a:r>
            <a:r>
              <a:rPr lang="en-US" sz="18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0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hlinkClick r:id="rId3"/>
              </a:rPr>
              <a:t>https://softuni.bg/courses/express-js-fundamentals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8960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1345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Started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FF76418-E06A-417A-8FD8-8FC42BB01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44" y="732453"/>
            <a:ext cx="381099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4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8170" y="1087201"/>
            <a:ext cx="8689063" cy="598650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Initialize Repository</a:t>
            </a:r>
          </a:p>
          <a:p>
            <a:pPr lvl="1"/>
            <a:r>
              <a:rPr lang="en-US" dirty="0"/>
              <a:t>Add .</a:t>
            </a:r>
            <a:r>
              <a:rPr lang="en-US" dirty="0" err="1"/>
              <a:t>gitignore</a:t>
            </a:r>
            <a:r>
              <a:rPr lang="en-US" dirty="0"/>
              <a:t> (Node) and license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Initialize a project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Add index.js, engines, description, etc.</a:t>
            </a:r>
          </a:p>
          <a:p>
            <a:pPr lvl="1"/>
            <a:r>
              <a:rPr lang="en-US" dirty="0"/>
              <a:t>Add IntelliSense</a:t>
            </a:r>
          </a:p>
          <a:p>
            <a:pPr lvl="2"/>
            <a:r>
              <a:rPr lang="en-US" dirty="0"/>
              <a:t>For the IDE</a:t>
            </a:r>
          </a:p>
          <a:p>
            <a:pPr lvl="1"/>
            <a:r>
              <a:rPr lang="en-US" dirty="0"/>
              <a:t>Add configuration files</a:t>
            </a:r>
          </a:p>
          <a:p>
            <a:pPr lvl="2"/>
            <a:r>
              <a:rPr lang="en-US" dirty="0"/>
              <a:t>For the </a:t>
            </a:r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</p:spPr>
        <p:txBody>
          <a:bodyPr/>
          <a:lstStyle/>
          <a:p>
            <a:r>
              <a:rPr lang="en-US"/>
              <a:t>Initial Steps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166289" y="3054000"/>
            <a:ext cx="807930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dirty="0" err="1">
                <a:solidFill>
                  <a:schemeClr val="tx2"/>
                </a:solidFill>
                <a:effectLst/>
              </a:rPr>
              <a:t>npm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init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6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8170" y="1162385"/>
            <a:ext cx="8689063" cy="52456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Install MongoDB (if you haven't already)</a:t>
            </a:r>
          </a:p>
          <a:p>
            <a:endParaRPr lang="en-US" dirty="0"/>
          </a:p>
          <a:p>
            <a:r>
              <a:rPr lang="en-US" dirty="0"/>
              <a:t>Install mongoose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Install express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Remember to commit frequently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By using Tortoise </a:t>
            </a:r>
            <a:r>
              <a:rPr lang="en-US" dirty="0" err="1"/>
              <a:t>Git</a:t>
            </a:r>
            <a:r>
              <a:rPr lang="en-US" dirty="0"/>
              <a:t> or other </a:t>
            </a:r>
            <a:r>
              <a:rPr lang="en-US" dirty="0" smtClean="0"/>
              <a:t>software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47370" y="3166434"/>
            <a:ext cx="807930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  <a:effectLst/>
              </a:rPr>
              <a:t>npm</a:t>
            </a:r>
            <a:r>
              <a:rPr lang="en-US" dirty="0">
                <a:solidFill>
                  <a:schemeClr val="tx1"/>
                </a:solidFill>
                <a:effectLst/>
              </a:rPr>
              <a:t> install mongoose --save --save-exact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47370" y="4345883"/>
            <a:ext cx="807930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  <a:effectLst/>
              </a:rPr>
              <a:t>npm</a:t>
            </a:r>
            <a:r>
              <a:rPr lang="en-US" dirty="0">
                <a:solidFill>
                  <a:schemeClr val="tx1"/>
                </a:solidFill>
                <a:effectLst/>
              </a:rPr>
              <a:t> install express --save --save-exact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047370" y="1953605"/>
            <a:ext cx="807930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  <a:effectLst/>
              </a:rPr>
              <a:t>mongod</a:t>
            </a:r>
            <a:r>
              <a:rPr lang="en-US" dirty="0">
                <a:solidFill>
                  <a:schemeClr val="tx1"/>
                </a:solidFill>
                <a:effectLst/>
              </a:rPr>
              <a:t> --</a:t>
            </a:r>
            <a:r>
              <a:rPr lang="en-US" dirty="0" err="1">
                <a:solidFill>
                  <a:schemeClr val="tx1"/>
                </a:solidFill>
                <a:effectLst/>
              </a:rPr>
              <a:t>dbpath</a:t>
            </a:r>
            <a:r>
              <a:rPr lang="en-US" dirty="0">
                <a:solidFill>
                  <a:schemeClr val="tx1"/>
                </a:solidFill>
                <a:effectLst/>
              </a:rPr>
              <a:t> "path/to/data"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1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1950" y="1087201"/>
            <a:ext cx="8689063" cy="57707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Prepare sample server for testing </a:t>
            </a:r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99590" y="1806000"/>
            <a:ext cx="807930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2"/>
                </a:solidFill>
                <a:effectLst/>
              </a:rPr>
              <a:t>const</a:t>
            </a:r>
            <a:r>
              <a:rPr lang="en-US" dirty="0">
                <a:solidFill>
                  <a:schemeClr val="tx2"/>
                </a:solidFill>
                <a:effectLst/>
              </a:rPr>
              <a:t> mongoose = require('mongoose')</a:t>
            </a:r>
          </a:p>
          <a:p>
            <a:r>
              <a:rPr lang="en-US" dirty="0" err="1">
                <a:solidFill>
                  <a:schemeClr val="tx2"/>
                </a:solidFill>
                <a:effectLst/>
              </a:rPr>
              <a:t>const</a:t>
            </a:r>
            <a:r>
              <a:rPr lang="en-US" dirty="0">
                <a:solidFill>
                  <a:schemeClr val="tx2"/>
                </a:solidFill>
                <a:effectLst/>
              </a:rPr>
              <a:t> express = require('express')</a:t>
            </a:r>
          </a:p>
          <a:p>
            <a:endParaRPr lang="en-US" dirty="0">
              <a:solidFill>
                <a:schemeClr val="tx2"/>
              </a:solidFill>
              <a:effectLst/>
            </a:endParaRPr>
          </a:p>
          <a:p>
            <a:r>
              <a:rPr lang="en-US" dirty="0" err="1">
                <a:solidFill>
                  <a:schemeClr val="tx2"/>
                </a:solidFill>
                <a:effectLst/>
              </a:rPr>
              <a:t>mongoose.Promise</a:t>
            </a:r>
            <a:r>
              <a:rPr lang="en-US" dirty="0">
                <a:solidFill>
                  <a:schemeClr val="tx2"/>
                </a:solidFill>
                <a:effectLst/>
              </a:rPr>
              <a:t> = </a:t>
            </a:r>
            <a:r>
              <a:rPr lang="en-US" dirty="0" err="1">
                <a:solidFill>
                  <a:schemeClr val="tx2"/>
                </a:solidFill>
                <a:effectLst/>
              </a:rPr>
              <a:t>global.Promise</a:t>
            </a:r>
            <a:endParaRPr lang="en-US" dirty="0">
              <a:solidFill>
                <a:schemeClr val="tx2"/>
              </a:solidFill>
              <a:effectLst/>
            </a:endParaRPr>
          </a:p>
          <a:p>
            <a:r>
              <a:rPr lang="en-US" dirty="0">
                <a:solidFill>
                  <a:schemeClr val="tx2"/>
                </a:solidFill>
                <a:effectLst/>
              </a:rPr>
              <a:t>let app = express()</a:t>
            </a:r>
          </a:p>
          <a:p>
            <a:r>
              <a:rPr lang="en-US" dirty="0" err="1">
                <a:solidFill>
                  <a:schemeClr val="tx2"/>
                </a:solidFill>
                <a:effectLst/>
              </a:rPr>
              <a:t>app.get</a:t>
            </a:r>
            <a:r>
              <a:rPr lang="en-US" dirty="0">
                <a:solidFill>
                  <a:schemeClr val="tx2"/>
                </a:solidFill>
                <a:effectLst/>
              </a:rPr>
              <a:t>('/', (</a:t>
            </a:r>
            <a:r>
              <a:rPr lang="en-US" dirty="0" err="1">
                <a:solidFill>
                  <a:schemeClr val="tx2"/>
                </a:solidFill>
                <a:effectLst/>
              </a:rPr>
              <a:t>req</a:t>
            </a:r>
            <a:r>
              <a:rPr lang="en-US" dirty="0">
                <a:solidFill>
                  <a:schemeClr val="tx2"/>
                </a:solidFill>
                <a:effectLst/>
              </a:rPr>
              <a:t>, res) =&gt; {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console.log('Express ready!')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mongoose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.connect('</a:t>
            </a:r>
            <a:r>
              <a:rPr lang="en-US" dirty="0" err="1">
                <a:solidFill>
                  <a:schemeClr val="tx2"/>
                </a:solidFill>
                <a:effectLst/>
              </a:rPr>
              <a:t>mongodb</a:t>
            </a:r>
            <a:r>
              <a:rPr lang="en-US" dirty="0">
                <a:solidFill>
                  <a:schemeClr val="tx2"/>
                </a:solidFill>
                <a:effectLst/>
              </a:rPr>
              <a:t>://localhost:27017/</a:t>
            </a:r>
            <a:r>
              <a:rPr lang="en-US" dirty="0" err="1">
                <a:solidFill>
                  <a:schemeClr val="tx2"/>
                </a:solidFill>
                <a:effectLst/>
              </a:rPr>
              <a:t>blogsystem</a:t>
            </a:r>
            <a:r>
              <a:rPr lang="en-US" dirty="0">
                <a:solidFill>
                  <a:schemeClr val="tx2"/>
                </a:solidFill>
                <a:effectLst/>
              </a:rPr>
              <a:t>')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.then(() =&gt; {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  console.log('MongoDB ready!')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  </a:t>
            </a:r>
            <a:r>
              <a:rPr lang="en-US" dirty="0" err="1">
                <a:solidFill>
                  <a:schemeClr val="tx2"/>
                </a:solidFill>
                <a:effectLst/>
              </a:rPr>
              <a:t>res.send</a:t>
            </a:r>
            <a:r>
              <a:rPr lang="en-US" dirty="0">
                <a:solidFill>
                  <a:schemeClr val="tx2"/>
                </a:solidFill>
                <a:effectLst/>
              </a:rPr>
              <a:t>('OK!')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})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})</a:t>
            </a:r>
          </a:p>
          <a:p>
            <a:r>
              <a:rPr lang="en-US" dirty="0" err="1">
                <a:solidFill>
                  <a:schemeClr val="tx2"/>
                </a:solidFill>
                <a:effectLst/>
              </a:rPr>
              <a:t>app.listen</a:t>
            </a:r>
            <a:r>
              <a:rPr lang="en-US" dirty="0">
                <a:solidFill>
                  <a:schemeClr val="tx2"/>
                </a:solidFill>
                <a:effectLst/>
              </a:rPr>
              <a:t>(1337)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8170" y="1066801"/>
            <a:ext cx="9752630" cy="57911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Create two directories</a:t>
            </a:r>
          </a:p>
          <a:p>
            <a:pPr lvl="1"/>
            <a:r>
              <a:rPr lang="en-US" dirty="0"/>
              <a:t>Server – for server logic files</a:t>
            </a:r>
          </a:p>
          <a:p>
            <a:pPr lvl="1"/>
            <a:r>
              <a:rPr lang="en-US" dirty="0"/>
              <a:t>Public – for content files (HTML, CSS, IMG, etc.)</a:t>
            </a:r>
          </a:p>
          <a:p>
            <a:r>
              <a:rPr lang="en-US" dirty="0"/>
              <a:t>Prepare environment</a:t>
            </a:r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use it in the 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Port </a:t>
            </a:r>
            <a:r>
              <a:rPr lang="en-US" dirty="0" smtClean="0"/>
              <a:t>too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170" y="3886200"/>
            <a:ext cx="807930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bg1"/>
                </a:solidFill>
                <a:effectLst/>
              </a:rPr>
              <a:t>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NODE_ENV=development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170" y="5117460"/>
            <a:ext cx="807930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bg1"/>
                </a:solidFill>
                <a:effectLst/>
              </a:rPr>
              <a:t>let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process.env.NODE_ENV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||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'development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'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8170" y="6148665"/>
            <a:ext cx="807930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bg1"/>
                </a:solidFill>
                <a:effectLst/>
              </a:rPr>
              <a:t>let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process.env.PORT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||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1337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1950" y="1328693"/>
            <a:ext cx="8689063" cy="500730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Install Handlebars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Add </a:t>
            </a:r>
            <a:r>
              <a:rPr lang="en-US" b="1" dirty="0" err="1">
                <a:solidFill>
                  <a:schemeClr val="bg1"/>
                </a:solidFill>
              </a:rPr>
              <a:t>index.</a:t>
            </a:r>
            <a:r>
              <a:rPr lang="en-US" dirty="0" err="1"/>
              <a:t>handlebars</a:t>
            </a:r>
            <a:r>
              <a:rPr lang="en-US" dirty="0"/>
              <a:t> with simple markup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</a:t>
            </a:r>
            <a:r>
              <a:rPr lang="en-US" b="1" dirty="0">
                <a:solidFill>
                  <a:schemeClr val="bg1"/>
                </a:solidFill>
              </a:rPr>
              <a:t> layouts </a:t>
            </a:r>
            <a:r>
              <a:rPr lang="en-US" dirty="0"/>
              <a:t>folder in the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 folder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main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 err="1"/>
              <a:t>handlebars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layouts</a:t>
            </a:r>
            <a:r>
              <a:rPr lang="en-US" dirty="0"/>
              <a:t> </a:t>
            </a:r>
            <a:r>
              <a:rPr lang="en-US" dirty="0" smtClean="0"/>
              <a:t>folder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16970" y="2057400"/>
            <a:ext cx="807930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npm</a:t>
            </a:r>
            <a:r>
              <a:rPr lang="en-US" dirty="0">
                <a:solidFill>
                  <a:schemeClr val="tx1"/>
                </a:solidFill>
                <a:effectLst/>
              </a:rPr>
              <a:t> install express-handlebars --save --save-exact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477650" y="4114800"/>
            <a:ext cx="807930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&lt;h1&gt;Hi!&lt;/h1&gt;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4024</TotalTime>
  <Words>2241</Words>
  <Application>Microsoft Office PowerPoint</Application>
  <PresentationFormat>Widescreen</PresentationFormat>
  <Paragraphs>508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Application Architecture</vt:lpstr>
      <vt:lpstr>Table of Contents</vt:lpstr>
      <vt:lpstr>Have a Question?</vt:lpstr>
      <vt:lpstr>PowerPoint Presentation</vt:lpstr>
      <vt:lpstr>Initial Steps</vt:lpstr>
      <vt:lpstr>Initial Steps</vt:lpstr>
      <vt:lpstr>Initial Steps</vt:lpstr>
      <vt:lpstr>Initial Steps</vt:lpstr>
      <vt:lpstr>Initial Steps</vt:lpstr>
      <vt:lpstr>Initial Steps</vt:lpstr>
      <vt:lpstr>Initial Steps</vt:lpstr>
      <vt:lpstr>PowerPoint Presentation</vt:lpstr>
      <vt:lpstr>Environment Configuration</vt:lpstr>
      <vt:lpstr>Database Configuration</vt:lpstr>
      <vt:lpstr>Express Configuration</vt:lpstr>
      <vt:lpstr>Routes Configuration</vt:lpstr>
      <vt:lpstr>PowerPoint Presentation</vt:lpstr>
      <vt:lpstr>Controllers</vt:lpstr>
      <vt:lpstr>Controllers</vt:lpstr>
      <vt:lpstr>Layout</vt:lpstr>
      <vt:lpstr>Basic Styles</vt:lpstr>
      <vt:lpstr>PowerPoint Presentation</vt:lpstr>
      <vt:lpstr>Encryption</vt:lpstr>
      <vt:lpstr>User Model</vt:lpstr>
      <vt:lpstr>User Model</vt:lpstr>
      <vt:lpstr>Install Express Middleware</vt:lpstr>
      <vt:lpstr>Install Express Middleware</vt:lpstr>
      <vt:lpstr>Add Passport</vt:lpstr>
      <vt:lpstr>Add Passport</vt:lpstr>
      <vt:lpstr>Add Register Page</vt:lpstr>
      <vt:lpstr>Add Layout Enhancements</vt:lpstr>
      <vt:lpstr>Add Logout</vt:lpstr>
      <vt:lpstr>Add Login</vt:lpstr>
      <vt:lpstr>Add Authenticated Routes</vt:lpstr>
      <vt:lpstr>And Then Use It In Routes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Workshop</dc:title>
  <dc:creator>Alen Paunov</dc:creator>
  <cp:keywords>Node.js, ExpressJS, Software University, SoftUni, programming, coding, software development, education, training, course</cp:keywords>
  <cp:lastModifiedBy>Kiril Kirilov</cp:lastModifiedBy>
  <cp:revision>70</cp:revision>
  <dcterms:created xsi:type="dcterms:W3CDTF">2018-05-23T13:08:44Z</dcterms:created>
  <dcterms:modified xsi:type="dcterms:W3CDTF">2019-01-21T18:03:31Z</dcterms:modified>
  <cp:category>programming, education, software engineering, software development </cp:category>
</cp:coreProperties>
</file>