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3"/>
  </p:notesMasterIdLst>
  <p:handoutMasterIdLst>
    <p:handoutMasterId r:id="rId34"/>
  </p:handoutMasterIdLst>
  <p:sldIdLst>
    <p:sldId id="394" r:id="rId3"/>
    <p:sldId id="627" r:id="rId4"/>
    <p:sldId id="54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54" r:id="rId13"/>
    <p:sldId id="635" r:id="rId14"/>
    <p:sldId id="636" r:id="rId15"/>
    <p:sldId id="637" r:id="rId16"/>
    <p:sldId id="638" r:id="rId17"/>
    <p:sldId id="639" r:id="rId18"/>
    <p:sldId id="640" r:id="rId19"/>
    <p:sldId id="642" r:id="rId20"/>
    <p:sldId id="643" r:id="rId21"/>
    <p:sldId id="645" r:id="rId22"/>
    <p:sldId id="652" r:id="rId23"/>
    <p:sldId id="655" r:id="rId24"/>
    <p:sldId id="653" r:id="rId25"/>
    <p:sldId id="648" r:id="rId26"/>
    <p:sldId id="549" r:id="rId27"/>
    <p:sldId id="649" r:id="rId28"/>
    <p:sldId id="650" r:id="rId29"/>
    <p:sldId id="651" r:id="rId30"/>
    <p:sldId id="599" r:id="rId31"/>
    <p:sldId id="60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27"/>
            <p14:sldId id="547"/>
          </p14:sldIdLst>
        </p14:section>
        <p14:section name="Overview" id="{C2C5CD79-D1EC-4B90-B692-66B31CE9E7CF}">
          <p14:sldIdLst>
            <p14:sldId id="628"/>
            <p14:sldId id="629"/>
            <p14:sldId id="630"/>
            <p14:sldId id="631"/>
            <p14:sldId id="632"/>
            <p14:sldId id="633"/>
          </p14:sldIdLst>
        </p14:section>
        <p14:section name="Installation" id="{DC4C1E39-09F2-4BCB-87DE-FD09A42EB6A8}">
          <p14:sldIdLst>
            <p14:sldId id="634"/>
            <p14:sldId id="654"/>
            <p14:sldId id="635"/>
            <p14:sldId id="636"/>
            <p14:sldId id="637"/>
          </p14:sldIdLst>
        </p14:section>
        <p14:section name="JSX Syntax" id="{61A280CA-8556-4E60-A939-0C7193972D2B}">
          <p14:sldIdLst>
            <p14:sldId id="638"/>
            <p14:sldId id="639"/>
            <p14:sldId id="640"/>
            <p14:sldId id="642"/>
            <p14:sldId id="643"/>
          </p14:sldIdLst>
        </p14:section>
        <p14:section name="Composition" id="{E356BA7C-A9C4-4B35-B73B-332416CBA3B6}">
          <p14:sldIdLst>
            <p14:sldId id="645"/>
            <p14:sldId id="652"/>
            <p14:sldId id="655"/>
            <p14:sldId id="653"/>
            <p14:sldId id="648"/>
          </p14:sldIdLst>
        </p14:section>
        <p14:section name="Conclusion" id="{8FBD8AD9-4FBB-4D4B-8026-071DED166040}">
          <p14:sldIdLst>
            <p14:sldId id="549"/>
            <p14:sldId id="649"/>
            <p14:sldId id="650"/>
            <p14:sldId id="651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8" autoAdjust="0"/>
    <p:restoredTop sz="95283" autoAdjust="0"/>
  </p:normalViewPr>
  <p:slideViewPr>
    <p:cSldViewPr>
      <p:cViewPr varScale="1">
        <p:scale>
          <a:sx n="66" d="100"/>
          <a:sy n="66" d="100"/>
        </p:scale>
        <p:origin x="612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desandbox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8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8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5.png"/><Relationship Id="rId10" Type="http://schemas.openxmlformats.org/officeDocument/2006/relationships/image" Target="../media/image7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6.jpeg"/><Relationship Id="rId7" Type="http://schemas.openxmlformats.org/officeDocument/2006/relationships/image" Target="../media/image8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9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/>
              <a:t>What is </a:t>
            </a:r>
            <a:r>
              <a:rPr lang="en-US" sz="3600" smtClean="0"/>
              <a:t>React </a:t>
            </a:r>
          </a:p>
          <a:p>
            <a:r>
              <a:rPr lang="en-US" sz="3600" smtClean="0"/>
              <a:t>JSX </a:t>
            </a:r>
            <a:r>
              <a:rPr lang="en-US" sz="3600"/>
              <a:t>Overview and Syntax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smtClean="0"/>
              <a:t>to </a:t>
            </a:r>
            <a:r>
              <a:rPr lang="en-US"/>
              <a:t>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857595" y="2421605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en-US"/>
              <a:t>React Installation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Packages, Setup, Structure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 up a modern web app by running </a:t>
            </a:r>
            <a:r>
              <a:rPr lang="en-US" b="1" dirty="0" smtClean="0">
                <a:solidFill>
                  <a:schemeClr val="bg1"/>
                </a:solidFill>
              </a:rPr>
              <a:t>one command</a:t>
            </a:r>
          </a:p>
          <a:p>
            <a:r>
              <a:rPr lang="en-US" dirty="0" smtClean="0"/>
              <a:t>Less to learn – </a:t>
            </a:r>
            <a:r>
              <a:rPr lang="en-US" b="1" dirty="0" smtClean="0">
                <a:solidFill>
                  <a:schemeClr val="bg1"/>
                </a:solidFill>
              </a:rPr>
              <a:t>instant reloads </a:t>
            </a:r>
            <a:r>
              <a:rPr lang="en-US" dirty="0" smtClean="0"/>
              <a:t>help you focus on development</a:t>
            </a:r>
          </a:p>
          <a:p>
            <a:r>
              <a:rPr lang="en-US" dirty="0" smtClean="0"/>
              <a:t>Only one dependency – no complicated version mismatches</a:t>
            </a:r>
          </a:p>
          <a:p>
            <a:r>
              <a:rPr lang="en-US" dirty="0" smtClean="0"/>
              <a:t>No Lock-In – under the hood </a:t>
            </a:r>
            <a:r>
              <a:rPr lang="en-US" b="1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Babel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ESLint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app creator </a:t>
            </a:r>
            <a:r>
              <a:rPr lang="en-US" dirty="0"/>
              <a:t>(one-time global install):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React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4876800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npm -g install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create-react-app</a:t>
            </a:r>
          </a:p>
        </p:txBody>
      </p:sp>
    </p:spTree>
    <p:extLst>
      <p:ext uri="{BB962C8B-B14F-4D97-AF65-F5344CB8AC3E}">
        <p14:creationId xmlns:p14="http://schemas.microsoft.com/office/powerpoint/2010/main" val="42268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r>
              <a:rPr lang="en-US" sz="1000" smtClean="0"/>
              <a:t>11</a:t>
            </a:r>
            <a:endParaRPr lang="en-US" sz="1000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Starts</a:t>
            </a:r>
            <a:r>
              <a:rPr lang="en-US" dirty="0"/>
              <a:t> your React app from the command line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</a:t>
            </a:r>
            <a:r>
              <a:rPr lang="en-US" dirty="0"/>
              <a:t> you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512" y="1905000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react-example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512" y="3442386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4300932"/>
            <a:ext cx="2811447" cy="2027995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1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56561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20673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3579813" y="1151121"/>
            <a:ext cx="8415422" cy="5570356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dirty="0"/>
              <a:t> – project configuration</a:t>
            </a:r>
          </a:p>
          <a:p>
            <a:pPr lvl="1"/>
            <a:r>
              <a:rPr lang="en-US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dirty="0"/>
              <a:t>React component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" y="1676400"/>
            <a:ext cx="2724150" cy="4200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JSX Syntax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Overview, Syntax, Advantages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F94F72-909F-42EF-A12B-7AA7822061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668529"/>
            <a:ext cx="1026344" cy="1026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8BEFD5C-969E-4F12-AE46-625610801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65" y="1782477"/>
            <a:ext cx="884574" cy="884574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xmlns="" id="{39755084-BC13-4A6A-90DF-A65DB83FD713}"/>
              </a:ext>
            </a:extLst>
          </p:cNvPr>
          <p:cNvSpPr/>
          <p:nvPr/>
        </p:nvSpPr>
        <p:spPr>
          <a:xfrm>
            <a:off x="5878290" y="2001972"/>
            <a:ext cx="513416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xmlns="" id="{A38A0DA0-4684-4E07-98D7-11FFBBEE26C8}"/>
              </a:ext>
            </a:extLst>
          </p:cNvPr>
          <p:cNvSpPr/>
          <p:nvPr/>
        </p:nvSpPr>
        <p:spPr>
          <a:xfrm>
            <a:off x="5793921" y="2798925"/>
            <a:ext cx="682153" cy="4016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93E5E6F-3795-4636-AA0D-B2F542838C18}"/>
              </a:ext>
            </a:extLst>
          </p:cNvPr>
          <p:cNvSpPr/>
          <p:nvPr/>
        </p:nvSpPr>
        <p:spPr>
          <a:xfrm>
            <a:off x="5229583" y="3105740"/>
            <a:ext cx="18995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12147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JSX</a:t>
            </a:r>
            <a:r>
              <a:rPr lang="en-US" sz="3800" dirty="0"/>
              <a:t> is React's JavaScript </a:t>
            </a:r>
            <a:r>
              <a:rPr lang="en-US" sz="38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600" dirty="0"/>
              <a:t>Has all of JavaScript's </a:t>
            </a:r>
            <a:r>
              <a:rPr lang="en-US" sz="3600" b="1" dirty="0">
                <a:solidFill>
                  <a:schemeClr val="bg1"/>
                </a:solidFill>
              </a:rPr>
              <a:t>features</a:t>
            </a:r>
            <a:r>
              <a:rPr lang="en-US" sz="3600" dirty="0"/>
              <a:t> and more</a:t>
            </a:r>
          </a:p>
          <a:p>
            <a:r>
              <a:rPr lang="en-US" sz="3800" dirty="0"/>
              <a:t>Unique approach to </a:t>
            </a:r>
            <a:r>
              <a:rPr lang="en-US" sz="38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800" dirty="0"/>
              <a:t>Compiles to </a:t>
            </a:r>
            <a:r>
              <a:rPr lang="en-US" sz="38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9066212" y="3826388"/>
            <a:ext cx="2667000" cy="2546137"/>
            <a:chOff x="8099793" y="3332259"/>
            <a:chExt cx="3310415" cy="3023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8DD0EEA-EB15-4C9D-B9D8-206C97DA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9793" y="3332259"/>
              <a:ext cx="3310415" cy="30238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359CD0C-95A7-4030-99CC-00CC7A7C0B18}"/>
                </a:ext>
              </a:extLst>
            </p:cNvPr>
            <p:cNvSpPr txBox="1"/>
            <p:nvPr/>
          </p:nvSpPr>
          <p:spPr>
            <a:xfrm rot="186021">
              <a:off x="9029568" y="4258606"/>
              <a:ext cx="1414442" cy="1171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3735126-9CBC-452B-803F-97D20901065E}"/>
                </a:ext>
              </a:extLst>
            </p:cNvPr>
            <p:cNvSpPr txBox="1"/>
            <p:nvPr/>
          </p:nvSpPr>
          <p:spPr>
            <a:xfrm rot="186021">
              <a:off x="8466098" y="5316157"/>
              <a:ext cx="1904284" cy="5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3508" y="4272127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3508" y="4910712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"Children Text" </a:t>
            </a:r>
            <a:r>
              <a:rPr lang="en-US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58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33969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count=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 + 5}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200400"/>
            <a:ext cx="10822624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et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player1: 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player2: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="2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onClick={() =&gt; {}&gt;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&lt;h1&gt;Scores&lt;/h1&gt;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Scoreboard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className="results" scores={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61013" y="1657710"/>
            <a:ext cx="2590800" cy="677820"/>
          </a:xfrm>
          <a:prstGeom prst="wedgeRoundRectCallout">
            <a:avLst>
              <a:gd name="adj1" fmla="val -73784"/>
              <a:gd name="adj2" fmla="val 520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075612" y="4114800"/>
            <a:ext cx="3033600" cy="1154546"/>
          </a:xfrm>
          <a:prstGeom prst="wedgeRoundRectCallout">
            <a:avLst>
              <a:gd name="adj1" fmla="val -26378"/>
              <a:gd name="adj2" fmla="val 8229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56013" y="3886791"/>
            <a:ext cx="3643199" cy="677820"/>
          </a:xfrm>
          <a:prstGeom prst="wedgeRoundRectCallout">
            <a:avLst>
              <a:gd name="adj1" fmla="val -49880"/>
              <a:gd name="adj2" fmla="val 8965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sz="2800" b="1" noProof="1">
                <a:solidFill>
                  <a:schemeClr val="bg1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9038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</a:t>
            </a:r>
            <a:r>
              <a:rPr lang="en-US" dirty="0" smtClean="0"/>
              <a:t>ascal case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 smtClean="0"/>
              <a:t>Component name cannot </a:t>
            </a:r>
            <a:r>
              <a:rPr lang="en-US" dirty="0"/>
              <a:t>be an expression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8918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6100" y="1981200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6100" y="4101398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"Children Text" </a:t>
            </a:r>
            <a:r>
              <a:rPr lang="en-US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89212" y="2731654"/>
            <a:ext cx="3352800" cy="1154546"/>
          </a:xfrm>
          <a:prstGeom prst="wedgeRoundRectCallout">
            <a:avLst>
              <a:gd name="adj1" fmla="val 45826"/>
              <a:gd name="adj2" fmla="val 746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5224" y="2966786"/>
            <a:ext cx="3352800" cy="677820"/>
          </a:xfrm>
          <a:prstGeom prst="wedgeRoundRectCallout">
            <a:avLst>
              <a:gd name="adj1" fmla="val -32430"/>
              <a:gd name="adj2" fmla="val 185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60812" y="5681663"/>
            <a:ext cx="3352800" cy="677820"/>
          </a:xfrm>
          <a:prstGeom prst="wedgeRoundRectCallout">
            <a:avLst>
              <a:gd name="adj1" fmla="val 32424"/>
              <a:gd name="adj2" fmla="val -10336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</a:t>
            </a:r>
            <a:r>
              <a:rPr lang="en-US" sz="2800" b="1" noProof="1">
                <a:solidFill>
                  <a:schemeClr val="bg1"/>
                </a:solidFill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6162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 smtClean="0"/>
              <a:t>Definition</a:t>
            </a:r>
            <a:r>
              <a:rPr lang="en-US" sz="3200" dirty="0"/>
              <a:t> </a:t>
            </a:r>
            <a:r>
              <a:rPr lang="en-US" sz="3200" dirty="0" smtClean="0"/>
              <a:t>and Advantages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371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9D472DA-02D4-40EF-8A76-C103ED2171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81200"/>
            <a:ext cx="871076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&lt;h1&gt;Hello, from React&lt;/h1&gt;; 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&lt;h1&gt;C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ya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, from React&lt;/h1&gt;;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ComponentBlender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 { 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bg-BG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div&gt; 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div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bg-BG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6" y="2133600"/>
            <a:ext cx="5561013" cy="2285671"/>
          </a:xfrm>
          <a:prstGeom prst="rect">
            <a:avLst/>
          </a:prstGeom>
        </p:spPr>
      </p:pic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3418397" y="5661684"/>
            <a:ext cx="58412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ReactDOM.render(&lt;ComponentBlender /&gt;,</a:t>
            </a:r>
          </a:p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root'));</a:t>
            </a:r>
            <a:endParaRPr lang="en-US" sz="2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6" y="392959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&lt;UserHead name='homeHeader' 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/Dropdown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&gt;;</a:t>
            </a:r>
            <a:endParaRPr lang="en-US" sz="2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="" xmlns:a16="http://schemas.microsoft.com/office/drawing/2014/main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Separate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/>
              <a:t>your code</a:t>
            </a:r>
          </a:p>
          <a:p>
            <a:pPr lvl="1"/>
            <a:r>
              <a:rPr lang="en-US" sz="4000" dirty="0"/>
              <a:t>Easier to </a:t>
            </a:r>
            <a:r>
              <a:rPr lang="en-US" sz="4000" b="1" dirty="0">
                <a:solidFill>
                  <a:schemeClr val="bg1"/>
                </a:solidFill>
              </a:rPr>
              <a:t>maintain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4000" dirty="0"/>
              <a:t>Allows </a:t>
            </a:r>
            <a:r>
              <a:rPr lang="en-US" sz="40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4000" dirty="0" smtClean="0"/>
              <a:t>Components </a:t>
            </a:r>
            <a:r>
              <a:rPr lang="en-US" sz="4000" dirty="0"/>
              <a:t>are neat</a:t>
            </a:r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2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96" y="1323443"/>
            <a:ext cx="1876916" cy="18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596" y="4953000"/>
            <a:ext cx="1343516" cy="1343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7262">
            <a:off x="9926487" y="3256453"/>
            <a:ext cx="1431734" cy="14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Live </a:t>
            </a:r>
            <a:r>
              <a:rPr lang="en-US" smtClean="0"/>
              <a:t>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85800"/>
            <a:ext cx="3048906" cy="3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95" y="1277239"/>
            <a:ext cx="11815018" cy="52010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4268" y="1277239"/>
            <a:ext cx="8798120" cy="509426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2388" y="3252538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117" y="1371600"/>
            <a:ext cx="8206537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uses all of the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features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</a:t>
            </a:r>
            <a:r>
              <a:rPr lang="en-US" sz="2800" dirty="0" err="1">
                <a:solidFill>
                  <a:schemeClr val="bg2"/>
                </a:solidFill>
              </a:rPr>
              <a:t>React's</a:t>
            </a:r>
            <a:r>
              <a:rPr lang="en-US" sz="2800" dirty="0">
                <a:solidFill>
                  <a:schemeClr val="bg2"/>
                </a:solidFill>
              </a:rPr>
              <a:t>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r>
              <a:rPr lang="en-US" sz="3000" dirty="0"/>
              <a:t>language</a:t>
            </a:r>
          </a:p>
          <a:p>
            <a:endParaRPr lang="bg-BG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Rendering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bg2"/>
                </a:solidFill>
              </a:rPr>
              <a:t>an element is done in the </a:t>
            </a:r>
            <a:r>
              <a:rPr lang="en-US" sz="2800" b="1" dirty="0">
                <a:solidFill>
                  <a:schemeClr val="bg1"/>
                </a:solidFill>
              </a:rPr>
              <a:t>following</a:t>
            </a:r>
            <a:r>
              <a:rPr lang="en-US" sz="2800" dirty="0"/>
              <a:t> </a:t>
            </a:r>
            <a:r>
              <a:rPr lang="en-US" sz="3000" dirty="0"/>
              <a:t>way: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75695" y="4876800"/>
            <a:ext cx="6161717" cy="1284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bg1"/>
                </a:solidFill>
                <a:effectLst/>
              </a:rPr>
              <a:t>ReactDOM</a:t>
            </a:r>
            <a:r>
              <a:rPr lang="en-US" sz="2200" dirty="0" err="1">
                <a:solidFill>
                  <a:schemeClr val="bg2"/>
                </a:solidFill>
                <a:effectLst/>
              </a:rPr>
              <a:t>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render</a:t>
            </a:r>
            <a:r>
              <a:rPr lang="en-US" sz="2200" dirty="0">
                <a:solidFill>
                  <a:schemeClr val="bg2"/>
                </a:solidFill>
                <a:effectLst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>
                <a:solidFill>
                  <a:schemeClr val="bg2"/>
                </a:solidFill>
              </a:rPr>
              <a:t>&lt;</a:t>
            </a:r>
            <a:r>
              <a:rPr lang="en-US" sz="2200" dirty="0">
                <a:solidFill>
                  <a:schemeClr val="bg2"/>
                </a:solidFill>
                <a:effectLst/>
              </a:rPr>
              <a:t>h1&gt;Welcome to React.js!&lt;/h1&gt;,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bg2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bg2"/>
                </a:solidFill>
                <a:effectLst/>
              </a:rPr>
              <a:t>document.getElementById</a:t>
            </a:r>
            <a:r>
              <a:rPr lang="en-US" sz="2200" dirty="0">
                <a:solidFill>
                  <a:schemeClr val="bg2"/>
                </a:solidFill>
                <a:effectLst/>
              </a:rPr>
              <a:t>('root</a:t>
            </a:r>
            <a:r>
              <a:rPr lang="en-US" sz="2200" dirty="0" smtClean="0">
                <a:solidFill>
                  <a:schemeClr val="bg2"/>
                </a:solidFill>
                <a:effectLst/>
              </a:rPr>
              <a:t>'));</a:t>
            </a:r>
            <a:endParaRPr lang="en-US" sz="2200" dirty="0">
              <a:solidFill>
                <a:schemeClr val="bg2"/>
              </a:solidFill>
              <a:effectLst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1075695" y="3657600"/>
            <a:ext cx="4876800" cy="573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bg2"/>
                </a:solidFill>
              </a:rPr>
              <a:t>&lt;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MyCounter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</a:rPr>
              <a:t>count=</a:t>
            </a:r>
            <a:r>
              <a:rPr lang="en-US" sz="2200" dirty="0">
                <a:solidFill>
                  <a:schemeClr val="bg1"/>
                </a:solidFill>
                <a:effectLst/>
              </a:rPr>
              <a:t>{</a:t>
            </a:r>
            <a:r>
              <a:rPr lang="en-US" sz="2200" dirty="0">
                <a:solidFill>
                  <a:schemeClr val="bg1"/>
                </a:solidFill>
              </a:rPr>
              <a:t>3 + 5</a:t>
            </a:r>
            <a:r>
              <a:rPr lang="en-US" sz="2200" dirty="0">
                <a:solidFill>
                  <a:schemeClr val="bg1"/>
                </a:solidFill>
                <a:effectLst/>
              </a:rPr>
              <a:t>}</a:t>
            </a:r>
            <a:r>
              <a:rPr lang="en-US" sz="2200" dirty="0">
                <a:solidFill>
                  <a:schemeClr val="bg2"/>
                </a:solidFill>
                <a:effectLst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32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151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7421" y="4648200"/>
            <a:ext cx="10958928" cy="768084"/>
          </a:xfrm>
        </p:spPr>
        <p:txBody>
          <a:bodyPr/>
          <a:lstStyle/>
          <a:p>
            <a:r>
              <a:rPr lang="en-US"/>
              <a:t>React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812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213743"/>
            <a:ext cx="2780546" cy="26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9924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React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 smtClean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2988" y="3345688"/>
            <a:ext cx="10213024" cy="319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onst HelloMessage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(props) =&gt;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27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&gt;Hello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{props.name}&lt;/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7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name="Maria" /&gt;,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57012" y="6553200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Open-source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Design </a:t>
            </a:r>
            <a:r>
              <a:rPr lang="en-US" b="1" dirty="0" smtClean="0">
                <a:solidFill>
                  <a:schemeClr val="bg1"/>
                </a:solidFill>
              </a:rPr>
              <a:t>simple</a:t>
            </a:r>
            <a:r>
              <a:rPr lang="en-US" dirty="0" smtClean="0"/>
              <a:t> views for each </a:t>
            </a:r>
            <a:r>
              <a:rPr lang="en-US" b="1" dirty="0" smtClean="0">
                <a:solidFill>
                  <a:schemeClr val="bg1"/>
                </a:solidFill>
              </a:rPr>
              <a:t>state</a:t>
            </a:r>
            <a:r>
              <a:rPr lang="en-US" dirty="0" smtClean="0"/>
              <a:t> in your app</a:t>
            </a:r>
          </a:p>
          <a:p>
            <a:pPr lvl="1"/>
            <a:r>
              <a:rPr lang="en-US" dirty="0" smtClean="0"/>
              <a:t>Easier to </a:t>
            </a:r>
            <a:r>
              <a:rPr lang="en-US" b="1" dirty="0" smtClean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Component-Based</a:t>
            </a:r>
          </a:p>
          <a:p>
            <a:pPr lvl="1"/>
            <a:r>
              <a:rPr lang="en-US" dirty="0" smtClean="0"/>
              <a:t>Encapsulated </a:t>
            </a:r>
            <a:r>
              <a:rPr lang="en-US" b="1" dirty="0" smtClean="0">
                <a:solidFill>
                  <a:schemeClr val="bg1"/>
                </a:solidFill>
              </a:rPr>
              <a:t>components</a:t>
            </a:r>
            <a:r>
              <a:rPr lang="en-US" dirty="0" smtClean="0"/>
              <a:t> that manage their </a:t>
            </a:r>
            <a:r>
              <a:rPr lang="en-US" b="1" dirty="0" smtClean="0">
                <a:solidFill>
                  <a:schemeClr val="bg1"/>
                </a:solidFill>
              </a:rPr>
              <a:t>own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Keep </a:t>
            </a:r>
            <a:r>
              <a:rPr lang="en-US" b="1" dirty="0" smtClean="0">
                <a:solidFill>
                  <a:schemeClr val="bg1"/>
                </a:solidFill>
              </a:rPr>
              <a:t>state</a:t>
            </a:r>
            <a:r>
              <a:rPr lang="en-US" dirty="0" smtClean="0"/>
              <a:t> out of the </a:t>
            </a:r>
            <a:r>
              <a:rPr lang="en-US" b="1" dirty="0" smtClean="0">
                <a:solidFill>
                  <a:schemeClr val="bg1"/>
                </a:solidFill>
              </a:rPr>
              <a:t>DOM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AC2BF3-1315-49EA-A4B7-1274D43F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27" y="1744376"/>
            <a:ext cx="2191922" cy="21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2D6371-02CA-4528-B8D1-5B4A4E56D1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21983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252AD4-7F48-42A5-B272-8AF999B0AE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35" y="2514600"/>
            <a:ext cx="3019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3"/>
            <a:ext cx="428822" cy="180598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EB45B8-F368-414F-BD40-F20FCB421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9" y="1161778"/>
            <a:ext cx="2444492" cy="2444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EAE107-7093-4442-A3B7-1BA9131BA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3882428"/>
            <a:ext cx="2391785" cy="243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Ð ÐµÐ·ÑÐ»ÑÐ°Ñ Ñ Ð¸Ð·Ð¾Ð±ÑÐ°Ð¶ÐµÐ½Ð¸Ðµ Ð·Ð° uber 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513774"/>
            <a:ext cx="3914776" cy="21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5952675-87E3-4834-BB3D-C82BFD31E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4" y="4648200"/>
            <a:ext cx="5447568" cy="156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E95603E-0358-44CD-82FB-35B4C21F7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4" y="1390245"/>
            <a:ext cx="2857500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72C9DDF-7777-4B58-9204-310AF9E3CF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62" y="1411315"/>
            <a:ext cx="3078217" cy="17766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CB920CF-11E5-4277-9997-8EC781356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5" y="3787962"/>
            <a:ext cx="2737040" cy="2737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D0E08BA-DCCB-4251-916D-061ADADE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2712864"/>
            <a:ext cx="1610467" cy="1610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2685589-2098-4DB5-BE3C-4CBF2FCB2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67" y="1557701"/>
            <a:ext cx="2692556" cy="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Easy to learn</a:t>
            </a:r>
          </a:p>
          <a:p>
            <a:r>
              <a:rPr lang="en-US" sz="3600" dirty="0"/>
              <a:t>Fast </a:t>
            </a:r>
            <a:r>
              <a:rPr lang="en-US" sz="36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600" dirty="0"/>
              <a:t>Use all of </a:t>
            </a:r>
            <a:r>
              <a:rPr lang="en-US" sz="3600" b="1" dirty="0">
                <a:solidFill>
                  <a:schemeClr val="bg1"/>
                </a:solidFill>
              </a:rPr>
              <a:t>ES6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Promises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600" dirty="0"/>
              <a:t>Compatible with other </a:t>
            </a:r>
            <a:r>
              <a:rPr lang="en-US" sz="36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600" dirty="0"/>
              <a:t>Great </a:t>
            </a:r>
            <a:r>
              <a:rPr lang="en-US" sz="36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2F15E1-5CA3-45D1-9CC2-133A4DB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56" y="2261901"/>
            <a:ext cx="2776001" cy="27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5308</TotalTime>
  <Words>891</Words>
  <Application>Microsoft Office PowerPoint</Application>
  <PresentationFormat>Custom</PresentationFormat>
  <Paragraphs>228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React.js</vt:lpstr>
      <vt:lpstr>Table of Contents</vt:lpstr>
      <vt:lpstr>Have a Question?</vt:lpstr>
      <vt:lpstr>PowerPoint Presentation</vt:lpstr>
      <vt:lpstr>What is React.js?</vt:lpstr>
      <vt:lpstr>Features</vt:lpstr>
      <vt:lpstr>Features</vt:lpstr>
      <vt:lpstr>React Users</vt:lpstr>
      <vt:lpstr>Advantages</vt:lpstr>
      <vt:lpstr>PowerPoint Presentation</vt:lpstr>
      <vt:lpstr>Create React App</vt:lpstr>
      <vt:lpstr>Install and Run the React App Creator</vt:lpstr>
      <vt:lpstr>Finding Information</vt:lpstr>
      <vt:lpstr>React App Structure</vt:lpstr>
      <vt:lpstr>PowerPoint Presentation</vt:lpstr>
      <vt:lpstr>JSX Overview</vt:lpstr>
      <vt:lpstr>JSX Syntax</vt:lpstr>
      <vt:lpstr>JSX Rules and Principles</vt:lpstr>
      <vt:lpstr>Compilation</vt:lpstr>
      <vt:lpstr>PowerPoint Presentation</vt:lpstr>
      <vt:lpstr>Composition</vt:lpstr>
      <vt:lpstr>Component Syntax</vt:lpstr>
      <vt:lpstr>Advantages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Intro to React.js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Kiril Kirilov</cp:lastModifiedBy>
  <cp:revision>221</cp:revision>
  <dcterms:created xsi:type="dcterms:W3CDTF">2014-01-02T17:00:34Z</dcterms:created>
  <dcterms:modified xsi:type="dcterms:W3CDTF">2019-02-11T14:35:56Z</dcterms:modified>
  <cp:category>programming; computer programming; 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