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3"/>
  </p:notesMasterIdLst>
  <p:handoutMasterIdLst>
    <p:handoutMasterId r:id="rId44"/>
  </p:handoutMasterIdLst>
  <p:sldIdLst>
    <p:sldId id="643" r:id="rId3"/>
    <p:sldId id="466" r:id="rId4"/>
    <p:sldId id="547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7" r:id="rId28"/>
    <p:sldId id="638" r:id="rId29"/>
    <p:sldId id="639" r:id="rId30"/>
    <p:sldId id="640" r:id="rId31"/>
    <p:sldId id="633" r:id="rId32"/>
    <p:sldId id="634" r:id="rId33"/>
    <p:sldId id="635" r:id="rId34"/>
    <p:sldId id="636" r:id="rId35"/>
    <p:sldId id="601" r:id="rId36"/>
    <p:sldId id="549" r:id="rId37"/>
    <p:sldId id="596" r:id="rId38"/>
    <p:sldId id="641" r:id="rId39"/>
    <p:sldId id="642" r:id="rId40"/>
    <p:sldId id="599" r:id="rId41"/>
    <p:sldId id="600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643"/>
            <p14:sldId id="466"/>
            <p14:sldId id="547"/>
          </p14:sldIdLst>
        </p14:section>
        <p14:section name="Node.js Web Server" id="{F573B5B4-CD73-4932-9E53-FF6401BF61EC}">
          <p14:sldIdLst>
            <p14:sldId id="602"/>
            <p14:sldId id="603"/>
            <p14:sldId id="604"/>
            <p14:sldId id="605"/>
          </p14:sldIdLst>
        </p14:section>
        <p14:section name="Parsing a URL" id="{A646F368-1CA7-4B2C-B10D-8505B343FFB7}">
          <p14:sldIdLst>
            <p14:sldId id="606"/>
            <p14:sldId id="607"/>
            <p14:sldId id="608"/>
          </p14:sldIdLst>
        </p14:section>
        <p14:section name="Request and Respone" id="{307CD262-FA91-4772-BF73-18629E19E931}">
          <p14:sldIdLst>
            <p14:sldId id="609"/>
            <p14:sldId id="610"/>
            <p14:sldId id="611"/>
            <p14:sldId id="612"/>
            <p14:sldId id="613"/>
          </p14:sldIdLst>
        </p14:section>
        <p14:section name="Streams" id="{EFA417E5-B386-43C4-93B8-19B708783C8B}">
          <p14:sldIdLst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Pub/Sub Pattern" id="{7E77F78A-EE07-4BCC-BA5C-BAA065B766FC}">
          <p14:sldIdLst>
            <p14:sldId id="637"/>
            <p14:sldId id="638"/>
            <p14:sldId id="639"/>
            <p14:sldId id="640"/>
          </p14:sldIdLst>
        </p14:section>
        <p14:section name="Events" id="{5861D16B-EEA1-44D6-83D9-8AECFA47598B}">
          <p14:sldIdLst>
            <p14:sldId id="633"/>
            <p14:sldId id="634"/>
          </p14:sldIdLst>
        </p14:section>
        <p14:section name="Debugging" id="{22BEAEAE-AE96-47DD-8E54-B78AA6873878}">
          <p14:sldIdLst>
            <p14:sldId id="635"/>
            <p14:sldId id="636"/>
          </p14:sldIdLst>
        </p14:section>
        <p14:section name="Conclusion" id="{8FBD8AD9-4FBB-4D4B-8026-071DED166040}">
          <p14:sldIdLst>
            <p14:sldId id="601"/>
            <p14:sldId id="549"/>
            <p14:sldId id="596"/>
            <p14:sldId id="641"/>
            <p14:sldId id="642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66" d="100"/>
          <a:sy n="66" d="100"/>
        </p:scale>
        <p:origin x="61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801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88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93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#zlib_compressing_http_requests_and_responses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8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6545" y="1238775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Parsing URL's, Routing Requests, Streams, Events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Server and Development Tools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9" y="2842108"/>
            <a:ext cx="123936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25FF2-2436-4E04-8145-4787D7E54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URL host </a:t>
            </a:r>
            <a:r>
              <a:rPr lang="en-US" b="1" dirty="0">
                <a:solidFill>
                  <a:schemeClr val="bg1"/>
                </a:solidFill>
              </a:rPr>
              <a:t>'localhost:8080'</a:t>
            </a:r>
          </a:p>
          <a:p>
            <a:pPr>
              <a:spcBef>
                <a:spcPts val="6600"/>
              </a:spcBef>
            </a:pPr>
            <a:r>
              <a:rPr lang="en-US" dirty="0"/>
              <a:t>URL path </a:t>
            </a:r>
            <a:r>
              <a:rPr lang="en-US" b="1" dirty="0">
                <a:solidFill>
                  <a:schemeClr val="bg1"/>
                </a:solidFill>
              </a:rPr>
              <a:t>'/home'</a:t>
            </a:r>
          </a:p>
          <a:p>
            <a:pPr>
              <a:spcBef>
                <a:spcPts val="7200"/>
              </a:spcBef>
            </a:pPr>
            <a:r>
              <a:rPr lang="en-US" dirty="0"/>
              <a:t>URL search/query </a:t>
            </a:r>
            <a:r>
              <a:rPr lang="en-US" b="1" dirty="0">
                <a:solidFill>
                  <a:schemeClr val="bg1"/>
                </a:solidFill>
              </a:rPr>
              <a:t>'?year=2017&amp;month=</a:t>
            </a:r>
            <a:r>
              <a:rPr lang="en-US" b="1" dirty="0" err="1">
                <a:solidFill>
                  <a:schemeClr val="bg1"/>
                </a:solidFill>
              </a:rPr>
              <a:t>february</a:t>
            </a:r>
            <a:r>
              <a:rPr lang="en-US" b="1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A40F7A-0386-4F6B-B6BF-111F550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376145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let path = urlObj.pathname;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let host = urlObj.host;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84A130-E35F-434B-AD61-010009F0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47078"/>
            <a:ext cx="9525000" cy="91101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search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 = urlObj.search;</a:t>
            </a:r>
          </a:p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let query = urlObj.query;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F3EBD0DB-E3BA-4163-A24B-E7B7F9FA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257800"/>
            <a:ext cx="2992793" cy="610654"/>
          </a:xfrm>
          <a:prstGeom prst="wedgeRoundRectCallout">
            <a:avLst>
              <a:gd name="adj1" fmla="val -97387"/>
              <a:gd name="adj2" fmla="val 510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Returns an </a:t>
            </a:r>
            <a:r>
              <a:rPr lang="en-US" sz="2800" b="1" noProof="1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346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handle a </a:t>
            </a:r>
            <a:r>
              <a:rPr lang="en-US" dirty="0" smtClean="0"/>
              <a:t>request/response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3" y="2209800"/>
            <a:ext cx="3429000" cy="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54546C0-D3BD-4DB9-B4F6-94B86BEA80FA}"/>
              </a:ext>
            </a:extLst>
          </p:cNvPr>
          <p:cNvSpPr txBox="1">
            <a:spLocks/>
          </p:cNvSpPr>
          <p:nvPr/>
        </p:nvSpPr>
        <p:spPr>
          <a:xfrm>
            <a:off x="303212" y="1295400"/>
            <a:ext cx="10213486" cy="4800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The Request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Used to handle </a:t>
            </a:r>
            <a:r>
              <a:rPr lang="en-US" b="1" dirty="0">
                <a:solidFill>
                  <a:schemeClr val="bg1"/>
                </a:solidFill>
                <a:latin typeface="Calibri"/>
              </a:rPr>
              <a:t>incoming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http requests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httpVersion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– '</a:t>
            </a:r>
            <a:r>
              <a:rPr lang="en-US" b="1" dirty="0">
                <a:solidFill>
                  <a:schemeClr val="bg1"/>
                </a:solidFill>
                <a:latin typeface="Calibri"/>
              </a:rPr>
              <a:t>1.1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' or '</a:t>
            </a:r>
            <a:r>
              <a:rPr lang="en-US" b="1" dirty="0">
                <a:solidFill>
                  <a:schemeClr val="bg1"/>
                </a:solidFill>
                <a:latin typeface="Calibri"/>
              </a:rPr>
              <a:t>1.0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headers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– object for request headers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method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lang="en-US" dirty="0">
                <a:latin typeface="Calibri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alibri"/>
              </a:rPr>
              <a:t>GET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', </a:t>
            </a:r>
            <a:r>
              <a:rPr lang="en-US" dirty="0">
                <a:latin typeface="Calibri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alibri"/>
              </a:rPr>
              <a:t>POST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', etc.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 err="1">
                <a:solidFill>
                  <a:schemeClr val="bg1"/>
                </a:solidFill>
                <a:latin typeface="Calibri"/>
              </a:rPr>
              <a:t>url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– the URL of the request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950912" y="1524000"/>
            <a:ext cx="10287000" cy="39506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http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require('http');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url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rquire('url');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port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= 1337;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http.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createServer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, res)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let path = url.parse(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['url']).pathname;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if (path === 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// TODO: Retrieve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index.html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listen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(port);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140758D-8F2E-4C84-B2C4-924DEF00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962400"/>
            <a:ext cx="3200400" cy="762000"/>
          </a:xfrm>
          <a:prstGeom prst="wedgeRoundRectCallout">
            <a:avLst>
              <a:gd name="adj1" fmla="val -124550"/>
              <a:gd name="adj2" fmla="val -3221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Routing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-53927"/>
            <a:ext cx="9577597" cy="1110780"/>
          </a:xfrm>
        </p:spPr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3212" y="1137778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The Response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Used to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a response to the client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Create response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the actual content to the client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760412" y="1348206"/>
            <a:ext cx="10287000" cy="472628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c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onst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fs = require('fs');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fs.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readFile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./about.html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', (err, data)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if (err)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console.log(err);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return;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writeHead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(200,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'content-type':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text/html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'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write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(data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1C92F7BD-F194-45CA-8469-16F76703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2497239"/>
            <a:ext cx="3200400" cy="914400"/>
          </a:xfrm>
          <a:prstGeom prst="wedgeRoundRectCallout">
            <a:avLst>
              <a:gd name="adj1" fmla="val -66859"/>
              <a:gd name="adj2" fmla="val 7851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Response status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F8C7F54-D9EF-4C39-A8F2-C4E67703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256" y="3711349"/>
            <a:ext cx="3810000" cy="762000"/>
          </a:xfrm>
          <a:prstGeom prst="wedgeRoundRectCallout">
            <a:avLst>
              <a:gd name="adj1" fmla="val -68636"/>
              <a:gd name="adj2" fmla="val 2539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type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15ECB800-102E-4014-A4EF-6292A66F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4694841"/>
            <a:ext cx="3200400" cy="914400"/>
          </a:xfrm>
          <a:prstGeom prst="wedgeRoundRectCallout">
            <a:avLst>
              <a:gd name="adj1" fmla="val -77854"/>
              <a:gd name="adj2" fmla="val -1058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encoding '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utf-8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B32B5F20-84C1-4094-A33A-0D9040DF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5791642"/>
            <a:ext cx="3959344" cy="914400"/>
          </a:xfrm>
          <a:prstGeom prst="wedgeRoundRectCallout">
            <a:avLst>
              <a:gd name="adj1" fmla="val -37123"/>
              <a:gd name="adj2" fmla="val -6837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response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Streams, Buffers and </a:t>
            </a:r>
            <a:r>
              <a:rPr lang="en-US" dirty="0" smtClean="0"/>
              <a:t>Chunks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115000"/>
            <a:ext cx="3541149" cy="1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Streams are </a:t>
            </a: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–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–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–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– the output is computed from the input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–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–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–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91951"/>
            <a:ext cx="91584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http = require('http');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http.createServer((req,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let body = '';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'data'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data =&gt; { body += data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req.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'end'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console.log(body);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}).listen(5000);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The Web Server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Parsing URL’s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Request and Response Model</a:t>
            </a:r>
            <a:endParaRPr lang="en-US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Streams</a:t>
            </a:r>
            <a:endParaRPr lang="en-US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Events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7614" y="319816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–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–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–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286000"/>
            <a:ext cx="9906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 src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src.on('data', data =&gt; res.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(data));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src.on('end', () =&gt; res.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pipe function allows a readable stream to </a:t>
            </a: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to </a:t>
            </a:r>
            <a:r>
              <a:rPr lang="en-US" dirty="0"/>
              <a:t>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252990"/>
            <a:ext cx="990600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server = require('http').createServer();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server.on('request', (req, res)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 src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('./bigfile.txt');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src.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server.listen(5000);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Readable and Writeable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transformed</a:t>
            </a:r>
            <a:r>
              <a:rPr lang="en-US" dirty="0" smtClean="0"/>
              <a:t> </a:t>
            </a:r>
            <a:r>
              <a:rPr lang="en-US" dirty="0"/>
              <a:t>version of the input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2"/>
              </a:rPr>
              <a:t>http://codewinds.com/blog/2013-08-20-nodejs-transform-streams.html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Transforms with Gzip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information: </a:t>
            </a:r>
            <a:r>
              <a:rPr lang="en-US">
                <a:hlinkClick r:id="rId2"/>
              </a:rPr>
              <a:t>https://nodejs.org/dist/latest-v6.x/docs/api/zlib.html#zlib_compressing_http_requests_and_responses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05000"/>
            <a:ext cx="99822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fs = require('fs');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require('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readStream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('index.js');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writeStream = fs.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createWriteStream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('index.js.gz');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gzip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zlib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createGzip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readStream.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(gzip).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pipe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(writeStream);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Using formidable to </a:t>
            </a:r>
            <a:r>
              <a:rPr lang="en-US" b="1" dirty="0">
                <a:solidFill>
                  <a:schemeClr val="bg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bg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077" y="1905000"/>
            <a:ext cx="875093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form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formidable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IncomingForm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form.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(req,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console.log(err);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console.log(fields);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console.log(files);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AutoShape 7">
            <a:extLst/>
          </p:cNvPr>
          <p:cNvSpPr>
            <a:spLocks noChangeArrowheads="1"/>
          </p:cNvSpPr>
          <p:nvPr/>
        </p:nvSpPr>
        <p:spPr bwMode="auto">
          <a:xfrm>
            <a:off x="4113212" y="4121229"/>
            <a:ext cx="2870515" cy="578882"/>
          </a:xfrm>
          <a:prstGeom prst="wedgeRoundRectCallout">
            <a:avLst>
              <a:gd name="adj1" fmla="val -44067"/>
              <a:gd name="adj2" fmla="val 10607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and use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Publish-Subscribe Pattern</a:t>
            </a:r>
            <a:endParaRPr lang="en-US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Messaging pattern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pub/sub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12" y="776308"/>
            <a:ext cx="6324600" cy="373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essaging </a:t>
            </a:r>
            <a:r>
              <a:rPr lang="en-US" dirty="0"/>
              <a:t>pattern where </a:t>
            </a:r>
            <a:r>
              <a:rPr lang="en-US" b="1" dirty="0" smtClean="0">
                <a:solidFill>
                  <a:schemeClr val="bg1"/>
                </a:solidFill>
              </a:rPr>
              <a:t>senders</a:t>
            </a:r>
            <a:r>
              <a:rPr lang="en-US" dirty="0" smtClean="0"/>
              <a:t> </a:t>
            </a:r>
            <a:r>
              <a:rPr lang="en-US" dirty="0"/>
              <a:t>(publishers),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program the messages to be sent directly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(subscribers). </a:t>
            </a:r>
            <a:endParaRPr lang="en-US" dirty="0" smtClean="0"/>
          </a:p>
          <a:p>
            <a:r>
              <a:rPr lang="en-US" dirty="0" smtClean="0"/>
              <a:t>Subscribers </a:t>
            </a:r>
            <a:r>
              <a:rPr lang="en-US" dirty="0"/>
              <a:t>express interest in one or more events,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only receive messages that are of </a:t>
            </a:r>
            <a:r>
              <a:rPr lang="en-US" dirty="0" smtClean="0"/>
              <a:t>interest.</a:t>
            </a:r>
          </a:p>
          <a:p>
            <a:r>
              <a:rPr lang="en-US" dirty="0"/>
              <a:t>P</a:t>
            </a:r>
            <a:r>
              <a:rPr lang="en-US" dirty="0" smtClean="0"/>
              <a:t>ub-sub </a:t>
            </a:r>
            <a:r>
              <a:rPr lang="en-US" dirty="0"/>
              <a:t>is a pattern 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different system components without </a:t>
            </a:r>
            <a:r>
              <a:rPr lang="en-US" dirty="0" smtClean="0"/>
              <a:t>them knowing </a:t>
            </a:r>
            <a:r>
              <a:rPr lang="en-US" dirty="0"/>
              <a:t>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/>
              <a:t>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Pub/Sub?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 Example</a:t>
            </a:r>
            <a:endParaRPr lang="bg-BG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1598612" y="32208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50812" y="1143000"/>
            <a:ext cx="11765098" cy="2384056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, called a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message broker</a:t>
            </a:r>
            <a:r>
              <a:rPr lang="en-US" dirty="0" smtClean="0"/>
              <a:t>" </a:t>
            </a:r>
            <a:r>
              <a:rPr lang="en-US" dirty="0"/>
              <a:t>or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event bus</a:t>
            </a:r>
            <a:r>
              <a:rPr lang="en-US" dirty="0" smtClean="0"/>
              <a:t>", </a:t>
            </a:r>
            <a:br>
              <a:rPr lang="en-US" dirty="0" smtClean="0"/>
            </a:br>
            <a:r>
              <a:rPr lang="en-US" dirty="0" smtClean="0"/>
              <a:t>receives </a:t>
            </a:r>
            <a:r>
              <a:rPr lang="en-US" dirty="0"/>
              <a:t>published messages, and </a:t>
            </a:r>
            <a:r>
              <a:rPr lang="en-US" dirty="0" smtClean="0"/>
              <a:t>forwards </a:t>
            </a:r>
            <a:r>
              <a:rPr lang="en-US" dirty="0"/>
              <a:t>them on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subscribers </a:t>
            </a:r>
            <a:r>
              <a:rPr lang="en-US" dirty="0"/>
              <a:t>who are registered to receive them.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1629424" y="52020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1629424" y="422283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4799012" y="3886200"/>
            <a:ext cx="2362200" cy="12954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8151812" y="30480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8151812" y="39624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8151812" y="57108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8151812" y="4876800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3579812" y="3525600"/>
            <a:ext cx="1219200" cy="685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3610624" y="4876800"/>
            <a:ext cx="1188388" cy="630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  <a:endCxn id="3" idx="1"/>
          </p:cNvCxnSpPr>
          <p:nvPr/>
        </p:nvCxnSpPr>
        <p:spPr>
          <a:xfrm>
            <a:off x="3610624" y="4527630"/>
            <a:ext cx="1188388" cy="6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7161212" y="3352800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>
            <a:endCxn id="17" idx="1"/>
          </p:cNvCxnSpPr>
          <p:nvPr/>
        </p:nvCxnSpPr>
        <p:spPr>
          <a:xfrm>
            <a:off x="7161212" y="4778415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Eliminate </a:t>
            </a:r>
            <a:r>
              <a:rPr lang="en-US" dirty="0" smtClean="0"/>
              <a:t>Polling</a:t>
            </a:r>
          </a:p>
          <a:p>
            <a:pPr lvl="1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r>
              <a:rPr lang="en-US" dirty="0"/>
              <a:t>Dynamic </a:t>
            </a:r>
            <a:r>
              <a:rPr lang="en-US" dirty="0" smtClean="0"/>
              <a:t>Targeting</a:t>
            </a:r>
          </a:p>
          <a:p>
            <a:pPr lvl="1"/>
            <a:r>
              <a:rPr lang="en-US" dirty="0"/>
              <a:t>makes discovery of services easier, more natural and </a:t>
            </a:r>
            <a:r>
              <a:rPr lang="en-US" b="1" dirty="0">
                <a:solidFill>
                  <a:schemeClr val="bg1"/>
                </a:solidFill>
              </a:rPr>
              <a:t>less error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prone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Decouple and Scale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/>
              <a:t>Simplify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Emit Your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: Rounded Corners 13"/>
          <p:cNvSpPr/>
          <p:nvPr/>
        </p:nvSpPr>
        <p:spPr>
          <a:xfrm>
            <a:off x="5376001" y="1444941"/>
            <a:ext cx="1494957" cy="726379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6812" y="2534510"/>
            <a:ext cx="1419718" cy="588201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0412" y="2564634"/>
            <a:ext cx="1359052" cy="55807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7613" y="1808130"/>
            <a:ext cx="348389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0958" y="1808131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4751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2112" y="3346907"/>
            <a:ext cx="1419718" cy="588201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0727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356" y="1143000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an event</a:t>
            </a:r>
          </a:p>
          <a:p>
            <a:pPr>
              <a:spcBef>
                <a:spcPts val="31800"/>
              </a:spcBef>
            </a:pPr>
            <a:r>
              <a:rPr lang="en-US" dirty="0" smtClean="0"/>
              <a:t>Events are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asynchronous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2C5515-74D2-4AD6-A6D1-094FE169B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85153"/>
            <a:ext cx="9601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events = require(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'events'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eventEmitter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events.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EventEmitter()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(a, b)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console.log('A click has been detected!')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console.log(a + ' ' + b); </a:t>
            </a: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outputs 'Hello world'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eventEmitter.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emit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'click'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,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'Hello', 'world')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D0FD7836-CE9F-4450-AAFD-7573D3FF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13" y="1676400"/>
            <a:ext cx="4070505" cy="578882"/>
          </a:xfrm>
          <a:prstGeom prst="wedgeRoundRectCallout">
            <a:avLst>
              <a:gd name="adj1" fmla="val -61802"/>
              <a:gd name="adj2" fmla="val 2209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module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'events'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51F5F035-BEA5-4E84-9E25-C7E7D064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3810000"/>
            <a:ext cx="4070505" cy="1055608"/>
          </a:xfrm>
          <a:prstGeom prst="wedgeRoundRectCallout">
            <a:avLst>
              <a:gd name="adj1" fmla="val -58785"/>
              <a:gd name="adj2" fmla="val 4802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arguments to the listener function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0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Inspectors And </a:t>
            </a:r>
            <a:r>
              <a:rPr lang="en-US" dirty="0" smtClean="0"/>
              <a:t>Watchers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1295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Webstorm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 smtClean="0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84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206537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Node.js server is very </a:t>
            </a:r>
            <a:r>
              <a:rPr lang="en-US" sz="3200" b="1" dirty="0">
                <a:solidFill>
                  <a:schemeClr val="bg1"/>
                </a:solidFill>
              </a:rPr>
              <a:t>lightweight</a:t>
            </a:r>
            <a:r>
              <a:rPr lang="en-US" sz="3200" dirty="0">
                <a:solidFill>
                  <a:schemeClr val="bg2"/>
                </a:solidFill>
              </a:rPr>
              <a:t> and easy to use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Request/Response wrappers act like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Node.js </a:t>
            </a:r>
            <a:r>
              <a:rPr lang="en-US" sz="3000" dirty="0">
                <a:solidFill>
                  <a:schemeClr val="bg2"/>
                </a:solidFill>
              </a:rPr>
              <a:t>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application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6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4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build our own </a:t>
            </a:r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1CB5E5-B6F4-4F58-BF61-6472246CE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06" y="2021331"/>
            <a:ext cx="1114917" cy="12866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166E762-AB30-4C24-B2C6-2122AF5D091A}"/>
              </a:ext>
            </a:extLst>
          </p:cNvPr>
          <p:cNvSpPr>
            <a:spLocks noChangeAspect="1"/>
          </p:cNvSpPr>
          <p:nvPr/>
        </p:nvSpPr>
        <p:spPr>
          <a:xfrm>
            <a:off x="6494225" y="2156898"/>
            <a:ext cx="1009200" cy="567675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52BB14A1-978D-43A9-B464-E06981A0E810}"/>
              </a:ext>
            </a:extLst>
          </p:cNvPr>
          <p:cNvSpPr/>
          <p:nvPr/>
        </p:nvSpPr>
        <p:spPr>
          <a:xfrm>
            <a:off x="6271412" y="2943036"/>
            <a:ext cx="1461092" cy="182296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392A4EEB-1BC8-44BD-A7B8-7E7C8F3FA183}"/>
              </a:ext>
            </a:extLst>
          </p:cNvPr>
          <p:cNvSpPr/>
          <p:nvPr/>
        </p:nvSpPr>
        <p:spPr>
          <a:xfrm>
            <a:off x="5832538" y="2340000"/>
            <a:ext cx="460474" cy="277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725CD0CD-4258-4FA5-9075-5B58618A934A}"/>
              </a:ext>
            </a:extLst>
          </p:cNvPr>
          <p:cNvSpPr/>
          <p:nvPr/>
        </p:nvSpPr>
        <p:spPr>
          <a:xfrm flipH="1">
            <a:off x="5817150" y="2664668"/>
            <a:ext cx="460474" cy="291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04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physical</a:t>
            </a:r>
            <a:r>
              <a:rPr lang="en-US" dirty="0"/>
              <a:t> servers have </a:t>
            </a:r>
            <a:r>
              <a:rPr lang="en-US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dirty="0"/>
              <a:t>The hardware is controlled by the </a:t>
            </a:r>
            <a:r>
              <a:rPr lang="en-US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servers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products that use the operating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handle web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 servers serve Web content</a:t>
            </a:r>
          </a:p>
          <a:p>
            <a:pPr>
              <a:buClr>
                <a:schemeClr val="tx1"/>
              </a:buClr>
            </a:pPr>
            <a:r>
              <a:rPr lang="en-US" dirty="0"/>
              <a:t>These requests are </a:t>
            </a:r>
            <a:r>
              <a:rPr lang="en-US" b="1" dirty="0">
                <a:solidFill>
                  <a:schemeClr val="bg1"/>
                </a:solidFill>
              </a:rPr>
              <a:t>redirected to other software </a:t>
            </a:r>
            <a:r>
              <a:rPr lang="en-US" dirty="0"/>
              <a:t>products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ASP.NET, PHP, etc.), depending on the web server </a:t>
            </a:r>
            <a:r>
              <a:rPr lang="en-US" b="1" dirty="0" smtClean="0">
                <a:solidFill>
                  <a:schemeClr val="bg1"/>
                </a:solidFill>
              </a:rPr>
              <a:t>settings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Web Servers Do? (Again)</a:t>
            </a:r>
            <a:endParaRPr lang="bg-BG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Node.js Web Server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F566613-54E1-49FB-AC15-EF21EDBE7BD6}"/>
              </a:ext>
            </a:extLst>
          </p:cNvPr>
          <p:cNvSpPr txBox="1">
            <a:spLocks/>
          </p:cNvSpPr>
          <p:nvPr/>
        </p:nvSpPr>
        <p:spPr>
          <a:xfrm>
            <a:off x="191709" y="1066800"/>
            <a:ext cx="86868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Require the 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'http'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module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72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Create server function (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Request/Response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wrapper objects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Listen function (specifies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(host))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Headers are objects (keys are lowercased</a:t>
            </a:r>
            <a:r>
              <a:rPr lang="en-US" dirty="0" smtClean="0"/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6B32C6C-754A-4220-9DCC-8C36C4E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12" y="1828800"/>
            <a:ext cx="71253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const http = require('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http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DAAF92-BFA8-40E7-9271-462AD724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162061D-DE92-4C66-ABFA-BF4EFD935D0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79413" y="1447800"/>
            <a:ext cx="10287000" cy="4338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port </a:t>
            </a:r>
            <a:r>
              <a:rPr lang="en-US" sz="2400" noProof="1">
                <a:solidFill>
                  <a:schemeClr val="tx2"/>
                </a:solidFill>
                <a:effectLst/>
              </a:rPr>
              <a:t>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1337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writeHead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(200,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    'content-type': '</a:t>
            </a:r>
            <a:r>
              <a:rPr lang="en-US" sz="2400" noProof="1">
                <a:solidFill>
                  <a:schemeClr val="bg1"/>
                </a:solidFill>
                <a:effectLst/>
              </a:rPr>
              <a:t>text/plain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});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('My server is running');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(port);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F2098A32-18C1-48A6-A696-6B6538DB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331" y="1151121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Define a </a:t>
            </a:r>
            <a:r>
              <a:rPr lang="en-US" sz="2800" b="1" noProof="1">
                <a:solidFill>
                  <a:schemeClr val="bg1"/>
                </a:solidFill>
              </a:rPr>
              <a:t>port</a:t>
            </a:r>
            <a:r>
              <a:rPr lang="en-US" sz="2800" noProof="1">
                <a:solidFill>
                  <a:schemeClr val="bg2"/>
                </a:solidFill>
              </a:rPr>
              <a:t> in range [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2"/>
                </a:solidFill>
              </a:rPr>
              <a:t>…</a:t>
            </a:r>
            <a:r>
              <a:rPr lang="en-US" sz="2800" b="1" dirty="0">
                <a:solidFill>
                  <a:schemeClr val="bg1"/>
                </a:solidFill>
              </a:rPr>
              <a:t>65535</a:t>
            </a:r>
            <a:r>
              <a:rPr lang="en-US" sz="2800" noProof="1">
                <a:solidFill>
                  <a:schemeClr val="bg2"/>
                </a:solidFill>
              </a:rPr>
              <a:t>]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522041A4-B87C-461D-96C5-5FB74CC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2394153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Status code </a:t>
            </a:r>
            <a:r>
              <a:rPr lang="en-US" sz="2800" b="1" noProof="1">
                <a:solidFill>
                  <a:schemeClr val="bg1"/>
                </a:solidFill>
              </a:rPr>
              <a:t>number</a:t>
            </a:r>
            <a:r>
              <a:rPr lang="en-US" sz="2800" noProof="1">
                <a:solidFill>
                  <a:schemeClr val="bg2"/>
                </a:solidFill>
              </a:rPr>
              <a:t> and header </a:t>
            </a:r>
            <a:r>
              <a:rPr lang="en-US" sz="2800" b="1" noProof="1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Parsing a URL in </a:t>
            </a:r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376C6-6D9F-4128-9ED8-5E64EF84A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9" y="749118"/>
            <a:ext cx="381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CE74E-FB2D-4B2A-8E7D-662251E49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the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' </a:t>
            </a:r>
            <a:r>
              <a:rPr lang="en-US" dirty="0"/>
              <a:t>module</a:t>
            </a:r>
          </a:p>
          <a:p>
            <a:pPr>
              <a:spcBef>
                <a:spcPts val="7200"/>
              </a:spcBef>
            </a:pPr>
            <a:r>
              <a:rPr lang="en-US" dirty="0"/>
              <a:t>The URL module </a:t>
            </a:r>
            <a:r>
              <a:rPr lang="en-US" b="1" dirty="0">
                <a:solidFill>
                  <a:schemeClr val="bg1"/>
                </a:solidFill>
              </a:rPr>
              <a:t>splits</a:t>
            </a:r>
            <a:r>
              <a:rPr lang="en-US" dirty="0"/>
              <a:t> up a web address into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parts</a:t>
            </a:r>
          </a:p>
          <a:p>
            <a:r>
              <a:rPr lang="en-US" dirty="0"/>
              <a:t>Parse an </a:t>
            </a:r>
            <a:r>
              <a:rPr lang="en-US" b="1" dirty="0">
                <a:solidFill>
                  <a:schemeClr val="bg1"/>
                </a:solidFill>
              </a:rPr>
              <a:t>address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</a:rPr>
              <a:t>parse() </a:t>
            </a:r>
            <a:r>
              <a:rPr lang="en-US" dirty="0"/>
              <a:t>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20395E8-53A6-4E6E-8031-867F61F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 in Node.js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A487106-17BD-4846-8134-FBB9E49451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A387E1-7D43-42AC-B58D-EAF4090A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2012238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const url = require(</a:t>
            </a:r>
            <a:r>
              <a:rPr lang="en-US" sz="2800" b="1" noProof="1" smtClean="0">
                <a:solidFill>
                  <a:schemeClr val="bg1"/>
                </a:solidFill>
              </a:rPr>
              <a:t>'</a:t>
            </a:r>
            <a:r>
              <a:rPr lang="en-US" sz="2800" b="1" kern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28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6A072D-05BE-4992-9BA7-79CEC5A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4333378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let urlObj = url.parse(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itchFamily="49" charset="0"/>
                <a:cs typeface="Consolas" pitchFamily="49" charset="0"/>
              </a:rPr>
              <a:t>req.url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6B5BD5D-3239-459A-8FFD-EDA948E1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5410200"/>
            <a:ext cx="3375025" cy="970706"/>
          </a:xfrm>
          <a:prstGeom prst="wedgeRoundRectCallout">
            <a:avLst>
              <a:gd name="adj1" fmla="val -130024"/>
              <a:gd name="adj2" fmla="val -998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Object with </a:t>
            </a:r>
            <a:r>
              <a:rPr lang="en-US" sz="2800" b="1" noProof="1">
                <a:solidFill>
                  <a:schemeClr val="bg1"/>
                </a:solidFill>
              </a:rPr>
              <a:t>info</a:t>
            </a:r>
            <a:r>
              <a:rPr lang="en-US" sz="2800" noProof="1">
                <a:solidFill>
                  <a:srgbClr val="FFFFFF"/>
                </a:solidFill>
              </a:rPr>
              <a:t> about the </a:t>
            </a:r>
            <a:r>
              <a:rPr lang="en-US" sz="2800" b="1" noProof="1">
                <a:solidFill>
                  <a:schemeClr val="bg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820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5063</TotalTime>
  <Words>1417</Words>
  <Application>Microsoft Office PowerPoint</Application>
  <PresentationFormat>Custom</PresentationFormat>
  <Paragraphs>362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Web Server and Development Tools</vt:lpstr>
      <vt:lpstr>Table of Contents</vt:lpstr>
      <vt:lpstr>Have a Question?</vt:lpstr>
      <vt:lpstr>PowerPoint Presentation</vt:lpstr>
      <vt:lpstr>What Do the Web Servers Do? (Again)</vt:lpstr>
      <vt:lpstr>Initialize Node.js Web Server</vt:lpstr>
      <vt:lpstr>Node.js Server Example</vt:lpstr>
      <vt:lpstr>PowerPoint Presentation</vt:lpstr>
      <vt:lpstr>URL module in Node.js</vt:lpstr>
      <vt:lpstr>URL parts</vt:lpstr>
      <vt:lpstr>PowerPoint Presentation</vt:lpstr>
      <vt:lpstr>The Request Wrapper</vt:lpstr>
      <vt:lpstr>Request Wrapper Example</vt:lpstr>
      <vt:lpstr>The Response Wrapper</vt:lpstr>
      <vt:lpstr>Response Wrapper Example</vt:lpstr>
      <vt:lpstr>PowerPoint Presentation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PowerPoint Presentation</vt:lpstr>
      <vt:lpstr>What is Pub/Sub?</vt:lpstr>
      <vt:lpstr>Pub/Sub Example</vt:lpstr>
      <vt:lpstr>Advantages</vt:lpstr>
      <vt:lpstr>PowerPoint Presentation</vt:lpstr>
      <vt:lpstr>Events</vt:lpstr>
      <vt:lpstr>PowerPoint Presentation</vt:lpstr>
      <vt:lpstr>Debugging &amp; watching in Node.js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 Foundation</dc:creator>
  <cp:keywords>Node.js, ExpressJS, Software University, SoftUni, programming, coding, software development, education, training, course</cp:keywords>
  <dc:description>Node.js &amp; Express.js Fundamentals Course @ SoftUni - https://softuni.bg/courses/express-js-fundamentals</dc:description>
  <cp:lastModifiedBy>Kiril Kirilov</cp:lastModifiedBy>
  <cp:revision>202</cp:revision>
  <dcterms:created xsi:type="dcterms:W3CDTF">2014-01-02T17:00:34Z</dcterms:created>
  <dcterms:modified xsi:type="dcterms:W3CDTF">2019-01-15T12:25:04Z</dcterms:modified>
  <cp:category>programming, education, software engineering, software development 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