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394" r:id="rId3"/>
    <p:sldId id="466" r:id="rId4"/>
    <p:sldId id="397" r:id="rId5"/>
    <p:sldId id="443" r:id="rId6"/>
    <p:sldId id="448" r:id="rId7"/>
    <p:sldId id="450" r:id="rId8"/>
    <p:sldId id="474" r:id="rId9"/>
    <p:sldId id="478" r:id="rId10"/>
    <p:sldId id="451" r:id="rId11"/>
    <p:sldId id="470" r:id="rId12"/>
    <p:sldId id="453" r:id="rId13"/>
    <p:sldId id="469" r:id="rId14"/>
    <p:sldId id="461" r:id="rId15"/>
    <p:sldId id="462" r:id="rId16"/>
    <p:sldId id="464" r:id="rId17"/>
    <p:sldId id="465" r:id="rId18"/>
    <p:sldId id="477" r:id="rId19"/>
    <p:sldId id="47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74" d="100"/>
          <a:sy n="74" d="100"/>
        </p:scale>
        <p:origin x="86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5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9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9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8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F07AB-6FAD-4474-BADD-5F38914878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DE965-5146-43E3-8D7D-1D27525637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2EE077-99AB-4480-A808-EA3259D1752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F702C9-30DD-4E44-92DE-2B6A4B5910A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jpg"/><Relationship Id="rId5" Type="http://schemas.openxmlformats.org/officeDocument/2006/relationships/image" Target="../media/image17.png"/><Relationship Id="rId10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uni.bg/forum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s://softuni.bg/courses/java-advanc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4141413"/>
            <a:ext cx="5648771" cy="2259508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065964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Advanced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345464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342336" y="3798111"/>
            <a:ext cx="75450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2C40A-833E-42DD-AF1C-AEC67E020A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038600"/>
            <a:ext cx="2253081" cy="2438400"/>
          </a:xfrm>
          <a:prstGeom prst="rect">
            <a:avLst/>
          </a:prstGeom>
        </p:spPr>
      </p:pic>
      <p:pic>
        <p:nvPicPr>
          <p:cNvPr id="18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6888343-A76A-4B1A-A0D9-AD223BCE9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E37E01-417B-48DE-8437-63A20E17AB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731383" y="4335551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Nested Data Structures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>
            <a:off x="5898992" y="4422820"/>
            <a:ext cx="4919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84820" y="286558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Nested Linear Structures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12714" y="360079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Algorithmic Problem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511" y="5069849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String Processing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  <a:r>
              <a:rPr lang="bg-BG" sz="2800" dirty="0"/>
              <a:t>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3389315" y="3170384"/>
            <a:ext cx="2195505" cy="917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  <a:endCxn id="41" idx="1"/>
          </p:cNvCxnSpPr>
          <p:nvPr/>
        </p:nvCxnSpPr>
        <p:spPr>
          <a:xfrm>
            <a:off x="3389315" y="4087555"/>
            <a:ext cx="858196" cy="1287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1342068" cy="55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905596"/>
            <a:ext cx="1823399" cy="18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Teamwork Project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4982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095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5897798" y="5715000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B2CB35A-3B1C-4A9F-AAF8-5CD2F08093F5}"/>
              </a:ext>
            </a:extLst>
          </p:cNvPr>
          <p:cNvSpPr/>
          <p:nvPr/>
        </p:nvSpPr>
        <p:spPr>
          <a:xfrm>
            <a:off x="335198" y="5893907"/>
            <a:ext cx="712555" cy="635123"/>
          </a:xfrm>
          <a:prstGeom prst="mathMultiply">
            <a:avLst>
              <a:gd name="adj1" fmla="val 20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1692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4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5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64" grpId="0" animBg="1"/>
      <p:bldP spid="64" grpId="1" animBg="1"/>
      <p:bldP spid="50" grpId="0" animBg="1"/>
      <p:bldP spid="50" grpId="1" animBg="1"/>
      <p:bldP spid="51" grpId="0" animBg="1"/>
      <p:bldP spid="51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7" grpId="0" animBg="1"/>
      <p:bldP spid="67" grpId="1" animBg="1"/>
      <p:bldP spid="30" grpId="0" animBg="1"/>
      <p:bldP spid="30" grpId="1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Register your chip number in your SoftUni profile: </a:t>
            </a:r>
            <a:r>
              <a:rPr lang="en-US" dirty="0">
                <a:hlinkClick r:id="rId2"/>
              </a:rPr>
              <a:t>https://softuni.bg/users/profile/show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Check-in at the reception every time</a:t>
            </a:r>
            <a:br>
              <a:rPr lang="en-US" dirty="0"/>
            </a:br>
            <a:r>
              <a:rPr lang="en-US" dirty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See your last visits in your profile: </a:t>
            </a:r>
            <a:r>
              <a:rPr lang="en-US" dirty="0">
                <a:hlinkClick r:id="rId2"/>
              </a:rPr>
              <a:t>https://softuni.bg/users/profile/show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RFID Chip</a:t>
            </a:r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0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1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3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6812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4612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8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551718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4658" y="2165676"/>
            <a:ext cx="2546154" cy="3623372"/>
          </a:xfrm>
          <a:prstGeom prst="rect">
            <a:avLst/>
          </a:prstGeom>
          <a:noFill/>
          <a:ln w="3175">
            <a:solidFill>
              <a:schemeClr val="tx1"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Advanced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page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/>
              <a:t>Register for 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all course exercises</a:t>
            </a:r>
          </a:p>
          <a:p>
            <a:pPr lvl="1"/>
            <a:r>
              <a:rPr lang="en-US" dirty="0"/>
              <a:t>Share source code / discuss ideas / help each 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 &amp; Forums</a:t>
            </a:r>
          </a:p>
        </p:txBody>
      </p:sp>
      <p:sp>
        <p:nvSpPr>
          <p:cNvPr id="7" name="Rounded Rectangle 6">
            <a:hlinkClick r:id="rId3"/>
          </p:cNvPr>
          <p:cNvSpPr/>
          <p:nvPr/>
        </p:nvSpPr>
        <p:spPr>
          <a:xfrm>
            <a:off x="531812" y="1924966"/>
            <a:ext cx="11125202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https://softuni.bg/courses/java-advanced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38412" y="3227514"/>
            <a:ext cx="1727241" cy="1900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6"/>
              </a:rPr>
              <a:t>http://softuni.bg/forum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7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Въведение в програмирането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", by Svetlin Nakov &amp; Co., 2009, ISBN 9789544000554 </a:t>
            </a:r>
          </a:p>
          <a:p>
            <a:pPr marL="533400" lvl="1" indent="-266700"/>
            <a:r>
              <a:rPr lang="en-US" dirty="0"/>
              <a:t>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Java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2133600"/>
            <a:ext cx="1224292" cy="174226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52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JetBrains IntelliJ Idea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JDK 8 (Java Development Kit)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Software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624" y="4876800"/>
            <a:ext cx="2176716" cy="1337460"/>
          </a:xfrm>
          <a:prstGeom prst="roundRect">
            <a:avLst>
              <a:gd name="adj" fmla="val 3303"/>
            </a:avLst>
          </a:prstGeom>
          <a:solidFill>
            <a:srgbClr val="FFFFFF"/>
          </a:solidFill>
          <a:ln>
            <a:noFill/>
          </a:ln>
          <a:effectLst>
            <a:softEdge rad="3175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5108798"/>
            <a:ext cx="4544492" cy="874875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72934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– Course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21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Algorithmic thinking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Standard Java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10363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Kristiyan Yordanov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5+ years experience in Java Web development</a:t>
            </a:r>
            <a:endParaRPr lang="en-GB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Freelance programmer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Founder of own startup company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D8D6F-FD85-4943-8E5C-5E41C2692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4808" y="1676400"/>
            <a:ext cx="2209800" cy="2514600"/>
          </a:xfrm>
          <a:prstGeom prst="roundRect">
            <a:avLst>
              <a:gd name="adj" fmla="val 737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0563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10363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Nikola Andreev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Top student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Former training experience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Currently works as a Sofwtware Developer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4016C3-AD57-45C6-BD93-508AB322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4812" y="1600200"/>
            <a:ext cx="2057400" cy="2605887"/>
          </a:xfrm>
          <a:prstGeom prst="roundRect">
            <a:avLst>
              <a:gd name="adj" fmla="val 9411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/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512</Words>
  <Application>Microsoft Office PowerPoint</Application>
  <PresentationFormat>Custom</PresentationFormat>
  <Paragraphs>144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Java Advanced</vt:lpstr>
      <vt:lpstr>Questions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PowerPoint Presentation</vt:lpstr>
      <vt:lpstr>PowerPoint Presentation</vt:lpstr>
      <vt:lpstr>PowerPoint Presentation</vt:lpstr>
      <vt:lpstr>Your RFID Chip</vt:lpstr>
      <vt:lpstr>Resources</vt:lpstr>
      <vt:lpstr>Course Web Site &amp; Forums</vt:lpstr>
      <vt:lpstr>The Free Java Fundamentals Textbook</vt:lpstr>
      <vt:lpstr>Required Software</vt:lpstr>
      <vt:lpstr>Java Advanced – Course Intro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Fundamentals: Course Introduction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2017-09-18T07:55:34Z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