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4660"/>
  </p:normalViewPr>
  <p:slideViewPr>
    <p:cSldViewPr snapToGrid="0">
      <p:cViewPr varScale="1">
        <p:scale>
          <a:sx n="78" d="100"/>
          <a:sy n="78" d="100"/>
        </p:scale>
        <p:origin x="9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ifat\OneDrive\Desktop\Computer%20Course\Ans%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Walton Hi-Tech Industries PLC. CVP Graph</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Sheet1!$D$6</c:f>
              <c:strCache>
                <c:ptCount val="1"/>
                <c:pt idx="0">
                  <c:v>Total costs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Sheet1!$A$7:$A$14</c:f>
              <c:numCache>
                <c:formatCode>General</c:formatCode>
                <c:ptCount val="8"/>
                <c:pt idx="0">
                  <c:v>0</c:v>
                </c:pt>
                <c:pt idx="1">
                  <c:v>400000</c:v>
                </c:pt>
                <c:pt idx="2">
                  <c:v>800000</c:v>
                </c:pt>
                <c:pt idx="3">
                  <c:v>1200000</c:v>
                </c:pt>
                <c:pt idx="4">
                  <c:v>1600000</c:v>
                </c:pt>
                <c:pt idx="5">
                  <c:v>2000000</c:v>
                </c:pt>
                <c:pt idx="6">
                  <c:v>2400000</c:v>
                </c:pt>
                <c:pt idx="7">
                  <c:v>2800000</c:v>
                </c:pt>
              </c:numCache>
            </c:numRef>
          </c:cat>
          <c:val>
            <c:numRef>
              <c:f>Sheet1!$D$7:$D$14</c:f>
              <c:numCache>
                <c:formatCode>General</c:formatCode>
                <c:ptCount val="8"/>
                <c:pt idx="0">
                  <c:v>4445618333</c:v>
                </c:pt>
                <c:pt idx="1">
                  <c:v>13856418333</c:v>
                </c:pt>
                <c:pt idx="2">
                  <c:v>23267218333</c:v>
                </c:pt>
                <c:pt idx="3">
                  <c:v>32678018333</c:v>
                </c:pt>
                <c:pt idx="4">
                  <c:v>42088818333</c:v>
                </c:pt>
                <c:pt idx="5">
                  <c:v>51499618333</c:v>
                </c:pt>
                <c:pt idx="6">
                  <c:v>60910418333</c:v>
                </c:pt>
                <c:pt idx="7">
                  <c:v>70321218333</c:v>
                </c:pt>
              </c:numCache>
            </c:numRef>
          </c:val>
          <c:smooth val="0"/>
          <c:extLst>
            <c:ext xmlns:c16="http://schemas.microsoft.com/office/drawing/2014/chart" uri="{C3380CC4-5D6E-409C-BE32-E72D297353CC}">
              <c16:uniqueId val="{00000000-DFB0-4AD3-B371-8990C3C0F2B1}"/>
            </c:ext>
          </c:extLst>
        </c:ser>
        <c:ser>
          <c:idx val="1"/>
          <c:order val="1"/>
          <c:tx>
            <c:strRef>
              <c:f>Sheet1!$E$6</c:f>
              <c:strCache>
                <c:ptCount val="1"/>
                <c:pt idx="0">
                  <c:v>Tatal revenue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Sheet1!$A$7:$A$14</c:f>
              <c:numCache>
                <c:formatCode>General</c:formatCode>
                <c:ptCount val="8"/>
                <c:pt idx="0">
                  <c:v>0</c:v>
                </c:pt>
                <c:pt idx="1">
                  <c:v>400000</c:v>
                </c:pt>
                <c:pt idx="2">
                  <c:v>800000</c:v>
                </c:pt>
                <c:pt idx="3">
                  <c:v>1200000</c:v>
                </c:pt>
                <c:pt idx="4">
                  <c:v>1600000</c:v>
                </c:pt>
                <c:pt idx="5">
                  <c:v>2000000</c:v>
                </c:pt>
                <c:pt idx="6">
                  <c:v>2400000</c:v>
                </c:pt>
                <c:pt idx="7">
                  <c:v>2800000</c:v>
                </c:pt>
              </c:numCache>
            </c:numRef>
          </c:cat>
          <c:val>
            <c:numRef>
              <c:f>Sheet1!$E$7:$E$14</c:f>
              <c:numCache>
                <c:formatCode>General</c:formatCode>
                <c:ptCount val="8"/>
                <c:pt idx="0">
                  <c:v>0</c:v>
                </c:pt>
                <c:pt idx="1">
                  <c:v>13562800000</c:v>
                </c:pt>
                <c:pt idx="2">
                  <c:v>27125600000</c:v>
                </c:pt>
                <c:pt idx="3">
                  <c:v>40688400000</c:v>
                </c:pt>
                <c:pt idx="4">
                  <c:v>54251200000</c:v>
                </c:pt>
                <c:pt idx="5">
                  <c:v>67814000000</c:v>
                </c:pt>
                <c:pt idx="6">
                  <c:v>81376800000</c:v>
                </c:pt>
                <c:pt idx="7">
                  <c:v>94939600000</c:v>
                </c:pt>
              </c:numCache>
            </c:numRef>
          </c:val>
          <c:smooth val="0"/>
          <c:extLst>
            <c:ext xmlns:c16="http://schemas.microsoft.com/office/drawing/2014/chart" uri="{C3380CC4-5D6E-409C-BE32-E72D297353CC}">
              <c16:uniqueId val="{00000001-DFB0-4AD3-B371-8990C3C0F2B1}"/>
            </c:ext>
          </c:extLst>
        </c:ser>
        <c:dLbls>
          <c:showLegendKey val="0"/>
          <c:showVal val="0"/>
          <c:showCatName val="0"/>
          <c:showSerName val="0"/>
          <c:showPercent val="0"/>
          <c:showBubbleSize val="0"/>
        </c:dLbls>
        <c:marker val="1"/>
        <c:smooth val="0"/>
        <c:axId val="1531403823"/>
        <c:axId val="1531408623"/>
      </c:lineChart>
      <c:catAx>
        <c:axId val="15314038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Units</a:t>
                </a:r>
              </a:p>
            </c:rich>
          </c:tx>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31408623"/>
        <c:crosses val="autoZero"/>
        <c:auto val="1"/>
        <c:lblAlgn val="ctr"/>
        <c:lblOffset val="100"/>
        <c:noMultiLvlLbl val="0"/>
      </c:catAx>
      <c:valAx>
        <c:axId val="1531408623"/>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Amount in Taka </a:t>
                </a:r>
              </a:p>
            </c:rich>
          </c:tx>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1403823"/>
        <c:crosses val="autoZero"/>
        <c:crossBetween val="between"/>
        <c:dispUnits>
          <c:builtInUnit val="millions"/>
          <c:dispUnitsLbl>
            <c:layout>
              <c:manualLayout>
                <c:xMode val="edge"/>
                <c:yMode val="edge"/>
                <c:x val="2.1805639679655424E-2"/>
                <c:y val="0.26162376237623763"/>
              </c:manualLayout>
            </c:layout>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(Millions)</a:t>
                  </a:r>
                </a:p>
              </c:rich>
            </c:tx>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'[Ans 2.xlsx]Sheet2'!$B$1</c:f>
              <c:strCache>
                <c:ptCount val="1"/>
                <c:pt idx="0">
                  <c:v>Current Ratio </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val>
            <c:numRef>
              <c:f>'[Ans 2.xlsx]Sheet2'!$B$2:$B$11</c:f>
              <c:numCache>
                <c:formatCode>General</c:formatCode>
                <c:ptCount val="10"/>
                <c:pt idx="0">
                  <c:v>1.19</c:v>
                </c:pt>
                <c:pt idx="1">
                  <c:v>1.06</c:v>
                </c:pt>
                <c:pt idx="2">
                  <c:v>1.28</c:v>
                </c:pt>
                <c:pt idx="3">
                  <c:v>1.46</c:v>
                </c:pt>
                <c:pt idx="4">
                  <c:v>1.3</c:v>
                </c:pt>
                <c:pt idx="5">
                  <c:v>1.31</c:v>
                </c:pt>
                <c:pt idx="6">
                  <c:v>1.66</c:v>
                </c:pt>
                <c:pt idx="7">
                  <c:v>1.39</c:v>
                </c:pt>
                <c:pt idx="8">
                  <c:v>1.35</c:v>
                </c:pt>
                <c:pt idx="9">
                  <c:v>1.37</c:v>
                </c:pt>
              </c:numCache>
            </c:numRef>
          </c:val>
          <c:extLst>
            <c:ext xmlns:c16="http://schemas.microsoft.com/office/drawing/2014/chart" uri="{C3380CC4-5D6E-409C-BE32-E72D297353CC}">
              <c16:uniqueId val="{00000000-A9E2-424E-B0B1-151DF8B0AB73}"/>
            </c:ext>
          </c:extLst>
        </c:ser>
        <c:dLbls>
          <c:showLegendKey val="0"/>
          <c:showVal val="0"/>
          <c:showCatName val="0"/>
          <c:showSerName val="0"/>
          <c:showPercent val="0"/>
          <c:showBubbleSize val="0"/>
        </c:dLbls>
        <c:gapWidth val="65"/>
        <c:shape val="box"/>
        <c:axId val="1730359695"/>
        <c:axId val="1730358031"/>
        <c:axId val="0"/>
      </c:bar3DChart>
      <c:catAx>
        <c:axId val="1730359695"/>
        <c:scaling>
          <c:orientation val="minMax"/>
        </c:scaling>
        <c:delete val="0"/>
        <c:axPos val="b"/>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30358031"/>
        <c:crosses val="autoZero"/>
        <c:auto val="1"/>
        <c:lblAlgn val="ctr"/>
        <c:lblOffset val="100"/>
        <c:noMultiLvlLbl val="0"/>
      </c:catAx>
      <c:valAx>
        <c:axId val="173035803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730359695"/>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0.8125</cdr:x>
      <cdr:y>0.11683</cdr:y>
    </cdr:from>
    <cdr:to>
      <cdr:x>0.90385</cdr:x>
      <cdr:y>0.17624</cdr:y>
    </cdr:to>
    <cdr:sp macro="" textlink="">
      <cdr:nvSpPr>
        <cdr:cNvPr id="2" name="TextBox 1">
          <a:extLst xmlns:a="http://schemas.openxmlformats.org/drawingml/2006/main">
            <a:ext uri="{FF2B5EF4-FFF2-40B4-BE49-F238E27FC236}">
              <a16:creationId xmlns:a16="http://schemas.microsoft.com/office/drawing/2014/main" id="{936F34E6-3E3D-865A-A6F8-1FE95622267E}"/>
            </a:ext>
          </a:extLst>
        </cdr:cNvPr>
        <cdr:cNvSpPr txBox="1"/>
      </cdr:nvSpPr>
      <cdr:spPr>
        <a:xfrm xmlns:a="http://schemas.openxmlformats.org/drawingml/2006/main">
          <a:off x="4829175" y="561975"/>
          <a:ext cx="542925" cy="2857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a:solidFill>
                <a:srgbClr val="FFC000"/>
              </a:solidFill>
            </a:rPr>
            <a:t>Profit</a:t>
          </a:r>
        </a:p>
      </cdr:txBody>
    </cdr:sp>
  </cdr:relSizeAnchor>
  <cdr:relSizeAnchor xmlns:cdr="http://schemas.openxmlformats.org/drawingml/2006/chartDrawing">
    <cdr:from>
      <cdr:x>0.21314</cdr:x>
      <cdr:y>0.71089</cdr:y>
    </cdr:from>
    <cdr:to>
      <cdr:x>0.28526</cdr:x>
      <cdr:y>0.7703</cdr:y>
    </cdr:to>
    <cdr:sp macro="" textlink="">
      <cdr:nvSpPr>
        <cdr:cNvPr id="3" name="TextBox 2">
          <a:extLst xmlns:a="http://schemas.openxmlformats.org/drawingml/2006/main">
            <a:ext uri="{FF2B5EF4-FFF2-40B4-BE49-F238E27FC236}">
              <a16:creationId xmlns:a16="http://schemas.microsoft.com/office/drawing/2014/main" id="{FBA4AA88-42AB-D9E3-84CB-926C00AC1B5C}"/>
            </a:ext>
          </a:extLst>
        </cdr:cNvPr>
        <cdr:cNvSpPr txBox="1"/>
      </cdr:nvSpPr>
      <cdr:spPr>
        <a:xfrm xmlns:a="http://schemas.openxmlformats.org/drawingml/2006/main">
          <a:off x="1266825" y="3419475"/>
          <a:ext cx="428625" cy="2857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a:solidFill>
                <a:srgbClr val="FFC000"/>
              </a:solidFill>
            </a:rPr>
            <a:t>Loss</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4822" y="1431141"/>
            <a:ext cx="7766936" cy="1646302"/>
          </a:xfrm>
        </p:spPr>
        <p:txBody>
          <a:bodyPr/>
          <a:lstStyle/>
          <a:p>
            <a:pPr algn="ctr"/>
            <a:r>
              <a:rPr lang="en-US" dirty="0" smtClean="0"/>
              <a:t>Rifat Hossain</a:t>
            </a:r>
            <a:endParaRPr lang="en-US" dirty="0"/>
          </a:p>
        </p:txBody>
      </p:sp>
      <p:sp>
        <p:nvSpPr>
          <p:cNvPr id="3" name="Subtitle 2"/>
          <p:cNvSpPr>
            <a:spLocks noGrp="1"/>
          </p:cNvSpPr>
          <p:nvPr>
            <p:ph type="subTitle" idx="1"/>
          </p:nvPr>
        </p:nvSpPr>
        <p:spPr>
          <a:xfrm>
            <a:off x="2740741" y="3175762"/>
            <a:ext cx="6735098" cy="1096899"/>
          </a:xfrm>
        </p:spPr>
        <p:txBody>
          <a:bodyPr>
            <a:normAutofit/>
          </a:bodyPr>
          <a:lstStyle/>
          <a:p>
            <a:pPr algn="ctr"/>
            <a:r>
              <a:rPr lang="en-US" sz="2600" dirty="0" smtClean="0">
                <a:solidFill>
                  <a:srgbClr val="92D050"/>
                </a:solidFill>
              </a:rPr>
              <a:t>EDGE ID: 06</a:t>
            </a:r>
            <a:endParaRPr lang="en-US" sz="2600" dirty="0">
              <a:solidFill>
                <a:srgbClr val="92D05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047" t="17928" r="13946" b="24702"/>
          <a:stretch/>
        </p:blipFill>
        <p:spPr>
          <a:xfrm>
            <a:off x="4363064" y="3824749"/>
            <a:ext cx="3490451" cy="1415845"/>
          </a:xfrm>
          <a:prstGeom prst="rect">
            <a:avLst/>
          </a:prstGeom>
        </p:spPr>
      </p:pic>
    </p:spTree>
    <p:extLst>
      <p:ext uri="{BB962C8B-B14F-4D97-AF65-F5344CB8AC3E}">
        <p14:creationId xmlns:p14="http://schemas.microsoft.com/office/powerpoint/2010/main" val="11367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1023053" cy="1320800"/>
          </a:xfrm>
        </p:spPr>
        <p:txBody>
          <a:bodyPr>
            <a:normAutofit/>
          </a:bodyPr>
          <a:lstStyle/>
          <a:p>
            <a:pPr algn="ctr"/>
            <a:r>
              <a:rPr lang="en-US" i="1" dirty="0">
                <a:solidFill>
                  <a:srgbClr val="FFC000"/>
                </a:solidFill>
              </a:rPr>
              <a:t>Organizational Balance Sheet </a:t>
            </a:r>
            <a:r>
              <a:rPr lang="en-US" i="1" dirty="0" smtClean="0">
                <a:solidFill>
                  <a:srgbClr val="FFC000"/>
                </a:solidFill>
              </a:rPr>
              <a:t>&amp; </a:t>
            </a:r>
            <a:r>
              <a:rPr lang="en-US" i="1" dirty="0">
                <a:solidFill>
                  <a:srgbClr val="FFC000"/>
                </a:solidFill>
              </a:rPr>
              <a:t>Income Statement</a:t>
            </a:r>
            <a:br>
              <a:rPr lang="en-US" i="1" dirty="0">
                <a:solidFill>
                  <a:srgbClr val="FFC000"/>
                </a:solidFill>
              </a:rPr>
            </a:br>
            <a:endParaRPr lang="en-US" dirty="0">
              <a:solidFill>
                <a:srgbClr val="FFC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0528506"/>
              </p:ext>
            </p:extLst>
          </p:nvPr>
        </p:nvGraphicFramePr>
        <p:xfrm>
          <a:off x="2743200" y="2646328"/>
          <a:ext cx="6656439" cy="2141982"/>
        </p:xfrm>
        <a:graphic>
          <a:graphicData uri="http://schemas.openxmlformats.org/drawingml/2006/table">
            <a:tbl>
              <a:tblPr firstRow="1" firstCol="1" bandRow="1">
                <a:tableStyleId>{5C22544A-7EE6-4342-B048-85BDC9FD1C3A}</a:tableStyleId>
              </a:tblPr>
              <a:tblGrid>
                <a:gridCol w="5186325">
                  <a:extLst>
                    <a:ext uri="{9D8B030D-6E8A-4147-A177-3AD203B41FA5}">
                      <a16:colId xmlns:a16="http://schemas.microsoft.com/office/drawing/2014/main" val="3574525968"/>
                    </a:ext>
                  </a:extLst>
                </a:gridCol>
                <a:gridCol w="1470114">
                  <a:extLst>
                    <a:ext uri="{9D8B030D-6E8A-4147-A177-3AD203B41FA5}">
                      <a16:colId xmlns:a16="http://schemas.microsoft.com/office/drawing/2014/main" val="3855881807"/>
                    </a:ext>
                  </a:extLst>
                </a:gridCol>
              </a:tblGrid>
              <a:tr h="259344">
                <a:tc>
                  <a:txBody>
                    <a:bodyPr/>
                    <a:lstStyle/>
                    <a:p>
                      <a:pPr marL="0" marR="0" algn="ctr">
                        <a:lnSpc>
                          <a:spcPct val="107000"/>
                        </a:lnSpc>
                        <a:spcBef>
                          <a:spcPts val="0"/>
                        </a:spcBef>
                        <a:spcAft>
                          <a:spcPts val="0"/>
                        </a:spcAft>
                      </a:pPr>
                      <a:r>
                        <a:rPr lang="en-US" sz="1100" kern="100">
                          <a:effectLst/>
                        </a:rPr>
                        <a:t>Particulars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Amount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4847451"/>
                  </a:ext>
                </a:extLst>
              </a:tr>
              <a:tr h="632359">
                <a:tc rowSpan="4">
                  <a:txBody>
                    <a:bodyPr/>
                    <a:lstStyle/>
                    <a:p>
                      <a:pPr marL="0" marR="0">
                        <a:lnSpc>
                          <a:spcPct val="107000"/>
                        </a:lnSpc>
                        <a:spcBef>
                          <a:spcPts val="0"/>
                        </a:spcBef>
                        <a:spcAft>
                          <a:spcPts val="0"/>
                        </a:spcAft>
                      </a:pPr>
                      <a:r>
                        <a:rPr lang="en-US" sz="1100" kern="100" dirty="0">
                          <a:effectLst/>
                        </a:rPr>
                        <a:t>Revenue</a:t>
                      </a:r>
                    </a:p>
                    <a:p>
                      <a:pPr marL="0" marR="0">
                        <a:lnSpc>
                          <a:spcPct val="107000"/>
                        </a:lnSpc>
                        <a:spcBef>
                          <a:spcPts val="0"/>
                        </a:spcBef>
                        <a:spcAft>
                          <a:spcPts val="0"/>
                        </a:spcAft>
                      </a:pPr>
                      <a:r>
                        <a:rPr lang="en-US" sz="1100" kern="100" dirty="0">
                          <a:effectLst/>
                        </a:rPr>
                        <a:t>Cost of Goods sold (21731 *1,957,529</a:t>
                      </a:r>
                      <a:r>
                        <a:rPr lang="en-US" sz="1100" kern="100" dirty="0" smtClean="0">
                          <a:effectLst/>
                        </a:rPr>
                        <a:t>)</a:t>
                      </a:r>
                    </a:p>
                    <a:p>
                      <a:pPr marL="0" marR="0">
                        <a:lnSpc>
                          <a:spcPct val="107000"/>
                        </a:lnSpc>
                        <a:spcBef>
                          <a:spcPts val="0"/>
                        </a:spcBef>
                        <a:spcAft>
                          <a:spcPts val="0"/>
                        </a:spcAft>
                      </a:pPr>
                      <a:endParaRPr lang="en-US" sz="1100" kern="100" dirty="0">
                        <a:effectLst/>
                      </a:endParaRPr>
                    </a:p>
                    <a:p>
                      <a:pPr marL="0" marR="0">
                        <a:lnSpc>
                          <a:spcPct val="107000"/>
                        </a:lnSpc>
                        <a:spcBef>
                          <a:spcPts val="0"/>
                        </a:spcBef>
                        <a:spcAft>
                          <a:spcPts val="0"/>
                        </a:spcAft>
                      </a:pPr>
                      <a:r>
                        <a:rPr lang="en-US" sz="1100" kern="100" dirty="0">
                          <a:effectLst/>
                        </a:rPr>
                        <a:t>Gross </a:t>
                      </a:r>
                      <a:r>
                        <a:rPr lang="en-US" sz="1100" kern="100" dirty="0" smtClean="0">
                          <a:effectLst/>
                        </a:rPr>
                        <a:t>margin</a:t>
                      </a:r>
                    </a:p>
                    <a:p>
                      <a:pPr marL="0" marR="0">
                        <a:lnSpc>
                          <a:spcPct val="107000"/>
                        </a:lnSpc>
                        <a:spcBef>
                          <a:spcPts val="0"/>
                        </a:spcBef>
                        <a:spcAft>
                          <a:spcPts val="0"/>
                        </a:spcAft>
                      </a:pPr>
                      <a:endParaRPr lang="en-US" sz="1100" kern="100" dirty="0" smtClean="0">
                        <a:effectLst/>
                      </a:endParaRPr>
                    </a:p>
                    <a:p>
                      <a:pPr marL="0" marR="0">
                        <a:lnSpc>
                          <a:spcPct val="107000"/>
                        </a:lnSpc>
                        <a:spcBef>
                          <a:spcPts val="0"/>
                        </a:spcBef>
                        <a:spcAft>
                          <a:spcPts val="0"/>
                        </a:spcAft>
                      </a:pPr>
                      <a:endParaRPr lang="en-US" sz="1100" kern="100" dirty="0">
                        <a:effectLst/>
                      </a:endParaRPr>
                    </a:p>
                    <a:p>
                      <a:pPr marL="0" marR="0">
                        <a:lnSpc>
                          <a:spcPct val="107000"/>
                        </a:lnSpc>
                        <a:spcBef>
                          <a:spcPts val="0"/>
                        </a:spcBef>
                        <a:spcAft>
                          <a:spcPts val="0"/>
                        </a:spcAft>
                      </a:pPr>
                      <a:r>
                        <a:rPr lang="en-US" sz="1100" kern="100" dirty="0">
                          <a:effectLst/>
                        </a:rPr>
                        <a:t>Administrative Expenses (942,954,464+430,656,380)</a:t>
                      </a:r>
                    </a:p>
                    <a:p>
                      <a:pPr marL="0" marR="0">
                        <a:lnSpc>
                          <a:spcPct val="107000"/>
                        </a:lnSpc>
                        <a:spcBef>
                          <a:spcPts val="0"/>
                        </a:spcBef>
                        <a:spcAft>
                          <a:spcPts val="0"/>
                        </a:spcAft>
                      </a:pPr>
                      <a:r>
                        <a:rPr lang="en-US" sz="1100" kern="100" dirty="0">
                          <a:effectLst/>
                        </a:rPr>
                        <a:t>Selling &amp; Distribution Expenses (1,288,395,254+5,120,895,864</a:t>
                      </a:r>
                      <a:r>
                        <a:rPr lang="en-US" sz="1100" kern="100" dirty="0" smtClean="0">
                          <a:effectLst/>
                        </a:rPr>
                        <a:t>)</a:t>
                      </a:r>
                    </a:p>
                    <a:p>
                      <a:pPr marL="0" marR="0">
                        <a:lnSpc>
                          <a:spcPct val="107000"/>
                        </a:lnSpc>
                        <a:spcBef>
                          <a:spcPts val="0"/>
                        </a:spcBef>
                        <a:spcAft>
                          <a:spcPts val="0"/>
                        </a:spcAft>
                      </a:pPr>
                      <a:endParaRPr lang="en-US" sz="1100" kern="100" dirty="0">
                        <a:effectLst/>
                      </a:endParaRPr>
                    </a:p>
                    <a:p>
                      <a:pPr marL="0" marR="0">
                        <a:lnSpc>
                          <a:spcPct val="107000"/>
                        </a:lnSpc>
                        <a:spcBef>
                          <a:spcPts val="0"/>
                        </a:spcBef>
                        <a:spcAft>
                          <a:spcPts val="0"/>
                        </a:spcAft>
                      </a:pPr>
                      <a:r>
                        <a:rPr lang="en-US" sz="1100" kern="100" dirty="0">
                          <a:effectLst/>
                        </a:rPr>
                        <a:t>Net operating Income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kern="100">
                          <a:effectLst/>
                        </a:rPr>
                        <a:t>66,374,271,405</a:t>
                      </a:r>
                    </a:p>
                    <a:p>
                      <a:pPr marL="0" marR="0" algn="ctr">
                        <a:lnSpc>
                          <a:spcPct val="107000"/>
                        </a:lnSpc>
                        <a:spcBef>
                          <a:spcPts val="0"/>
                        </a:spcBef>
                        <a:spcAft>
                          <a:spcPts val="0"/>
                        </a:spcAft>
                      </a:pPr>
                      <a:r>
                        <a:rPr lang="en-US" sz="1100" kern="100">
                          <a:effectLst/>
                        </a:rPr>
                        <a:t>(42,540,311,284)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279476"/>
                  </a:ext>
                </a:extLst>
              </a:tr>
              <a:tr h="301741">
                <a:tc vMerge="1">
                  <a:txBody>
                    <a:bodyPr/>
                    <a:lstStyle/>
                    <a:p>
                      <a:endParaRPr lang="en-US"/>
                    </a:p>
                  </a:txBody>
                  <a:tcPr/>
                </a:tc>
                <a:tc>
                  <a:txBody>
                    <a:bodyPr/>
                    <a:lstStyle/>
                    <a:p>
                      <a:pPr marL="0" marR="0" algn="ctr">
                        <a:lnSpc>
                          <a:spcPct val="107000"/>
                        </a:lnSpc>
                        <a:spcBef>
                          <a:spcPts val="0"/>
                        </a:spcBef>
                        <a:spcAft>
                          <a:spcPts val="0"/>
                        </a:spcAft>
                      </a:pPr>
                      <a:r>
                        <a:rPr lang="en-US" sz="1050" kern="0">
                          <a:effectLst/>
                        </a:rPr>
                        <a:t>23,835,208,706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924256"/>
                  </a:ext>
                </a:extLst>
              </a:tr>
              <a:tr h="632359">
                <a:tc vMerge="1">
                  <a:txBody>
                    <a:bodyPr/>
                    <a:lstStyle/>
                    <a:p>
                      <a:endParaRPr lang="en-US"/>
                    </a:p>
                  </a:txBody>
                  <a:tcPr/>
                </a:tc>
                <a:tc>
                  <a:txBody>
                    <a:bodyPr/>
                    <a:lstStyle/>
                    <a:p>
                      <a:pPr marL="0" marR="0" algn="ctr">
                        <a:lnSpc>
                          <a:spcPct val="107000"/>
                        </a:lnSpc>
                        <a:spcBef>
                          <a:spcPts val="0"/>
                        </a:spcBef>
                        <a:spcAft>
                          <a:spcPts val="0"/>
                        </a:spcAft>
                      </a:pPr>
                      <a:r>
                        <a:rPr lang="en-US" sz="1100" kern="100">
                          <a:effectLst/>
                        </a:rPr>
                        <a:t>(1,373,610,844)</a:t>
                      </a:r>
                    </a:p>
                    <a:p>
                      <a:pPr marL="0" marR="0" algn="ctr">
                        <a:lnSpc>
                          <a:spcPct val="107000"/>
                        </a:lnSpc>
                        <a:spcBef>
                          <a:spcPts val="0"/>
                        </a:spcBef>
                        <a:spcAft>
                          <a:spcPts val="0"/>
                        </a:spcAft>
                      </a:pPr>
                      <a:r>
                        <a:rPr lang="en-US" sz="1100" kern="100">
                          <a:effectLst/>
                        </a:rPr>
                        <a:t>(6,409,291,118)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4556310"/>
                  </a:ext>
                </a:extLst>
              </a:tr>
              <a:tr h="316179">
                <a:tc vMerge="1">
                  <a:txBody>
                    <a:bodyPr/>
                    <a:lstStyle/>
                    <a:p>
                      <a:endParaRPr lang="en-US"/>
                    </a:p>
                  </a:txBody>
                  <a:tcPr/>
                </a:tc>
                <a:tc>
                  <a:txBody>
                    <a:bodyPr/>
                    <a:lstStyle/>
                    <a:p>
                      <a:pPr marL="0" marR="0" algn="ctr">
                        <a:lnSpc>
                          <a:spcPct val="107000"/>
                        </a:lnSpc>
                        <a:spcBef>
                          <a:spcPts val="0"/>
                        </a:spcBef>
                        <a:spcAft>
                          <a:spcPts val="0"/>
                        </a:spcAft>
                      </a:pPr>
                      <a:r>
                        <a:rPr lang="en-US" sz="1100" kern="100" dirty="0">
                          <a:effectLst/>
                        </a:rPr>
                        <a:t>16,053,555,329</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7158904"/>
                  </a:ext>
                </a:extLst>
              </a:tr>
            </a:tbl>
          </a:graphicData>
        </a:graphic>
      </p:graphicFrame>
      <p:sp>
        <p:nvSpPr>
          <p:cNvPr id="5" name="Rectangle 1"/>
          <p:cNvSpPr>
            <a:spLocks noChangeArrowheads="1"/>
          </p:cNvSpPr>
          <p:nvPr/>
        </p:nvSpPr>
        <p:spPr bwMode="auto">
          <a:xfrm>
            <a:off x="569177" y="1630665"/>
            <a:ext cx="1123936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Walton Hi-Tech Industries PLC.</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Absorption Costing Income Statement</a:t>
            </a:r>
            <a:endParaRPr kumimoji="0" lang="en-US" altLang="en-US"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For the Year Ended 30 June, 2023</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715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876" y="639097"/>
            <a:ext cx="8596668" cy="1320800"/>
          </a:xfrm>
        </p:spPr>
        <p:txBody>
          <a:bodyPr/>
          <a:lstStyle/>
          <a:p>
            <a:pPr algn="ctr"/>
            <a:r>
              <a:rPr lang="en-US" b="1" i="1" dirty="0"/>
              <a:t>Cost-Volume-Profit (CVP) Analysis</a:t>
            </a:r>
            <a:r>
              <a:rPr lang="en-US" i="1" dirty="0"/>
              <a:t/>
            </a:r>
            <a:br>
              <a:rPr lang="en-US" i="1" dirty="0"/>
            </a:br>
            <a:endParaRPr lang="en-US" dirty="0"/>
          </a:p>
        </p:txBody>
      </p:sp>
      <p:pic>
        <p:nvPicPr>
          <p:cNvPr id="2050" name="Picture 2" descr="Cost-Volume-Profit (CVP) Analysis: What It Is and the Formula for  Calculating 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0012" y="1659143"/>
            <a:ext cx="7288396" cy="425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7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B8861B-5EAD-35F3-433A-C4415BF7928F}"/>
              </a:ext>
            </a:extLst>
          </p:cNvPr>
          <p:cNvGraphicFramePr>
            <a:graphicFrameLocks noGrp="1"/>
          </p:cNvGraphicFramePr>
          <p:nvPr>
            <p:ph idx="1"/>
            <p:extLst>
              <p:ext uri="{D42A27DB-BD31-4B8C-83A1-F6EECF244321}">
                <p14:modId xmlns:p14="http://schemas.microsoft.com/office/powerpoint/2010/main" val="1889250163"/>
              </p:ext>
            </p:extLst>
          </p:nvPr>
        </p:nvGraphicFramePr>
        <p:xfrm>
          <a:off x="245807" y="1081549"/>
          <a:ext cx="9045677" cy="52700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98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052" y="208767"/>
            <a:ext cx="8596668" cy="1320800"/>
          </a:xfrm>
        </p:spPr>
        <p:txBody>
          <a:bodyPr/>
          <a:lstStyle/>
          <a:p>
            <a:pPr algn="ctr"/>
            <a:r>
              <a:rPr lang="en-US" dirty="0"/>
              <a:t>FINANCIAL ANALYSIS</a:t>
            </a:r>
          </a:p>
        </p:txBody>
      </p:sp>
      <p:pic>
        <p:nvPicPr>
          <p:cNvPr id="3074" name="Picture 2" descr="Financial Analysis: Definition, Importance, Types, and Exam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0722" y="1033246"/>
            <a:ext cx="7429788" cy="495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8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17" y="235974"/>
            <a:ext cx="10836241" cy="1750141"/>
          </a:xfrm>
        </p:spPr>
        <p:txBody>
          <a:bodyPr>
            <a:noAutofit/>
          </a:bodyPr>
          <a:lstStyle/>
          <a:p>
            <a:pPr algn="ctr"/>
            <a:r>
              <a:rPr lang="en-US" sz="1400" b="1" i="1" dirty="0" smtClean="0"/>
              <a:t> </a:t>
            </a:r>
            <a:r>
              <a:rPr lang="en-US" sz="1800" b="1" i="1" dirty="0">
                <a:solidFill>
                  <a:srgbClr val="FFC000"/>
                </a:solidFill>
              </a:rPr>
              <a:t>Current Ratio or Working Capital Ratio </a:t>
            </a:r>
            <a:r>
              <a:rPr lang="en-US" sz="1400" b="1" i="1" dirty="0"/>
              <a:t/>
            </a:r>
            <a:br>
              <a:rPr lang="en-US" sz="1400" b="1" i="1" dirty="0"/>
            </a:br>
            <a:r>
              <a:rPr lang="en-US" sz="1800" dirty="0"/>
              <a:t>Current ratio is a relationship of current assets to current liabilities Current assets means the assets that are either in the form of cash or cash equivalents or can be converted into cash or cash equivalents in short time (say within a year) like cash, bank balances, marketable securities, sundry debtors, stocks, bills receivables, prepaid expenses. </a:t>
            </a: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8044778"/>
              </p:ext>
            </p:extLst>
          </p:nvPr>
        </p:nvGraphicFramePr>
        <p:xfrm>
          <a:off x="1710250" y="1796793"/>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096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150872" cy="1320800"/>
          </a:xfrm>
        </p:spPr>
        <p:txBody>
          <a:bodyPr>
            <a:normAutofit/>
          </a:bodyPr>
          <a:lstStyle/>
          <a:p>
            <a:pPr algn="ctr"/>
            <a:r>
              <a:rPr lang="en-US" sz="2000" b="1" i="1" dirty="0">
                <a:solidFill>
                  <a:srgbClr val="FFC000"/>
                </a:solidFill>
              </a:rPr>
              <a:t>Liquid Ratio or Quick Ratio or Acid Test Ratio </a:t>
            </a:r>
            <a:r>
              <a:rPr lang="en-US" sz="1600" b="1" i="1" dirty="0"/>
              <a:t/>
            </a:r>
            <a:br>
              <a:rPr lang="en-US" sz="1600" b="1" i="1" dirty="0"/>
            </a:br>
            <a:r>
              <a:rPr lang="en-US" sz="1600" dirty="0"/>
              <a:t>Liquid ratio is a relationship of liquid assets with current liabilities. It is fairly stringent measure of liquidity. Liquid assets are those which are either in the form of cash or cash equivalents or can be converted into cash within a very short period. Liquid assets are computed by deducting stock and prepaid expenses from the current </a:t>
            </a:r>
            <a:r>
              <a:rPr lang="en-US" sz="1600" dirty="0" err="1"/>
              <a:t>assts</a:t>
            </a:r>
            <a:endParaRPr lang="en-US" sz="1600" dirty="0"/>
          </a:p>
        </p:txBody>
      </p:sp>
      <p:pic>
        <p:nvPicPr>
          <p:cNvPr id="4" name="Content Placeholder 3" descr="A graph of a number of blue bars&#10;&#10;Description automatically generated with medium confidence"/>
          <p:cNvPicPr>
            <a:picLocks noGrp="1"/>
          </p:cNvPicPr>
          <p:nvPr>
            <p:ph idx="1"/>
          </p:nvPr>
        </p:nvPicPr>
        <p:blipFill>
          <a:blip r:embed="rId2"/>
          <a:stretch>
            <a:fillRect/>
          </a:stretch>
        </p:blipFill>
        <p:spPr>
          <a:xfrm>
            <a:off x="2650340" y="1930400"/>
            <a:ext cx="7457222" cy="3516671"/>
          </a:xfrm>
          <a:prstGeom prst="rect">
            <a:avLst/>
          </a:prstGeom>
        </p:spPr>
      </p:pic>
    </p:spTree>
    <p:extLst>
      <p:ext uri="{BB962C8B-B14F-4D97-AF65-F5344CB8AC3E}">
        <p14:creationId xmlns:p14="http://schemas.microsoft.com/office/powerpoint/2010/main" val="81986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2846" cy="6858000"/>
          </a:xfrm>
        </p:spPr>
      </p:pic>
    </p:spTree>
    <p:extLst>
      <p:ext uri="{BB962C8B-B14F-4D97-AF65-F5344CB8AC3E}">
        <p14:creationId xmlns:p14="http://schemas.microsoft.com/office/powerpoint/2010/main" val="137614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Any Questions Images H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1845" y="0"/>
            <a:ext cx="65262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14127"/>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Default Theme</Template>
  <TotalTime>34</TotalTime>
  <Words>238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Times New Roman</vt:lpstr>
      <vt:lpstr>Wingdings 3</vt:lpstr>
      <vt:lpstr>Facet</vt:lpstr>
      <vt:lpstr>Rifat Hossain</vt:lpstr>
      <vt:lpstr>Organizational Balance Sheet &amp; Income Statement </vt:lpstr>
      <vt:lpstr>Cost-Volume-Profit (CVP) Analysis </vt:lpstr>
      <vt:lpstr>PowerPoint Presentation</vt:lpstr>
      <vt:lpstr>FINANCIAL ANALYSIS</vt:lpstr>
      <vt:lpstr> Current Ratio or Working Capital Ratio  Current ratio is a relationship of current assets to current liabilities Current assets means the assets that are either in the form of cash or cash equivalents or can be converted into cash or cash equivalents in short time (say within a year) like cash, bank balances, marketable securities, sundry debtors, stocks, bills receivables, prepaid expenses. </vt:lpstr>
      <vt:lpstr>Liquid Ratio or Quick Ratio or Acid Test Ratio  Liquid ratio is a relationship of liquid assets with current liabilities. It is fairly stringent measure of liquidity. Liquid assets are those which are either in the form of cash or cash equivalents or can be converted into cash within a very short period. Liquid assets are computed by deducting stock and prepaid expenses from the current assts</vt:lpstr>
      <vt:lpstr>PowerPoint Presentation</vt:lpstr>
      <vt:lpstr>PowerPoint Presentation</vt:lpstr>
    </vt:vector>
  </TitlesOfParts>
  <Company>CyberSpace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Rifat Hossain</dc:title>
  <dc:creator>Rifat Hossain</dc:creator>
  <cp:lastModifiedBy>Rifat Hossain</cp:lastModifiedBy>
  <cp:revision>4</cp:revision>
  <dcterms:created xsi:type="dcterms:W3CDTF">2024-10-04T16:02:05Z</dcterms:created>
  <dcterms:modified xsi:type="dcterms:W3CDTF">2024-10-04T16:36:56Z</dcterms:modified>
</cp:coreProperties>
</file>