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025" y="62610"/>
            <a:ext cx="8997950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975" y="97864"/>
            <a:ext cx="8648049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960" y="1910159"/>
            <a:ext cx="8204079" cy="1094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618" y="478885"/>
            <a:ext cx="58654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-5">
                <a:uFill>
                  <a:solidFill>
                    <a:srgbClr val="000000"/>
                  </a:solidFill>
                </a:uFill>
              </a:rPr>
              <a:t>P339-Hotel</a:t>
            </a:r>
            <a:r>
              <a:rPr dirty="0" u="heavy" sz="3000" spc="-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</a:rPr>
              <a:t>Rating</a:t>
            </a:r>
            <a:r>
              <a:rPr dirty="0" u="heavy" sz="3000" spc="-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</a:rPr>
              <a:t>Classification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69000" y="1808910"/>
            <a:ext cx="2058035" cy="208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 spc="-40" b="1">
                <a:latin typeface="Arial"/>
                <a:cs typeface="Arial"/>
              </a:rPr>
              <a:t>Team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Group</a:t>
            </a:r>
            <a:r>
              <a:rPr dirty="0" sz="1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Members:</a:t>
            </a:r>
            <a:endParaRPr sz="1800">
              <a:latin typeface="Arial"/>
              <a:cs typeface="Arial"/>
            </a:endParaRPr>
          </a:p>
          <a:p>
            <a:pPr marL="12700" marR="717550">
              <a:lnSpc>
                <a:spcPts val="1510"/>
              </a:lnSpc>
              <a:spcBef>
                <a:spcPts val="110"/>
              </a:spcBef>
            </a:pP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Rifath</a:t>
            </a:r>
            <a:r>
              <a:rPr dirty="0" sz="1400" spc="-8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22222"/>
                </a:solidFill>
                <a:latin typeface="Arial"/>
                <a:cs typeface="Arial"/>
              </a:rPr>
              <a:t>Yasmeen </a:t>
            </a:r>
            <a:r>
              <a:rPr dirty="0" sz="1400" spc="-37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Raksha Kale </a:t>
            </a:r>
            <a:r>
              <a:rPr dirty="0" sz="140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Kirtee</a:t>
            </a:r>
            <a:r>
              <a:rPr dirty="0" sz="1400" spc="-3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Shirsat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5"/>
              </a:spcBef>
            </a:pP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Bharath</a:t>
            </a:r>
            <a:r>
              <a:rPr dirty="0" sz="1400" spc="-8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THORLIKONDA </a:t>
            </a:r>
            <a:r>
              <a:rPr dirty="0" sz="1400" spc="-37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Srushti</a:t>
            </a:r>
            <a:r>
              <a:rPr dirty="0" sz="1400" spc="-1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Patil</a:t>
            </a:r>
            <a:endParaRPr sz="1400">
              <a:latin typeface="Arial"/>
              <a:cs typeface="Arial"/>
            </a:endParaRPr>
          </a:p>
          <a:p>
            <a:pPr marL="12700" marR="428625">
              <a:lnSpc>
                <a:spcPts val="1510"/>
              </a:lnSpc>
              <a:spcBef>
                <a:spcPts val="5"/>
              </a:spcBef>
            </a:pP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Havishman</a:t>
            </a:r>
            <a:r>
              <a:rPr dirty="0" sz="1400" spc="-8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Ghatge </a:t>
            </a:r>
            <a:r>
              <a:rPr dirty="0" sz="1400" spc="-37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Nimish Ranade </a:t>
            </a:r>
            <a:r>
              <a:rPr dirty="0" sz="140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Arun</a:t>
            </a:r>
            <a:r>
              <a:rPr dirty="0" sz="1400" spc="-3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Kumar</a:t>
            </a:r>
            <a:r>
              <a:rPr dirty="0" sz="1400" spc="-3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222222"/>
                </a:solidFill>
                <a:latin typeface="Arial"/>
                <a:cs typeface="Arial"/>
              </a:rPr>
              <a:t>Singh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75" y="1242250"/>
            <a:ext cx="4758599" cy="3463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0064" y="102559"/>
            <a:ext cx="1187049" cy="4113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3641" rIns="0" bIns="0" rtlCol="0" vert="horz">
            <a:spAutoFit/>
          </a:bodyPr>
          <a:lstStyle/>
          <a:p>
            <a:pPr marL="64769" marR="5080">
              <a:lnSpc>
                <a:spcPct val="100000"/>
              </a:lnSpc>
              <a:spcBef>
                <a:spcPts val="100"/>
              </a:spcBef>
            </a:pPr>
            <a:r>
              <a:rPr dirty="0" u="heavy" spc="-5">
                <a:uFill>
                  <a:solidFill>
                    <a:srgbClr val="000000"/>
                  </a:solidFill>
                </a:uFill>
              </a:rPr>
              <a:t>Piechart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:</a:t>
            </a:r>
            <a:r>
              <a:rPr dirty="0"/>
              <a:t> </a:t>
            </a:r>
            <a:r>
              <a:rPr dirty="0" spc="-5"/>
              <a:t>Distribution of Ratings: Displays </a:t>
            </a:r>
            <a:r>
              <a:rPr dirty="0"/>
              <a:t>the </a:t>
            </a:r>
            <a:r>
              <a:rPr dirty="0" spc="-5"/>
              <a:t>percentage labels on each </a:t>
            </a:r>
            <a:r>
              <a:rPr dirty="0" spc="-490"/>
              <a:t> </a:t>
            </a:r>
            <a:r>
              <a:rPr dirty="0" spc="-5"/>
              <a:t>wedge</a:t>
            </a:r>
            <a:r>
              <a:rPr dirty="0" spc="-10"/>
              <a:t> </a:t>
            </a:r>
            <a:r>
              <a:rPr dirty="0" spc="-5"/>
              <a:t>of </a:t>
            </a:r>
            <a:r>
              <a:rPr dirty="0"/>
              <a:t>the</a:t>
            </a:r>
            <a:r>
              <a:rPr dirty="0" spc="-5"/>
              <a:t> pie 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745" y="720856"/>
            <a:ext cx="4742711" cy="3511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974" y="1726414"/>
            <a:ext cx="3820795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499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Arial"/>
                <a:cs typeface="Arial"/>
              </a:rPr>
              <a:t>44.2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%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of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the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people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have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given </a:t>
            </a:r>
            <a:r>
              <a:rPr dirty="0" sz="1700" spc="-459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Rating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 marL="12700" marR="615315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29.5%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of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the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people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have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given </a:t>
            </a:r>
            <a:r>
              <a:rPr dirty="0" sz="1700" spc="-45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Rating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  <a:p>
            <a:pPr marL="12700" marR="615315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10.7%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of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the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people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have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given </a:t>
            </a:r>
            <a:r>
              <a:rPr dirty="0" sz="1700" spc="-45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Rating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8.8%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of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the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people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have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given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Rating </a:t>
            </a:r>
            <a:r>
              <a:rPr dirty="0" sz="1700" spc="-45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marL="12700" marR="13716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Only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6.9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%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of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the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people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have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given </a:t>
            </a:r>
            <a:r>
              <a:rPr dirty="0" sz="1700" spc="-459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Rating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889" y="1264931"/>
            <a:ext cx="6250368" cy="38135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5592" y="167840"/>
            <a:ext cx="64135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Histogram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Distribution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Ratings:Positive,Negative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Neutral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74" y="202815"/>
            <a:ext cx="733679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Count</a:t>
            </a:r>
            <a:r>
              <a:rPr dirty="0" sz="2000" spc="-15"/>
              <a:t> </a:t>
            </a:r>
            <a:r>
              <a:rPr dirty="0" sz="2000"/>
              <a:t>the</a:t>
            </a:r>
            <a:r>
              <a:rPr dirty="0" sz="2000" spc="-10"/>
              <a:t> </a:t>
            </a:r>
            <a:r>
              <a:rPr dirty="0" sz="2000" spc="-5"/>
              <a:t>number</a:t>
            </a:r>
            <a:r>
              <a:rPr dirty="0" sz="2000" spc="-15"/>
              <a:t> </a:t>
            </a:r>
            <a:r>
              <a:rPr dirty="0" sz="2000" spc="-5"/>
              <a:t>of</a:t>
            </a:r>
            <a:r>
              <a:rPr dirty="0" sz="2000" spc="-10"/>
              <a:t> </a:t>
            </a:r>
            <a:r>
              <a:rPr dirty="0" sz="2000" spc="-5"/>
              <a:t>positive</a:t>
            </a:r>
            <a:r>
              <a:rPr dirty="0" sz="2000" spc="-10"/>
              <a:t> </a:t>
            </a:r>
            <a:r>
              <a:rPr dirty="0" sz="2000"/>
              <a:t>,</a:t>
            </a:r>
            <a:r>
              <a:rPr dirty="0" sz="2000" spc="-15"/>
              <a:t> </a:t>
            </a:r>
            <a:r>
              <a:rPr dirty="0" sz="2000" spc="-5"/>
              <a:t>negative</a:t>
            </a:r>
            <a:r>
              <a:rPr dirty="0" sz="2000" spc="-10"/>
              <a:t> </a:t>
            </a:r>
            <a:r>
              <a:rPr dirty="0" sz="2000" spc="-5"/>
              <a:t>and</a:t>
            </a:r>
            <a:r>
              <a:rPr dirty="0" sz="2000" spc="-15"/>
              <a:t> </a:t>
            </a:r>
            <a:r>
              <a:rPr dirty="0" sz="2000" spc="-5"/>
              <a:t>Neutral</a:t>
            </a:r>
            <a:r>
              <a:rPr dirty="0" sz="2000" spc="-10"/>
              <a:t> </a:t>
            </a:r>
            <a:r>
              <a:rPr dirty="0" sz="2000" spc="-5"/>
              <a:t>reviews: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82974" y="668904"/>
            <a:ext cx="3749675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latin typeface="Arial"/>
                <a:cs typeface="Arial"/>
              </a:rPr>
              <a:t>Number of Positive Reviews: 15093 </a:t>
            </a:r>
            <a:r>
              <a:rPr dirty="0" sz="1750" spc="-47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Number of Negative Reviews: 3214 </a:t>
            </a:r>
            <a:r>
              <a:rPr dirty="0" sz="1750" spc="-47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Number</a:t>
            </a:r>
            <a:r>
              <a:rPr dirty="0" sz="1750" spc="-20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of</a:t>
            </a:r>
            <a:r>
              <a:rPr dirty="0" sz="1750" spc="-1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Neutral</a:t>
            </a:r>
            <a:r>
              <a:rPr dirty="0" sz="1750" spc="-1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Reviews:</a:t>
            </a:r>
            <a:r>
              <a:rPr dirty="0" sz="1750" spc="-1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2184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PIE</a:t>
            </a:r>
            <a:r>
              <a:rPr dirty="0" sz="2000" spc="-45" b="1">
                <a:latin typeface="Arial"/>
                <a:cs typeface="Arial"/>
              </a:rPr>
              <a:t> CHART: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710" y="1861574"/>
            <a:ext cx="3793684" cy="30118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" y="49375"/>
            <a:ext cx="8896800" cy="501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75" y="151355"/>
            <a:ext cx="15240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975" y="425675"/>
            <a:ext cx="8312150" cy="273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Briefly mention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methods used, such as sentiment analysis, </a:t>
            </a:r>
            <a:r>
              <a:rPr dirty="0" sz="1800" b="1">
                <a:latin typeface="Arial"/>
                <a:cs typeface="Arial"/>
              </a:rPr>
              <a:t>text </a:t>
            </a:r>
            <a:r>
              <a:rPr dirty="0" sz="1800" spc="-5" b="1">
                <a:latin typeface="Arial"/>
                <a:cs typeface="Arial"/>
              </a:rPr>
              <a:t>data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cleaning,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 lemmatization.</a:t>
            </a:r>
            <a:endParaRPr sz="1800">
              <a:latin typeface="Arial"/>
              <a:cs typeface="Arial"/>
            </a:endParaRPr>
          </a:p>
          <a:p>
            <a:pPr marL="469900" marR="28956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Provide an overview of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analytical approach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uncovering </a:t>
            </a:r>
            <a:r>
              <a:rPr dirty="0" sz="1800" b="1">
                <a:latin typeface="Arial"/>
                <a:cs typeface="Arial"/>
              </a:rPr>
              <a:t>traveler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sentiments.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1.Sentimen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Analysis: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b="1">
                <a:latin typeface="Arial"/>
                <a:cs typeface="Arial"/>
              </a:rPr>
              <a:t>#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Custom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Function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divide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rating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two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class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problem.</a:t>
            </a:r>
            <a:endParaRPr sz="1800">
              <a:latin typeface="Arial"/>
              <a:cs typeface="Arial"/>
            </a:endParaRPr>
          </a:p>
          <a:p>
            <a:pPr marL="12700" marR="4114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# </a:t>
            </a:r>
            <a:r>
              <a:rPr dirty="0" sz="1800" spc="-5" b="1">
                <a:latin typeface="Arial"/>
                <a:cs typeface="Arial"/>
              </a:rPr>
              <a:t>Sentiment mapped into </a:t>
            </a:r>
            <a:r>
              <a:rPr dirty="0" sz="1800" b="1">
                <a:latin typeface="Arial"/>
                <a:cs typeface="Arial"/>
              </a:rPr>
              <a:t>2 </a:t>
            </a:r>
            <a:r>
              <a:rPr dirty="0" sz="1800" spc="-5" b="1">
                <a:latin typeface="Arial"/>
                <a:cs typeface="Arial"/>
              </a:rPr>
              <a:t>class 1=Positive reviews 0=Negative reviews.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#</a:t>
            </a:r>
            <a:r>
              <a:rPr dirty="0" sz="1800" spc="-10" b="1">
                <a:latin typeface="Arial"/>
                <a:cs typeface="Arial"/>
              </a:rPr>
              <a:t> Visualize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distribution of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sentiments.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53" y="1689610"/>
            <a:ext cx="830580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" b="0">
                <a:solidFill>
                  <a:srgbClr val="660000"/>
                </a:solidFill>
                <a:latin typeface="Arial MT"/>
                <a:cs typeface="Arial MT"/>
              </a:rPr>
              <a:t>TEXT</a:t>
            </a:r>
            <a:r>
              <a:rPr dirty="0" sz="5500" spc="-195" b="0">
                <a:solidFill>
                  <a:srgbClr val="660000"/>
                </a:solidFill>
                <a:latin typeface="Arial MT"/>
                <a:cs typeface="Arial MT"/>
              </a:rPr>
              <a:t> </a:t>
            </a:r>
            <a:r>
              <a:rPr dirty="0" sz="5500" spc="-10" b="0">
                <a:solidFill>
                  <a:srgbClr val="660000"/>
                </a:solidFill>
                <a:latin typeface="Arial MT"/>
                <a:cs typeface="Arial MT"/>
              </a:rPr>
              <a:t>PRE-PROCESSING</a:t>
            </a:r>
            <a:endParaRPr sz="5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75" y="307814"/>
            <a:ext cx="258826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/>
              <a:t>2.Text</a:t>
            </a:r>
            <a:r>
              <a:rPr dirty="0" sz="2000" spc="-45"/>
              <a:t> </a:t>
            </a:r>
            <a:r>
              <a:rPr dirty="0" sz="2000" spc="-5"/>
              <a:t>Data</a:t>
            </a:r>
            <a:r>
              <a:rPr dirty="0" sz="2000" spc="-40"/>
              <a:t> </a:t>
            </a:r>
            <a:r>
              <a:rPr dirty="0" sz="2000" spc="-5"/>
              <a:t>Cleaning: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97575" y="804131"/>
            <a:ext cx="8503920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Introduction:</a:t>
            </a:r>
            <a:endParaRPr sz="1800">
              <a:latin typeface="Arial"/>
              <a:cs typeface="Arial"/>
            </a:endParaRPr>
          </a:p>
          <a:p>
            <a:pPr marL="927100" marR="517525" indent="-367030">
              <a:lnSpc>
                <a:spcPct val="114999"/>
              </a:lnSpc>
              <a:spcBef>
                <a:spcPts val="150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Begin by emphasizing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importance of </a:t>
            </a:r>
            <a:r>
              <a:rPr dirty="0" sz="1800" b="1">
                <a:latin typeface="Arial"/>
                <a:cs typeface="Arial"/>
              </a:rPr>
              <a:t>text </a:t>
            </a:r>
            <a:r>
              <a:rPr dirty="0" sz="1800" spc="-5" b="1">
                <a:latin typeface="Arial"/>
                <a:cs typeface="Arial"/>
              </a:rPr>
              <a:t>data cleaning in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context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 your dataset.</a:t>
            </a:r>
            <a:endParaRPr sz="1800">
              <a:latin typeface="Arial"/>
              <a:cs typeface="Arial"/>
            </a:endParaRPr>
          </a:p>
          <a:p>
            <a:pPr marL="927100" marR="1002665" indent="-367030">
              <a:lnSpc>
                <a:spcPct val="114999"/>
              </a:lnSpc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Highlight </a:t>
            </a:r>
            <a:r>
              <a:rPr dirty="0" sz="1800" b="1">
                <a:latin typeface="Arial"/>
                <a:cs typeface="Arial"/>
              </a:rPr>
              <a:t>that the </a:t>
            </a:r>
            <a:r>
              <a:rPr dirty="0" sz="1800" spc="-5" b="1">
                <a:latin typeface="Arial"/>
                <a:cs typeface="Arial"/>
              </a:rPr>
              <a:t>quality of </a:t>
            </a:r>
            <a:r>
              <a:rPr dirty="0" sz="1800" b="1">
                <a:latin typeface="Arial"/>
                <a:cs typeface="Arial"/>
              </a:rPr>
              <a:t>the text </a:t>
            </a:r>
            <a:r>
              <a:rPr dirty="0" sz="1800" spc="-5" b="1">
                <a:latin typeface="Arial"/>
                <a:cs typeface="Arial"/>
              </a:rPr>
              <a:t>data directly impacts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accuracy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 reliability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Why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40" b="1">
                <a:latin typeface="Arial"/>
                <a:cs typeface="Arial"/>
              </a:rPr>
              <a:t>Text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Cleaning?:</a:t>
            </a:r>
            <a:endParaRPr sz="1800">
              <a:latin typeface="Arial"/>
              <a:cs typeface="Arial"/>
            </a:endParaRPr>
          </a:p>
          <a:p>
            <a:pPr marL="927100" marR="5080" indent="-367030">
              <a:lnSpc>
                <a:spcPct val="114999"/>
              </a:lnSpc>
              <a:spcBef>
                <a:spcPts val="150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Explain </a:t>
            </a:r>
            <a:r>
              <a:rPr dirty="0" sz="1800" b="1">
                <a:latin typeface="Arial"/>
                <a:cs typeface="Arial"/>
              </a:rPr>
              <a:t>that </a:t>
            </a:r>
            <a:r>
              <a:rPr dirty="0" sz="1800" spc="-5" b="1">
                <a:latin typeface="Arial"/>
                <a:cs typeface="Arial"/>
              </a:rPr>
              <a:t>raw </a:t>
            </a:r>
            <a:r>
              <a:rPr dirty="0" sz="1800" b="1">
                <a:latin typeface="Arial"/>
                <a:cs typeface="Arial"/>
              </a:rPr>
              <a:t>text </a:t>
            </a:r>
            <a:r>
              <a:rPr dirty="0" sz="1800" spc="-5" b="1">
                <a:latin typeface="Arial"/>
                <a:cs typeface="Arial"/>
              </a:rPr>
              <a:t>data often contains noise, irrelevant information,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inconsistencies.</a:t>
            </a:r>
            <a:endParaRPr sz="1800">
              <a:latin typeface="Arial"/>
              <a:cs typeface="Arial"/>
            </a:endParaRPr>
          </a:p>
          <a:p>
            <a:pPr marL="927100" marR="1226185" indent="-367030">
              <a:lnSpc>
                <a:spcPct val="114999"/>
              </a:lnSpc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Clarify </a:t>
            </a:r>
            <a:r>
              <a:rPr dirty="0" sz="1800" b="1">
                <a:latin typeface="Arial"/>
                <a:cs typeface="Arial"/>
              </a:rPr>
              <a:t>that </a:t>
            </a:r>
            <a:r>
              <a:rPr dirty="0" sz="1800" spc="-5" b="1">
                <a:latin typeface="Arial"/>
                <a:cs typeface="Arial"/>
              </a:rPr>
              <a:t>cleaning </a:t>
            </a:r>
            <a:r>
              <a:rPr dirty="0" sz="1800" b="1">
                <a:latin typeface="Arial"/>
                <a:cs typeface="Arial"/>
              </a:rPr>
              <a:t>the text </a:t>
            </a:r>
            <a:r>
              <a:rPr dirty="0" sz="1800" spc="-5" b="1">
                <a:latin typeface="Arial"/>
                <a:cs typeface="Arial"/>
              </a:rPr>
              <a:t>data is essential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5" b="1">
                <a:latin typeface="Arial"/>
                <a:cs typeface="Arial"/>
              </a:rPr>
              <a:t>obtaining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meaningful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insights </a:t>
            </a:r>
            <a:r>
              <a:rPr dirty="0" sz="1800" b="1">
                <a:latin typeface="Arial"/>
                <a:cs typeface="Arial"/>
              </a:rPr>
              <a:t>from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reviews.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74" y="220822"/>
            <a:ext cx="1846580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/>
              <a:t>Cleaning</a:t>
            </a:r>
            <a:r>
              <a:rPr dirty="0" sz="1900" spc="-80"/>
              <a:t> </a:t>
            </a:r>
            <a:r>
              <a:rPr dirty="0" sz="1900" spc="-5"/>
              <a:t>Steps: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373499" y="513177"/>
            <a:ext cx="8289290" cy="22339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latin typeface="Arial"/>
                <a:cs typeface="Arial"/>
              </a:rPr>
              <a:t>Provide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high-level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overview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cleaning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steps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undertaken:</a:t>
            </a:r>
            <a:endParaRPr sz="1800">
              <a:latin typeface="Arial"/>
              <a:cs typeface="Arial"/>
            </a:endParaRPr>
          </a:p>
          <a:p>
            <a:pPr lvl="1" marL="83629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836294" algn="l"/>
                <a:tab pos="836930" algn="l"/>
              </a:tabLst>
            </a:pPr>
            <a:r>
              <a:rPr dirty="0" sz="1800" spc="-5" b="1">
                <a:latin typeface="Arial"/>
                <a:cs typeface="Arial"/>
              </a:rPr>
              <a:t>Lowercasing: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Convert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all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lowercase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uniformity.</a:t>
            </a:r>
            <a:endParaRPr sz="1800">
              <a:latin typeface="Arial"/>
              <a:cs typeface="Arial"/>
            </a:endParaRPr>
          </a:p>
          <a:p>
            <a:pPr lvl="1" marL="83629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836294" algn="l"/>
                <a:tab pos="836930" algn="l"/>
              </a:tabLst>
            </a:pPr>
            <a:r>
              <a:rPr dirty="0" sz="1800" spc="-15" b="1">
                <a:latin typeface="Arial"/>
                <a:cs typeface="Arial"/>
              </a:rPr>
              <a:t>Tokenization: </a:t>
            </a:r>
            <a:r>
              <a:rPr dirty="0" sz="1800" spc="-5" b="1">
                <a:latin typeface="Arial"/>
                <a:cs typeface="Arial"/>
              </a:rPr>
              <a:t>Break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down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individual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words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tokens.</a:t>
            </a:r>
            <a:endParaRPr sz="1800">
              <a:latin typeface="Arial"/>
              <a:cs typeface="Arial"/>
            </a:endParaRPr>
          </a:p>
          <a:p>
            <a:pPr lvl="1" marL="836294" marR="153035" indent="-367030">
              <a:lnSpc>
                <a:spcPct val="114999"/>
              </a:lnSpc>
              <a:buChar char="●"/>
              <a:tabLst>
                <a:tab pos="836294" algn="l"/>
                <a:tab pos="836930" algn="l"/>
              </a:tabLst>
            </a:pPr>
            <a:r>
              <a:rPr dirty="0" sz="1800" spc="-5" b="1">
                <a:latin typeface="Arial"/>
                <a:cs typeface="Arial"/>
              </a:rPr>
              <a:t>Removing Stopwords: Eliminate common words </a:t>
            </a:r>
            <a:r>
              <a:rPr dirty="0" sz="1800" b="1">
                <a:latin typeface="Arial"/>
                <a:cs typeface="Arial"/>
              </a:rPr>
              <a:t>(e.g., </a:t>
            </a:r>
            <a:r>
              <a:rPr dirty="0" sz="1800" spc="-5" b="1">
                <a:latin typeface="Arial"/>
                <a:cs typeface="Arial"/>
              </a:rPr>
              <a:t>"the," "and")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don't contribute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much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lvl="1" marL="836294" marR="369570" indent="-367030">
              <a:lnSpc>
                <a:spcPct val="114999"/>
              </a:lnSpc>
              <a:buChar char="●"/>
              <a:tabLst>
                <a:tab pos="836294" algn="l"/>
                <a:tab pos="836930" algn="l"/>
              </a:tabLst>
            </a:pPr>
            <a:r>
              <a:rPr dirty="0" sz="1800" spc="-5" b="1">
                <a:latin typeface="Arial"/>
                <a:cs typeface="Arial"/>
              </a:rPr>
              <a:t>Lemmatization: Reduce words </a:t>
            </a:r>
            <a:r>
              <a:rPr dirty="0" sz="1800" b="1">
                <a:latin typeface="Arial"/>
                <a:cs typeface="Arial"/>
              </a:rPr>
              <a:t>to their </a:t>
            </a:r>
            <a:r>
              <a:rPr dirty="0" sz="1800" spc="-5" b="1">
                <a:latin typeface="Arial"/>
                <a:cs typeface="Arial"/>
              </a:rPr>
              <a:t>base or root </a:t>
            </a:r>
            <a:r>
              <a:rPr dirty="0" sz="1800" b="1">
                <a:latin typeface="Arial"/>
                <a:cs typeface="Arial"/>
              </a:rPr>
              <a:t>form for </a:t>
            </a:r>
            <a:r>
              <a:rPr dirty="0" sz="1800" spc="-5" b="1">
                <a:latin typeface="Arial"/>
                <a:cs typeface="Arial"/>
              </a:rPr>
              <a:t>more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accurate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00" y="203830"/>
            <a:ext cx="8450580" cy="359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clean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textual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call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our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custom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'clean_text'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function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performs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800" spc="-5" b="1">
                <a:latin typeface="Arial"/>
                <a:cs typeface="Arial"/>
              </a:rPr>
              <a:t>several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transformations: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749300" indent="-367030">
              <a:lnSpc>
                <a:spcPct val="100000"/>
              </a:lnSpc>
              <a:buChar char="●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Arial"/>
                <a:cs typeface="Arial"/>
              </a:rPr>
              <a:t>lower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  <a:p>
            <a:pPr marL="7493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748665" algn="l"/>
                <a:tab pos="749300" algn="l"/>
              </a:tabLst>
            </a:pPr>
            <a:r>
              <a:rPr dirty="0" sz="1800" b="1">
                <a:latin typeface="Arial"/>
                <a:cs typeface="Arial"/>
              </a:rPr>
              <a:t>tokenize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(split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words)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remove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punctuation</a:t>
            </a:r>
            <a:endParaRPr sz="1800">
              <a:latin typeface="Arial"/>
              <a:cs typeface="Arial"/>
            </a:endParaRPr>
          </a:p>
          <a:p>
            <a:pPr marL="7493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Arial"/>
                <a:cs typeface="Arial"/>
              </a:rPr>
              <a:t>remove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useless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words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contain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  <a:p>
            <a:pPr marL="7493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Arial"/>
                <a:cs typeface="Arial"/>
              </a:rPr>
              <a:t>remove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useless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stop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words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like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'the',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'a'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,'this'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749300" marR="23495" indent="-367030">
              <a:lnSpc>
                <a:spcPct val="114999"/>
              </a:lnSpc>
              <a:buChar char="●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Arial"/>
                <a:cs typeface="Arial"/>
              </a:rPr>
              <a:t>Part-Of-Speech </a:t>
            </a:r>
            <a:r>
              <a:rPr dirty="0" sz="1800" b="1">
                <a:latin typeface="Arial"/>
                <a:cs typeface="Arial"/>
              </a:rPr>
              <a:t>(POS) tagging: </a:t>
            </a:r>
            <a:r>
              <a:rPr dirty="0" sz="1800" spc="-5" b="1">
                <a:latin typeface="Arial"/>
                <a:cs typeface="Arial"/>
              </a:rPr>
              <a:t>assign </a:t>
            </a:r>
            <a:r>
              <a:rPr dirty="0" sz="1800" b="1">
                <a:latin typeface="Arial"/>
                <a:cs typeface="Arial"/>
              </a:rPr>
              <a:t>a tag to </a:t>
            </a:r>
            <a:r>
              <a:rPr dirty="0" sz="1800" spc="-5" b="1">
                <a:latin typeface="Arial"/>
                <a:cs typeface="Arial"/>
              </a:rPr>
              <a:t>every word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define if it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corresponds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noun,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verb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etc.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using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WordNet </a:t>
            </a:r>
            <a:r>
              <a:rPr dirty="0" sz="1800" spc="-5" b="1">
                <a:latin typeface="Arial"/>
                <a:cs typeface="Arial"/>
              </a:rPr>
              <a:t>lexical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749300" marR="588645" indent="-367030">
              <a:lnSpc>
                <a:spcPct val="114999"/>
              </a:lnSpc>
              <a:buChar char="●"/>
              <a:tabLst>
                <a:tab pos="748665" algn="l"/>
                <a:tab pos="749300" algn="l"/>
              </a:tabLst>
            </a:pPr>
            <a:r>
              <a:rPr dirty="0" sz="1800" spc="-5" b="1">
                <a:latin typeface="Arial"/>
                <a:cs typeface="Arial"/>
              </a:rPr>
              <a:t>lemmatize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text: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transform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every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word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their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root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(e.g.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rooms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-&gt;</a:t>
            </a:r>
            <a:r>
              <a:rPr dirty="0" sz="1800" spc="-5" b="1">
                <a:latin typeface="Arial"/>
                <a:cs typeface="Arial"/>
              </a:rPr>
              <a:t> room, slept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-&gt;</a:t>
            </a:r>
            <a:r>
              <a:rPr dirty="0" sz="1800" spc="-5" b="1">
                <a:latin typeface="Arial"/>
                <a:cs typeface="Arial"/>
              </a:rPr>
              <a:t> sleep)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99" y="184832"/>
            <a:ext cx="846772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"/>
              <a:t>Word</a:t>
            </a:r>
            <a:r>
              <a:rPr dirty="0" sz="2100" spc="-20"/>
              <a:t> </a:t>
            </a:r>
            <a:r>
              <a:rPr dirty="0" sz="2100" spc="-5"/>
              <a:t>Frequency</a:t>
            </a:r>
            <a:r>
              <a:rPr dirty="0" sz="2100" spc="-20"/>
              <a:t> </a:t>
            </a:r>
            <a:r>
              <a:rPr dirty="0" sz="2100" spc="-5"/>
              <a:t>before</a:t>
            </a:r>
            <a:r>
              <a:rPr dirty="0" sz="2100" spc="-15"/>
              <a:t> </a:t>
            </a:r>
            <a:r>
              <a:rPr dirty="0" sz="2100" spc="-5"/>
              <a:t>Removing</a:t>
            </a:r>
            <a:r>
              <a:rPr dirty="0" sz="2100" spc="-15"/>
              <a:t> </a:t>
            </a:r>
            <a:r>
              <a:rPr dirty="0" sz="2100" spc="-5"/>
              <a:t>and</a:t>
            </a:r>
            <a:r>
              <a:rPr dirty="0" sz="2100" spc="-15"/>
              <a:t> </a:t>
            </a:r>
            <a:r>
              <a:rPr dirty="0" sz="2100" spc="-5"/>
              <a:t>after</a:t>
            </a:r>
            <a:r>
              <a:rPr dirty="0" sz="2100" spc="-10"/>
              <a:t> </a:t>
            </a:r>
            <a:r>
              <a:rPr dirty="0" sz="2100" spc="-5"/>
              <a:t>Removing</a:t>
            </a:r>
            <a:r>
              <a:rPr dirty="0" sz="2100" spc="-15"/>
              <a:t> </a:t>
            </a:r>
            <a:r>
              <a:rPr dirty="0" sz="2100" spc="-5"/>
              <a:t>Stopwords:</a:t>
            </a:r>
            <a:endParaRPr sz="2100"/>
          </a:p>
        </p:txBody>
      </p:sp>
      <p:grpSp>
        <p:nvGrpSpPr>
          <p:cNvPr id="3" name="object 3"/>
          <p:cNvGrpSpPr/>
          <p:nvPr/>
        </p:nvGrpSpPr>
        <p:grpSpPr>
          <a:xfrm>
            <a:off x="43081" y="939675"/>
            <a:ext cx="8949690" cy="4204335"/>
            <a:chOff x="43081" y="939675"/>
            <a:chExt cx="8949690" cy="4204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81" y="984013"/>
              <a:ext cx="4523534" cy="39904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2524" y="939675"/>
              <a:ext cx="4539948" cy="4203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75" y="272815"/>
            <a:ext cx="580199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/>
              <a:t>View </a:t>
            </a:r>
            <a:r>
              <a:rPr dirty="0" sz="2000" spc="-5"/>
              <a:t>at</a:t>
            </a:r>
            <a:r>
              <a:rPr dirty="0" sz="2000"/>
              <a:t> </a:t>
            </a:r>
            <a:r>
              <a:rPr dirty="0" sz="2000" spc="-5"/>
              <a:t>lemmatized data</a:t>
            </a:r>
            <a:r>
              <a:rPr dirty="0" sz="2000" spc="-15"/>
              <a:t> </a:t>
            </a:r>
            <a:r>
              <a:rPr dirty="0" sz="2000" spc="-5"/>
              <a:t>with</a:t>
            </a:r>
            <a:r>
              <a:rPr dirty="0" sz="2000" spc="-10"/>
              <a:t> </a:t>
            </a:r>
            <a:r>
              <a:rPr dirty="0" sz="2000" spc="-5"/>
              <a:t>respect</a:t>
            </a:r>
            <a:r>
              <a:rPr dirty="0" sz="2000" spc="-15"/>
              <a:t> </a:t>
            </a:r>
            <a:r>
              <a:rPr dirty="0" sz="2000"/>
              <a:t>to</a:t>
            </a:r>
            <a:r>
              <a:rPr dirty="0" sz="2000" spc="-15"/>
              <a:t> </a:t>
            </a:r>
            <a:r>
              <a:rPr dirty="0" sz="2000" spc="-5"/>
              <a:t>ratings: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0" y="1123180"/>
            <a:ext cx="4499428" cy="38395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4188" y="1137602"/>
            <a:ext cx="4181928" cy="3690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0"/>
            <a:ext cx="158877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Introduction: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025" y="285828"/>
            <a:ext cx="8940165" cy="47453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Briefly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introduce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dataset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20,000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ratings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different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hotels.</a:t>
            </a:r>
            <a:endParaRPr sz="1800">
              <a:latin typeface="Arial"/>
              <a:cs typeface="Arial"/>
            </a:endParaRPr>
          </a:p>
          <a:p>
            <a:pPr marL="469900" marR="1106805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Highlight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importance of understanding </a:t>
            </a:r>
            <a:r>
              <a:rPr dirty="0" sz="1800" b="1">
                <a:latin typeface="Arial"/>
                <a:cs typeface="Arial"/>
              </a:rPr>
              <a:t>traveler </a:t>
            </a:r>
            <a:r>
              <a:rPr dirty="0" sz="1800" spc="-5" b="1">
                <a:latin typeface="Arial"/>
                <a:cs typeface="Arial"/>
              </a:rPr>
              <a:t>experiences and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preferences.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Business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Objective:</a:t>
            </a:r>
            <a:endParaRPr sz="2000">
              <a:latin typeface="Arial"/>
              <a:cs typeface="Arial"/>
            </a:endParaRPr>
          </a:p>
          <a:p>
            <a:pPr marL="469900" marR="366395" indent="-367030">
              <a:lnSpc>
                <a:spcPct val="114999"/>
              </a:lnSpc>
              <a:spcBef>
                <a:spcPts val="4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Clearly state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primary goal: </a:t>
            </a:r>
            <a:r>
              <a:rPr dirty="0" sz="1800" spc="-50" b="1">
                <a:latin typeface="Arial"/>
                <a:cs typeface="Arial"/>
              </a:rPr>
              <a:t>"To </a:t>
            </a:r>
            <a:r>
              <a:rPr dirty="0" sz="1800" spc="-5" b="1">
                <a:latin typeface="Arial"/>
                <a:cs typeface="Arial"/>
              </a:rPr>
              <a:t>examine how </a:t>
            </a:r>
            <a:r>
              <a:rPr dirty="0" sz="1800" b="1">
                <a:latin typeface="Arial"/>
                <a:cs typeface="Arial"/>
              </a:rPr>
              <a:t>travelers </a:t>
            </a:r>
            <a:r>
              <a:rPr dirty="0" sz="1800" spc="-5" b="1">
                <a:latin typeface="Arial"/>
                <a:cs typeface="Arial"/>
              </a:rPr>
              <a:t>communicate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positive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negative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experiences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online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when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staying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specific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hotel."</a:t>
            </a:r>
            <a:endParaRPr sz="1800">
              <a:latin typeface="Arial"/>
              <a:cs typeface="Arial"/>
            </a:endParaRPr>
          </a:p>
          <a:p>
            <a:pPr marL="469900" marR="8559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Emphasize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significance of uncovering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attributes </a:t>
            </a:r>
            <a:r>
              <a:rPr dirty="0" sz="1800" b="1">
                <a:latin typeface="Arial"/>
                <a:cs typeface="Arial"/>
              </a:rPr>
              <a:t>that </a:t>
            </a:r>
            <a:r>
              <a:rPr dirty="0" sz="1800" spc="-5" b="1">
                <a:latin typeface="Arial"/>
                <a:cs typeface="Arial"/>
              </a:rPr>
              <a:t>influence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travelers'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hotel selection.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Key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Objectives:</a:t>
            </a:r>
            <a:endParaRPr sz="20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6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Break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down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main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objective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specific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goals:</a:t>
            </a:r>
            <a:endParaRPr sz="1800">
              <a:latin typeface="Arial"/>
              <a:cs typeface="Arial"/>
            </a:endParaRPr>
          </a:p>
          <a:p>
            <a:pPr lvl="1" marL="9271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Identify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factors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influencing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positive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reviews.</a:t>
            </a:r>
            <a:endParaRPr sz="1800">
              <a:latin typeface="Arial"/>
              <a:cs typeface="Arial"/>
            </a:endParaRPr>
          </a:p>
          <a:p>
            <a:pPr lvl="1" marL="9271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Identify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factors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contributing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negative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reviews.</a:t>
            </a:r>
            <a:endParaRPr sz="1800">
              <a:latin typeface="Arial"/>
              <a:cs typeface="Arial"/>
            </a:endParaRPr>
          </a:p>
          <a:p>
            <a:pPr lvl="1" marL="9271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1800" spc="-5" b="1">
                <a:latin typeface="Arial"/>
                <a:cs typeface="Arial"/>
              </a:rPr>
              <a:t>Understand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what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attributes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travelers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prioritize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when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selecting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hotel.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2" y="291316"/>
            <a:ext cx="4506782" cy="42216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3897" y="635862"/>
            <a:ext cx="4035303" cy="38658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510" y="204923"/>
            <a:ext cx="5514937" cy="47796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75" y="150086"/>
            <a:ext cx="5098415" cy="3378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50" spc="-5">
                <a:uFill>
                  <a:solidFill>
                    <a:srgbClr val="000000"/>
                  </a:solidFill>
                </a:uFill>
              </a:rPr>
              <a:t>Sentiment</a:t>
            </a:r>
            <a:r>
              <a:rPr dirty="0" u="heavy" sz="2050" spc="-10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</a:rPr>
              <a:t>Analysis</a:t>
            </a:r>
            <a:r>
              <a:rPr dirty="0" u="heavy" sz="2050" spc="-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</a:rPr>
              <a:t>using</a:t>
            </a:r>
            <a:r>
              <a:rPr dirty="0" u="heavy" sz="2050" spc="-2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50" spc="-30">
                <a:uFill>
                  <a:solidFill>
                    <a:srgbClr val="000000"/>
                  </a:solidFill>
                </a:uFill>
              </a:rPr>
              <a:t>Vader</a:t>
            </a:r>
            <a:r>
              <a:rPr dirty="0" u="heavy" sz="2050" spc="-2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</a:rPr>
              <a:t>Lexicon: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212975" y="603475"/>
            <a:ext cx="8271509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This </a:t>
            </a:r>
            <a:r>
              <a:rPr dirty="0" sz="1800" b="1">
                <a:latin typeface="Arial"/>
                <a:cs typeface="Arial"/>
              </a:rPr>
              <a:t>function takes </a:t>
            </a:r>
            <a:r>
              <a:rPr dirty="0" sz="1800" spc="-5" b="1">
                <a:latin typeface="Arial"/>
                <a:cs typeface="Arial"/>
              </a:rPr>
              <a:t>input as compound value </a:t>
            </a:r>
            <a:r>
              <a:rPr dirty="0" sz="1800" b="1">
                <a:latin typeface="Arial"/>
                <a:cs typeface="Arial"/>
              </a:rPr>
              <a:t>found from </a:t>
            </a:r>
            <a:r>
              <a:rPr dirty="0" sz="1800" spc="-25" b="1">
                <a:latin typeface="Arial"/>
                <a:cs typeface="Arial"/>
              </a:rPr>
              <a:t>Vader </a:t>
            </a:r>
            <a:r>
              <a:rPr dirty="0" sz="1800" spc="-5" b="1">
                <a:latin typeface="Arial"/>
                <a:cs typeface="Arial"/>
              </a:rPr>
              <a:t>Lexicon and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5" b="1">
                <a:latin typeface="Arial"/>
                <a:cs typeface="Arial"/>
              </a:rPr>
              <a:t> classify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whether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review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 Positive/Negative/Neutral.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000" spc="-5" b="1">
                <a:latin typeface="Arial"/>
                <a:cs typeface="Arial"/>
              </a:rPr>
              <a:t>BoxPlot: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9006"/>
            <a:ext cx="9076949" cy="21552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100" y="665711"/>
            <a:ext cx="6423673" cy="4431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00" y="132839"/>
            <a:ext cx="10693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HistPlot: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5" y="167840"/>
            <a:ext cx="13233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>
                <a:uFill>
                  <a:solidFill>
                    <a:srgbClr val="000000"/>
                  </a:solidFill>
                </a:uFill>
              </a:rPr>
              <a:t>CountPlot: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665" y="52086"/>
            <a:ext cx="6970089" cy="2500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6" y="2687639"/>
            <a:ext cx="4123131" cy="20777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51724" y="2827064"/>
            <a:ext cx="1673225" cy="145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PiePlot: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Positive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94.8%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Neutral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0.4%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Negative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4.9%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62610"/>
            <a:ext cx="4347845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Sentiment</a:t>
            </a:r>
            <a:r>
              <a:rPr dirty="0" u="heavy" sz="205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r>
              <a:rPr dirty="0" u="heavy" sz="205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using</a:t>
            </a:r>
            <a:r>
              <a:rPr dirty="0" u="heavy" sz="205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textblob: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12" y="35000"/>
            <a:ext cx="3590362" cy="2053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57" y="2245835"/>
            <a:ext cx="8022538" cy="28902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450" y="1655906"/>
            <a:ext cx="889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HistPlot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975" y="186356"/>
            <a:ext cx="33864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Finding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Characters: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975" y="2314875"/>
            <a:ext cx="2601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HistPlot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No_of_Char: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575" y="198662"/>
            <a:ext cx="3143249" cy="1857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9852" y="2246443"/>
            <a:ext cx="6083133" cy="26230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00" y="168855"/>
            <a:ext cx="275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HistPlot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heavy" sz="18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No_of_words: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184" y="560449"/>
            <a:ext cx="7357387" cy="43968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00" y="168855"/>
            <a:ext cx="2334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Most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positive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0" y="2740606"/>
            <a:ext cx="242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Most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Negative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63372"/>
            <a:ext cx="9143999" cy="1892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60824"/>
            <a:ext cx="9111974" cy="18109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0" y="202815"/>
            <a:ext cx="8161020" cy="8502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Unigrams:</a:t>
            </a:r>
            <a:endParaRPr sz="2000"/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1700" spc="-5"/>
              <a:t>Unigrams are single words or </a:t>
            </a:r>
            <a:r>
              <a:rPr dirty="0" sz="1700"/>
              <a:t>tokens </a:t>
            </a:r>
            <a:r>
              <a:rPr dirty="0" sz="1700" spc="-5"/>
              <a:t>extracted </a:t>
            </a:r>
            <a:r>
              <a:rPr dirty="0" sz="1700"/>
              <a:t>from a </a:t>
            </a:r>
            <a:r>
              <a:rPr dirty="0" sz="1700" spc="-5"/>
              <a:t>given </a:t>
            </a:r>
            <a:r>
              <a:rPr dirty="0" sz="1700"/>
              <a:t>text.’The </a:t>
            </a:r>
            <a:r>
              <a:rPr dirty="0" sz="1700" spc="-5"/>
              <a:t>hotel was </a:t>
            </a:r>
            <a:r>
              <a:rPr dirty="0" sz="1700" spc="-459"/>
              <a:t> </a:t>
            </a:r>
            <a:r>
              <a:rPr dirty="0" sz="1700" spc="-5"/>
              <a:t>excellent,'</a:t>
            </a:r>
            <a:r>
              <a:rPr dirty="0" sz="1700" spc="-10"/>
              <a:t> </a:t>
            </a:r>
            <a:r>
              <a:rPr dirty="0" sz="1700"/>
              <a:t>the</a:t>
            </a:r>
            <a:r>
              <a:rPr dirty="0" sz="1700" spc="-5"/>
              <a:t> unigrams</a:t>
            </a:r>
            <a:r>
              <a:rPr dirty="0" sz="1700" spc="-10"/>
              <a:t> </a:t>
            </a:r>
            <a:r>
              <a:rPr dirty="0" sz="1700" spc="-5"/>
              <a:t>would be</a:t>
            </a:r>
            <a:r>
              <a:rPr dirty="0" sz="1700" spc="-10"/>
              <a:t> </a:t>
            </a:r>
            <a:r>
              <a:rPr dirty="0" sz="1700" spc="-5"/>
              <a:t>'The,' 'hotel,' 'was,'</a:t>
            </a:r>
            <a:r>
              <a:rPr dirty="0" sz="1700" spc="-10"/>
              <a:t> </a:t>
            </a:r>
            <a:r>
              <a:rPr dirty="0" sz="1700" spc="-5"/>
              <a:t>and 'excellent.'</a:t>
            </a:r>
            <a:endParaRPr sz="1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772" y="1138420"/>
            <a:ext cx="8471940" cy="3986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950" y="220424"/>
            <a:ext cx="5111750" cy="4677410"/>
            <a:chOff x="3923950" y="220424"/>
            <a:chExt cx="5111750" cy="4677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1231" y="547297"/>
              <a:ext cx="4443346" cy="42362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30300" y="226774"/>
              <a:ext cx="5099050" cy="4664710"/>
            </a:xfrm>
            <a:custGeom>
              <a:avLst/>
              <a:gdLst/>
              <a:ahLst/>
              <a:cxnLst/>
              <a:rect l="l" t="t" r="r" b="b"/>
              <a:pathLst>
                <a:path w="5099050" h="4664710">
                  <a:moveTo>
                    <a:pt x="0" y="0"/>
                  </a:moveTo>
                  <a:lnTo>
                    <a:pt x="5098724" y="0"/>
                  </a:lnTo>
                  <a:lnTo>
                    <a:pt x="5098724" y="4664474"/>
                  </a:lnTo>
                  <a:lnTo>
                    <a:pt x="0" y="466447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850" y="1239973"/>
            <a:ext cx="239522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200" spc="-5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</a:rPr>
              <a:t>Project</a:t>
            </a:r>
            <a:r>
              <a:rPr dirty="0" u="heavy" sz="2200" spc="-40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</a:rPr>
              <a:t> </a:t>
            </a:r>
            <a:r>
              <a:rPr dirty="0" u="heavy" sz="2200" spc="-10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</a:rPr>
              <a:t>Workflow: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235374" y="1851606"/>
            <a:ext cx="321119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Objective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Exploratory</a:t>
            </a:r>
            <a:r>
              <a:rPr dirty="0" sz="1800" spc="-55" b="1">
                <a:solidFill>
                  <a:srgbClr val="27252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Data</a:t>
            </a:r>
            <a:r>
              <a:rPr dirty="0" sz="1800" spc="-105" b="1">
                <a:solidFill>
                  <a:srgbClr val="27252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Data</a:t>
            </a:r>
            <a:r>
              <a:rPr dirty="0" sz="1800" spc="-50" b="1">
                <a:solidFill>
                  <a:srgbClr val="27252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Preprocessing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b="1">
                <a:solidFill>
                  <a:srgbClr val="272525"/>
                </a:solidFill>
                <a:latin typeface="Arial"/>
                <a:cs typeface="Arial"/>
              </a:rPr>
              <a:t>Model</a:t>
            </a:r>
            <a:r>
              <a:rPr dirty="0" sz="1800" spc="-55" b="1">
                <a:solidFill>
                  <a:srgbClr val="27252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Building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b="1">
                <a:solidFill>
                  <a:srgbClr val="272525"/>
                </a:solidFill>
                <a:latin typeface="Arial"/>
                <a:cs typeface="Arial"/>
              </a:rPr>
              <a:t>Model</a:t>
            </a:r>
            <a:r>
              <a:rPr dirty="0" sz="1800" spc="-55" b="1">
                <a:solidFill>
                  <a:srgbClr val="272525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272525"/>
                </a:solidFill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00" y="150340"/>
            <a:ext cx="8275320" cy="8801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Bigrams</a:t>
            </a:r>
            <a:r>
              <a:rPr dirty="0" sz="2000" spc="-50"/>
              <a:t> </a:t>
            </a:r>
            <a:r>
              <a:rPr dirty="0" sz="2000"/>
              <a:t>:</a:t>
            </a:r>
            <a:endParaRPr sz="20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Bigrams consist of pairs of consecutive words.'The hotel was excellent,' </a:t>
            </a:r>
            <a:r>
              <a:rPr dirty="0"/>
              <a:t>the </a:t>
            </a:r>
            <a:r>
              <a:rPr dirty="0" spc="-490"/>
              <a:t> </a:t>
            </a:r>
            <a:r>
              <a:rPr dirty="0" spc="-5"/>
              <a:t>bigrams</a:t>
            </a:r>
            <a:r>
              <a:rPr dirty="0" spc="-10"/>
              <a:t> </a:t>
            </a:r>
            <a:r>
              <a:rPr dirty="0" spc="-5"/>
              <a:t>would be 'The</a:t>
            </a:r>
            <a:r>
              <a:rPr dirty="0" spc="-10"/>
              <a:t> </a:t>
            </a:r>
            <a:r>
              <a:rPr dirty="0" spc="-5"/>
              <a:t>hotel,' 'hotel was,'</a:t>
            </a:r>
            <a:r>
              <a:rPr dirty="0" spc="-10"/>
              <a:t> </a:t>
            </a:r>
            <a:r>
              <a:rPr dirty="0" spc="-5"/>
              <a:t>and 'was excellent.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24" y="1014700"/>
            <a:ext cx="8712350" cy="41287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75" y="202815"/>
            <a:ext cx="7790180" cy="8801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/>
              <a:t>Trigrams:</a:t>
            </a:r>
            <a:endParaRPr sz="20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pc="-20"/>
              <a:t>Trigrams </a:t>
            </a:r>
            <a:r>
              <a:rPr dirty="0" spc="-5"/>
              <a:t>involve sequences of </a:t>
            </a:r>
            <a:r>
              <a:rPr dirty="0"/>
              <a:t>three </a:t>
            </a:r>
            <a:r>
              <a:rPr dirty="0" spc="-5"/>
              <a:t>consecutive words. 'The hotel was </a:t>
            </a:r>
            <a:r>
              <a:rPr dirty="0" spc="-490"/>
              <a:t> </a:t>
            </a:r>
            <a:r>
              <a:rPr dirty="0" spc="-5"/>
              <a:t>excellent'</a:t>
            </a:r>
            <a:r>
              <a:rPr dirty="0" spc="-10"/>
              <a:t> </a:t>
            </a:r>
            <a:r>
              <a:rPr dirty="0" spc="-5"/>
              <a:t>would be</a:t>
            </a:r>
            <a:r>
              <a:rPr dirty="0" spc="-10"/>
              <a:t> </a:t>
            </a:r>
            <a:r>
              <a:rPr dirty="0" spc="-5"/>
              <a:t>'The hotel was,'</a:t>
            </a:r>
            <a:r>
              <a:rPr dirty="0" spc="-10"/>
              <a:t> </a:t>
            </a:r>
            <a:r>
              <a:rPr dirty="0" spc="-5"/>
              <a:t>'hotel was excellent.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60" y="1204371"/>
            <a:ext cx="8693175" cy="38988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74" y="150340"/>
            <a:ext cx="224853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Most</a:t>
            </a:r>
            <a:r>
              <a:rPr dirty="0" sz="2000" spc="-40"/>
              <a:t> </a:t>
            </a:r>
            <a:r>
              <a:rPr dirty="0" sz="2000" spc="-5"/>
              <a:t>Used</a:t>
            </a:r>
            <a:r>
              <a:rPr dirty="0" sz="2000" spc="-35"/>
              <a:t> </a:t>
            </a:r>
            <a:r>
              <a:rPr dirty="0" sz="2000" spc="-15"/>
              <a:t>Words: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150"/>
            <a:ext cx="9143999" cy="47053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Wordcloud </a:t>
            </a:r>
            <a:r>
              <a:rPr dirty="0" sz="2000" spc="-5"/>
              <a:t>For All </a:t>
            </a:r>
            <a:r>
              <a:rPr dirty="0" sz="2000"/>
              <a:t>Data:</a:t>
            </a:r>
            <a:r>
              <a:rPr dirty="0"/>
              <a:t>Most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words are indeed related </a:t>
            </a:r>
            <a:r>
              <a:rPr dirty="0"/>
              <a:t>to the </a:t>
            </a:r>
            <a:r>
              <a:rPr dirty="0" spc="-5"/>
              <a:t>hotels: </a:t>
            </a:r>
            <a:r>
              <a:rPr dirty="0" spc="-490"/>
              <a:t> </a:t>
            </a:r>
            <a:r>
              <a:rPr dirty="0" spc="-5"/>
              <a:t>room, staff, breakfast, etc. Some words are more related </a:t>
            </a:r>
            <a:r>
              <a:rPr dirty="0"/>
              <a:t>to the </a:t>
            </a:r>
            <a:r>
              <a:rPr dirty="0" spc="-5"/>
              <a:t>customer </a:t>
            </a:r>
            <a:r>
              <a:rPr dirty="0"/>
              <a:t> </a:t>
            </a:r>
            <a:r>
              <a:rPr dirty="0" spc="-5"/>
              <a:t>experience</a:t>
            </a:r>
            <a:r>
              <a:rPr dirty="0" spc="-10"/>
              <a:t> </a:t>
            </a:r>
            <a:r>
              <a:rPr dirty="0" spc="-5"/>
              <a:t>with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hotel</a:t>
            </a:r>
            <a:r>
              <a:rPr dirty="0" spc="-10"/>
              <a:t> </a:t>
            </a:r>
            <a:r>
              <a:rPr dirty="0" spc="-5"/>
              <a:t>stay: perfect,</a:t>
            </a:r>
            <a:r>
              <a:rPr dirty="0" spc="-10"/>
              <a:t> </a:t>
            </a:r>
            <a:r>
              <a:rPr dirty="0" spc="-5"/>
              <a:t>loved, expensive,</a:t>
            </a:r>
            <a:r>
              <a:rPr dirty="0" spc="-10"/>
              <a:t> </a:t>
            </a:r>
            <a:r>
              <a:rPr dirty="0" spc="-5"/>
              <a:t>dislike, etc.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200" y="1294625"/>
            <a:ext cx="7109848" cy="353133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00" y="167840"/>
            <a:ext cx="40335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Wordcloud</a:t>
            </a:r>
            <a:r>
              <a:rPr dirty="0" sz="2000" spc="-30"/>
              <a:t> </a:t>
            </a:r>
            <a:r>
              <a:rPr dirty="0" sz="2000" spc="-5"/>
              <a:t>For</a:t>
            </a:r>
            <a:r>
              <a:rPr dirty="0" sz="2000" spc="-30"/>
              <a:t> </a:t>
            </a:r>
            <a:r>
              <a:rPr dirty="0" sz="2000" spc="-5"/>
              <a:t>Positive</a:t>
            </a:r>
            <a:r>
              <a:rPr dirty="0" sz="2000" spc="-30"/>
              <a:t> </a:t>
            </a:r>
            <a:r>
              <a:rPr dirty="0" sz="2000" spc="-5"/>
              <a:t>Reviews: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781050"/>
            <a:ext cx="6867524" cy="35909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00" y="237814"/>
            <a:ext cx="412178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Wordcloud</a:t>
            </a:r>
            <a:r>
              <a:rPr dirty="0" sz="2000" spc="-30"/>
              <a:t> </a:t>
            </a:r>
            <a:r>
              <a:rPr dirty="0" sz="2000" spc="-5"/>
              <a:t>For</a:t>
            </a:r>
            <a:r>
              <a:rPr dirty="0" sz="2000" spc="-25"/>
              <a:t> </a:t>
            </a:r>
            <a:r>
              <a:rPr dirty="0" sz="2000" spc="-5"/>
              <a:t>Negative</a:t>
            </a:r>
            <a:r>
              <a:rPr dirty="0" sz="2000" spc="-30"/>
              <a:t> </a:t>
            </a:r>
            <a:r>
              <a:rPr dirty="0" sz="2000" spc="-5"/>
              <a:t>Reviews: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781050"/>
            <a:ext cx="6867524" cy="35909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62" y="780875"/>
            <a:ext cx="5754370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b="0">
                <a:solidFill>
                  <a:srgbClr val="BE9000"/>
                </a:solidFill>
                <a:latin typeface="Arial MT"/>
                <a:cs typeface="Arial MT"/>
              </a:rPr>
              <a:t>MODEL</a:t>
            </a:r>
            <a:r>
              <a:rPr dirty="0" sz="5300" spc="-295" b="0">
                <a:solidFill>
                  <a:srgbClr val="BE9000"/>
                </a:solidFill>
                <a:latin typeface="Arial MT"/>
                <a:cs typeface="Arial MT"/>
              </a:rPr>
              <a:t> </a:t>
            </a:r>
            <a:r>
              <a:rPr dirty="0" sz="5300" spc="-10" b="0">
                <a:solidFill>
                  <a:srgbClr val="BE9000"/>
                </a:solidFill>
                <a:latin typeface="Arial MT"/>
                <a:cs typeface="Arial MT"/>
              </a:rPr>
              <a:t>BUILDING</a:t>
            </a:r>
            <a:endParaRPr sz="5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960" y="1910159"/>
            <a:ext cx="8105775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Using</a:t>
            </a:r>
            <a:r>
              <a:rPr dirty="0" sz="2000" spc="-50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TF-IDF</a:t>
            </a:r>
            <a:r>
              <a:rPr dirty="0" sz="2000" spc="-10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Data</a:t>
            </a:r>
            <a:r>
              <a:rPr dirty="0" sz="2000" spc="-15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F6000"/>
                </a:solidFill>
                <a:latin typeface="Arial MT"/>
                <a:cs typeface="Arial MT"/>
              </a:rPr>
              <a:t>converted</a:t>
            </a:r>
            <a:r>
              <a:rPr dirty="0" sz="2000" spc="-15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into</a:t>
            </a:r>
            <a:r>
              <a:rPr dirty="0" sz="2000" spc="-10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Structured</a:t>
            </a:r>
            <a:r>
              <a:rPr dirty="0" sz="2000" spc="-15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Numerical</a:t>
            </a:r>
            <a:r>
              <a:rPr dirty="0" sz="2000" spc="-15">
                <a:solidFill>
                  <a:srgbClr val="7F6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7F6000"/>
                </a:solidFill>
                <a:latin typeface="Arial MT"/>
                <a:cs typeface="Arial MT"/>
              </a:rPr>
              <a:t>Format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 MT"/>
              <a:cs typeface="Arial MT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500" spc="-5" b="1">
                <a:solidFill>
                  <a:srgbClr val="7F6000"/>
                </a:solidFill>
                <a:latin typeface="Arial"/>
                <a:cs typeface="Arial"/>
              </a:rPr>
              <a:t>Utilized machine learning </a:t>
            </a:r>
            <a:r>
              <a:rPr dirty="0" sz="1500" b="1">
                <a:solidFill>
                  <a:srgbClr val="7F6000"/>
                </a:solidFill>
                <a:latin typeface="Arial"/>
                <a:cs typeface="Arial"/>
              </a:rPr>
              <a:t>techniques to </a:t>
            </a:r>
            <a:r>
              <a:rPr dirty="0" sz="1500" spc="-5" b="1">
                <a:solidFill>
                  <a:srgbClr val="7F6000"/>
                </a:solidFill>
                <a:latin typeface="Arial"/>
                <a:cs typeface="Arial"/>
              </a:rPr>
              <a:t>build </a:t>
            </a:r>
            <a:r>
              <a:rPr dirty="0" sz="1500" b="1">
                <a:solidFill>
                  <a:srgbClr val="7F6000"/>
                </a:solidFill>
                <a:latin typeface="Arial"/>
                <a:cs typeface="Arial"/>
              </a:rPr>
              <a:t>a </a:t>
            </a:r>
            <a:r>
              <a:rPr dirty="0" sz="1500" spc="-5" b="1">
                <a:solidFill>
                  <a:srgbClr val="7F6000"/>
                </a:solidFill>
                <a:latin typeface="Arial"/>
                <a:cs typeface="Arial"/>
              </a:rPr>
              <a:t>predictive model </a:t>
            </a:r>
            <a:r>
              <a:rPr dirty="0" sz="1500" b="1">
                <a:solidFill>
                  <a:srgbClr val="7F6000"/>
                </a:solidFill>
                <a:latin typeface="Arial"/>
                <a:cs typeface="Arial"/>
              </a:rPr>
              <a:t>for </a:t>
            </a:r>
            <a:r>
              <a:rPr dirty="0" sz="1500" spc="-5" b="1">
                <a:solidFill>
                  <a:srgbClr val="7F6000"/>
                </a:solidFill>
                <a:latin typeface="Arial"/>
                <a:cs typeface="Arial"/>
              </a:rPr>
              <a:t>identifying influential </a:t>
            </a:r>
            <a:r>
              <a:rPr dirty="0" sz="1500" spc="-405" b="1">
                <a:solidFill>
                  <a:srgbClr val="7F600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7F6000"/>
                </a:solidFill>
                <a:latin typeface="Arial"/>
                <a:cs typeface="Arial"/>
              </a:rPr>
              <a:t>factors</a:t>
            </a:r>
            <a:r>
              <a:rPr dirty="0" sz="1500" spc="-10" b="1">
                <a:solidFill>
                  <a:srgbClr val="7F6000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7F6000"/>
                </a:solidFill>
                <a:latin typeface="Arial"/>
                <a:cs typeface="Arial"/>
              </a:rPr>
              <a:t>in hotel reviews.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999" y="203830"/>
            <a:ext cx="278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1.Decision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tree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classifier: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77" y="1058775"/>
            <a:ext cx="3714725" cy="2990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650" y="1049250"/>
            <a:ext cx="4095749" cy="30098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75" y="168855"/>
            <a:ext cx="1813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2.</a:t>
            </a:r>
            <a:r>
              <a:rPr dirty="0" sz="1800" spc="-5" b="1">
                <a:latin typeface="Arial"/>
                <a:cs typeface="Arial"/>
              </a:rPr>
              <a:t>Logistic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37" y="1090600"/>
            <a:ext cx="4067174" cy="2962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950" y="1090600"/>
            <a:ext cx="3981449" cy="31130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00" y="116356"/>
            <a:ext cx="1891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3.Random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75" y="909724"/>
            <a:ext cx="4105274" cy="3149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769775"/>
            <a:ext cx="4204490" cy="3348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144000" cy="5123180"/>
          </a:xfrm>
          <a:custGeom>
            <a:avLst/>
            <a:gdLst/>
            <a:ahLst/>
            <a:cxnLst/>
            <a:rect l="l" t="t" r="r" b="b"/>
            <a:pathLst>
              <a:path w="9144000" h="5123180">
                <a:moveTo>
                  <a:pt x="9143999" y="5123061"/>
                </a:moveTo>
                <a:lnTo>
                  <a:pt x="0" y="5123061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23061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23180"/>
          </a:xfrm>
          <a:custGeom>
            <a:avLst/>
            <a:gdLst/>
            <a:ahLst/>
            <a:cxnLst/>
            <a:rect l="l" t="t" r="r" b="b"/>
            <a:pathLst>
              <a:path w="9144000" h="5123180">
                <a:moveTo>
                  <a:pt x="9143999" y="5123061"/>
                </a:moveTo>
                <a:lnTo>
                  <a:pt x="0" y="512306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8650" y="0"/>
            <a:ext cx="60769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E4E0DE"/>
                </a:solidFill>
                <a:latin typeface="Lucida Sans Unicode"/>
                <a:cs typeface="Lucida Sans Unicode"/>
              </a:rPr>
              <a:t>Libraries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2197" y="2195418"/>
            <a:ext cx="39370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>
                <a:solidFill>
                  <a:srgbClr val="272525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3775" y="0"/>
            <a:ext cx="2585085" cy="766445"/>
            <a:chOff x="2993775" y="0"/>
            <a:chExt cx="2585085" cy="766445"/>
          </a:xfrm>
        </p:grpSpPr>
        <p:sp>
          <p:nvSpPr>
            <p:cNvPr id="8" name="object 8"/>
            <p:cNvSpPr/>
            <p:nvPr/>
          </p:nvSpPr>
          <p:spPr>
            <a:xfrm>
              <a:off x="3000125" y="0"/>
              <a:ext cx="2572385" cy="753745"/>
            </a:xfrm>
            <a:custGeom>
              <a:avLst/>
              <a:gdLst/>
              <a:ahLst/>
              <a:cxnLst/>
              <a:rect l="l" t="t" r="r" b="b"/>
              <a:pathLst>
                <a:path w="2572385" h="753745">
                  <a:moveTo>
                    <a:pt x="2572199" y="753273"/>
                  </a:moveTo>
                  <a:lnTo>
                    <a:pt x="0" y="752373"/>
                  </a:lnTo>
                  <a:lnTo>
                    <a:pt x="0" y="0"/>
                  </a:lnTo>
                  <a:lnTo>
                    <a:pt x="2572199" y="0"/>
                  </a:lnTo>
                  <a:lnTo>
                    <a:pt x="2572199" y="753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00125" y="0"/>
              <a:ext cx="2572385" cy="753745"/>
            </a:xfrm>
            <a:custGeom>
              <a:avLst/>
              <a:gdLst/>
              <a:ahLst/>
              <a:cxnLst/>
              <a:rect l="l" t="t" r="r" b="b"/>
              <a:pathLst>
                <a:path w="2572385" h="753745">
                  <a:moveTo>
                    <a:pt x="2572199" y="0"/>
                  </a:moveTo>
                  <a:lnTo>
                    <a:pt x="2572199" y="753273"/>
                  </a:lnTo>
                  <a:lnTo>
                    <a:pt x="0" y="752373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37271" y="190975"/>
            <a:ext cx="109664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Libraries</a:t>
            </a:r>
            <a:endParaRPr sz="2000"/>
          </a:p>
        </p:txBody>
      </p:sp>
      <p:grpSp>
        <p:nvGrpSpPr>
          <p:cNvPr id="11" name="object 11"/>
          <p:cNvGrpSpPr/>
          <p:nvPr/>
        </p:nvGrpSpPr>
        <p:grpSpPr>
          <a:xfrm>
            <a:off x="2550349" y="746924"/>
            <a:ext cx="3705225" cy="1741170"/>
            <a:chOff x="2550349" y="746924"/>
            <a:chExt cx="3705225" cy="1741170"/>
          </a:xfrm>
        </p:grpSpPr>
        <p:sp>
          <p:nvSpPr>
            <p:cNvPr id="12" name="object 12"/>
            <p:cNvSpPr/>
            <p:nvPr/>
          </p:nvSpPr>
          <p:spPr>
            <a:xfrm>
              <a:off x="2556699" y="753274"/>
              <a:ext cx="3692525" cy="1728470"/>
            </a:xfrm>
            <a:custGeom>
              <a:avLst/>
              <a:gdLst/>
              <a:ahLst/>
              <a:cxnLst/>
              <a:rect l="l" t="t" r="r" b="b"/>
              <a:pathLst>
                <a:path w="3692525" h="1728470">
                  <a:moveTo>
                    <a:pt x="3692399" y="1728000"/>
                  </a:moveTo>
                  <a:lnTo>
                    <a:pt x="0" y="1728000"/>
                  </a:lnTo>
                  <a:lnTo>
                    <a:pt x="0" y="0"/>
                  </a:lnTo>
                  <a:lnTo>
                    <a:pt x="3692399" y="0"/>
                  </a:lnTo>
                  <a:lnTo>
                    <a:pt x="3692399" y="172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56699" y="753274"/>
              <a:ext cx="3692525" cy="1728470"/>
            </a:xfrm>
            <a:custGeom>
              <a:avLst/>
              <a:gdLst/>
              <a:ahLst/>
              <a:cxnLst/>
              <a:rect l="l" t="t" r="r" b="b"/>
              <a:pathLst>
                <a:path w="3692525" h="1728470">
                  <a:moveTo>
                    <a:pt x="0" y="0"/>
                  </a:moveTo>
                  <a:lnTo>
                    <a:pt x="3692399" y="0"/>
                  </a:lnTo>
                  <a:lnTo>
                    <a:pt x="3692399" y="1728000"/>
                  </a:lnTo>
                  <a:lnTo>
                    <a:pt x="0" y="17280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639088" y="909630"/>
            <a:ext cx="35191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We </a:t>
            </a:r>
            <a:r>
              <a:rPr dirty="0" sz="1800" spc="-5" b="1">
                <a:latin typeface="Arial"/>
                <a:cs typeface="Arial"/>
              </a:rPr>
              <a:t>use Python libraries such as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Seaborn, </a:t>
            </a:r>
            <a:r>
              <a:rPr dirty="0" sz="1800" b="1">
                <a:latin typeface="Arial"/>
                <a:cs typeface="Arial"/>
              </a:rPr>
              <a:t>Matplotlib, </a:t>
            </a:r>
            <a:r>
              <a:rPr dirty="0" sz="1800" spc="-5" b="1">
                <a:latin typeface="Arial"/>
                <a:cs typeface="Arial"/>
              </a:rPr>
              <a:t>Pandas,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30" b="1">
                <a:latin typeface="Arial"/>
                <a:cs typeface="Arial"/>
              </a:rPr>
              <a:t>Numpy, </a:t>
            </a:r>
            <a:r>
              <a:rPr dirty="0" sz="1800" spc="-5" b="1">
                <a:latin typeface="Arial"/>
                <a:cs typeface="Arial"/>
              </a:rPr>
              <a:t>Scikit-learn, nltk and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collections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preprocess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dataset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train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Model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8693" y="2640970"/>
            <a:ext cx="5774690" cy="516255"/>
            <a:chOff x="1448693" y="2640970"/>
            <a:chExt cx="5774690" cy="516255"/>
          </a:xfrm>
        </p:grpSpPr>
        <p:sp>
          <p:nvSpPr>
            <p:cNvPr id="16" name="object 16"/>
            <p:cNvSpPr/>
            <p:nvPr/>
          </p:nvSpPr>
          <p:spPr>
            <a:xfrm>
              <a:off x="4286100" y="266954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w="0" h="360044">
                  <a:moveTo>
                    <a:pt x="0" y="0"/>
                  </a:moveTo>
                  <a:lnTo>
                    <a:pt x="0" y="359999"/>
                  </a:lnTo>
                </a:path>
              </a:pathLst>
            </a:custGeom>
            <a:ln w="57149">
              <a:solidFill>
                <a:srgbClr val="75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67743" y="2992945"/>
              <a:ext cx="5736590" cy="36830"/>
            </a:xfrm>
            <a:custGeom>
              <a:avLst/>
              <a:gdLst/>
              <a:ahLst/>
              <a:cxnLst/>
              <a:rect l="l" t="t" r="r" b="b"/>
              <a:pathLst>
                <a:path w="5736590" h="36830">
                  <a:moveTo>
                    <a:pt x="0" y="36599"/>
                  </a:moveTo>
                  <a:lnTo>
                    <a:pt x="5736299" y="0"/>
                  </a:lnTo>
                </a:path>
              </a:pathLst>
            </a:custGeom>
            <a:ln w="38099">
              <a:solidFill>
                <a:srgbClr val="75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28085" y="2849545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4" h="301625">
                  <a:moveTo>
                    <a:pt x="278399" y="301199"/>
                  </a:moveTo>
                  <a:lnTo>
                    <a:pt x="0" y="301199"/>
                  </a:lnTo>
                  <a:lnTo>
                    <a:pt x="0" y="0"/>
                  </a:lnTo>
                  <a:lnTo>
                    <a:pt x="278399" y="0"/>
                  </a:lnTo>
                  <a:lnTo>
                    <a:pt x="278399" y="301199"/>
                  </a:lnTo>
                  <a:close/>
                </a:path>
              </a:pathLst>
            </a:custGeom>
            <a:solidFill>
              <a:srgbClr val="75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28085" y="2849545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4" h="301625">
                  <a:moveTo>
                    <a:pt x="0" y="0"/>
                  </a:moveTo>
                  <a:lnTo>
                    <a:pt x="278399" y="0"/>
                  </a:lnTo>
                  <a:lnTo>
                    <a:pt x="278399" y="301199"/>
                  </a:lnTo>
                  <a:lnTo>
                    <a:pt x="0" y="3011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75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21735" y="2843195"/>
            <a:ext cx="291465" cy="3143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40637" y="2843195"/>
            <a:ext cx="291465" cy="314325"/>
            <a:chOff x="4140637" y="2843195"/>
            <a:chExt cx="291465" cy="314325"/>
          </a:xfrm>
        </p:grpSpPr>
        <p:sp>
          <p:nvSpPr>
            <p:cNvPr id="22" name="object 22"/>
            <p:cNvSpPr/>
            <p:nvPr/>
          </p:nvSpPr>
          <p:spPr>
            <a:xfrm>
              <a:off x="4146987" y="2849545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4" h="301625">
                  <a:moveTo>
                    <a:pt x="278399" y="301199"/>
                  </a:moveTo>
                  <a:lnTo>
                    <a:pt x="0" y="301199"/>
                  </a:lnTo>
                  <a:lnTo>
                    <a:pt x="0" y="0"/>
                  </a:lnTo>
                  <a:lnTo>
                    <a:pt x="278399" y="0"/>
                  </a:lnTo>
                  <a:lnTo>
                    <a:pt x="278399" y="301199"/>
                  </a:lnTo>
                  <a:close/>
                </a:path>
              </a:pathLst>
            </a:custGeom>
            <a:solidFill>
              <a:srgbClr val="75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46987" y="2849545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4" h="301625">
                  <a:moveTo>
                    <a:pt x="0" y="0"/>
                  </a:moveTo>
                  <a:lnTo>
                    <a:pt x="278399" y="0"/>
                  </a:lnTo>
                  <a:lnTo>
                    <a:pt x="278399" y="301199"/>
                  </a:lnTo>
                  <a:lnTo>
                    <a:pt x="0" y="3011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46987" y="2849545"/>
            <a:ext cx="278765" cy="3016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65154" y="2843196"/>
            <a:ext cx="291465" cy="314325"/>
            <a:chOff x="6265154" y="2843196"/>
            <a:chExt cx="291465" cy="314325"/>
          </a:xfrm>
        </p:grpSpPr>
        <p:sp>
          <p:nvSpPr>
            <p:cNvPr id="26" name="object 26"/>
            <p:cNvSpPr/>
            <p:nvPr/>
          </p:nvSpPr>
          <p:spPr>
            <a:xfrm>
              <a:off x="6271504" y="2849546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5" h="301625">
                  <a:moveTo>
                    <a:pt x="278399" y="301199"/>
                  </a:moveTo>
                  <a:lnTo>
                    <a:pt x="0" y="301199"/>
                  </a:lnTo>
                  <a:lnTo>
                    <a:pt x="0" y="0"/>
                  </a:lnTo>
                  <a:lnTo>
                    <a:pt x="278399" y="0"/>
                  </a:lnTo>
                  <a:lnTo>
                    <a:pt x="278399" y="301199"/>
                  </a:lnTo>
                  <a:close/>
                </a:path>
              </a:pathLst>
            </a:custGeom>
            <a:solidFill>
              <a:srgbClr val="75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71504" y="2849546"/>
              <a:ext cx="278765" cy="301625"/>
            </a:xfrm>
            <a:custGeom>
              <a:avLst/>
              <a:gdLst/>
              <a:ahLst/>
              <a:cxnLst/>
              <a:rect l="l" t="t" r="r" b="b"/>
              <a:pathLst>
                <a:path w="278765" h="301625">
                  <a:moveTo>
                    <a:pt x="0" y="0"/>
                  </a:moveTo>
                  <a:lnTo>
                    <a:pt x="278399" y="0"/>
                  </a:lnTo>
                  <a:lnTo>
                    <a:pt x="278399" y="301199"/>
                  </a:lnTo>
                  <a:lnTo>
                    <a:pt x="0" y="3011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271504" y="2849546"/>
            <a:ext cx="278765" cy="3016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04999" y="3131720"/>
            <a:ext cx="4824730" cy="506730"/>
            <a:chOff x="1604999" y="3131720"/>
            <a:chExt cx="4824730" cy="506730"/>
          </a:xfrm>
        </p:grpSpPr>
        <p:sp>
          <p:nvSpPr>
            <p:cNvPr id="30" name="object 30"/>
            <p:cNvSpPr/>
            <p:nvPr/>
          </p:nvSpPr>
          <p:spPr>
            <a:xfrm>
              <a:off x="2267199" y="3150770"/>
              <a:ext cx="4144010" cy="135890"/>
            </a:xfrm>
            <a:custGeom>
              <a:avLst/>
              <a:gdLst/>
              <a:ahLst/>
              <a:cxnLst/>
              <a:rect l="l" t="t" r="r" b="b"/>
              <a:pathLst>
                <a:path w="4144010" h="135889">
                  <a:moveTo>
                    <a:pt x="0" y="0"/>
                  </a:moveTo>
                  <a:lnTo>
                    <a:pt x="0" y="135304"/>
                  </a:lnTo>
                </a:path>
                <a:path w="4144010" h="135889">
                  <a:moveTo>
                    <a:pt x="4143414" y="0"/>
                  </a:moveTo>
                  <a:lnTo>
                    <a:pt x="4143414" y="135304"/>
                  </a:lnTo>
                </a:path>
              </a:pathLst>
            </a:custGeom>
            <a:ln w="38099">
              <a:solidFill>
                <a:srgbClr val="75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11349" y="3286074"/>
              <a:ext cx="1388745" cy="346075"/>
            </a:xfrm>
            <a:custGeom>
              <a:avLst/>
              <a:gdLst/>
              <a:ahLst/>
              <a:cxnLst/>
              <a:rect l="l" t="t" r="r" b="b"/>
              <a:pathLst>
                <a:path w="1388745" h="346075">
                  <a:moveTo>
                    <a:pt x="1388699" y="345899"/>
                  </a:moveTo>
                  <a:lnTo>
                    <a:pt x="0" y="345899"/>
                  </a:lnTo>
                  <a:lnTo>
                    <a:pt x="0" y="0"/>
                  </a:lnTo>
                  <a:lnTo>
                    <a:pt x="1388699" y="0"/>
                  </a:lnTo>
                  <a:lnTo>
                    <a:pt x="1388699" y="34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11349" y="3286074"/>
              <a:ext cx="1388745" cy="346075"/>
            </a:xfrm>
            <a:custGeom>
              <a:avLst/>
              <a:gdLst/>
              <a:ahLst/>
              <a:cxnLst/>
              <a:rect l="l" t="t" r="r" b="b"/>
              <a:pathLst>
                <a:path w="1388745" h="346075">
                  <a:moveTo>
                    <a:pt x="0" y="0"/>
                  </a:moveTo>
                  <a:lnTo>
                    <a:pt x="1388699" y="0"/>
                  </a:lnTo>
                  <a:lnTo>
                    <a:pt x="1388699" y="345899"/>
                  </a:lnTo>
                  <a:lnTo>
                    <a:pt x="0" y="345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862620" y="3283764"/>
            <a:ext cx="8851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6399" y="3625624"/>
            <a:ext cx="3705225" cy="1504315"/>
            <a:chOff x="166399" y="3625624"/>
            <a:chExt cx="3705225" cy="1504315"/>
          </a:xfrm>
        </p:grpSpPr>
        <p:sp>
          <p:nvSpPr>
            <p:cNvPr id="35" name="object 35"/>
            <p:cNvSpPr/>
            <p:nvPr/>
          </p:nvSpPr>
          <p:spPr>
            <a:xfrm>
              <a:off x="172749" y="3631974"/>
              <a:ext cx="3692525" cy="1491615"/>
            </a:xfrm>
            <a:custGeom>
              <a:avLst/>
              <a:gdLst/>
              <a:ahLst/>
              <a:cxnLst/>
              <a:rect l="l" t="t" r="r" b="b"/>
              <a:pathLst>
                <a:path w="3692525" h="1491614">
                  <a:moveTo>
                    <a:pt x="3692399" y="1491299"/>
                  </a:moveTo>
                  <a:lnTo>
                    <a:pt x="0" y="1491299"/>
                  </a:lnTo>
                  <a:lnTo>
                    <a:pt x="0" y="0"/>
                  </a:lnTo>
                  <a:lnTo>
                    <a:pt x="3692399" y="0"/>
                  </a:lnTo>
                  <a:lnTo>
                    <a:pt x="3692399" y="1491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2749" y="3631974"/>
              <a:ext cx="3692525" cy="1491615"/>
            </a:xfrm>
            <a:custGeom>
              <a:avLst/>
              <a:gdLst/>
              <a:ahLst/>
              <a:cxnLst/>
              <a:rect l="l" t="t" r="r" b="b"/>
              <a:pathLst>
                <a:path w="3692525" h="1491614">
                  <a:moveTo>
                    <a:pt x="0" y="0"/>
                  </a:moveTo>
                  <a:lnTo>
                    <a:pt x="3692399" y="0"/>
                  </a:lnTo>
                  <a:lnTo>
                    <a:pt x="3692399" y="1491299"/>
                  </a:lnTo>
                  <a:lnTo>
                    <a:pt x="0" y="1491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35505" y="3807141"/>
            <a:ext cx="33616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1755" marR="6667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We </a:t>
            </a:r>
            <a:r>
              <a:rPr dirty="0" sz="1800" spc="-5" b="1">
                <a:latin typeface="Arial"/>
                <a:cs typeface="Arial"/>
              </a:rPr>
              <a:t>are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going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dataset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comprises of roughly 20000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Positive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Negative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72499" y="3279724"/>
            <a:ext cx="2693035" cy="372745"/>
            <a:chOff x="5272499" y="3279724"/>
            <a:chExt cx="2693035" cy="372745"/>
          </a:xfrm>
        </p:grpSpPr>
        <p:sp>
          <p:nvSpPr>
            <p:cNvPr id="39" name="object 39"/>
            <p:cNvSpPr/>
            <p:nvPr/>
          </p:nvSpPr>
          <p:spPr>
            <a:xfrm>
              <a:off x="5278849" y="3286074"/>
              <a:ext cx="2680335" cy="360045"/>
            </a:xfrm>
            <a:custGeom>
              <a:avLst/>
              <a:gdLst/>
              <a:ahLst/>
              <a:cxnLst/>
              <a:rect l="l" t="t" r="r" b="b"/>
              <a:pathLst>
                <a:path w="2680334" h="360045">
                  <a:moveTo>
                    <a:pt x="2679899" y="359999"/>
                  </a:moveTo>
                  <a:lnTo>
                    <a:pt x="0" y="359999"/>
                  </a:lnTo>
                  <a:lnTo>
                    <a:pt x="0" y="0"/>
                  </a:lnTo>
                  <a:lnTo>
                    <a:pt x="2679899" y="0"/>
                  </a:lnTo>
                  <a:lnTo>
                    <a:pt x="2679899" y="35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78849" y="3286074"/>
              <a:ext cx="2680335" cy="360045"/>
            </a:xfrm>
            <a:custGeom>
              <a:avLst/>
              <a:gdLst/>
              <a:ahLst/>
              <a:cxnLst/>
              <a:rect l="l" t="t" r="r" b="b"/>
              <a:pathLst>
                <a:path w="2680334" h="360045">
                  <a:moveTo>
                    <a:pt x="0" y="0"/>
                  </a:moveTo>
                  <a:lnTo>
                    <a:pt x="2679899" y="0"/>
                  </a:lnTo>
                  <a:lnTo>
                    <a:pt x="2679899" y="359999"/>
                  </a:ln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076912" y="3290814"/>
            <a:ext cx="1082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40649" y="4045349"/>
            <a:ext cx="4911090" cy="1084580"/>
            <a:chOff x="4140649" y="4045349"/>
            <a:chExt cx="4911090" cy="1084580"/>
          </a:xfrm>
        </p:grpSpPr>
        <p:sp>
          <p:nvSpPr>
            <p:cNvPr id="43" name="object 43"/>
            <p:cNvSpPr/>
            <p:nvPr/>
          </p:nvSpPr>
          <p:spPr>
            <a:xfrm>
              <a:off x="4146999" y="4051699"/>
              <a:ext cx="4898390" cy="1071880"/>
            </a:xfrm>
            <a:custGeom>
              <a:avLst/>
              <a:gdLst/>
              <a:ahLst/>
              <a:cxnLst/>
              <a:rect l="l" t="t" r="r" b="b"/>
              <a:pathLst>
                <a:path w="4898390" h="1071879">
                  <a:moveTo>
                    <a:pt x="4897799" y="1071299"/>
                  </a:moveTo>
                  <a:lnTo>
                    <a:pt x="0" y="1071299"/>
                  </a:lnTo>
                  <a:lnTo>
                    <a:pt x="0" y="0"/>
                  </a:lnTo>
                  <a:lnTo>
                    <a:pt x="4897799" y="0"/>
                  </a:lnTo>
                  <a:lnTo>
                    <a:pt x="4897799" y="1071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46999" y="4051699"/>
              <a:ext cx="4898390" cy="1071880"/>
            </a:xfrm>
            <a:custGeom>
              <a:avLst/>
              <a:gdLst/>
              <a:ahLst/>
              <a:cxnLst/>
              <a:rect l="l" t="t" r="r" b="b"/>
              <a:pathLst>
                <a:path w="4898390" h="1071879">
                  <a:moveTo>
                    <a:pt x="0" y="0"/>
                  </a:moveTo>
                  <a:lnTo>
                    <a:pt x="4897799" y="0"/>
                  </a:lnTo>
                  <a:lnTo>
                    <a:pt x="4897799" y="1071299"/>
                  </a:lnTo>
                  <a:lnTo>
                    <a:pt x="0" y="10712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677381" y="3635866"/>
            <a:ext cx="3832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Datasets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includes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features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such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14377" y="3910186"/>
            <a:ext cx="4759960" cy="123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472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“Review”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“Rating”.Sentiment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mapped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into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2 </a:t>
            </a:r>
            <a:r>
              <a:rPr dirty="0" sz="1800" spc="-5" b="1">
                <a:latin typeface="Arial"/>
                <a:cs typeface="Arial"/>
              </a:rPr>
              <a:t>class 1=Positive reviews 0=Negative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475" y="186356"/>
            <a:ext cx="326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4.</a:t>
            </a:r>
            <a:r>
              <a:rPr dirty="0" sz="1650" spc="-5" b="1">
                <a:latin typeface="Arial"/>
                <a:cs typeface="Arial"/>
              </a:rPr>
              <a:t>SVM</a:t>
            </a:r>
            <a:r>
              <a:rPr dirty="0" sz="1650" spc="-3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(Support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spc="-20" b="1">
                <a:latin typeface="Arial"/>
                <a:cs typeface="Arial"/>
              </a:rPr>
              <a:t>Vector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Machine)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325" y="993775"/>
            <a:ext cx="3971924" cy="3086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875" y="993775"/>
            <a:ext cx="4114799" cy="310943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00" y="203830"/>
            <a:ext cx="1671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5.</a:t>
            </a:r>
            <a:r>
              <a:rPr dirty="0" sz="1650" spc="-5" b="1">
                <a:latin typeface="Arial"/>
                <a:cs typeface="Arial"/>
              </a:rPr>
              <a:t>KNN</a:t>
            </a:r>
            <a:r>
              <a:rPr dirty="0" sz="1650" spc="-75" b="1">
                <a:latin typeface="Arial"/>
                <a:cs typeface="Arial"/>
              </a:rPr>
              <a:t> </a:t>
            </a:r>
            <a:r>
              <a:rPr dirty="0" sz="1650" spc="-5" b="1">
                <a:latin typeface="Arial"/>
                <a:cs typeface="Arial"/>
              </a:rPr>
              <a:t>Classifier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75" y="874749"/>
            <a:ext cx="4124324" cy="3192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3425" y="874750"/>
            <a:ext cx="3971924" cy="31997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25" y="0"/>
            <a:ext cx="5759450" cy="1146175"/>
          </a:xfrm>
          <a:prstGeom prst="rect"/>
        </p:spPr>
        <p:txBody>
          <a:bodyPr wrap="square" lIns="0" tIns="219075" rIns="0" bIns="0" rtlCol="0" vert="horz">
            <a:spAutoFit/>
          </a:bodyPr>
          <a:lstStyle/>
          <a:p>
            <a:pPr marL="3202940">
              <a:lnSpc>
                <a:spcPct val="100000"/>
              </a:lnSpc>
              <a:spcBef>
                <a:spcPts val="1725"/>
              </a:spcBef>
            </a:pPr>
            <a:r>
              <a:rPr dirty="0" sz="3500" spc="-5">
                <a:solidFill>
                  <a:srgbClr val="4C1130"/>
                </a:solidFill>
              </a:rPr>
              <a:t>Deployment</a:t>
            </a:r>
            <a:endParaRPr sz="3500"/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pc="-5">
                <a:solidFill>
                  <a:srgbClr val="595959"/>
                </a:solidFill>
              </a:rPr>
              <a:t>Below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 spc="-5">
                <a:solidFill>
                  <a:srgbClr val="595959"/>
                </a:solidFill>
              </a:rPr>
              <a:t>are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the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 spc="-5">
                <a:solidFill>
                  <a:srgbClr val="595959"/>
                </a:solidFill>
              </a:rPr>
              <a:t>Interface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 spc="-5">
                <a:solidFill>
                  <a:srgbClr val="595959"/>
                </a:solidFill>
              </a:rPr>
              <a:t>of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>
                <a:solidFill>
                  <a:srgbClr val="595959"/>
                </a:solidFill>
              </a:rPr>
              <a:t>the</a:t>
            </a:r>
            <a:r>
              <a:rPr dirty="0" spc="-10">
                <a:solidFill>
                  <a:srgbClr val="595959"/>
                </a:solidFill>
              </a:rPr>
              <a:t> </a:t>
            </a:r>
            <a:r>
              <a:rPr dirty="0" spc="-5">
                <a:solidFill>
                  <a:srgbClr val="595959"/>
                </a:solidFill>
              </a:rPr>
              <a:t>model</a:t>
            </a:r>
            <a:r>
              <a:rPr dirty="0" spc="-15">
                <a:solidFill>
                  <a:srgbClr val="595959"/>
                </a:solidFill>
              </a:rPr>
              <a:t> </a:t>
            </a:r>
            <a:r>
              <a:rPr dirty="0" spc="-5">
                <a:solidFill>
                  <a:srgbClr val="595959"/>
                </a:solidFill>
              </a:rPr>
              <a:t>deployment.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02375"/>
            <a:ext cx="4631922" cy="3588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4900" y="1678175"/>
            <a:ext cx="3816349" cy="27613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25" y="121356"/>
            <a:ext cx="7347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C343D"/>
                </a:solidFill>
                <a:latin typeface="Arial"/>
                <a:cs typeface="Arial"/>
              </a:rPr>
              <a:t>Positive</a:t>
            </a:r>
            <a:r>
              <a:rPr dirty="0" sz="1800" spc="-2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C343D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C343D"/>
                </a:solidFill>
                <a:latin typeface="Arial"/>
                <a:cs typeface="Arial"/>
              </a:rPr>
              <a:t>Negative</a:t>
            </a:r>
            <a:r>
              <a:rPr dirty="0" sz="1800" spc="-15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C343D"/>
                </a:solidFill>
                <a:latin typeface="Arial"/>
                <a:cs typeface="Arial"/>
              </a:rPr>
              <a:t>Review</a:t>
            </a:r>
            <a:r>
              <a:rPr dirty="0" sz="18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C343D"/>
                </a:solidFill>
                <a:latin typeface="Arial"/>
                <a:cs typeface="Arial"/>
              </a:rPr>
              <a:t>:</a:t>
            </a:r>
            <a:r>
              <a:rPr dirty="0" sz="1800" spc="3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C343D"/>
                </a:solidFill>
                <a:latin typeface="Arial"/>
                <a:cs typeface="Arial"/>
              </a:rPr>
              <a:t>reviews</a:t>
            </a:r>
            <a:r>
              <a:rPr dirty="0" sz="15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C343D"/>
                </a:solidFill>
                <a:latin typeface="Arial"/>
                <a:cs typeface="Arial"/>
              </a:rPr>
              <a:t>are</a:t>
            </a:r>
            <a:r>
              <a:rPr dirty="0" sz="15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C343D"/>
                </a:solidFill>
                <a:latin typeface="Arial"/>
                <a:cs typeface="Arial"/>
              </a:rPr>
              <a:t>taken</a:t>
            </a:r>
            <a:r>
              <a:rPr dirty="0" sz="15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C343D"/>
                </a:solidFill>
                <a:latin typeface="Arial"/>
                <a:cs typeface="Arial"/>
              </a:rPr>
              <a:t>from</a:t>
            </a:r>
            <a:r>
              <a:rPr dirty="0" sz="1500" spc="-10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C343D"/>
                </a:solidFill>
                <a:latin typeface="Arial"/>
                <a:cs typeface="Arial"/>
              </a:rPr>
              <a:t>tripadvisor</a:t>
            </a:r>
            <a:r>
              <a:rPr dirty="0" sz="1500" spc="-15" b="1">
                <a:solidFill>
                  <a:srgbClr val="0C343D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C343D"/>
                </a:solidFill>
                <a:latin typeface="Arial"/>
                <a:cs typeface="Arial"/>
              </a:rPr>
              <a:t>website.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875" y="957075"/>
            <a:ext cx="4626326" cy="3439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7075"/>
            <a:ext cx="4267099" cy="34392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88" y="184832"/>
            <a:ext cx="841184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4C1130"/>
                </a:solidFill>
              </a:rPr>
              <a:t>Challenges</a:t>
            </a:r>
            <a:r>
              <a:rPr dirty="0" sz="2100" spc="-15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Faced</a:t>
            </a:r>
            <a:r>
              <a:rPr dirty="0" sz="2100" spc="-20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and</a:t>
            </a:r>
            <a:r>
              <a:rPr dirty="0" sz="2100" spc="-10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Strategies</a:t>
            </a:r>
            <a:r>
              <a:rPr dirty="0" sz="2100" spc="-20">
                <a:solidFill>
                  <a:srgbClr val="4C1130"/>
                </a:solidFill>
              </a:rPr>
              <a:t> </a:t>
            </a:r>
            <a:r>
              <a:rPr dirty="0" sz="2100">
                <a:solidFill>
                  <a:srgbClr val="4C1130"/>
                </a:solidFill>
              </a:rPr>
              <a:t>for</a:t>
            </a:r>
            <a:r>
              <a:rPr dirty="0" sz="2100" spc="-10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Improving</a:t>
            </a:r>
            <a:r>
              <a:rPr dirty="0" sz="2100" spc="-20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Hotel</a:t>
            </a:r>
            <a:r>
              <a:rPr dirty="0" sz="2100" spc="-10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Brand</a:t>
            </a:r>
            <a:r>
              <a:rPr dirty="0" sz="2100" spc="-15">
                <a:solidFill>
                  <a:srgbClr val="4C1130"/>
                </a:solidFill>
              </a:rPr>
              <a:t> </a:t>
            </a:r>
            <a:r>
              <a:rPr dirty="0" sz="2100" spc="-5">
                <a:solidFill>
                  <a:srgbClr val="4C1130"/>
                </a:solidFill>
              </a:rPr>
              <a:t>Image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195500" y="675747"/>
            <a:ext cx="7454900" cy="372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2205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731B47"/>
                </a:solidFill>
                <a:latin typeface="Arial"/>
                <a:cs typeface="Arial"/>
              </a:rPr>
              <a:t>Understanding</a:t>
            </a:r>
            <a:r>
              <a:rPr dirty="0" sz="1900" spc="-25" b="1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dirty="0" sz="1900" spc="-15" b="1">
                <a:solidFill>
                  <a:srgbClr val="731B47"/>
                </a:solidFill>
                <a:latin typeface="Arial"/>
                <a:cs typeface="Arial"/>
              </a:rPr>
              <a:t>Travelers'</a:t>
            </a:r>
            <a:r>
              <a:rPr dirty="0" sz="1900" spc="-25" b="1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731B47"/>
                </a:solidFill>
                <a:latin typeface="Arial"/>
                <a:cs typeface="Arial"/>
              </a:rPr>
              <a:t>Experiences</a:t>
            </a:r>
            <a:r>
              <a:rPr dirty="0" sz="1900" spc="-30" b="1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731B47"/>
                </a:solidFill>
                <a:latin typeface="Arial"/>
                <a:cs typeface="Arial"/>
              </a:rPr>
              <a:t>and</a:t>
            </a:r>
            <a:r>
              <a:rPr dirty="0" sz="1900" spc="-25" b="1">
                <a:solidFill>
                  <a:srgbClr val="731B47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731B47"/>
                </a:solidFill>
                <a:latin typeface="Arial"/>
                <a:cs typeface="Arial"/>
              </a:rPr>
              <a:t>Preferences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u="heavy" sz="1900" spc="-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Arial"/>
                <a:cs typeface="Arial"/>
              </a:rPr>
              <a:t>Challenges</a:t>
            </a:r>
            <a:r>
              <a:rPr dirty="0" u="heavy" sz="1900" spc="-3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900" spc="-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Arial"/>
                <a:cs typeface="Arial"/>
              </a:rPr>
              <a:t>Faced</a:t>
            </a:r>
            <a:r>
              <a:rPr dirty="0" u="heavy" sz="1900" spc="-3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900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1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Understanding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nuances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travelers'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sentiments.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Handling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17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large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volume</a:t>
            </a:r>
            <a:r>
              <a:rPr dirty="0" sz="17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reviews</a:t>
            </a:r>
            <a:r>
              <a:rPr dirty="0" sz="17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7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ratings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effectively.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Identifying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key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attributes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that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influence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travelers'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decisions.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Ensuring</a:t>
            </a:r>
            <a:r>
              <a:rPr dirty="0" sz="17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accuracy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reliability.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D0D0D"/>
              </a:buClr>
              <a:buFont typeface="Arial"/>
              <a:buChar char="●"/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1900" spc="-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Strategies</a:t>
            </a:r>
            <a:r>
              <a:rPr dirty="0" u="heavy" sz="1900" spc="-10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1900" spc="-2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to</a:t>
            </a:r>
            <a:r>
              <a:rPr dirty="0" u="heavy" sz="1900" spc="-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1900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Overcome</a:t>
            </a:r>
            <a:r>
              <a:rPr dirty="0" u="heavy" sz="1900" spc="-5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1900" b="1">
                <a:solidFill>
                  <a:srgbClr val="272525"/>
                </a:solidFill>
                <a:uFill>
                  <a:solidFill>
                    <a:srgbClr val="272525"/>
                  </a:solidFill>
                </a:uFill>
                <a:latin typeface="Roboto"/>
                <a:cs typeface="Roboto"/>
              </a:rPr>
              <a:t>Challenges:</a:t>
            </a:r>
            <a:endParaRPr sz="1900">
              <a:latin typeface="Roboto"/>
              <a:cs typeface="Roboto"/>
            </a:endParaRPr>
          </a:p>
          <a:p>
            <a:pPr marL="469900" indent="-359410">
              <a:lnSpc>
                <a:spcPct val="100000"/>
              </a:lnSpc>
              <a:spcBef>
                <a:spcPts val="1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Implementing</a:t>
            </a:r>
            <a:r>
              <a:rPr dirty="0" sz="17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advanced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analysis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techniques.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Utilizing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machine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learning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algorithms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for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attribute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identification.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Conducting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thorough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data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preprocessing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cleaning.</a:t>
            </a:r>
            <a:endParaRPr sz="170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Collaborating</a:t>
            </a:r>
            <a:r>
              <a:rPr dirty="0" sz="17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domain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experts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0D0D"/>
                </a:solidFill>
                <a:latin typeface="Arial"/>
                <a:cs typeface="Arial"/>
              </a:rPr>
              <a:t>for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insights</a:t>
            </a:r>
            <a:r>
              <a:rPr dirty="0" sz="17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0D0D0D"/>
                </a:solidFill>
                <a:latin typeface="Arial"/>
                <a:cs typeface="Arial"/>
              </a:rPr>
              <a:t>validation.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7114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672" y="144752"/>
            <a:ext cx="2299335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100" spc="-5">
                <a:solidFill>
                  <a:srgbClr val="0C343D"/>
                </a:solidFill>
                <a:uFill>
                  <a:solidFill>
                    <a:srgbClr val="0C343D"/>
                  </a:solidFill>
                </a:uFill>
              </a:rPr>
              <a:t>Conclusion: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4849125" y="801717"/>
            <a:ext cx="3825240" cy="415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9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By scrutinizing positive and negative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experiences, we've identified critical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attributes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shape guest perceptions </a:t>
            </a:r>
            <a:r>
              <a:rPr dirty="0" sz="1600" spc="-4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dirty="0" sz="1600" spc="-1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influence</a:t>
            </a:r>
            <a:r>
              <a:rPr dirty="0" sz="1600" spc="-1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their</a:t>
            </a:r>
            <a:r>
              <a:rPr dirty="0" sz="1600" spc="-1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hotel</a:t>
            </a:r>
            <a:r>
              <a:rPr dirty="0" sz="1600" spc="-1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selections.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algn="just" marL="12700" marR="51435">
              <a:lnSpc>
                <a:spcPct val="140000"/>
              </a:lnSpc>
            </a:pP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Our proposed approach achieves high </a:t>
            </a:r>
            <a:r>
              <a:rPr dirty="0" sz="1600" spc="-4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accuracy and performance on different </a:t>
            </a:r>
            <a:r>
              <a:rPr dirty="0" sz="1600" spc="-4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datasets.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 marR="92710">
              <a:lnSpc>
                <a:spcPct val="139700"/>
              </a:lnSpc>
              <a:spcBef>
                <a:spcPts val="5"/>
              </a:spcBef>
            </a:pP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Future work can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focus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on improving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 feature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selection and augmenting data </a:t>
            </a:r>
            <a:r>
              <a:rPr dirty="0" sz="1600" spc="-4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34F5C"/>
                </a:solidFill>
                <a:latin typeface="Arial"/>
                <a:cs typeface="Arial"/>
              </a:rPr>
              <a:t>for</a:t>
            </a:r>
            <a:r>
              <a:rPr dirty="0" sz="1600" spc="-1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better</a:t>
            </a:r>
            <a:r>
              <a:rPr dirty="0" sz="1600" spc="-1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134F5C"/>
                </a:solidFill>
                <a:latin typeface="Arial"/>
                <a:cs typeface="Arial"/>
              </a:rPr>
              <a:t>model performance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816632"/>
            <a:ext cx="886650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5" b="0">
                <a:solidFill>
                  <a:srgbClr val="0C343D"/>
                </a:solidFill>
                <a:latin typeface="Arial MT"/>
                <a:cs typeface="Arial MT"/>
              </a:rPr>
              <a:t>EXPLOR</a:t>
            </a:r>
            <a:r>
              <a:rPr dirty="0" sz="4600" spc="-345" b="0">
                <a:solidFill>
                  <a:srgbClr val="0C343D"/>
                </a:solidFill>
                <a:latin typeface="Arial MT"/>
                <a:cs typeface="Arial MT"/>
              </a:rPr>
              <a:t>A</a:t>
            </a:r>
            <a:r>
              <a:rPr dirty="0" sz="4600" spc="-90" b="0">
                <a:solidFill>
                  <a:srgbClr val="0C343D"/>
                </a:solidFill>
                <a:latin typeface="Arial MT"/>
                <a:cs typeface="Arial MT"/>
              </a:rPr>
              <a:t>T</a:t>
            </a:r>
            <a:r>
              <a:rPr dirty="0" sz="4600" spc="-5" b="0">
                <a:solidFill>
                  <a:srgbClr val="0C343D"/>
                </a:solidFill>
                <a:latin typeface="Arial MT"/>
                <a:cs typeface="Arial MT"/>
              </a:rPr>
              <a:t>O</a:t>
            </a:r>
            <a:r>
              <a:rPr dirty="0" sz="4600" spc="-90" b="0">
                <a:solidFill>
                  <a:srgbClr val="0C343D"/>
                </a:solidFill>
                <a:latin typeface="Arial MT"/>
                <a:cs typeface="Arial MT"/>
              </a:rPr>
              <a:t>R</a:t>
            </a:r>
            <a:r>
              <a:rPr dirty="0" sz="4600" b="0">
                <a:solidFill>
                  <a:srgbClr val="0C343D"/>
                </a:solidFill>
                <a:latin typeface="Arial MT"/>
                <a:cs typeface="Arial MT"/>
              </a:rPr>
              <a:t>Y</a:t>
            </a:r>
            <a:r>
              <a:rPr dirty="0" sz="4600" spc="-95" b="0">
                <a:solidFill>
                  <a:srgbClr val="0C343D"/>
                </a:solidFill>
                <a:latin typeface="Arial MT"/>
                <a:cs typeface="Arial MT"/>
              </a:rPr>
              <a:t> </a:t>
            </a:r>
            <a:r>
              <a:rPr dirty="0" sz="4600" spc="-5" b="0">
                <a:solidFill>
                  <a:srgbClr val="0C343D"/>
                </a:solidFill>
                <a:latin typeface="Arial MT"/>
                <a:cs typeface="Arial MT"/>
              </a:rPr>
              <a:t>D</a:t>
            </a:r>
            <a:r>
              <a:rPr dirty="0" sz="4600" spc="-345" b="0">
                <a:solidFill>
                  <a:srgbClr val="0C343D"/>
                </a:solidFill>
                <a:latin typeface="Arial MT"/>
                <a:cs typeface="Arial MT"/>
              </a:rPr>
              <a:t>AT</a:t>
            </a:r>
            <a:r>
              <a:rPr dirty="0" sz="4600" b="0">
                <a:solidFill>
                  <a:srgbClr val="0C343D"/>
                </a:solidFill>
                <a:latin typeface="Arial MT"/>
                <a:cs typeface="Arial MT"/>
              </a:rPr>
              <a:t>A</a:t>
            </a:r>
            <a:r>
              <a:rPr dirty="0" sz="4600" spc="-515" b="0">
                <a:solidFill>
                  <a:srgbClr val="0C343D"/>
                </a:solidFill>
                <a:latin typeface="Arial MT"/>
                <a:cs typeface="Arial MT"/>
              </a:rPr>
              <a:t> </a:t>
            </a:r>
            <a:r>
              <a:rPr dirty="0" sz="4600" spc="-5" b="0">
                <a:solidFill>
                  <a:srgbClr val="0C343D"/>
                </a:solidFill>
                <a:latin typeface="Arial MT"/>
                <a:cs typeface="Arial MT"/>
              </a:rPr>
              <a:t>ANA</a:t>
            </a:r>
            <a:r>
              <a:rPr dirty="0" sz="4600" spc="-345" b="0">
                <a:solidFill>
                  <a:srgbClr val="0C343D"/>
                </a:solidFill>
                <a:latin typeface="Arial MT"/>
                <a:cs typeface="Arial MT"/>
              </a:rPr>
              <a:t>L</a:t>
            </a:r>
            <a:r>
              <a:rPr dirty="0" sz="4600" spc="-5" b="0">
                <a:solidFill>
                  <a:srgbClr val="0C343D"/>
                </a:solidFill>
                <a:latin typeface="Arial MT"/>
                <a:cs typeface="Arial MT"/>
              </a:rPr>
              <a:t>YSIS</a:t>
            </a:r>
            <a:endParaRPr sz="4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74" y="272815"/>
            <a:ext cx="298450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/>
              <a:t>Overview</a:t>
            </a:r>
            <a:r>
              <a:rPr dirty="0" sz="2000" spc="-35"/>
              <a:t> </a:t>
            </a:r>
            <a:r>
              <a:rPr dirty="0" sz="2000" spc="-5"/>
              <a:t>of</a:t>
            </a:r>
            <a:r>
              <a:rPr dirty="0" sz="2000" spc="-30"/>
              <a:t> </a:t>
            </a:r>
            <a:r>
              <a:rPr dirty="0" sz="2000"/>
              <a:t>the</a:t>
            </a:r>
            <a:r>
              <a:rPr dirty="0" sz="2000" spc="-35"/>
              <a:t> </a:t>
            </a:r>
            <a:r>
              <a:rPr dirty="0" sz="2000" spc="-5"/>
              <a:t>Dataset: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82974" y="537482"/>
            <a:ext cx="8625840" cy="423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3250" indent="457200">
              <a:lnSpc>
                <a:spcPct val="114999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The dataset which consists of 20,000 reviews and ratings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5" b="1">
                <a:latin typeface="Arial"/>
                <a:cs typeface="Arial"/>
              </a:rPr>
              <a:t>different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hotels.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1.Size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The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dataset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comprises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of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roughly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20000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reviews.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2.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EDA</a:t>
            </a:r>
            <a:endParaRPr sz="2000">
              <a:latin typeface="Arial"/>
              <a:cs typeface="Arial"/>
            </a:endParaRPr>
          </a:p>
          <a:p>
            <a:pPr marL="12700" marR="46482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Arial"/>
                <a:cs typeface="Arial"/>
              </a:rPr>
              <a:t>Exploratory Data Analysis is used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identify patterns and </a:t>
            </a:r>
            <a:r>
              <a:rPr dirty="0" sz="1800" b="1">
                <a:latin typeface="Arial"/>
                <a:cs typeface="Arial"/>
              </a:rPr>
              <a:t>trends </a:t>
            </a:r>
            <a:r>
              <a:rPr dirty="0" sz="1800" spc="-5" b="1">
                <a:latin typeface="Arial"/>
                <a:cs typeface="Arial"/>
              </a:rPr>
              <a:t>within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49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datasets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 MT"/>
              <a:cs typeface="Arial MT"/>
            </a:endParaRPr>
          </a:p>
          <a:p>
            <a:pPr algn="just" marL="12700" marR="5080">
              <a:lnSpc>
                <a:spcPts val="1939"/>
              </a:lnSpc>
            </a:pPr>
            <a:r>
              <a:rPr dirty="0" sz="1800" spc="-5" b="1">
                <a:latin typeface="Arial"/>
                <a:cs typeface="Arial"/>
              </a:rPr>
              <a:t>Exploratory</a:t>
            </a:r>
            <a:r>
              <a:rPr dirty="0" sz="1800" spc="3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27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Analysis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(EDA)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approach</a:t>
            </a:r>
            <a:r>
              <a:rPr dirty="0" sz="1800" spc="3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</a:t>
            </a:r>
            <a:r>
              <a:rPr dirty="0" sz="1800" spc="3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used</a:t>
            </a:r>
            <a:r>
              <a:rPr dirty="0" sz="1800" spc="3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analyze</a:t>
            </a:r>
            <a:r>
              <a:rPr dirty="0" sz="1800" spc="3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 and discover patterns, or check assumptions in data with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help of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statistical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summaries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graphical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representations;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It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can</a:t>
            </a:r>
            <a:r>
              <a:rPr dirty="0" sz="1800" spc="49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also</a:t>
            </a:r>
            <a:r>
              <a:rPr dirty="0" sz="1800" spc="49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help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determine if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statistical </a:t>
            </a:r>
            <a:r>
              <a:rPr dirty="0" sz="1800" b="1">
                <a:latin typeface="Arial"/>
                <a:cs typeface="Arial"/>
              </a:rPr>
              <a:t>techniques </a:t>
            </a:r>
            <a:r>
              <a:rPr dirty="0" sz="1800" spc="-5" b="1">
                <a:latin typeface="Arial"/>
                <a:cs typeface="Arial"/>
              </a:rPr>
              <a:t>you are considering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5" b="1">
                <a:latin typeface="Arial"/>
                <a:cs typeface="Arial"/>
              </a:rPr>
              <a:t>data analysis are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appropriate.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5" y="307790"/>
            <a:ext cx="3649979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95959"/>
                </a:solidFill>
              </a:rPr>
              <a:t>Given</a:t>
            </a:r>
            <a:r>
              <a:rPr dirty="0" sz="2000" spc="-35">
                <a:solidFill>
                  <a:srgbClr val="595959"/>
                </a:solidFill>
              </a:rPr>
              <a:t> </a:t>
            </a:r>
            <a:r>
              <a:rPr dirty="0" sz="2000" spc="-5">
                <a:solidFill>
                  <a:srgbClr val="595959"/>
                </a:solidFill>
              </a:rPr>
              <a:t>Dataset</a:t>
            </a:r>
            <a:r>
              <a:rPr dirty="0" sz="2000" spc="-30">
                <a:solidFill>
                  <a:srgbClr val="595959"/>
                </a:solidFill>
              </a:rPr>
              <a:t> </a:t>
            </a:r>
            <a:r>
              <a:rPr dirty="0" sz="2000">
                <a:solidFill>
                  <a:srgbClr val="595959"/>
                </a:solidFill>
              </a:rPr>
              <a:t>:</a:t>
            </a:r>
            <a:r>
              <a:rPr dirty="0" sz="2000" spc="-35">
                <a:solidFill>
                  <a:srgbClr val="595959"/>
                </a:solidFill>
              </a:rPr>
              <a:t> </a:t>
            </a:r>
            <a:r>
              <a:rPr dirty="0" sz="2000" spc="-5">
                <a:solidFill>
                  <a:srgbClr val="595959"/>
                </a:solidFill>
              </a:rPr>
              <a:t>Hotel_reviews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12" y="0"/>
            <a:ext cx="8905874" cy="3662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442" y="1787456"/>
            <a:ext cx="772160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5">
                <a:solidFill>
                  <a:srgbClr val="4C1130"/>
                </a:solidFill>
              </a:rPr>
              <a:t>D</a:t>
            </a:r>
            <a:r>
              <a:rPr dirty="0" sz="5800" spc="-434">
                <a:solidFill>
                  <a:srgbClr val="4C1130"/>
                </a:solidFill>
              </a:rPr>
              <a:t>AT</a:t>
            </a:r>
            <a:r>
              <a:rPr dirty="0" sz="5800">
                <a:solidFill>
                  <a:srgbClr val="4C1130"/>
                </a:solidFill>
              </a:rPr>
              <a:t>A</a:t>
            </a:r>
            <a:r>
              <a:rPr dirty="0" sz="5800" spc="-225">
                <a:solidFill>
                  <a:srgbClr val="4C1130"/>
                </a:solidFill>
              </a:rPr>
              <a:t> </a:t>
            </a:r>
            <a:r>
              <a:rPr dirty="0" sz="5800" spc="-10">
                <a:solidFill>
                  <a:srgbClr val="4C1130"/>
                </a:solidFill>
              </a:rPr>
              <a:t>VISUALIZ</a:t>
            </a:r>
            <a:r>
              <a:rPr dirty="0" sz="5800" spc="-434">
                <a:solidFill>
                  <a:srgbClr val="4C1130"/>
                </a:solidFill>
              </a:rPr>
              <a:t>A</a:t>
            </a:r>
            <a:r>
              <a:rPr dirty="0" sz="5800" spc="-5">
                <a:solidFill>
                  <a:srgbClr val="4C1130"/>
                </a:solidFill>
              </a:rPr>
              <a:t>TION</a:t>
            </a:r>
            <a:endParaRPr sz="5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25" y="168855"/>
            <a:ext cx="7536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#</a:t>
            </a:r>
            <a:r>
              <a:rPr dirty="0" sz="1800" spc="-10" b="1">
                <a:latin typeface="Arial"/>
                <a:cs typeface="Arial"/>
              </a:rPr>
              <a:t> Visualize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5" b="1">
                <a:latin typeface="Arial"/>
                <a:cs typeface="Arial"/>
              </a:rPr>
              <a:t> distribution of </a:t>
            </a:r>
            <a:r>
              <a:rPr dirty="0" sz="1800" b="1">
                <a:latin typeface="Arial"/>
                <a:cs typeface="Arial"/>
              </a:rPr>
              <a:t>ratings: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Most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of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rating are in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and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57" y="992779"/>
            <a:ext cx="8422495" cy="4132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P339_Group2_Hotel Rating Classification</dc:title>
  <dcterms:created xsi:type="dcterms:W3CDTF">2024-02-13T12:23:48Z</dcterms:created>
  <dcterms:modified xsi:type="dcterms:W3CDTF">2024-02-13T12:23:48Z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