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4" r:id="rId1"/>
  </p:sldMasterIdLst>
  <p:notesMasterIdLst>
    <p:notesMasterId r:id="rId28"/>
  </p:notesMasterIdLst>
  <p:sldIdLst>
    <p:sldId id="256" r:id="rId2"/>
    <p:sldId id="257" r:id="rId3"/>
    <p:sldId id="285" r:id="rId4"/>
    <p:sldId id="259" r:id="rId5"/>
    <p:sldId id="260" r:id="rId6"/>
    <p:sldId id="261" r:id="rId7"/>
    <p:sldId id="262" r:id="rId8"/>
    <p:sldId id="263" r:id="rId9"/>
    <p:sldId id="290" r:id="rId10"/>
    <p:sldId id="291" r:id="rId11"/>
    <p:sldId id="267" r:id="rId12"/>
    <p:sldId id="268" r:id="rId13"/>
    <p:sldId id="287" r:id="rId14"/>
    <p:sldId id="288" r:id="rId15"/>
    <p:sldId id="269" r:id="rId16"/>
    <p:sldId id="270" r:id="rId17"/>
    <p:sldId id="271" r:id="rId18"/>
    <p:sldId id="292" r:id="rId19"/>
    <p:sldId id="272" r:id="rId20"/>
    <p:sldId id="273" r:id="rId21"/>
    <p:sldId id="274" r:id="rId22"/>
    <p:sldId id="275" r:id="rId23"/>
    <p:sldId id="276" r:id="rId24"/>
    <p:sldId id="278" r:id="rId25"/>
    <p:sldId id="280" r:id="rId26"/>
    <p:sldId id="286" r:id="rId27"/>
  </p:sldIdLst>
  <p:sldSz cx="12192000" cy="6858000"/>
  <p:notesSz cx="6858000" cy="9144000"/>
  <p:embeddedFontLst>
    <p:embeddedFont>
      <p:font typeface="Bookman Old Style" panose="02050604050505020204" pitchFamily="18" charset="0"/>
      <p:regular r:id="rId29"/>
      <p:bold r:id="rId30"/>
      <p:italic r:id="rId31"/>
      <p:boldItalic r:id="rId32"/>
    </p:embeddedFont>
    <p:embeddedFont>
      <p:font typeface="Constantia" panose="02030602050306030303" pitchFamily="18" charset="0"/>
      <p:regular r:id="rId33"/>
      <p:bold r:id="rId34"/>
      <p:italic r:id="rId35"/>
      <p:boldItalic r:id="rId36"/>
    </p:embeddedFont>
    <p:embeddedFont>
      <p:font typeface="Tw Cen MT" panose="020B06020201040206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Wd5BEAeHTZL4D55eBipBDoBT4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77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4805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58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92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31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324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77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4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78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6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23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0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9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5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51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9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ctrTitle"/>
          </p:nvPr>
        </p:nvSpPr>
        <p:spPr>
          <a:xfrm>
            <a:off x="2593910" y="821095"/>
            <a:ext cx="8850111" cy="105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Bookman Old Style"/>
              <a:buNone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PROJECT-P339</a:t>
            </a:r>
            <a:b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</a:b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 HOTEL RATING CLASSIFICATION </a:t>
            </a:r>
          </a:p>
        </p:txBody>
      </p:sp>
      <p:sp>
        <p:nvSpPr>
          <p:cNvPr id="115" name="Google Shape;115;p1"/>
          <p:cNvSpPr txBox="1">
            <a:spLocks noGrp="1"/>
          </p:cNvSpPr>
          <p:nvPr>
            <p:ph type="subTitle" idx="1"/>
          </p:nvPr>
        </p:nvSpPr>
        <p:spPr>
          <a:xfrm>
            <a:off x="2416629" y="2332234"/>
            <a:ext cx="9470571" cy="43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lvl="0" indent="0" algn="l">
              <a:spcBef>
                <a:spcPts val="360"/>
              </a:spcBef>
              <a:buSzPts val="1710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Group 2: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algn="l">
              <a:spcBef>
                <a:spcPts val="360"/>
              </a:spcBef>
              <a:buSzPts val="1710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Group Members: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MR. ARUN KUMAR UDAY PRATAP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MR. BHARATH THORLIKONDA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MR. HAVISHMAN SHIVAJI GHATGE</a:t>
            </a:r>
            <a:b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MS. KIRTEE SHIRSAT</a:t>
            </a:r>
            <a:b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MR. NIMISH RANADE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MS. RAKSHA SUBHASH KALE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MS. RIFATH YASMEEN</a:t>
            </a:r>
            <a:b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endParaRPr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400" y="30431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C1DD6-4D6C-B78D-8439-7671E48C0B90}"/>
              </a:ext>
            </a:extLst>
          </p:cNvPr>
          <p:cNvSpPr txBox="1"/>
          <p:nvPr/>
        </p:nvSpPr>
        <p:spPr>
          <a:xfrm>
            <a:off x="2922814" y="725069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  <a:sym typeface="Bookman Old Style"/>
              </a:rPr>
              <a:t>PIE PLOT: Positive, Negative and Neutral Ratings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F3CB6-297E-6566-5C35-681B3F01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1760220"/>
            <a:ext cx="489204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866335" y="1281742"/>
            <a:ext cx="10515600" cy="6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PRE-PROCESSING STEPS:</a:t>
            </a:r>
            <a:endParaRPr lang="en-US" sz="3200" b="1" i="0" u="none" strike="noStrike" cap="none" dirty="0">
              <a:solidFill>
                <a:schemeClr val="bg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391886" y="2444620"/>
            <a:ext cx="11644603" cy="277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Cleaning the data by removing punctuations, </a:t>
            </a: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h</a:t>
            </a:r>
            <a:r>
              <a:rPr lang="en-US" sz="2000" b="1" i="0" u="none" strike="noStrike" cap="none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ashtags,</a:t>
            </a: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RH, </a:t>
            </a:r>
            <a:r>
              <a:rPr lang="en-US" sz="2000" b="1" i="0" u="none" strike="noStrike" cap="none" dirty="0" err="1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urls</a:t>
            </a:r>
            <a:r>
              <a:rPr lang="en-US" sz="2000" b="1" i="0" u="none" strike="noStrike" cap="none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, tags from the data.</a:t>
            </a:r>
            <a:endParaRPr sz="2000" b="1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Removing Stop words.</a:t>
            </a:r>
            <a:endParaRPr sz="2000" b="1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Reducing words to their root form through Lemmatization.</a:t>
            </a:r>
            <a:endParaRPr sz="2000" b="1" dirty="0">
              <a:latin typeface="Bookman Old Style" panose="02050604050505020204" pitchFamily="18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Finding Polarity and subjectivity of the words to understand the sentiment behind it.</a:t>
            </a:r>
            <a:endParaRPr sz="2000" b="1" dirty="0">
              <a:latin typeface="Bookman Old Style" panose="020506040505050202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sz="2000" b="1" i="0" u="none" strike="noStrike" cap="none" dirty="0">
              <a:latin typeface="Bookman Old Style" panose="02050604050505020204" pitchFamily="18" charset="0"/>
              <a:ea typeface="Constantia"/>
              <a:cs typeface="Constantia"/>
              <a:sym typeface="Constantia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110" y="27939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1303211" y="288820"/>
            <a:ext cx="11209106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WORD CLOUD</a:t>
            </a:r>
            <a:br>
              <a:rPr lang="en-US" sz="2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dirty="0"/>
          </a:p>
        </p:txBody>
      </p:sp>
      <p:sp>
        <p:nvSpPr>
          <p:cNvPr id="213" name="Google Shape;213;p13"/>
          <p:cNvSpPr txBox="1"/>
          <p:nvPr/>
        </p:nvSpPr>
        <p:spPr>
          <a:xfrm>
            <a:off x="1231641" y="5280155"/>
            <a:ext cx="100304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Most of the words are indeed related to the customer experience with the hotel stay: great, nice, awesome, good, expensive etc. </a:t>
            </a:r>
            <a:endParaRPr b="1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Some words are related to the hotels: hotel, rooms, parking etc.</a:t>
            </a:r>
            <a:endParaRPr b="1" dirty="0">
              <a:latin typeface="Bookman Old Style" panose="02050604050505020204" pitchFamily="18" charset="0"/>
            </a:endParaRPr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502" y="25802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22F5D9-5D02-181B-E25E-3837A3DC0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05" y="838589"/>
            <a:ext cx="7517497" cy="44415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A767C1-037B-ED24-E782-719ECB777241}"/>
              </a:ext>
            </a:extLst>
          </p:cNvPr>
          <p:cNvSpPr txBox="1"/>
          <p:nvPr/>
        </p:nvSpPr>
        <p:spPr>
          <a:xfrm>
            <a:off x="3697255" y="277199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  <a:sym typeface="Bookman Old Style"/>
              </a:rPr>
              <a:t>Word Cloud of Positive Reviews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A4F27-1595-130F-A419-DAEF656D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838200"/>
            <a:ext cx="95859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154937-24DC-A81B-B88C-B1B6D7CBED7D}"/>
              </a:ext>
            </a:extLst>
          </p:cNvPr>
          <p:cNvSpPr txBox="1"/>
          <p:nvPr/>
        </p:nvSpPr>
        <p:spPr>
          <a:xfrm>
            <a:off x="4042488" y="267869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man Old Style"/>
                <a:sym typeface="Bookman Old Style"/>
              </a:rPr>
              <a:t>Word Cloud of Negative Reviews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F8C1B-2910-5503-7966-E7C49975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883920"/>
            <a:ext cx="9875520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95997" y="733102"/>
            <a:ext cx="10515600" cy="6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Bookman Old Style"/>
              <a:buNone/>
            </a:pPr>
            <a:r>
              <a:rPr lang="en-US" sz="3200" b="1" dirty="0"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n-gram analysis</a:t>
            </a:r>
            <a:endParaRPr sz="3200" b="1" dirty="0">
              <a:solidFill>
                <a:schemeClr val="bg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680723" y="2059108"/>
            <a:ext cx="10802420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[('great location', 845),                     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('staff friendly', 763),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</a:t>
            </a:r>
            <a:r>
              <a:rPr lang="en-US" sz="1800" b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punta</a:t>
            </a: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 b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cana</a:t>
            </a: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', 565),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('walking distance', 528),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('friendly helpful', 503),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('staff helpful', 416),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('good value', 414),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('stayed nights', 409),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('minute walk', 402),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('great time', 401)]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6555544" y="2067950"/>
            <a:ext cx="497996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[('great location', 1014),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('staff friendly', 1013),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('friendly helpful', 777),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('highly recommend', 736),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('walking distance', 735),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</a:t>
            </a:r>
            <a:r>
              <a:rPr lang="en-US" sz="1800" b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punta</a:t>
            </a: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 b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cana</a:t>
            </a: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', 603),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('staff helpful', 540),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('place stay', 540),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('stayed nights', 511),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('minute walk', 511)]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31520" y="1448973"/>
            <a:ext cx="45579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Bigram rating counts for 4 and 5</a:t>
            </a:r>
            <a:endParaRPr sz="2000" dirty="0">
              <a:solidFill>
                <a:schemeClr val="bg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8612" y="21673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801858" y="1600356"/>
            <a:ext cx="4514072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4</a:t>
            </a:r>
            <a:endParaRPr lang="en-US" dirty="0"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[('staff friendly helpful', 298),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('good value money', 125),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('10 minute walk', 99),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('great place stay', 98),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('flat screen tv', 89),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('easy walking distance', 85),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('la carte restaurants', 85),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('king size bed', 73),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('staff helpful friendly', 68),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('free internet access', 68)]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6398935" y="1720860"/>
            <a:ext cx="440318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[('staff friendly helpful', 403),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('great place stay', 169),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('flat screen tv', 151),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('king size bed', 114),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('10 minute walk', 114),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('staff helpful friendly', 104),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('great location great', 100),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('free internet access', 100),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('easy walking distance', 96),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 ('staff extremely helpful', 94)]</a:t>
            </a:r>
            <a:endParaRPr sz="1800" b="1" dirty="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801858" y="1139483"/>
            <a:ext cx="697757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Tri gram rating counts for 4 and 5</a:t>
            </a:r>
            <a:endParaRPr sz="1800" b="1" dirty="0">
              <a:solidFill>
                <a:schemeClr val="bg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110" y="4219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/>
        </p:nvSpPr>
        <p:spPr>
          <a:xfrm>
            <a:off x="898500" y="976042"/>
            <a:ext cx="11352944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Check for common words in highest rated reviews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905068" y="1720840"/>
            <a:ext cx="10980419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{</a:t>
            </a:r>
            <a:r>
              <a:rPr lang="en-US" sz="20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'great location',</a:t>
            </a:r>
            <a:endParaRPr b="1"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 '</a:t>
            </a:r>
            <a:r>
              <a:rPr lang="en-US" sz="2000" b="1" dirty="0" err="1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punta</a:t>
            </a:r>
            <a:r>
              <a:rPr lang="en-US" sz="20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 </a:t>
            </a:r>
            <a:r>
              <a:rPr lang="en-US" sz="2000" b="1" dirty="0" err="1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cana</a:t>
            </a:r>
            <a:r>
              <a:rPr lang="en-US" sz="20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',</a:t>
            </a:r>
            <a:endParaRPr b="1"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 'staff friendly',</a:t>
            </a:r>
            <a:endParaRPr b="1"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 'stayed nights',</a:t>
            </a:r>
            <a:endParaRPr b="1"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 'walking distance</a:t>
            </a:r>
            <a:r>
              <a:rPr lang="en-US" sz="2000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’}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ookman Old Style" panose="02050604050505020204" pitchFamily="18" charset="0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ookman Old Style" panose="02050604050505020204" pitchFamily="18" charset="0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ookman Old Style" panose="02050604050505020204" pitchFamily="18" charset="0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Check for common words in least rated reviews</a:t>
            </a:r>
            <a:endParaRPr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{</a:t>
            </a:r>
            <a:r>
              <a:rPr lang="en-US" sz="2000" b="1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'</a:t>
            </a:r>
            <a:r>
              <a:rPr lang="en-US" sz="2000" b="1" dirty="0" err="1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punta</a:t>
            </a:r>
            <a:r>
              <a:rPr lang="en-US" sz="2000" b="1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2000" b="1" dirty="0" err="1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cana</a:t>
            </a:r>
            <a:r>
              <a:rPr lang="en-US" sz="2000" b="1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', '</a:t>
            </a:r>
            <a:r>
              <a:rPr lang="en-US" sz="2000" b="1" dirty="0" err="1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san</a:t>
            </a:r>
            <a:r>
              <a:rPr lang="en-US" sz="2000" b="1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2000" b="1" dirty="0" err="1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juan</a:t>
            </a:r>
            <a:r>
              <a:rPr lang="en-US" sz="2000" b="1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'}</a:t>
            </a:r>
            <a:endParaRPr sz="1800" b="1" dirty="0"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6989" y="3251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5D14A-F7E4-04BC-65A4-41255B4764A1}"/>
              </a:ext>
            </a:extLst>
          </p:cNvPr>
          <p:cNvSpPr txBox="1"/>
          <p:nvPr/>
        </p:nvSpPr>
        <p:spPr>
          <a:xfrm>
            <a:off x="2904152" y="1004988"/>
            <a:ext cx="6211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/>
                <a:sym typeface="Bookman Old Style"/>
              </a:rPr>
              <a:t>LEMMATIZATION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32B58-A9A2-F459-B5D0-DE057EF6DD32}"/>
              </a:ext>
            </a:extLst>
          </p:cNvPr>
          <p:cNvSpPr txBox="1"/>
          <p:nvPr/>
        </p:nvSpPr>
        <p:spPr>
          <a:xfrm>
            <a:off x="1787977" y="2032728"/>
            <a:ext cx="8444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Bookman Old Style" panose="02050604050505020204" pitchFamily="18" charset="0"/>
              </a:rPr>
              <a:t>After applying lemmatization ;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Bookman Old Style" panose="02050604050505020204" pitchFamily="18" charset="0"/>
              </a:rPr>
              <a:t>Number of characters have been reduced from 655 to 623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Bookman Old Style" panose="02050604050505020204" pitchFamily="18" charset="0"/>
              </a:rPr>
              <a:t>Number of words in review has been retained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Bookman Old Style" panose="02050604050505020204" pitchFamily="18" charset="0"/>
              </a:rPr>
              <a:t>They are converted to their base/root/stem/words</a:t>
            </a:r>
          </a:p>
        </p:txBody>
      </p:sp>
    </p:spTree>
    <p:extLst>
      <p:ext uri="{BB962C8B-B14F-4D97-AF65-F5344CB8AC3E}">
        <p14:creationId xmlns:p14="http://schemas.microsoft.com/office/powerpoint/2010/main" val="393851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0789" y="872198"/>
            <a:ext cx="9212325" cy="535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3115" y="27343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/>
        </p:nvSpPr>
        <p:spPr>
          <a:xfrm>
            <a:off x="979714" y="1083267"/>
            <a:ext cx="920931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OBJECTIVE: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This is a Classification Project. Our goal is to examine how travelers are communicating their positive and negative experiences in online platforms for staying in a specific hotel and major objective is what are the attributes that travelers are considering while selecting a hotel. </a:t>
            </a:r>
            <a:endParaRPr sz="1800" b="1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With this, the manager can understand which elements of their hotel influence more in forming a positive review or improves hotel brand image.</a:t>
            </a:r>
            <a:endParaRPr sz="1800" b="1"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2857" y="255857"/>
            <a:ext cx="1188823" cy="41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291" y="562708"/>
            <a:ext cx="9261566" cy="554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3115" y="15134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108" y="815926"/>
            <a:ext cx="9427651" cy="556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9870" y="21886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7584" y="576775"/>
            <a:ext cx="9260846" cy="567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8430" y="37109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474" y="618978"/>
            <a:ext cx="9588137" cy="565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01492" y="20761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BUILDING</a:t>
            </a:r>
            <a:endParaRPr sz="4400" b="1" dirty="0">
              <a:solidFill>
                <a:schemeClr val="bg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6990" y="218863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E0C973-544F-EECE-4A11-C53CB80EDEBC}"/>
              </a:ext>
            </a:extLst>
          </p:cNvPr>
          <p:cNvSpPr txBox="1"/>
          <p:nvPr/>
        </p:nvSpPr>
        <p:spPr>
          <a:xfrm>
            <a:off x="2157704" y="3992242"/>
            <a:ext cx="8152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 panose="02050604050505020204" pitchFamily="18" charset="0"/>
                <a:ea typeface="Constantia"/>
                <a:cs typeface="Constantia"/>
                <a:sym typeface="Constantia"/>
              </a:rPr>
              <a:t>Using TF-IDF Data is converted into structured numerical format.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C9007-DB28-881C-4BF4-E4433476A9CE}"/>
              </a:ext>
            </a:extLst>
          </p:cNvPr>
          <p:cNvSpPr txBox="1"/>
          <p:nvPr/>
        </p:nvSpPr>
        <p:spPr>
          <a:xfrm>
            <a:off x="1557822" y="949001"/>
            <a:ext cx="907635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1.Decision Tree Classifier:</a:t>
            </a: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train dataset is 1.0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test dataset is 0.939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b="1" dirty="0"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  <a:cs typeface="Calibri"/>
                <a:sym typeface="Calibri"/>
              </a:rPr>
              <a:t>2.Logistic Regression Model:</a:t>
            </a: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train dataset is 0.974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test dataset is 0.964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b="1" dirty="0"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3.Random Forest Classifier:</a:t>
            </a: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train dataset is 0.999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test dataset is 0.951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b="1" dirty="0"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4.SVM-Support Vector Machine</a:t>
            </a: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train dataset is 0.996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Accuracy of test dataset is 0.959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8AD11-F9C0-7014-792B-BD66D71DCB3D}"/>
              </a:ext>
            </a:extLst>
          </p:cNvPr>
          <p:cNvSpPr txBox="1"/>
          <p:nvPr/>
        </p:nvSpPr>
        <p:spPr>
          <a:xfrm>
            <a:off x="2323322" y="2332653"/>
            <a:ext cx="7268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Bookman Old Style" panose="02050604050505020204" pitchFamily="18" charset="0"/>
              </a:rPr>
              <a:t>THANK YOU</a:t>
            </a:r>
            <a:endParaRPr lang="en-IN" sz="8000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B4DD3A-ED7D-5A3F-78FC-396CB1B332EA}"/>
              </a:ext>
            </a:extLst>
          </p:cNvPr>
          <p:cNvSpPr/>
          <p:nvPr/>
        </p:nvSpPr>
        <p:spPr>
          <a:xfrm>
            <a:off x="2323322" y="2043404"/>
            <a:ext cx="7268547" cy="2006082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2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DA0D0E-516B-4449-B770-F72EAA942511}"/>
              </a:ext>
            </a:extLst>
          </p:cNvPr>
          <p:cNvSpPr/>
          <p:nvPr/>
        </p:nvSpPr>
        <p:spPr>
          <a:xfrm>
            <a:off x="4450702" y="1051251"/>
            <a:ext cx="2929812" cy="665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ookman Old Style"/>
              <a:buNone/>
            </a:pPr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Understanding The Business 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07D06-E326-B989-D7F9-E6D1ED9DEDB6}"/>
              </a:ext>
            </a:extLst>
          </p:cNvPr>
          <p:cNvSpPr/>
          <p:nvPr/>
        </p:nvSpPr>
        <p:spPr>
          <a:xfrm>
            <a:off x="4450700" y="2046516"/>
            <a:ext cx="2929813" cy="6655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ookman Old Style"/>
              <a:buNone/>
            </a:pPr>
            <a:r>
              <a:rPr lang="en-US" sz="1800" b="1">
                <a:solidFill>
                  <a:schemeClr val="tx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Data Collection</a:t>
            </a:r>
            <a:endParaRPr lang="en-US" sz="1800" b="1" dirty="0">
              <a:solidFill>
                <a:schemeClr val="tx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DA601-6005-CDEF-8364-E38651D2FBBA}"/>
              </a:ext>
            </a:extLst>
          </p:cNvPr>
          <p:cNvSpPr/>
          <p:nvPr/>
        </p:nvSpPr>
        <p:spPr>
          <a:xfrm>
            <a:off x="4450699" y="5032315"/>
            <a:ext cx="2929813" cy="6655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ookman Old Style"/>
              <a:buNone/>
            </a:pPr>
            <a:r>
              <a:rPr lang="en-US" sz="1800" b="1">
                <a:solidFill>
                  <a:schemeClr val="tx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Model Evaluation</a:t>
            </a:r>
            <a:endParaRPr lang="en-US" sz="1800" b="1" dirty="0">
              <a:solidFill>
                <a:schemeClr val="tx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C0F26-0310-1F57-99E1-C612EA86FD61}"/>
              </a:ext>
            </a:extLst>
          </p:cNvPr>
          <p:cNvSpPr/>
          <p:nvPr/>
        </p:nvSpPr>
        <p:spPr>
          <a:xfrm>
            <a:off x="4450699" y="4037049"/>
            <a:ext cx="2929813" cy="6655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ookman Old Style"/>
              <a:buNone/>
            </a:pPr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Model Building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14102-AE42-B84C-6E42-F7E77CF62625}"/>
              </a:ext>
            </a:extLst>
          </p:cNvPr>
          <p:cNvSpPr/>
          <p:nvPr/>
        </p:nvSpPr>
        <p:spPr>
          <a:xfrm>
            <a:off x="4450700" y="3041782"/>
            <a:ext cx="2929813" cy="6655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ookman Old Style"/>
              <a:buNone/>
            </a:pPr>
            <a:r>
              <a:rPr lang="en-US" sz="1800" b="1">
                <a:solidFill>
                  <a:schemeClr val="tx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EDA</a:t>
            </a:r>
            <a:endParaRPr lang="en-US" sz="1800" b="1" dirty="0">
              <a:solidFill>
                <a:schemeClr val="tx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953A42-9F16-31E7-B70D-E0BB1F984D2D}"/>
              </a:ext>
            </a:extLst>
          </p:cNvPr>
          <p:cNvSpPr/>
          <p:nvPr/>
        </p:nvSpPr>
        <p:spPr>
          <a:xfrm>
            <a:off x="4450699" y="6027581"/>
            <a:ext cx="2929813" cy="6655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ookman Old Style"/>
              <a:buNone/>
            </a:pPr>
            <a:r>
              <a:rPr lang="en-US" sz="1800" b="1">
                <a:solidFill>
                  <a:schemeClr val="tx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Model Deployment</a:t>
            </a:r>
            <a:endParaRPr lang="en-US" sz="1800" b="1" dirty="0">
              <a:solidFill>
                <a:schemeClr val="tx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11AE646-CEB1-CC17-524C-E07CED73ECBE}"/>
              </a:ext>
            </a:extLst>
          </p:cNvPr>
          <p:cNvSpPr/>
          <p:nvPr/>
        </p:nvSpPr>
        <p:spPr>
          <a:xfrm>
            <a:off x="5756988" y="1716833"/>
            <a:ext cx="233265" cy="32968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5877C10-9BDC-B1A3-AE2F-532237739998}"/>
              </a:ext>
            </a:extLst>
          </p:cNvPr>
          <p:cNvSpPr/>
          <p:nvPr/>
        </p:nvSpPr>
        <p:spPr>
          <a:xfrm>
            <a:off x="5756988" y="2736982"/>
            <a:ext cx="233265" cy="32968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16EE445-3B1E-BFA5-A2F9-4BE9880A6B5C}"/>
              </a:ext>
            </a:extLst>
          </p:cNvPr>
          <p:cNvSpPr/>
          <p:nvPr/>
        </p:nvSpPr>
        <p:spPr>
          <a:xfrm>
            <a:off x="5758543" y="3707366"/>
            <a:ext cx="233265" cy="32968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A38961-DBA8-A761-3BF0-0A04EF365C48}"/>
              </a:ext>
            </a:extLst>
          </p:cNvPr>
          <p:cNvSpPr/>
          <p:nvPr/>
        </p:nvSpPr>
        <p:spPr>
          <a:xfrm>
            <a:off x="5798975" y="4702634"/>
            <a:ext cx="233265" cy="32968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6F34E1-CE90-DED8-0889-8AE100D7ABC9}"/>
              </a:ext>
            </a:extLst>
          </p:cNvPr>
          <p:cNvSpPr/>
          <p:nvPr/>
        </p:nvSpPr>
        <p:spPr>
          <a:xfrm>
            <a:off x="5816081" y="5691681"/>
            <a:ext cx="233265" cy="32968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F6C19-2B81-2A91-5C33-FDAD679F192C}"/>
              </a:ext>
            </a:extLst>
          </p:cNvPr>
          <p:cNvSpPr txBox="1"/>
          <p:nvPr/>
        </p:nvSpPr>
        <p:spPr>
          <a:xfrm>
            <a:off x="3303037" y="195943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PROJECT FLOW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286589" y="3044279"/>
            <a:ext cx="11825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EXPLORATORY DATA ANALYSIS</a:t>
            </a:r>
            <a:endParaRPr sz="4400" b="1" dirty="0">
              <a:solidFill>
                <a:schemeClr val="bg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1793" y="1666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1098672" y="668212"/>
            <a:ext cx="10685122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4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4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Data Set Details:</a:t>
            </a:r>
            <a:endParaRPr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4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pPr marL="190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Shape of the dataset is 20491 Rows ,2 Columns.</a:t>
            </a:r>
            <a:endParaRPr sz="2000" b="1" dirty="0">
              <a:latin typeface="Bookman Old Style" panose="02050604050505020204" pitchFamily="18" charset="0"/>
            </a:endParaRPr>
          </a:p>
          <a:p>
            <a:pPr marL="190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The two features are “Reviews” and “Ratings”.</a:t>
            </a:r>
            <a:endParaRPr sz="2000" b="1" dirty="0">
              <a:latin typeface="Bookman Old Style" panose="02050604050505020204" pitchFamily="18" charset="0"/>
            </a:endParaRPr>
          </a:p>
          <a:p>
            <a:pPr marL="190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Reviews Feature contain categorical values and it is a “object” Datatype. </a:t>
            </a:r>
            <a:endParaRPr sz="2000" b="1" dirty="0">
              <a:latin typeface="Bookman Old Style" panose="02050604050505020204" pitchFamily="18" charset="0"/>
            </a:endParaRPr>
          </a:p>
          <a:p>
            <a:pPr marL="190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Ratings Feature contain numerical values and it is a “float64” Datatype.</a:t>
            </a:r>
            <a:endParaRPr sz="2000" b="1" dirty="0">
              <a:latin typeface="Bookman Old Style" panose="02050604050505020204" pitchFamily="18" charset="0"/>
            </a:endParaRPr>
          </a:p>
          <a:p>
            <a:pPr marL="190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There are No null or missing values.</a:t>
            </a:r>
            <a:endParaRPr sz="2000" b="1" dirty="0">
              <a:latin typeface="Bookman Old Style" panose="02050604050505020204" pitchFamily="18" charset="0"/>
            </a:endParaRPr>
          </a:p>
          <a:p>
            <a:pPr marL="190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No outliers in data.</a:t>
            </a:r>
            <a:endParaRPr sz="2000" b="1" dirty="0">
              <a:latin typeface="Bookman Old Style" panose="020506040505050202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5035" y="25685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VISUALIZATION</a:t>
            </a:r>
            <a:endParaRPr sz="4400" b="1" dirty="0">
              <a:solidFill>
                <a:schemeClr val="bg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1793" y="29724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title"/>
          </p:nvPr>
        </p:nvSpPr>
        <p:spPr>
          <a:xfrm>
            <a:off x="838200" y="349321"/>
            <a:ext cx="105156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lang="en-US" sz="2800" b="1" dirty="0"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HISTOGRAM</a:t>
            </a:r>
            <a:endParaRPr sz="2800" b="1" dirty="0">
              <a:solidFill>
                <a:schemeClr val="bg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1399592" y="5553183"/>
            <a:ext cx="95423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Bookman Old Style"/>
                <a:ea typeface="Bookman Old Style"/>
                <a:cs typeface="Bookman Old Style"/>
                <a:sym typeface="Bookman Old Style"/>
              </a:rPr>
              <a:t>Here it is found that the given Data Set have more reviews with Rating 5 as compared with the reviews with rest of the ratings. </a:t>
            </a:r>
            <a:endParaRPr sz="20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0274" y="395162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458760-FF25-FB70-8B04-2F86D150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70" y="1516380"/>
            <a:ext cx="6195060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838200" y="154113"/>
            <a:ext cx="10515600" cy="64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 sz="3200" b="1" dirty="0"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Pie Plot</a:t>
            </a:r>
            <a:endParaRPr sz="3200" b="1" dirty="0">
              <a:solidFill>
                <a:schemeClr val="bg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515438" y="5858730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ookman Old Style"/>
                <a:ea typeface="Bookman Old Style"/>
                <a:cs typeface="Bookman Old Style"/>
                <a:sym typeface="Bookman Old Style"/>
              </a:rPr>
              <a:t>By looking in to the plots plotted it is found that the major portion reviews in the Data Set are Good Reviews (i.e., 4 &amp; 5).</a:t>
            </a:r>
            <a:endParaRPr sz="18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3987" y="37043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F54F9-8135-704C-CDFA-EAF6391B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030" y="1078230"/>
            <a:ext cx="6377940" cy="4701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37C68-FF3D-94C2-52BF-62455E59D247}"/>
              </a:ext>
            </a:extLst>
          </p:cNvPr>
          <p:cNvSpPr txBox="1"/>
          <p:nvPr/>
        </p:nvSpPr>
        <p:spPr>
          <a:xfrm>
            <a:off x="2633565" y="734399"/>
            <a:ext cx="6613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/>
                <a:sym typeface="Bookman Old Style"/>
              </a:rPr>
              <a:t>HISTOGRAM</a:t>
            </a:r>
            <a:br>
              <a:rPr lang="en-US" b="1" dirty="0">
                <a:solidFill>
                  <a:schemeClr val="bg1"/>
                </a:solidFill>
                <a:latin typeface="Bookman Old Style"/>
                <a:sym typeface="Bookman Old Style"/>
              </a:rPr>
            </a:br>
            <a:r>
              <a:rPr lang="en-US" b="1" dirty="0">
                <a:solidFill>
                  <a:schemeClr val="bg1"/>
                </a:solidFill>
                <a:latin typeface="Bookman Old Style"/>
                <a:sym typeface="Bookman Old Style"/>
              </a:rPr>
              <a:t>Distribution of ratings: Positive, Negative and Neutral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922EF-F64C-0911-ADDE-029C6B3D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65" y="1618627"/>
            <a:ext cx="674370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5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879</Words>
  <Application>Microsoft Office PowerPoint</Application>
  <PresentationFormat>Widescreen</PresentationFormat>
  <Paragraphs>132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Noto Sans Symbols</vt:lpstr>
      <vt:lpstr>Tw Cen MT</vt:lpstr>
      <vt:lpstr>Bookman Old Style</vt:lpstr>
      <vt:lpstr>Constantia</vt:lpstr>
      <vt:lpstr>Calibri</vt:lpstr>
      <vt:lpstr>Arial</vt:lpstr>
      <vt:lpstr>Circuit</vt:lpstr>
      <vt:lpstr>PROJECT-P339  HOTEL RATING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</vt:lpstr>
      <vt:lpstr>Pie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n-gram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PROJECT-P339- HOTEL RATING CLASSIFICATION</dc:title>
  <dc:creator>Nithin KJ</dc:creator>
  <cp:lastModifiedBy>Rifath Yasmeen</cp:lastModifiedBy>
  <cp:revision>16</cp:revision>
  <dcterms:created xsi:type="dcterms:W3CDTF">2022-07-20T13:32:00Z</dcterms:created>
  <dcterms:modified xsi:type="dcterms:W3CDTF">2024-01-23T05:06:51Z</dcterms:modified>
</cp:coreProperties>
</file>