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487" r:id="rId3"/>
    <p:sldId id="405" r:id="rId4"/>
    <p:sldId id="475" r:id="rId5"/>
    <p:sldId id="407" r:id="rId6"/>
    <p:sldId id="408" r:id="rId7"/>
    <p:sldId id="409" r:id="rId8"/>
    <p:sldId id="410" r:id="rId9"/>
    <p:sldId id="484" r:id="rId10"/>
    <p:sldId id="470" r:id="rId11"/>
    <p:sldId id="468" r:id="rId12"/>
    <p:sldId id="469" r:id="rId13"/>
    <p:sldId id="413" r:id="rId14"/>
    <p:sldId id="414" r:id="rId15"/>
    <p:sldId id="415" r:id="rId16"/>
    <p:sldId id="417" r:id="rId17"/>
    <p:sldId id="476" r:id="rId18"/>
    <p:sldId id="472" r:id="rId19"/>
    <p:sldId id="419" r:id="rId20"/>
    <p:sldId id="462" r:id="rId21"/>
    <p:sldId id="471" r:id="rId22"/>
    <p:sldId id="493" r:id="rId23"/>
    <p:sldId id="4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5540"/>
  </p:normalViewPr>
  <p:slideViewPr>
    <p:cSldViewPr snapToGrid="0" snapToObjects="1">
      <p:cViewPr varScale="1">
        <p:scale>
          <a:sx n="70" d="100"/>
          <a:sy n="70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046F8-15B5-814C-B933-9993BD4EBE8F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05C10-3CB9-C343-B2D8-5A7A6DCEB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6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35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04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StuckIgnoreRC</a:t>
            </a:r>
            <a:r>
              <a:rPr lang="en-US" baseline="0" dirty="0"/>
              <a:t> is 4% faster</a:t>
            </a:r>
          </a:p>
          <a:p>
            <a:r>
              <a:rPr lang="en-US" baseline="0" dirty="0" err="1"/>
              <a:t>StuckRestoreRC</a:t>
            </a:r>
            <a:r>
              <a:rPr lang="en-US" baseline="0" dirty="0"/>
              <a:t> is 5% faster</a:t>
            </a:r>
          </a:p>
          <a:p>
            <a:r>
              <a:rPr lang="en-US" baseline="0" dirty="0" err="1"/>
              <a:t>HashTableRC</a:t>
            </a:r>
            <a:r>
              <a:rPr lang="en-US" baseline="0" dirty="0"/>
              <a:t> is 1%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9541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18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Implicitly</a:t>
            </a:r>
            <a:r>
              <a:rPr lang="en-US" baseline="0" dirty="0"/>
              <a:t> dirty – </a:t>
            </a:r>
            <a:r>
              <a:rPr lang="en-US" baseline="0" dirty="0" err="1"/>
              <a:t>enqueued</a:t>
            </a:r>
            <a:r>
              <a:rPr lang="en-US" baseline="0" dirty="0"/>
              <a:t> to mod-buffer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Implicitly</a:t>
            </a:r>
            <a:r>
              <a:rPr lang="en-US" baseline="0" dirty="0"/>
              <a:t> live – </a:t>
            </a:r>
            <a:r>
              <a:rPr lang="en-US" baseline="0" dirty="0" err="1"/>
              <a:t>enqueued</a:t>
            </a:r>
            <a:r>
              <a:rPr lang="en-US" baseline="0" dirty="0"/>
              <a:t> to </a:t>
            </a:r>
            <a:r>
              <a:rPr lang="en-US" baseline="0" dirty="0" err="1"/>
              <a:t>dec</a:t>
            </a:r>
            <a:r>
              <a:rPr lang="en-US" baseline="0" dirty="0"/>
              <a:t>-buffer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32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Implicitly clean</a:t>
            </a:r>
            <a:r>
              <a:rPr lang="en-US" baseline="0" dirty="0"/>
              <a:t> – transitive and retains all reachable objects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Implicitly dead </a:t>
            </a:r>
            <a:r>
              <a:rPr lang="en-US" baseline="0" dirty="0"/>
              <a:t>– work in infrequent case of being live rather than frequent case of being dead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64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16% and</a:t>
            </a:r>
            <a:r>
              <a:rPr lang="en-US" baseline="0" dirty="0"/>
              <a:t> 19% 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5399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24% faster (was 30% slower)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5774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</a:t>
            </a:r>
            <a:r>
              <a:rPr lang="en-US" baseline="0" dirty="0"/>
              <a:t> RC vs. MS?</a:t>
            </a:r>
          </a:p>
          <a:p>
            <a:pPr marL="228600" indent="-228600">
              <a:buAutoNum type="arabicPeriod"/>
            </a:pPr>
            <a:r>
              <a:rPr lang="en-US" baseline="0" dirty="0"/>
              <a:t>Both systems use the same very well tuned free list implementation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Same heap </a:t>
            </a:r>
            <a:r>
              <a:rPr lang="en-US" baseline="0"/>
              <a:t>but different GCs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2624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RC </a:t>
            </a:r>
            <a:r>
              <a:rPr lang="en-US" baseline="0" dirty="0"/>
              <a:t>= 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08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3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</a:t>
            </a:r>
            <a:r>
              <a:rPr lang="en-US" baseline="0" dirty="0"/>
              <a:t> extra word in header incurs 2.5% overhead in Jikes RVM production collector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29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9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bits,</a:t>
            </a:r>
            <a:r>
              <a:rPr lang="en-US" baseline="0" dirty="0"/>
              <a:t> 0.65% overflow, attract 23% of </a:t>
            </a:r>
            <a:r>
              <a:rPr lang="en-US" baseline="0" dirty="0" err="1"/>
              <a:t>incs</a:t>
            </a:r>
            <a:r>
              <a:rPr lang="en-US" baseline="0" dirty="0"/>
              <a:t> and </a:t>
            </a:r>
            <a:r>
              <a:rPr lang="en-US" baseline="0" dirty="0" err="1"/>
              <a:t>decs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 bits, </a:t>
            </a:r>
            <a:r>
              <a:rPr lang="en-US" baseline="0" dirty="0"/>
              <a:t>0.11% overflow, attract 18% of </a:t>
            </a:r>
            <a:r>
              <a:rPr lang="en-US" baseline="0" dirty="0" err="1"/>
              <a:t>incs</a:t>
            </a:r>
            <a:r>
              <a:rPr lang="en-US" baseline="0" dirty="0"/>
              <a:t> and </a:t>
            </a:r>
            <a:r>
              <a:rPr lang="en-US" baseline="0" dirty="0" err="1"/>
              <a:t>decs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 bits,</a:t>
            </a:r>
            <a:r>
              <a:rPr lang="en-US" baseline="0" dirty="0"/>
              <a:t> 0.06% overflow, attract 14% of </a:t>
            </a:r>
            <a:r>
              <a:rPr lang="en-US" baseline="0" dirty="0" err="1"/>
              <a:t>incs</a:t>
            </a:r>
            <a:r>
              <a:rPr lang="en-US" baseline="0" dirty="0"/>
              <a:t> and </a:t>
            </a:r>
            <a:r>
              <a:rPr lang="en-US" baseline="0" dirty="0" err="1"/>
              <a:t>decs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0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92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</a:t>
            </a:r>
            <a:r>
              <a:rPr lang="en-US" baseline="0" dirty="0"/>
              <a:t> is artificially triggered after 16MB of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615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</a:t>
            </a:r>
            <a:r>
              <a:rPr lang="en-US" baseline="0" dirty="0"/>
              <a:t> is artificially triggered after 16MB of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6913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</a:t>
            </a:r>
            <a:r>
              <a:rPr lang="en-US" baseline="0" dirty="0"/>
              <a:t> is artificially triggered after 16MB of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8234-32AA-F74D-84D0-C995F84BE9CC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572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2771-2E26-234C-86C0-920D723A3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06CDF-7485-074C-82EE-71092F2A8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83084-E9AD-3C4D-A24E-88A34C31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B24-4AF0-8949-97FE-326966B73E9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3CED1-78D3-994F-8A8C-FC4CB068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7A4E-ED87-DF41-ABE0-721BBC9E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9A0A-17DA-2146-A0CA-56938F37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D0DB-F52E-5243-9524-705D7456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206EB-55FB-2741-AD81-D94EE2329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60D0-DE18-3D4F-89FA-EAC4F7D9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B24-4AF0-8949-97FE-326966B73E9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3F03-6F66-7648-A016-F133424C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1845D-8697-704B-B975-A75D125B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9A0A-17DA-2146-A0CA-56938F37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5A81A-A641-C04A-B8A8-20874F61A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FB6A6-E717-9C4E-A03B-1C363ADB1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E1DE-6BA1-0342-BCD2-10EB14FE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B24-4AF0-8949-97FE-326966B73E9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D04F6-02A4-B546-9123-2D9EEE20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23DF-3EDF-F747-A9EE-F53B2992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9A0A-17DA-2146-A0CA-56938F37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B76A-069F-0F42-B8A8-1FDD45E1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0357-BD6E-6B4C-986A-0154EF62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5537B-8F5D-6F4F-B5C7-6300E818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B24-4AF0-8949-97FE-326966B73E9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BE2C0-7540-1945-9BB1-E9CA92F6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94FF-A80B-8F47-8EC1-4DF65CA0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9A0A-17DA-2146-A0CA-56938F37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9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294E-590E-254C-9437-FBCB48FE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95D2F-7717-0345-A3FB-A8DD025D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4F56B-A955-8F47-B0B2-BD69618B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B24-4AF0-8949-97FE-326966B73E9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C7FF-19F0-0B41-84A6-5421F421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15E4-4CAE-8749-92C1-DA466B61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9A0A-17DA-2146-A0CA-56938F37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0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1997-1657-CD48-AB3D-9F01319A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00C7-54BC-1B46-9A1E-F04113962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86545-A2B0-6B43-81B1-1AB5011F6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6FDEC-3E11-1C4D-85F2-7F242B3E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B24-4AF0-8949-97FE-326966B73E9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559B-77AC-D945-B4C9-E4CCA5CE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C8A9A-3EFA-E947-994D-E4837FFC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9A0A-17DA-2146-A0CA-56938F37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6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26ED-D5DD-A649-9F5E-C3994FAC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123B9-3B7B-7B41-BF7E-84258479B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CD352-0A91-2344-864C-2154DFD92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234AF-46E9-2044-B6C8-C2545E626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4385B-B27C-AB4F-AC38-BDC53309E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477C5-0680-1849-82D8-FB16FB24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B24-4AF0-8949-97FE-326966B73E9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7E92C-D7D9-914E-9DC2-7DCCEC62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4957E-5394-8740-AAF1-A03B6B48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9A0A-17DA-2146-A0CA-56938F37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2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B7-0E06-1C46-9201-FDA41663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FD7C0-518F-C44B-ABAD-7BBF4A3C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B24-4AF0-8949-97FE-326966B73E9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9D3F9-4492-4941-A76E-0EF2D72D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CDEC2-A08F-534E-8FB8-A92FEEE6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9A0A-17DA-2146-A0CA-56938F37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15D73-23E4-BD46-B010-41D04056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B24-4AF0-8949-97FE-326966B73E9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93CDF-1597-BA48-B063-F238F373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A2637-A8D7-5141-A095-AB9BF4D6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9A0A-17DA-2146-A0CA-56938F37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6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DF40-29F2-A349-A6CC-AFCB4F7F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1EEE-4ED3-9344-AEBC-D8B5740FB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418C8-26B2-A343-B7C8-9B8C5154E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5D53-B766-D142-96D6-2E42BF35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B24-4AF0-8949-97FE-326966B73E9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8FD15-225E-2C42-8859-2200882C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7B8AD-1418-3249-B471-CD989C82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9A0A-17DA-2146-A0CA-56938F37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E643-0513-9144-BA5E-49166533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4B2BF-344C-2B4D-B2F4-5A968567F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97123-B2F8-D54F-A804-1C6A97CAA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ECBC7-471C-7B4E-A35C-E4C985B7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B24-4AF0-8949-97FE-326966B73E9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5986A-159B-9546-A208-BC699E8C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9B392-7CCB-A145-B124-45DF97BB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9A0A-17DA-2146-A0CA-56938F37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1139D-A353-7646-8368-074DE662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9824F-0C01-2045-B759-1C84A3FC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71DB4-2657-7A4B-BA28-5836CF7AB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9B24-4AF0-8949-97FE-326966B73E99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DF94-330D-F944-ADEA-CEA8512C3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8D1F-0E9E-8743-99C7-B3DE9C49E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09A0A-17DA-2146-A0CA-56938F370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E334-EBC4-194B-BA60-48DB30190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390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Calibri"/>
                <a:cs typeface="Calibri"/>
              </a:rPr>
              <a:t>Reference Counting </a:t>
            </a:r>
            <a:br>
              <a:rPr lang="en-US" b="1" i="1" dirty="0">
                <a:latin typeface="Calibri"/>
                <a:cs typeface="Calibri"/>
              </a:rPr>
            </a:br>
            <a:r>
              <a:rPr lang="en-US" b="1" i="1" dirty="0">
                <a:latin typeface="Calibri"/>
                <a:cs typeface="Calibri"/>
              </a:rPr>
              <a:t>vs.</a:t>
            </a:r>
            <a:br>
              <a:rPr lang="en-US" b="1" i="1" dirty="0">
                <a:latin typeface="Calibri"/>
                <a:cs typeface="Calibri"/>
              </a:rPr>
            </a:br>
            <a:r>
              <a:rPr lang="en-US" b="1" i="1" dirty="0">
                <a:latin typeface="Calibri"/>
                <a:cs typeface="Calibri"/>
              </a:rPr>
              <a:t>Tracing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413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8" y="1984235"/>
            <a:ext cx="7818782" cy="390939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144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Increments due to young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2" y="606368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71% increments for newly allocated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5680" y="2223120"/>
            <a:ext cx="5832648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64352" y="2223120"/>
            <a:ext cx="351656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0800000">
            <a:off x="8904312" y="1988840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88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8" y="1984235"/>
            <a:ext cx="7818782" cy="390939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144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Decrements due to young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2" y="606368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71% decrements for newly allocated objects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5680" y="2223120"/>
            <a:ext cx="5832648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64352" y="2223120"/>
            <a:ext cx="351656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0800000">
            <a:off x="8904312" y="1988840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8" y="1984235"/>
            <a:ext cx="7818782" cy="390939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144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Survival ratio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2" y="6063679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Only about 10% survive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215680" y="2223120"/>
            <a:ext cx="5832648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64352" y="2223120"/>
            <a:ext cx="351656" cy="228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0800000">
            <a:off x="8904312" y="3212976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95600"/>
            <a:ext cx="8229600" cy="1143000"/>
          </a:xfrm>
        </p:spPr>
        <p:txBody>
          <a:bodyPr/>
          <a:lstStyle/>
          <a:p>
            <a:pPr algn="ctr"/>
            <a:r>
              <a:rPr lang="en-US" sz="4000" dirty="0"/>
              <a:t>Improving Reference Counting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6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"/>
    </mc:Choice>
    <mc:Fallback xmlns:mv="urn:schemas-microsoft-com:mac:vml" xmlns="">
      <mp:transition xmlns:mp="http://schemas.microsoft.com/office/mac/powerpoint/2008/main" spd="slow" advTm="567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Storing the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210050"/>
          </a:xfrm>
        </p:spPr>
        <p:txBody>
          <a:bodyPr/>
          <a:lstStyle/>
          <a:p>
            <a:r>
              <a:rPr lang="en-US" sz="2400" dirty="0"/>
              <a:t>Findings:</a:t>
            </a:r>
          </a:p>
          <a:p>
            <a:pPr lvl="1"/>
            <a:r>
              <a:rPr lang="en-US" sz="2000" dirty="0"/>
              <a:t>Max count &lt; 8 </a:t>
            </a:r>
            <a:r>
              <a:rPr lang="en-US" sz="1800" dirty="0">
                <a:solidFill>
                  <a:srgbClr val="808080"/>
                </a:solidFill>
              </a:rPr>
              <a:t>in most cases</a:t>
            </a:r>
          </a:p>
          <a:p>
            <a:pPr lvl="1"/>
            <a:r>
              <a:rPr lang="en-US" sz="2000" dirty="0"/>
              <a:t>Very few overflows </a:t>
            </a:r>
            <a:r>
              <a:rPr lang="en-US" sz="1600" dirty="0">
                <a:solidFill>
                  <a:srgbClr val="808080"/>
                </a:solidFill>
              </a:rPr>
              <a:t>The percentage of </a:t>
            </a:r>
            <a:r>
              <a:rPr lang="en-US" sz="1600" i="1" dirty="0">
                <a:solidFill>
                  <a:srgbClr val="808080"/>
                </a:solidFill>
              </a:rPr>
              <a:t>stuck</a:t>
            </a:r>
            <a:r>
              <a:rPr lang="en-US" sz="1600" dirty="0">
                <a:solidFill>
                  <a:srgbClr val="808080"/>
                </a:solidFill>
              </a:rPr>
              <a:t> objects is very low</a:t>
            </a:r>
          </a:p>
          <a:p>
            <a:r>
              <a:rPr lang="en-US" sz="2400" dirty="0"/>
              <a:t>Design: Handling stuck objects</a:t>
            </a:r>
          </a:p>
          <a:p>
            <a:pPr lvl="1"/>
            <a:r>
              <a:rPr lang="en-US" sz="2000" dirty="0"/>
              <a:t>Auxiliary data structure </a:t>
            </a:r>
            <a:r>
              <a:rPr lang="en-US" sz="1800" dirty="0">
                <a:solidFill>
                  <a:srgbClr val="808080"/>
                </a:solidFill>
              </a:rPr>
              <a:t>to store count of the overflowed</a:t>
            </a:r>
            <a:r>
              <a:rPr lang="en-US" sz="1800" i="1" dirty="0">
                <a:solidFill>
                  <a:srgbClr val="808080"/>
                </a:solidFill>
              </a:rPr>
              <a:t> </a:t>
            </a:r>
            <a:r>
              <a:rPr lang="en-US" sz="1800" dirty="0">
                <a:solidFill>
                  <a:srgbClr val="808080"/>
                </a:solidFill>
              </a:rPr>
              <a:t>objects</a:t>
            </a:r>
            <a:endParaRPr lang="en-US" sz="2000" dirty="0">
              <a:solidFill>
                <a:srgbClr val="808080"/>
              </a:solidFill>
            </a:endParaRPr>
          </a:p>
          <a:p>
            <a:pPr lvl="1"/>
            <a:r>
              <a:rPr lang="en-US" sz="2000" dirty="0"/>
              <a:t>Ignore them </a:t>
            </a:r>
            <a:r>
              <a:rPr lang="en-US" sz="1800" dirty="0">
                <a:solidFill>
                  <a:srgbClr val="808080"/>
                </a:solidFill>
              </a:rPr>
              <a:t>let backup tracing collect </a:t>
            </a:r>
            <a:r>
              <a:rPr lang="en-US" sz="1800" i="1" dirty="0">
                <a:solidFill>
                  <a:srgbClr val="808080"/>
                </a:solidFill>
              </a:rPr>
              <a:t>stuck</a:t>
            </a:r>
            <a:r>
              <a:rPr lang="en-US" sz="1800" dirty="0">
                <a:solidFill>
                  <a:srgbClr val="808080"/>
                </a:solidFill>
              </a:rPr>
              <a:t> objects</a:t>
            </a:r>
            <a:endParaRPr lang="en-US" sz="2000" dirty="0">
              <a:solidFill>
                <a:srgbClr val="808080"/>
              </a:solidFill>
            </a:endParaRPr>
          </a:p>
          <a:p>
            <a:pPr lvl="1"/>
            <a:r>
              <a:rPr lang="en-US" sz="2000" dirty="0"/>
              <a:t>Restore them </a:t>
            </a:r>
            <a:r>
              <a:rPr lang="en-US" sz="1800" dirty="0">
                <a:solidFill>
                  <a:srgbClr val="808080"/>
                </a:solidFill>
              </a:rPr>
              <a:t>let backup tracing restore stuck counts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8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8" y="1984235"/>
            <a:ext cx="7818782" cy="390939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144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Limited bit strategies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3512" y="6063679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5% faster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5720" y="1844824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 size = 2x the minimum heap size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9696" y="2223120"/>
            <a:ext cx="5904656" cy="1764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0800000">
            <a:off x="9102000" y="2636912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8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313" y="765175"/>
            <a:ext cx="8352159" cy="1143000"/>
          </a:xfrm>
        </p:spPr>
        <p:txBody>
          <a:bodyPr/>
          <a:lstStyle/>
          <a:p>
            <a:r>
              <a:rPr lang="en-US" dirty="0"/>
              <a:t>2. Maintaining the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210050"/>
          </a:xfrm>
        </p:spPr>
        <p:txBody>
          <a:bodyPr/>
          <a:lstStyle/>
          <a:p>
            <a:r>
              <a:rPr lang="en-US" sz="2400" dirty="0"/>
              <a:t>Findings:</a:t>
            </a:r>
          </a:p>
          <a:p>
            <a:pPr lvl="1"/>
            <a:r>
              <a:rPr lang="en-US" sz="2000" dirty="0"/>
              <a:t>New objects </a:t>
            </a:r>
            <a:r>
              <a:rPr lang="en-US" sz="1800" dirty="0">
                <a:solidFill>
                  <a:srgbClr val="808080"/>
                </a:solidFill>
              </a:rPr>
              <a:t>are the source of most </a:t>
            </a:r>
            <a:r>
              <a:rPr lang="en-US" sz="1800" dirty="0" err="1">
                <a:solidFill>
                  <a:srgbClr val="808080"/>
                </a:solidFill>
              </a:rPr>
              <a:t>incs</a:t>
            </a:r>
            <a:r>
              <a:rPr lang="en-US" sz="1800" dirty="0">
                <a:solidFill>
                  <a:srgbClr val="808080"/>
                </a:solidFill>
              </a:rPr>
              <a:t> and </a:t>
            </a:r>
            <a:r>
              <a:rPr lang="en-US" sz="1800" dirty="0" err="1">
                <a:solidFill>
                  <a:srgbClr val="808080"/>
                </a:solidFill>
              </a:rPr>
              <a:t>decs</a:t>
            </a:r>
            <a:endParaRPr lang="en-US" sz="2000" dirty="0">
              <a:solidFill>
                <a:srgbClr val="808080"/>
              </a:solidFill>
            </a:endParaRPr>
          </a:p>
          <a:p>
            <a:pPr lvl="1"/>
            <a:r>
              <a:rPr lang="en-US" sz="2000" dirty="0"/>
              <a:t>Survival ratio is low</a:t>
            </a:r>
            <a:endParaRPr lang="en-US" dirty="0"/>
          </a:p>
          <a:p>
            <a:r>
              <a:rPr lang="en-US" sz="2400" dirty="0"/>
              <a:t>New objects a fruitful focus</a:t>
            </a:r>
          </a:p>
          <a:p>
            <a:pPr lvl="1"/>
            <a:r>
              <a:rPr lang="en-US" sz="2000" dirty="0"/>
              <a:t>[</a:t>
            </a:r>
            <a:r>
              <a:rPr lang="en-US" sz="2000" dirty="0" err="1"/>
              <a:t>Azatchi</a:t>
            </a:r>
            <a:r>
              <a:rPr lang="en-US" sz="2000" dirty="0"/>
              <a:t> &amp; Petrank’03]</a:t>
            </a:r>
          </a:p>
          <a:p>
            <a:pPr lvl="1"/>
            <a:r>
              <a:rPr lang="en-US" sz="2000" dirty="0"/>
              <a:t>[Blackburn &amp; McKinley’03]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724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94B0B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2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313" y="765175"/>
            <a:ext cx="8352159" cy="1143000"/>
          </a:xfrm>
        </p:spPr>
        <p:txBody>
          <a:bodyPr/>
          <a:lstStyle/>
          <a:p>
            <a:r>
              <a:rPr lang="en-US" dirty="0"/>
              <a:t>Existing Handling of New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210050"/>
          </a:xfrm>
        </p:spPr>
        <p:txBody>
          <a:bodyPr/>
          <a:lstStyle/>
          <a:p>
            <a:r>
              <a:rPr lang="en-US" sz="2400" dirty="0"/>
              <a:t>Implicitly dirty</a:t>
            </a:r>
          </a:p>
          <a:p>
            <a:pPr lvl="1"/>
            <a:r>
              <a:rPr lang="en-US" sz="2000" dirty="0"/>
              <a:t>Marked as dirty and </a:t>
            </a:r>
            <a:r>
              <a:rPr lang="en-US" sz="2000" dirty="0" err="1"/>
              <a:t>enqueued</a:t>
            </a:r>
            <a:endParaRPr lang="en-US" sz="2000" dirty="0"/>
          </a:p>
          <a:p>
            <a:pPr lvl="1"/>
            <a:r>
              <a:rPr lang="en-US" sz="2000" dirty="0" err="1"/>
              <a:t>Inc</a:t>
            </a:r>
            <a:r>
              <a:rPr lang="en-US" sz="2000" dirty="0"/>
              <a:t> applied to each referent at next collection</a:t>
            </a:r>
            <a:endParaRPr lang="en-US" dirty="0"/>
          </a:p>
          <a:p>
            <a:r>
              <a:rPr lang="en-US" sz="2400" dirty="0"/>
              <a:t>Implicitly live </a:t>
            </a:r>
          </a:p>
          <a:p>
            <a:pPr lvl="1"/>
            <a:r>
              <a:rPr lang="en-US" sz="2000" dirty="0"/>
              <a:t>Initial count of one </a:t>
            </a:r>
          </a:p>
          <a:p>
            <a:pPr lvl="1"/>
            <a:r>
              <a:rPr lang="en-US" sz="2000" dirty="0"/>
              <a:t>Dec </a:t>
            </a:r>
            <a:r>
              <a:rPr lang="en-US" sz="2000" dirty="0" err="1"/>
              <a:t>enqueued</a:t>
            </a:r>
            <a:r>
              <a:rPr lang="en-US" sz="2000" dirty="0"/>
              <a:t>, processed at next collection</a:t>
            </a:r>
          </a:p>
          <a:p>
            <a:endParaRPr lang="en-US" sz="2400" dirty="0"/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724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94B0B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1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313" y="765175"/>
            <a:ext cx="8352159" cy="1143000"/>
          </a:xfrm>
        </p:spPr>
        <p:txBody>
          <a:bodyPr/>
          <a:lstStyle/>
          <a:p>
            <a:r>
              <a:rPr lang="en-US" dirty="0"/>
              <a:t>New: Handling of New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507288" cy="4210050"/>
          </a:xfrm>
        </p:spPr>
        <p:txBody>
          <a:bodyPr/>
          <a:lstStyle/>
          <a:p>
            <a:r>
              <a:rPr lang="en-US" sz="2400" dirty="0"/>
              <a:t>Implicitly </a:t>
            </a:r>
            <a:r>
              <a:rPr lang="en-US" sz="2400" i="1" dirty="0"/>
              <a:t>clean</a:t>
            </a:r>
          </a:p>
          <a:p>
            <a:pPr lvl="1"/>
            <a:r>
              <a:rPr lang="en-US" sz="2000" dirty="0"/>
              <a:t>Lazily </a:t>
            </a:r>
            <a:r>
              <a:rPr lang="en-US" sz="1800" dirty="0"/>
              <a:t>dirty </a:t>
            </a:r>
            <a:r>
              <a:rPr lang="en-US" sz="1600" dirty="0">
                <a:solidFill>
                  <a:srgbClr val="808080"/>
                </a:solidFill>
              </a:rPr>
              <a:t>at collection time only if (transitively) </a:t>
            </a:r>
            <a:r>
              <a:rPr lang="en-US" sz="1600" dirty="0" err="1">
                <a:solidFill>
                  <a:srgbClr val="808080"/>
                </a:solidFill>
              </a:rPr>
              <a:t>inc’d</a:t>
            </a:r>
            <a:r>
              <a:rPr lang="en-US" sz="1600" dirty="0">
                <a:solidFill>
                  <a:srgbClr val="808080"/>
                </a:solidFill>
              </a:rPr>
              <a:t> by old object or roots</a:t>
            </a:r>
          </a:p>
          <a:p>
            <a:pPr lvl="1"/>
            <a:r>
              <a:rPr lang="en-US" sz="2000" dirty="0"/>
              <a:t>Non-surviving objects never processed</a:t>
            </a:r>
            <a:endParaRPr lang="en-US" sz="2000" dirty="0">
              <a:solidFill>
                <a:srgbClr val="808080"/>
              </a:solidFill>
            </a:endParaRPr>
          </a:p>
          <a:p>
            <a:r>
              <a:rPr lang="en-US" sz="2400" dirty="0"/>
              <a:t>Implicitly </a:t>
            </a:r>
            <a:r>
              <a:rPr lang="en-US" sz="2400" i="1" dirty="0"/>
              <a:t>dead</a:t>
            </a:r>
          </a:p>
          <a:p>
            <a:pPr lvl="1"/>
            <a:r>
              <a:rPr lang="en-US" sz="2000" dirty="0"/>
              <a:t>Lazily increment </a:t>
            </a:r>
            <a:r>
              <a:rPr lang="en-US" sz="1600" dirty="0">
                <a:solidFill>
                  <a:srgbClr val="808080"/>
                </a:solidFill>
              </a:rPr>
              <a:t>at collection time only if (transitively) </a:t>
            </a:r>
            <a:r>
              <a:rPr lang="en-US" sz="1600" dirty="0" err="1">
                <a:solidFill>
                  <a:srgbClr val="808080"/>
                </a:solidFill>
              </a:rPr>
              <a:t>inc’d</a:t>
            </a:r>
            <a:r>
              <a:rPr lang="en-US" sz="1600" dirty="0">
                <a:solidFill>
                  <a:srgbClr val="808080"/>
                </a:solidFill>
              </a:rPr>
              <a:t> by old object or roots</a:t>
            </a:r>
          </a:p>
          <a:p>
            <a:pPr lvl="1"/>
            <a:r>
              <a:rPr lang="en-US" sz="2000" dirty="0"/>
              <a:t>Available to free list unless they are incremented</a:t>
            </a:r>
          </a:p>
          <a:p>
            <a:pPr lvl="1"/>
            <a:endParaRPr lang="en-US" sz="2000" dirty="0"/>
          </a:p>
          <a:p>
            <a:pPr marL="57150" indent="0" algn="ctr">
              <a:buNone/>
            </a:pPr>
            <a:r>
              <a:rPr lang="en-US" sz="2400" dirty="0"/>
              <a:t>Minor change to existing RC, not hybrid of two collectors</a:t>
            </a: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724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94B0B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96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00" y="1928582"/>
            <a:ext cx="8041398" cy="402069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919536" y="917575"/>
            <a:ext cx="85689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Implicitly Clean &amp; Implicitly Dead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3512" y="6063679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16% &amp;19% faster respectively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5720" y="177281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 size = 2x the minimum heap size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15680" y="2196000"/>
            <a:ext cx="6120680" cy="2062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 rot="10800000">
            <a:off x="9264352" y="2060848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45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408512"/>
          </a:xfrm>
        </p:spPr>
        <p:txBody>
          <a:bodyPr/>
          <a:lstStyle/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/>
              <a:t>One of the two fundamental GC algorithms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/>
              <a:t>Many advantages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/>
              <a:t>Neglected by all performance-conscious VMs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2400" dirty="0"/>
              <a:t>So how much slower is it?</a:t>
            </a:r>
          </a:p>
          <a:p>
            <a:pPr marL="457200" lvl="1" indent="0" algn="ctr">
              <a:buClr>
                <a:srgbClr val="FF0000"/>
              </a:buClr>
              <a:buNone/>
            </a:pPr>
            <a:endParaRPr lang="en-US" i="1" dirty="0">
              <a:solidFill>
                <a:srgbClr val="008000"/>
              </a:solidFill>
              <a:effectLst/>
            </a:endParaRPr>
          </a:p>
          <a:p>
            <a:pPr marL="457200" lvl="1" indent="0" algn="ctr">
              <a:buClr>
                <a:srgbClr val="FF0000"/>
              </a:buClr>
              <a:buNone/>
            </a:pPr>
            <a:endParaRPr lang="en-US" i="1" dirty="0">
              <a:solidFill>
                <a:srgbClr val="008000"/>
              </a:solidFill>
            </a:endParaRPr>
          </a:p>
          <a:p>
            <a:pPr marL="457200" lvl="1" indent="0" algn="ctr">
              <a:buClr>
                <a:srgbClr val="FF0000"/>
              </a:buClr>
              <a:buNone/>
            </a:pPr>
            <a:endParaRPr lang="en-US" i="1" dirty="0">
              <a:solidFill>
                <a:srgbClr val="008000"/>
              </a:solidFill>
              <a:effectLst/>
            </a:endParaRPr>
          </a:p>
          <a:p>
            <a:pPr marL="457200" lvl="1" indent="0" algn="ctr">
              <a:buClr>
                <a:srgbClr val="FF0000"/>
              </a:buClr>
              <a:buNone/>
            </a:pPr>
            <a:endParaRPr lang="en-US" dirty="0"/>
          </a:p>
          <a:p>
            <a:pPr marL="57150" indent="0" algn="ctr">
              <a:buClr>
                <a:srgbClr val="FF0000"/>
              </a:buClr>
              <a:buNone/>
            </a:pPr>
            <a:endParaRPr lang="en-US" sz="2000" dirty="0">
              <a:solidFill>
                <a:srgbClr val="527688"/>
              </a:solidFill>
            </a:endParaRPr>
          </a:p>
          <a:p>
            <a:endParaRPr lang="en-US" sz="2400" dirty="0"/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724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94B0B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8656" y="3404608"/>
            <a:ext cx="4034691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buClr>
                <a:srgbClr val="FF0000"/>
              </a:buClr>
            </a:pPr>
            <a:r>
              <a:rPr lang="en-US" sz="15000" b="1" dirty="0">
                <a:solidFill>
                  <a:srgbClr val="FF0000"/>
                </a:solidFill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218053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00" y="1928582"/>
            <a:ext cx="8041398" cy="402069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144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Standard vs. Improved RC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3512" y="6063679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24% faster </a:t>
            </a:r>
            <a:r>
              <a:rPr lang="en-US" dirty="0">
                <a:solidFill>
                  <a:srgbClr val="808080"/>
                </a:solidFill>
              </a:rPr>
              <a:t>(i.e. standard is 30% slower)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5720" y="177281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 size = 2x the minimum heap size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15680" y="2196000"/>
            <a:ext cx="6120680" cy="2062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 rot="10800000">
            <a:off x="9264352" y="2060848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3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95600"/>
            <a:ext cx="8229600" cy="1143000"/>
          </a:xfrm>
        </p:spPr>
        <p:txBody>
          <a:bodyPr/>
          <a:lstStyle/>
          <a:p>
            <a:pPr algn="ctr"/>
            <a:r>
              <a:rPr lang="en-US" sz="4000" dirty="0"/>
              <a:t>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"/>
    </mc:Choice>
    <mc:Fallback xmlns:mv="urn:schemas-microsoft-com:mac:vml" xmlns="">
      <mp:transition xmlns:mp="http://schemas.microsoft.com/office/mac/powerpoint/2008/main" spd="slow" advTm="567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00" y="1928582"/>
            <a:ext cx="8041398" cy="402069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144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RC vs. 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210050"/>
          </a:xfrm>
        </p:spPr>
        <p:txBody>
          <a:bodyPr/>
          <a:lstStyle/>
          <a:p>
            <a:pPr marL="457200" lvl="1" indent="0">
              <a:buClr>
                <a:srgbClr val="FF0000"/>
              </a:buClr>
              <a:buNone/>
            </a:pPr>
            <a:r>
              <a:rPr lang="en-US" sz="2000" dirty="0"/>
              <a:t>	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endParaRPr lang="en-US" sz="2400" dirty="0"/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5720" y="177281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 size = 2x the minimum heap size</a:t>
            </a:r>
          </a:p>
        </p:txBody>
      </p:sp>
    </p:spTree>
    <p:extLst>
      <p:ext uri="{BB962C8B-B14F-4D97-AF65-F5344CB8AC3E}">
        <p14:creationId xmlns:p14="http://schemas.microsoft.com/office/powerpoint/2010/main" val="139280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00" y="1928582"/>
            <a:ext cx="8041398" cy="402069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144713" y="9175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527688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RC vs. 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210050"/>
          </a:xfrm>
        </p:spPr>
        <p:txBody>
          <a:bodyPr/>
          <a:lstStyle/>
          <a:p>
            <a:pPr marL="457200" lvl="1" indent="0">
              <a:buClr>
                <a:srgbClr val="FF0000"/>
              </a:buClr>
              <a:buNone/>
            </a:pPr>
            <a:r>
              <a:rPr lang="en-US" sz="2000" dirty="0"/>
              <a:t>	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endParaRPr lang="en-US" sz="2400" dirty="0"/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3512" y="6063679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RC ≈ 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5720" y="1772816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 size = 2x the minimum heap size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15680" y="2196000"/>
            <a:ext cx="6120680" cy="2062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rot="10800000">
            <a:off x="9336360" y="2780928"/>
            <a:ext cx="432048" cy="79208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3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95600"/>
            <a:ext cx="8229600" cy="1143000"/>
          </a:xfrm>
        </p:spPr>
        <p:txBody>
          <a:bodyPr/>
          <a:lstStyle/>
          <a:p>
            <a:pPr algn="ctr"/>
            <a:r>
              <a:rPr lang="en-US" sz="4000" dirty="0"/>
              <a:t>Understanding Reference Counting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6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8"/>
    </mc:Choice>
    <mc:Fallback xmlns:mv="urn:schemas-microsoft-com:mac:vml" xmlns="">
      <mp:transition xmlns:mp="http://schemas.microsoft.com/office/mac/powerpoint/2008/main" spd="slow" advTm="56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210050"/>
          </a:xfrm>
        </p:spPr>
        <p:txBody>
          <a:bodyPr/>
          <a:lstStyle/>
          <a:p>
            <a:r>
              <a:rPr lang="en-US" sz="2400" dirty="0"/>
              <a:t>Storing the count</a:t>
            </a:r>
          </a:p>
          <a:p>
            <a:pPr lvl="1"/>
            <a:r>
              <a:rPr lang="en-US" sz="2000" dirty="0"/>
              <a:t>A word per object </a:t>
            </a:r>
          </a:p>
          <a:p>
            <a:pPr lvl="1"/>
            <a:r>
              <a:rPr lang="en-US" sz="2000" dirty="0"/>
              <a:t>Some available bits</a:t>
            </a:r>
          </a:p>
          <a:p>
            <a:r>
              <a:rPr lang="en-US" sz="2400" dirty="0"/>
              <a:t>Maintaining the count</a:t>
            </a:r>
          </a:p>
          <a:p>
            <a:pPr lvl="1"/>
            <a:r>
              <a:rPr lang="en-US" sz="2000" dirty="0"/>
              <a:t>Naive</a:t>
            </a:r>
          </a:p>
          <a:p>
            <a:pPr lvl="1"/>
            <a:r>
              <a:rPr lang="en-US" sz="2000" dirty="0"/>
              <a:t>Deferred</a:t>
            </a:r>
          </a:p>
          <a:p>
            <a:pPr lvl="1"/>
            <a:r>
              <a:rPr lang="en-US" sz="2000" dirty="0"/>
              <a:t>Coalescing</a:t>
            </a:r>
          </a:p>
          <a:p>
            <a:pPr lvl="1"/>
            <a:r>
              <a:rPr lang="en-US" sz="2000" dirty="0"/>
              <a:t>Generational and Age-Oriented</a:t>
            </a:r>
          </a:p>
          <a:p>
            <a:r>
              <a:rPr lang="en-US" sz="2400" dirty="0"/>
              <a:t>Cycles</a:t>
            </a:r>
          </a:p>
          <a:p>
            <a:pPr lvl="1"/>
            <a:r>
              <a:rPr lang="en-US" sz="2000" dirty="0"/>
              <a:t>Backup tracing</a:t>
            </a:r>
          </a:p>
          <a:p>
            <a:pPr lvl="1"/>
            <a:r>
              <a:rPr lang="en-US" sz="2000" dirty="0"/>
              <a:t>Trial deletion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724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94B0B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Storing the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210050"/>
          </a:xfrm>
        </p:spPr>
        <p:txBody>
          <a:bodyPr/>
          <a:lstStyle/>
          <a:p>
            <a:r>
              <a:rPr lang="en-US" sz="2400" dirty="0"/>
              <a:t>Space</a:t>
            </a:r>
          </a:p>
          <a:p>
            <a:pPr lvl="1"/>
            <a:r>
              <a:rPr lang="en-US" sz="2000" dirty="0"/>
              <a:t>Dedicated word </a:t>
            </a:r>
            <a:r>
              <a:rPr lang="en-US" sz="1600" dirty="0">
                <a:solidFill>
                  <a:srgbClr val="808080"/>
                </a:solidFill>
              </a:rPr>
              <a:t>(32 bits) per object</a:t>
            </a:r>
          </a:p>
          <a:p>
            <a:pPr lvl="1"/>
            <a:r>
              <a:rPr lang="en-US" sz="2000" dirty="0"/>
              <a:t>Steal bits </a:t>
            </a:r>
            <a:r>
              <a:rPr lang="en-US" sz="1600" dirty="0">
                <a:solidFill>
                  <a:srgbClr val="808080"/>
                </a:solidFill>
              </a:rPr>
              <a:t>from each object’s header</a:t>
            </a:r>
          </a:p>
          <a:p>
            <a:r>
              <a:rPr lang="en-US" sz="2400" dirty="0"/>
              <a:t>How many bits we actually need?</a:t>
            </a:r>
          </a:p>
          <a:p>
            <a:endParaRPr lang="en-US" sz="2400" dirty="0"/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724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94B0B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3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Reference Count Distribution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09" y="1772816"/>
            <a:ext cx="6704383" cy="4265704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2063552" y="6063679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Vast majority of objects have max counts of 7 or less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6168008" y="1988840"/>
            <a:ext cx="432048" cy="115212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3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95" y="1916834"/>
            <a:ext cx="6640202" cy="4248471"/>
          </a:xfrm>
          <a:prstGeom prst="rect">
            <a:avLst/>
          </a:prstGeom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1412" y="6078489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bits: 0.11% overflow</a:t>
            </a:r>
          </a:p>
        </p:txBody>
      </p:sp>
      <p:sp>
        <p:nvSpPr>
          <p:cNvPr id="9" name="Up Arrow 8"/>
          <p:cNvSpPr/>
          <p:nvPr/>
        </p:nvSpPr>
        <p:spPr>
          <a:xfrm rot="10800000">
            <a:off x="6384032" y="4293096"/>
            <a:ext cx="432048" cy="1152128"/>
          </a:xfrm>
          <a:prstGeom prst="upArrow">
            <a:avLst/>
          </a:prstGeom>
          <a:ln w="3175" cmpd="sng">
            <a:solidFill>
              <a:schemeClr val="bg2"/>
            </a:solidFill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3740" y="6078489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 But these attract </a:t>
            </a:r>
            <a:r>
              <a:rPr lang="en-US" dirty="0"/>
              <a:t>18</a:t>
            </a:r>
            <a:r>
              <a:rPr lang="en-US" sz="2400" dirty="0"/>
              <a:t>% of </a:t>
            </a:r>
            <a:r>
              <a:rPr lang="en-US" sz="2400" dirty="0" err="1"/>
              <a:t>incs</a:t>
            </a:r>
            <a:r>
              <a:rPr lang="en-US" sz="2400" dirty="0"/>
              <a:t> and </a:t>
            </a:r>
            <a:r>
              <a:rPr lang="en-US" sz="2400" dirty="0" err="1"/>
              <a:t>decs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534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Maintaining the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210050"/>
          </a:xfrm>
        </p:spPr>
        <p:txBody>
          <a:bodyPr/>
          <a:lstStyle/>
          <a:p>
            <a:r>
              <a:rPr lang="en-US" sz="2400" dirty="0"/>
              <a:t>Naive RC </a:t>
            </a:r>
            <a:r>
              <a:rPr lang="en-US" sz="2000" dirty="0">
                <a:solidFill>
                  <a:srgbClr val="808080"/>
                </a:solidFill>
              </a:rPr>
              <a:t>requires </a:t>
            </a:r>
            <a:r>
              <a:rPr lang="en-US" sz="2000" i="1" dirty="0">
                <a:solidFill>
                  <a:srgbClr val="808080"/>
                </a:solidFill>
              </a:rPr>
              <a:t>inc</a:t>
            </a:r>
            <a:r>
              <a:rPr lang="en-US" sz="2000" dirty="0">
                <a:solidFill>
                  <a:srgbClr val="808080"/>
                </a:solidFill>
              </a:rPr>
              <a:t> and </a:t>
            </a:r>
            <a:r>
              <a:rPr lang="en-US" sz="2000" i="1" dirty="0">
                <a:solidFill>
                  <a:srgbClr val="808080"/>
                </a:solidFill>
              </a:rPr>
              <a:t>dec</a:t>
            </a:r>
            <a:r>
              <a:rPr lang="en-US" sz="2000" dirty="0">
                <a:solidFill>
                  <a:srgbClr val="808080"/>
                </a:solidFill>
              </a:rPr>
              <a:t> on every pointer mutation</a:t>
            </a:r>
            <a:endParaRPr lang="en-US" sz="2400" dirty="0">
              <a:solidFill>
                <a:srgbClr val="808080"/>
              </a:solidFill>
            </a:endParaRPr>
          </a:p>
          <a:p>
            <a:pPr lvl="1"/>
            <a:r>
              <a:rPr lang="en-US" sz="2000" dirty="0"/>
              <a:t>Easy to implement </a:t>
            </a:r>
            <a:r>
              <a:rPr lang="en-US" sz="1800" dirty="0">
                <a:solidFill>
                  <a:srgbClr val="808080"/>
                </a:solidFill>
              </a:rPr>
              <a:t>only write barriers, no GC maps</a:t>
            </a:r>
            <a:endParaRPr lang="en-US" dirty="0">
              <a:solidFill>
                <a:srgbClr val="808080"/>
              </a:solidFill>
            </a:endParaRPr>
          </a:p>
          <a:p>
            <a:r>
              <a:rPr lang="en-US" sz="2400" dirty="0"/>
              <a:t>Deferred RC</a:t>
            </a:r>
            <a:r>
              <a:rPr lang="en-US" sz="2400" b="1" dirty="0"/>
              <a:t> </a:t>
            </a:r>
            <a:r>
              <a:rPr lang="en-US" sz="2000" dirty="0">
                <a:solidFill>
                  <a:srgbClr val="808080"/>
                </a:solidFill>
              </a:rPr>
              <a:t>ignores changes to stacks and register</a:t>
            </a:r>
          </a:p>
          <a:p>
            <a:pPr lvl="1"/>
            <a:r>
              <a:rPr lang="en-US" sz="2000" dirty="0"/>
              <a:t>Temporary increment </a:t>
            </a:r>
            <a:r>
              <a:rPr lang="en-US" sz="1600" dirty="0">
                <a:solidFill>
                  <a:srgbClr val="808080"/>
                </a:solidFill>
              </a:rPr>
              <a:t>used to fake </a:t>
            </a:r>
            <a:r>
              <a:rPr lang="en-US" sz="1600" dirty="0" err="1">
                <a:solidFill>
                  <a:srgbClr val="808080"/>
                </a:solidFill>
              </a:rPr>
              <a:t>liveness</a:t>
            </a:r>
            <a:r>
              <a:rPr lang="en-US" sz="1600" dirty="0">
                <a:solidFill>
                  <a:srgbClr val="808080"/>
                </a:solidFill>
              </a:rPr>
              <a:t> of roots</a:t>
            </a:r>
            <a:endParaRPr lang="en-US" sz="1800" dirty="0">
              <a:solidFill>
                <a:srgbClr val="808080"/>
              </a:solidFill>
            </a:endParaRPr>
          </a:p>
          <a:p>
            <a:pPr lvl="1"/>
            <a:r>
              <a:rPr lang="en-US" sz="2000" dirty="0"/>
              <a:t>Normal</a:t>
            </a:r>
            <a:r>
              <a:rPr lang="en-US" sz="2000" i="1" dirty="0"/>
              <a:t> </a:t>
            </a:r>
            <a:r>
              <a:rPr lang="en-US" sz="2000" i="1" dirty="0" err="1"/>
              <a:t>incs</a:t>
            </a:r>
            <a:r>
              <a:rPr lang="en-US" sz="2000" dirty="0"/>
              <a:t> and </a:t>
            </a:r>
            <a:r>
              <a:rPr lang="en-US" sz="2000" i="1" dirty="0" err="1"/>
              <a:t>decs</a:t>
            </a:r>
            <a:r>
              <a:rPr lang="en-US" sz="2000" dirty="0"/>
              <a:t> deferred </a:t>
            </a:r>
            <a:r>
              <a:rPr lang="en-US" sz="1600" dirty="0">
                <a:solidFill>
                  <a:srgbClr val="808080"/>
                </a:solidFill>
              </a:rPr>
              <a:t>until collection time</a:t>
            </a:r>
          </a:p>
          <a:p>
            <a:pPr lvl="1"/>
            <a:r>
              <a:rPr lang="en-US" sz="2000" dirty="0"/>
              <a:t>Much faster </a:t>
            </a:r>
            <a:r>
              <a:rPr lang="en-US" sz="1600" dirty="0">
                <a:solidFill>
                  <a:srgbClr val="808080"/>
                </a:solidFill>
              </a:rPr>
              <a:t>than naive but requires GC maps</a:t>
            </a:r>
            <a:r>
              <a:rPr lang="en-US" sz="1600" dirty="0"/>
              <a:t>		</a:t>
            </a:r>
          </a:p>
          <a:p>
            <a:r>
              <a:rPr lang="en-US" sz="2400" dirty="0"/>
              <a:t>Coalescing RC </a:t>
            </a:r>
            <a:r>
              <a:rPr lang="en-US" sz="2000" dirty="0">
                <a:solidFill>
                  <a:srgbClr val="808080"/>
                </a:solidFill>
              </a:rPr>
              <a:t>ignores many changes to heap</a:t>
            </a:r>
            <a:endParaRPr lang="en-US" sz="2400" dirty="0">
              <a:solidFill>
                <a:srgbClr val="808080"/>
              </a:solidFill>
            </a:endParaRPr>
          </a:p>
          <a:p>
            <a:pPr lvl="1"/>
            <a:r>
              <a:rPr lang="en-US" sz="2000" dirty="0"/>
              <a:t>Coalesce pointer mutations </a:t>
            </a:r>
            <a:r>
              <a:rPr lang="en-US" sz="1600" dirty="0">
                <a:solidFill>
                  <a:srgbClr val="808080"/>
                </a:solidFill>
              </a:rPr>
              <a:t>record just first and last in chain of changes</a:t>
            </a:r>
          </a:p>
          <a:p>
            <a:pPr marL="0" indent="0">
              <a:buNone/>
            </a:pPr>
            <a:endParaRPr lang="en-US" sz="16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724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94B0B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</a:t>
            </a:r>
            <a:r>
              <a:rPr lang="en-US" dirty="0" err="1"/>
              <a:t>Incs</a:t>
            </a:r>
            <a:r>
              <a:rPr lang="en-US" dirty="0"/>
              <a:t> and </a:t>
            </a:r>
            <a:r>
              <a:rPr lang="en-US" dirty="0" err="1"/>
              <a:t>Decs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210050"/>
          </a:xfrm>
        </p:spPr>
        <p:txBody>
          <a:bodyPr/>
          <a:lstStyle/>
          <a:p>
            <a:r>
              <a:rPr lang="en-US" sz="2400" dirty="0"/>
              <a:t>New objects</a:t>
            </a:r>
          </a:p>
          <a:p>
            <a:r>
              <a:rPr lang="en-US" sz="2400" dirty="0"/>
              <a:t>Mutations to:</a:t>
            </a:r>
          </a:p>
          <a:p>
            <a:pPr lvl="1"/>
            <a:r>
              <a:rPr lang="en-US" sz="2000" dirty="0"/>
              <a:t>non-new scalar </a:t>
            </a:r>
            <a:r>
              <a:rPr lang="en-US" sz="1800" dirty="0">
                <a:solidFill>
                  <a:srgbClr val="808080"/>
                </a:solidFill>
              </a:rPr>
              <a:t>objects</a:t>
            </a:r>
            <a:endParaRPr lang="en-US" sz="2000" dirty="0">
              <a:solidFill>
                <a:srgbClr val="808080"/>
              </a:solidFill>
            </a:endParaRPr>
          </a:p>
          <a:p>
            <a:pPr lvl="1"/>
            <a:r>
              <a:rPr lang="en-US" sz="2000" dirty="0"/>
              <a:t>non-new array </a:t>
            </a:r>
            <a:r>
              <a:rPr lang="en-US" sz="1800" dirty="0">
                <a:solidFill>
                  <a:srgbClr val="808080"/>
                </a:solidFill>
              </a:rPr>
              <a:t>objects</a:t>
            </a:r>
            <a:endParaRPr lang="en-US" sz="2000" dirty="0">
              <a:solidFill>
                <a:srgbClr val="808080"/>
              </a:solidFill>
            </a:endParaRPr>
          </a:p>
          <a:p>
            <a:r>
              <a:rPr lang="en-US" sz="2400" dirty="0"/>
              <a:t>Temporary operations </a:t>
            </a:r>
            <a:r>
              <a:rPr lang="en-US" sz="1800" dirty="0">
                <a:solidFill>
                  <a:srgbClr val="808080"/>
                </a:solidFill>
              </a:rPr>
              <a:t>due to root reachability</a:t>
            </a:r>
            <a:endParaRPr lang="en-US" sz="2400" dirty="0">
              <a:solidFill>
                <a:srgbClr val="808080"/>
              </a:solidFill>
            </a:endParaRPr>
          </a:p>
          <a:p>
            <a:r>
              <a:rPr lang="en-US" sz="2400" dirty="0"/>
              <a:t>Cycle collection</a:t>
            </a:r>
            <a:r>
              <a:rPr lang="en-US" sz="2400" dirty="0">
                <a:solidFill>
                  <a:srgbClr val="808080"/>
                </a:solidFill>
              </a:rPr>
              <a:t>-</a:t>
            </a:r>
            <a:r>
              <a:rPr lang="en-US" sz="2000" dirty="0">
                <a:solidFill>
                  <a:srgbClr val="808080"/>
                </a:solidFill>
              </a:rPr>
              <a:t>generated decrements</a:t>
            </a:r>
          </a:p>
          <a:p>
            <a:pPr marL="0" indent="0">
              <a:buNone/>
            </a:pP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724400" y="152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94B0B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1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724</Words>
  <Application>Microsoft Macintosh PowerPoint</Application>
  <PresentationFormat>Widescreen</PresentationFormat>
  <Paragraphs>174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Lucida Grande</vt:lpstr>
      <vt:lpstr>Times</vt:lpstr>
      <vt:lpstr>Office Theme</vt:lpstr>
      <vt:lpstr>Reference Counting  vs. Tracing</vt:lpstr>
      <vt:lpstr>The Challenge</vt:lpstr>
      <vt:lpstr>Understanding Reference Counting</vt:lpstr>
      <vt:lpstr>Design Space</vt:lpstr>
      <vt:lpstr>1. Storing the Count</vt:lpstr>
      <vt:lpstr>Maximum Reference Count Distribution</vt:lpstr>
      <vt:lpstr>Overflow</vt:lpstr>
      <vt:lpstr>2. Maintaining the Count</vt:lpstr>
      <vt:lpstr>Sources of Incs and Decs</vt:lpstr>
      <vt:lpstr> </vt:lpstr>
      <vt:lpstr> </vt:lpstr>
      <vt:lpstr> </vt:lpstr>
      <vt:lpstr>Improving Reference Counting</vt:lpstr>
      <vt:lpstr>1. Storing the Count</vt:lpstr>
      <vt:lpstr> </vt:lpstr>
      <vt:lpstr>2. Maintaining the Count</vt:lpstr>
      <vt:lpstr>Existing Handling of New Objects</vt:lpstr>
      <vt:lpstr>New: Handling of New Objects</vt:lpstr>
      <vt:lpstr> </vt:lpstr>
      <vt:lpstr> </vt:lpstr>
      <vt:lpstr>Results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Counting  vs. Tracing</dc:title>
  <dc:creator>Microsoft Office User</dc:creator>
  <cp:lastModifiedBy>Microsoft Office User</cp:lastModifiedBy>
  <cp:revision>2</cp:revision>
  <dcterms:created xsi:type="dcterms:W3CDTF">2019-07-26T05:35:04Z</dcterms:created>
  <dcterms:modified xsi:type="dcterms:W3CDTF">2019-07-26T05:41:29Z</dcterms:modified>
</cp:coreProperties>
</file>