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300" r:id="rId4"/>
    <p:sldId id="324" r:id="rId5"/>
    <p:sldId id="301" r:id="rId6"/>
    <p:sldId id="342" r:id="rId7"/>
    <p:sldId id="325" r:id="rId8"/>
    <p:sldId id="326" r:id="rId9"/>
    <p:sldId id="327" r:id="rId10"/>
    <p:sldId id="328" r:id="rId11"/>
    <p:sldId id="330" r:id="rId12"/>
    <p:sldId id="331" r:id="rId13"/>
    <p:sldId id="389" r:id="rId14"/>
    <p:sldId id="390" r:id="rId15"/>
    <p:sldId id="333" r:id="rId16"/>
    <p:sldId id="334" r:id="rId17"/>
    <p:sldId id="332" r:id="rId18"/>
    <p:sldId id="341" r:id="rId19"/>
    <p:sldId id="335" r:id="rId20"/>
    <p:sldId id="336" r:id="rId21"/>
    <p:sldId id="337" r:id="rId22"/>
    <p:sldId id="338" r:id="rId23"/>
    <p:sldId id="339" r:id="rId24"/>
    <p:sldId id="340" r:id="rId25"/>
    <p:sldId id="306" r:id="rId26"/>
    <p:sldId id="307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71548" autoAdjust="0"/>
  </p:normalViewPr>
  <p:slideViewPr>
    <p:cSldViewPr snapToGrid="0" snapToObjects="1">
      <p:cViewPr varScale="1">
        <p:scale>
          <a:sx n="46" d="100"/>
          <a:sy n="46" d="100"/>
        </p:scale>
        <p:origin x="1860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3"/>
          <c:order val="1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ln>
              <a:solidFill>
                <a:schemeClr val="accent5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1.4754894084451631</c:v>
                </c:pt>
                <c:pt idx="1">
                  <c:v>1.2811882678623849</c:v>
                </c:pt>
                <c:pt idx="2">
                  <c:v>1.222144282107094</c:v>
                </c:pt>
                <c:pt idx="3">
                  <c:v>1.124500417835768</c:v>
                </c:pt>
                <c:pt idx="4">
                  <c:v>1.0984795358081121</c:v>
                </c:pt>
                <c:pt idx="5">
                  <c:v>1.063474809346006</c:v>
                </c:pt>
                <c:pt idx="6">
                  <c:v>1.038096260651433</c:v>
                </c:pt>
                <c:pt idx="7">
                  <c:v>1.02053064016344</c:v>
                </c:pt>
                <c:pt idx="8">
                  <c:v>1.0112828796955839</c:v>
                </c:pt>
                <c:pt idx="9">
                  <c:v>1.0109579588891651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A42-46D0-B993-25F898CF6CDC}"/>
            </c:ext>
          </c:extLst>
        </c:ser>
        <c:ser>
          <c:idx val="4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1.9960652859941299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1.1512353372681721</c:v>
                </c:pt>
                <c:pt idx="7">
                  <c:v>1.0989262784535641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A42-46D0-B993-25F898CF6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4751008"/>
        <c:axId val="2141699152"/>
      </c:scatterChart>
      <c:valAx>
        <c:axId val="2144751008"/>
        <c:scaling>
          <c:orientation val="minMax"/>
          <c:max val="6"/>
          <c:min val="1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1699152"/>
        <c:crosses val="autoZero"/>
        <c:crossBetween val="midCat"/>
      </c:valAx>
      <c:valAx>
        <c:axId val="2141699152"/>
        <c:scaling>
          <c:orientation val="minMax"/>
          <c:max val="2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4751008"/>
        <c:crosses val="autoZero"/>
        <c:crossBetween val="midCat"/>
      </c:valAx>
      <c:spPr>
        <a:noFill/>
        <a:ln w="25400">
          <a:noFill/>
        </a:ln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Garbage Collection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24.091510785134169</c:v>
                </c:pt>
                <c:pt idx="1">
                  <c:v>13.62534589479195</c:v>
                </c:pt>
                <c:pt idx="2">
                  <c:v>9.0810651863757368</c:v>
                </c:pt>
                <c:pt idx="3">
                  <c:v>6.5365169233151326</c:v>
                </c:pt>
                <c:pt idx="4">
                  <c:v>4.7363093680069897</c:v>
                </c:pt>
                <c:pt idx="5">
                  <c:v>3.6033007008217419</c:v>
                </c:pt>
                <c:pt idx="6">
                  <c:v>2.68049597608137</c:v>
                </c:pt>
                <c:pt idx="7">
                  <c:v>2.0291109222755139</c:v>
                </c:pt>
                <c:pt idx="8">
                  <c:v>1.54849854195161</c:v>
                </c:pt>
                <c:pt idx="9">
                  <c:v>1.4001866338805471</c:v>
                </c:pt>
                <c:pt idx="10">
                  <c:v>1.077052051037223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4B-4425-A215-8EC5AA1A15B1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31.919890194762829</c:v>
                </c:pt>
                <c:pt idx="2">
                  <c:v>28.547904239768769</c:v>
                </c:pt>
                <c:pt idx="3">
                  <c:v>21.803932329780679</c:v>
                </c:pt>
                <c:pt idx="4">
                  <c:v>18.431946374786641</c:v>
                </c:pt>
                <c:pt idx="5">
                  <c:v>15.60158320829631</c:v>
                </c:pt>
                <c:pt idx="6">
                  <c:v>13.62547474129318</c:v>
                </c:pt>
                <c:pt idx="7">
                  <c:v>10.369315085916099</c:v>
                </c:pt>
                <c:pt idx="8">
                  <c:v>9.3680167592616534</c:v>
                </c:pt>
                <c:pt idx="9">
                  <c:v>8.89780223628863</c:v>
                </c:pt>
                <c:pt idx="10">
                  <c:v>7.6382252915175117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4B-4425-A215-8EC5AA1A15B1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34.057973644531117</c:v>
                </c:pt>
                <c:pt idx="4">
                  <c:v>18.56902329190828</c:v>
                </c:pt>
                <c:pt idx="5">
                  <c:v>13.42394065687753</c:v>
                </c:pt>
                <c:pt idx="6">
                  <c:v>8.2799990230522784</c:v>
                </c:pt>
                <c:pt idx="7">
                  <c:v>5.9925444142553248</c:v>
                </c:pt>
                <c:pt idx="8">
                  <c:v>4.7694706602323276</c:v>
                </c:pt>
                <c:pt idx="9">
                  <c:v>3.8853841247838732</c:v>
                </c:pt>
                <c:pt idx="10">
                  <c:v>2.52363595978662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24B-4425-A215-8EC5AA1A15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823424"/>
        <c:axId val="2133577328"/>
      </c:scatterChart>
      <c:valAx>
        <c:axId val="2134823424"/>
        <c:scaling>
          <c:orientation val="minMax"/>
          <c:max val="6"/>
          <c:min val="1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3577328"/>
        <c:crosses val="autoZero"/>
        <c:crossBetween val="midCat"/>
      </c:valAx>
      <c:valAx>
        <c:axId val="2133577328"/>
        <c:scaling>
          <c:orientation val="minMax"/>
          <c:max val="34"/>
          <c:min val="0.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823424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Mutator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1.3358669029634891</c:v>
                </c:pt>
                <c:pt idx="1">
                  <c:v>1.222214599538314</c:v>
                </c:pt>
                <c:pt idx="2">
                  <c:v>1.1327667414710301</c:v>
                </c:pt>
                <c:pt idx="3">
                  <c:v>1.117683586919934</c:v>
                </c:pt>
                <c:pt idx="4">
                  <c:v>1.1119320327057149</c:v>
                </c:pt>
                <c:pt idx="5">
                  <c:v>1.100584981985907</c:v>
                </c:pt>
                <c:pt idx="6">
                  <c:v>1.0951053566545359</c:v>
                </c:pt>
                <c:pt idx="7">
                  <c:v>1.0906619698176161</c:v>
                </c:pt>
                <c:pt idx="8">
                  <c:v>1.093797380641687</c:v>
                </c:pt>
                <c:pt idx="9">
                  <c:v>1.0855743545612</c:v>
                </c:pt>
                <c:pt idx="10">
                  <c:v>1.0832360723518359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F9-4EEE-8589-7468D1FA1735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1.0280066656065081</c:v>
                </c:pt>
                <c:pt idx="2">
                  <c:v>1.0182440168469611</c:v>
                </c:pt>
                <c:pt idx="3">
                  <c:v>1.016497816244583</c:v>
                </c:pt>
                <c:pt idx="4">
                  <c:v>1.0149960837265399</c:v>
                </c:pt>
                <c:pt idx="5">
                  <c:v>1.0170378467212859</c:v>
                </c:pt>
                <c:pt idx="6">
                  <c:v>1.018660712935912</c:v>
                </c:pt>
                <c:pt idx="7">
                  <c:v>1.01704310924365</c:v>
                </c:pt>
                <c:pt idx="8">
                  <c:v>1.0163101834017749</c:v>
                </c:pt>
                <c:pt idx="9">
                  <c:v>1.0183045836952509</c:v>
                </c:pt>
                <c:pt idx="10">
                  <c:v>1.0194365044144911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4F9-4EEE-8589-7468D1FA1735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1.1266188714817409</c:v>
                </c:pt>
                <c:pt idx="4">
                  <c:v>1.020333812318551</c:v>
                </c:pt>
                <c:pt idx="5">
                  <c:v>1.0134791377347541</c:v>
                </c:pt>
                <c:pt idx="6">
                  <c:v>1.0020586030663099</c:v>
                </c:pt>
                <c:pt idx="7">
                  <c:v>1.0034927839336529</c:v>
                </c:pt>
                <c:pt idx="8">
                  <c:v>1.0018788161659331</c:v>
                </c:pt>
                <c:pt idx="9">
                  <c:v>1</c:v>
                </c:pt>
                <c:pt idx="10">
                  <c:v>1.00224106906898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4F9-4EEE-8589-7468D1FA17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3627872"/>
        <c:axId val="2133632976"/>
      </c:scatterChart>
      <c:valAx>
        <c:axId val="2133627872"/>
        <c:scaling>
          <c:orientation val="minMax"/>
          <c:max val="6"/>
          <c:min val="1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3632976"/>
        <c:crosses val="autoZero"/>
        <c:crossBetween val="midCat"/>
      </c:valAx>
      <c:valAx>
        <c:axId val="2133632976"/>
        <c:scaling>
          <c:orientation val="minMax"/>
          <c:max val="1.35"/>
          <c:min val="0.99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3627872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/>
              <a:t>Minimum Heap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48E-4D79-B1C4-830C3DAD6B1E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48E-4D79-B1C4-830C3DAD6B1E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3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48E-4D79-B1C4-830C3DAD6B1E}"/>
              </c:ext>
            </c:extLst>
          </c:dPt>
          <c:dPt>
            <c:idx val="3"/>
            <c:invertIfNegative val="0"/>
            <c:bubble3D val="0"/>
            <c:spPr>
              <a:noFill/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48E-4D79-B1C4-830C3DAD6B1E}"/>
              </c:ext>
            </c:extLst>
          </c:dPt>
          <c:cat>
            <c:strRef>
              <c:f>Sheet1!$A$2:$A$5</c:f>
              <c:strCache>
                <c:ptCount val="4"/>
                <c:pt idx="0">
                  <c:v>MarkSweep</c:v>
                </c:pt>
                <c:pt idx="1">
                  <c:v>MarkCompact</c:v>
                </c:pt>
                <c:pt idx="2">
                  <c:v>SemiSpace</c:v>
                </c:pt>
                <c:pt idx="3">
                  <c:v>Immix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0.82</c:v>
                </c:pt>
                <c:pt idx="2">
                  <c:v>1.31</c:v>
                </c:pt>
                <c:pt idx="3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48E-4D79-B1C4-830C3DAD6B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4882176"/>
        <c:axId val="2134754064"/>
      </c:barChart>
      <c:catAx>
        <c:axId val="213488217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34754064"/>
        <c:crosses val="autoZero"/>
        <c:auto val="1"/>
        <c:lblAlgn val="ctr"/>
        <c:lblOffset val="100"/>
        <c:noMultiLvlLbl val="0"/>
      </c:catAx>
      <c:valAx>
        <c:axId val="2134754064"/>
        <c:scaling>
          <c:orientation val="minMax"/>
          <c:max val="1.35"/>
          <c:min val="0"/>
        </c:scaling>
        <c:delete val="1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882176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Total Performance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649122807017501"/>
          <c:y val="0.22093023255814001"/>
          <c:w val="0.82917778698715305"/>
          <c:h val="0.586046511627907"/>
        </c:manualLayout>
      </c:layout>
      <c:scatterChart>
        <c:scatterStyle val="smoothMarker"/>
        <c:varyColors val="0"/>
        <c:ser>
          <c:idx val="5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1.9781845054634</c:v>
                </c:pt>
                <c:pt idx="1">
                  <c:v>1.5577649502989419</c:v>
                </c:pt>
                <c:pt idx="2">
                  <c:v>1.344774012041779</c:v>
                </c:pt>
                <c:pt idx="3">
                  <c:v>1.2355409302608451</c:v>
                </c:pt>
                <c:pt idx="4">
                  <c:v>1.185396320792754</c:v>
                </c:pt>
                <c:pt idx="5">
                  <c:v>1.145977852076377</c:v>
                </c:pt>
                <c:pt idx="6">
                  <c:v>1.1128888631938869</c:v>
                </c:pt>
                <c:pt idx="7">
                  <c:v>1.093390423789834</c:v>
                </c:pt>
                <c:pt idx="8">
                  <c:v>1.0873740392217519</c:v>
                </c:pt>
                <c:pt idx="9">
                  <c:v>1.0762820575389509</c:v>
                </c:pt>
                <c:pt idx="10">
                  <c:v>1.0666769029547329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16-435E-9AA4-DB25EAF75BFC}"/>
            </c:ext>
          </c:extLst>
        </c:ser>
        <c:ser>
          <c:idx val="6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1.7264861325827059</c:v>
                </c:pt>
                <c:pt idx="2">
                  <c:v>1.492498853110267</c:v>
                </c:pt>
                <c:pt idx="3">
                  <c:v>1.352769954567399</c:v>
                </c:pt>
                <c:pt idx="4">
                  <c:v>1.3117554132819971</c:v>
                </c:pt>
                <c:pt idx="5">
                  <c:v>1.280026924691203</c:v>
                </c:pt>
                <c:pt idx="6">
                  <c:v>1.22656647117609</c:v>
                </c:pt>
                <c:pt idx="7">
                  <c:v>1.18469016708175</c:v>
                </c:pt>
                <c:pt idx="8">
                  <c:v>1.164215275895494</c:v>
                </c:pt>
                <c:pt idx="9">
                  <c:v>1.1551319467542831</c:v>
                </c:pt>
                <c:pt idx="10">
                  <c:v>1.127125875559273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16-435E-9AA4-DB25EAF75BFC}"/>
            </c:ext>
          </c:extLst>
        </c:ser>
        <c:ser>
          <c:idx val="4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1.9960652859941299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1.1512353372681721</c:v>
                </c:pt>
                <c:pt idx="7">
                  <c:v>1.0989262784535641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916-435E-9AA4-DB25EAF75B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828048"/>
        <c:axId val="2133645760"/>
      </c:scatterChart>
      <c:valAx>
        <c:axId val="2135828048"/>
        <c:scaling>
          <c:orientation val="minMax"/>
          <c:max val="6"/>
          <c:min val="1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3645760"/>
        <c:crosses val="autoZero"/>
        <c:crossBetween val="midCat"/>
      </c:valAx>
      <c:valAx>
        <c:axId val="2133645760"/>
        <c:scaling>
          <c:orientation val="minMax"/>
          <c:max val="2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828048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legend>
      <c:legendPos val="tr"/>
      <c:layout>
        <c:manualLayout>
          <c:xMode val="edge"/>
          <c:yMode val="edge"/>
          <c:x val="0.40882690979417002"/>
          <c:y val="0.20348837209302301"/>
          <c:w val="0.52099765160933798"/>
          <c:h val="0.36145806628822502"/>
        </c:manualLayout>
      </c:layout>
      <c:overlay val="0"/>
      <c:txPr>
        <a:bodyPr/>
        <a:lstStyle/>
        <a:p>
          <a:pPr>
            <a:defRPr sz="1600" spc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Garbage Collection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24.091510785134169</c:v>
                </c:pt>
                <c:pt idx="1">
                  <c:v>13.62534589479195</c:v>
                </c:pt>
                <c:pt idx="2">
                  <c:v>9.0810651863757403</c:v>
                </c:pt>
                <c:pt idx="3">
                  <c:v>6.5365169233151326</c:v>
                </c:pt>
                <c:pt idx="4">
                  <c:v>4.7363093680069897</c:v>
                </c:pt>
                <c:pt idx="5">
                  <c:v>3.6033007008217419</c:v>
                </c:pt>
                <c:pt idx="6">
                  <c:v>2.68049597608137</c:v>
                </c:pt>
                <c:pt idx="7">
                  <c:v>2.0291109222755139</c:v>
                </c:pt>
                <c:pt idx="8">
                  <c:v>1.54849854195161</c:v>
                </c:pt>
                <c:pt idx="9">
                  <c:v>1.4001866338805471</c:v>
                </c:pt>
                <c:pt idx="10">
                  <c:v>1.077052051037223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D3D-408C-9ADD-ADE4B545EBCF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31.919890194762829</c:v>
                </c:pt>
                <c:pt idx="2">
                  <c:v>28.547904239768769</c:v>
                </c:pt>
                <c:pt idx="3">
                  <c:v>21.803932329780679</c:v>
                </c:pt>
                <c:pt idx="4">
                  <c:v>18.431946374786641</c:v>
                </c:pt>
                <c:pt idx="5">
                  <c:v>15.60158320829631</c:v>
                </c:pt>
                <c:pt idx="6">
                  <c:v>13.62547474129318</c:v>
                </c:pt>
                <c:pt idx="7">
                  <c:v>10.369315085916099</c:v>
                </c:pt>
                <c:pt idx="8">
                  <c:v>9.3680167592616534</c:v>
                </c:pt>
                <c:pt idx="9">
                  <c:v>8.89780223628863</c:v>
                </c:pt>
                <c:pt idx="10">
                  <c:v>7.6382252915175117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D3D-408C-9ADD-ADE4B545EBCF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34.057973644531117</c:v>
                </c:pt>
                <c:pt idx="4">
                  <c:v>18.56902329190828</c:v>
                </c:pt>
                <c:pt idx="5">
                  <c:v>13.42394065687753</c:v>
                </c:pt>
                <c:pt idx="6">
                  <c:v>8.2799990230522784</c:v>
                </c:pt>
                <c:pt idx="7">
                  <c:v>5.9925444142553248</c:v>
                </c:pt>
                <c:pt idx="8">
                  <c:v>4.7694706602323276</c:v>
                </c:pt>
                <c:pt idx="9">
                  <c:v>3.8853841247838732</c:v>
                </c:pt>
                <c:pt idx="10">
                  <c:v>2.52363595978662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D3D-408C-9ADD-ADE4B545EBC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ln>
              <a:solidFill>
                <a:schemeClr val="accent5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16.98453150748562</c:v>
                </c:pt>
                <c:pt idx="1">
                  <c:v>11.92919903190011</c:v>
                </c:pt>
                <c:pt idx="2">
                  <c:v>9.5289523986831473</c:v>
                </c:pt>
                <c:pt idx="3">
                  <c:v>6.4504614695505671</c:v>
                </c:pt>
                <c:pt idx="4">
                  <c:v>4.4286674248764051</c:v>
                </c:pt>
                <c:pt idx="5">
                  <c:v>3.569907890419644</c:v>
                </c:pt>
                <c:pt idx="6">
                  <c:v>2.6534176580535509</c:v>
                </c:pt>
                <c:pt idx="7">
                  <c:v>1.8905195518574911</c:v>
                </c:pt>
                <c:pt idx="8">
                  <c:v>1.5049661201903759</c:v>
                </c:pt>
                <c:pt idx="9">
                  <c:v>1.3410236015822861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D3D-408C-9ADD-ADE4B545EB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1978240"/>
        <c:axId val="2141899216"/>
      </c:scatterChart>
      <c:valAx>
        <c:axId val="2141978240"/>
        <c:scaling>
          <c:orientation val="minMax"/>
          <c:max val="6"/>
          <c:min val="1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1899216"/>
        <c:crosses val="autoZero"/>
        <c:crossBetween val="midCat"/>
      </c:valAx>
      <c:valAx>
        <c:axId val="2141899216"/>
        <c:scaling>
          <c:orientation val="minMax"/>
          <c:max val="34"/>
          <c:min val="0.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1978240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Total Performance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649122807017501"/>
          <c:y val="0.22093023255814001"/>
          <c:w val="0.85099792789059303"/>
          <c:h val="0.586046511627907"/>
        </c:manualLayout>
      </c:layout>
      <c:scatterChart>
        <c:scatterStyle val="smoothMarker"/>
        <c:varyColors val="0"/>
        <c:ser>
          <c:idx val="5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1.9781845054634</c:v>
                </c:pt>
                <c:pt idx="1">
                  <c:v>1.5577649502989419</c:v>
                </c:pt>
                <c:pt idx="2">
                  <c:v>1.344774012041779</c:v>
                </c:pt>
                <c:pt idx="3">
                  <c:v>1.2355409302608451</c:v>
                </c:pt>
                <c:pt idx="4">
                  <c:v>1.185396320792754</c:v>
                </c:pt>
                <c:pt idx="5">
                  <c:v>1.145977852076377</c:v>
                </c:pt>
                <c:pt idx="6">
                  <c:v>1.1128888631938869</c:v>
                </c:pt>
                <c:pt idx="7">
                  <c:v>1.093390423789834</c:v>
                </c:pt>
                <c:pt idx="8">
                  <c:v>1.0873740392217519</c:v>
                </c:pt>
                <c:pt idx="9">
                  <c:v>1.0762820575389509</c:v>
                </c:pt>
                <c:pt idx="10">
                  <c:v>1.0666769029547329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A04-496F-95E9-70B6CDDB919D}"/>
            </c:ext>
          </c:extLst>
        </c:ser>
        <c:ser>
          <c:idx val="6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1.7264861325827059</c:v>
                </c:pt>
                <c:pt idx="2">
                  <c:v>1.492498853110267</c:v>
                </c:pt>
                <c:pt idx="3">
                  <c:v>1.352769954567399</c:v>
                </c:pt>
                <c:pt idx="4">
                  <c:v>1.3117554132819971</c:v>
                </c:pt>
                <c:pt idx="5">
                  <c:v>1.280026924691203</c:v>
                </c:pt>
                <c:pt idx="6">
                  <c:v>1.22656647117609</c:v>
                </c:pt>
                <c:pt idx="7">
                  <c:v>1.18469016708175</c:v>
                </c:pt>
                <c:pt idx="8">
                  <c:v>1.164215275895494</c:v>
                </c:pt>
                <c:pt idx="9">
                  <c:v>1.1551319467542831</c:v>
                </c:pt>
                <c:pt idx="10">
                  <c:v>1.127125875559273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A04-496F-95E9-70B6CDDB919D}"/>
            </c:ext>
          </c:extLst>
        </c:ser>
        <c:ser>
          <c:idx val="4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1.9960652859941299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1.1512353372681721</c:v>
                </c:pt>
                <c:pt idx="7">
                  <c:v>1.0989262784535641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A04-496F-95E9-70B6CDDB919D}"/>
            </c:ext>
          </c:extLst>
        </c:ser>
        <c:ser>
          <c:idx val="7"/>
          <c:order val="3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ln>
              <a:solidFill>
                <a:schemeClr val="accent5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1.4754894084451631</c:v>
                </c:pt>
                <c:pt idx="1">
                  <c:v>1.2811882678623849</c:v>
                </c:pt>
                <c:pt idx="2">
                  <c:v>1.222144282107094</c:v>
                </c:pt>
                <c:pt idx="3">
                  <c:v>1.124500417835768</c:v>
                </c:pt>
                <c:pt idx="4">
                  <c:v>1.0984795358081121</c:v>
                </c:pt>
                <c:pt idx="5">
                  <c:v>1.063474809346006</c:v>
                </c:pt>
                <c:pt idx="6">
                  <c:v>1.038096260651433</c:v>
                </c:pt>
                <c:pt idx="7">
                  <c:v>1.02053064016344</c:v>
                </c:pt>
                <c:pt idx="8">
                  <c:v>1.0112828796955839</c:v>
                </c:pt>
                <c:pt idx="9">
                  <c:v>1.0109579588891651</c:v>
                </c:pt>
                <c:pt idx="10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A04-496F-95E9-70B6CDDB91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560256"/>
        <c:axId val="2134565440"/>
      </c:scatterChart>
      <c:valAx>
        <c:axId val="2134560256"/>
        <c:scaling>
          <c:orientation val="minMax"/>
          <c:max val="6"/>
          <c:min val="1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565440"/>
        <c:crosses val="autoZero"/>
        <c:crossBetween val="midCat"/>
      </c:valAx>
      <c:valAx>
        <c:axId val="2134565440"/>
        <c:scaling>
          <c:orientation val="minMax"/>
          <c:max val="2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560256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legend>
      <c:legendPos val="tr"/>
      <c:layout>
        <c:manualLayout>
          <c:xMode val="edge"/>
          <c:yMode val="edge"/>
          <c:x val="0.48327862964497798"/>
          <c:y val="0.145348837209302"/>
          <c:w val="0.51321259842519695"/>
          <c:h val="0.50856985900018303"/>
        </c:manualLayout>
      </c:layout>
      <c:overlay val="0"/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Mutator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1.3358669029634891</c:v>
                </c:pt>
                <c:pt idx="1">
                  <c:v>1.222214599538314</c:v>
                </c:pt>
                <c:pt idx="2">
                  <c:v>1.1327667414710301</c:v>
                </c:pt>
                <c:pt idx="3">
                  <c:v>1.117683586919934</c:v>
                </c:pt>
                <c:pt idx="4">
                  <c:v>1.1119320327057149</c:v>
                </c:pt>
                <c:pt idx="5">
                  <c:v>1.100584981985907</c:v>
                </c:pt>
                <c:pt idx="6">
                  <c:v>1.0951053566545359</c:v>
                </c:pt>
                <c:pt idx="7">
                  <c:v>1.0906619698176161</c:v>
                </c:pt>
                <c:pt idx="8">
                  <c:v>1.093797380641687</c:v>
                </c:pt>
                <c:pt idx="9">
                  <c:v>1.0855743545612</c:v>
                </c:pt>
                <c:pt idx="10">
                  <c:v>1.0832360723518359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D81-4664-BA04-15F441C07D47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1.0280066656065081</c:v>
                </c:pt>
                <c:pt idx="2">
                  <c:v>1.0182440168469611</c:v>
                </c:pt>
                <c:pt idx="3">
                  <c:v>1.016497816244583</c:v>
                </c:pt>
                <c:pt idx="4">
                  <c:v>1.0149960837265399</c:v>
                </c:pt>
                <c:pt idx="5">
                  <c:v>1.0170378467212859</c:v>
                </c:pt>
                <c:pt idx="6">
                  <c:v>1.018660712935912</c:v>
                </c:pt>
                <c:pt idx="7">
                  <c:v>1.01704310924365</c:v>
                </c:pt>
                <c:pt idx="8">
                  <c:v>1.0163101834017749</c:v>
                </c:pt>
                <c:pt idx="9">
                  <c:v>1.0183045836952509</c:v>
                </c:pt>
                <c:pt idx="10">
                  <c:v>1.0194365044144911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D81-4664-BA04-15F441C07D47}"/>
            </c:ext>
          </c:extLst>
        </c:ser>
        <c:ser>
          <c:idx val="0"/>
          <c:order val="2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1.1266188714817409</c:v>
                </c:pt>
                <c:pt idx="4">
                  <c:v>1.020333812318551</c:v>
                </c:pt>
                <c:pt idx="5">
                  <c:v>1.0134791377347541</c:v>
                </c:pt>
                <c:pt idx="6">
                  <c:v>1.0020586030663099</c:v>
                </c:pt>
                <c:pt idx="7">
                  <c:v>1.0034927839336529</c:v>
                </c:pt>
                <c:pt idx="8">
                  <c:v>1.0018788161659331</c:v>
                </c:pt>
                <c:pt idx="9">
                  <c:v>1</c:v>
                </c:pt>
                <c:pt idx="10">
                  <c:v>1.00224106906898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D81-4664-BA04-15F441C07D4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Immix</c:v>
                </c:pt>
              </c:strCache>
            </c:strRef>
          </c:tx>
          <c:spPr>
            <a:ln>
              <a:solidFill>
                <a:schemeClr val="accent5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Sheet1!$E$2:$E$12</c:f>
              <c:numCache>
                <c:formatCode>General</c:formatCode>
                <c:ptCount val="11"/>
                <c:pt idx="0">
                  <c:v>1.0480196554253449</c:v>
                </c:pt>
                <c:pt idx="1">
                  <c:v>1.0360522968422381</c:v>
                </c:pt>
                <c:pt idx="2">
                  <c:v>1.034311837173348</c:v>
                </c:pt>
                <c:pt idx="3">
                  <c:v>1.0245564602628849</c:v>
                </c:pt>
                <c:pt idx="4">
                  <c:v>1.0251402175163149</c:v>
                </c:pt>
                <c:pt idx="5">
                  <c:v>1.0213619178238951</c:v>
                </c:pt>
                <c:pt idx="6">
                  <c:v>1.0213795233532561</c:v>
                </c:pt>
                <c:pt idx="7">
                  <c:v>1.017547067521607</c:v>
                </c:pt>
                <c:pt idx="8">
                  <c:v>1.0164907357599491</c:v>
                </c:pt>
                <c:pt idx="9">
                  <c:v>1.019807368717768</c:v>
                </c:pt>
                <c:pt idx="10">
                  <c:v>1.0157719708873441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D81-4664-BA04-15F441C07D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4617504"/>
        <c:axId val="2134622688"/>
      </c:scatterChart>
      <c:valAx>
        <c:axId val="2134617504"/>
        <c:scaling>
          <c:orientation val="minMax"/>
          <c:max val="6"/>
          <c:min val="1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622688"/>
        <c:crosses val="autoZero"/>
        <c:crossBetween val="midCat"/>
      </c:valAx>
      <c:valAx>
        <c:axId val="2134622688"/>
        <c:scaling>
          <c:orientation val="minMax"/>
          <c:max val="1.35"/>
          <c:min val="0.99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4617504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/>
              <a:t>Minimum Heap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F96-4AA4-A7CC-60383BC4ABDD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F96-4AA4-A7CC-60383BC4ABDD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F96-4AA4-A7CC-60383BC4ABDD}"/>
              </c:ext>
            </c:extLst>
          </c:dPt>
          <c:dPt>
            <c:idx val="3"/>
            <c:invertIfNegative val="0"/>
            <c:bubble3D val="0"/>
            <c:spPr>
              <a:gradFill rotWithShape="1">
                <a:gsLst>
                  <a:gs pos="0">
                    <a:schemeClr val="accent5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5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5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F96-4AA4-A7CC-60383BC4ABDD}"/>
              </c:ext>
            </c:extLst>
          </c:dPt>
          <c:cat>
            <c:strRef>
              <c:f>Sheet1!$A$2:$A$5</c:f>
              <c:strCache>
                <c:ptCount val="4"/>
                <c:pt idx="0">
                  <c:v>MarkSweep</c:v>
                </c:pt>
                <c:pt idx="1">
                  <c:v>MarkCompact</c:v>
                </c:pt>
                <c:pt idx="2">
                  <c:v>SemiSpace</c:v>
                </c:pt>
                <c:pt idx="3">
                  <c:v>Immix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0.82</c:v>
                </c:pt>
                <c:pt idx="2">
                  <c:v>1.31</c:v>
                </c:pt>
                <c:pt idx="3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96-4AA4-A7CC-60383BC4AB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2122240"/>
        <c:axId val="2142125168"/>
      </c:barChart>
      <c:catAx>
        <c:axId val="2142122240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42125168"/>
        <c:crosses val="autoZero"/>
        <c:auto val="1"/>
        <c:lblAlgn val="ctr"/>
        <c:lblOffset val="100"/>
        <c:noMultiLvlLbl val="0"/>
      </c:catAx>
      <c:valAx>
        <c:axId val="2142125168"/>
        <c:scaling>
          <c:orientation val="minMax"/>
          <c:max val="1.35"/>
          <c:min val="0"/>
        </c:scaling>
        <c:delete val="1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2122240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Garbage Collection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34.057973644531117</c:v>
                </c:pt>
                <c:pt idx="4">
                  <c:v>18.56902329190828</c:v>
                </c:pt>
                <c:pt idx="5">
                  <c:v>13.42394065687753</c:v>
                </c:pt>
                <c:pt idx="6">
                  <c:v>8.2799990230522784</c:v>
                </c:pt>
                <c:pt idx="7">
                  <c:v>5.9925444142553248</c:v>
                </c:pt>
                <c:pt idx="8">
                  <c:v>4.7694706602323276</c:v>
                </c:pt>
                <c:pt idx="9">
                  <c:v>3.8853841247838732</c:v>
                </c:pt>
                <c:pt idx="10">
                  <c:v>2.52363595978662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E5D-4F30-90F3-9160A25B9B44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31.919890194762829</c:v>
                </c:pt>
                <c:pt idx="2">
                  <c:v>28.547904239768769</c:v>
                </c:pt>
                <c:pt idx="3">
                  <c:v>21.803932329780679</c:v>
                </c:pt>
                <c:pt idx="4">
                  <c:v>18.431946374786641</c:v>
                </c:pt>
                <c:pt idx="5">
                  <c:v>15.60158320829631</c:v>
                </c:pt>
                <c:pt idx="6">
                  <c:v>13.62547474129318</c:v>
                </c:pt>
                <c:pt idx="7">
                  <c:v>10.369315085916099</c:v>
                </c:pt>
                <c:pt idx="8">
                  <c:v>9.3680167592616534</c:v>
                </c:pt>
                <c:pt idx="9">
                  <c:v>8.89780223628863</c:v>
                </c:pt>
                <c:pt idx="10">
                  <c:v>7.6382252915175117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E5D-4F30-90F3-9160A25B9B44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24.091510785134169</c:v>
                </c:pt>
                <c:pt idx="1">
                  <c:v>13.62534589479195</c:v>
                </c:pt>
                <c:pt idx="2">
                  <c:v>9.0810651863757332</c:v>
                </c:pt>
                <c:pt idx="3">
                  <c:v>6.5365169233151326</c:v>
                </c:pt>
                <c:pt idx="4">
                  <c:v>4.7363093680069897</c:v>
                </c:pt>
                <c:pt idx="5">
                  <c:v>3.6033007008217419</c:v>
                </c:pt>
                <c:pt idx="6">
                  <c:v>2.68049597608137</c:v>
                </c:pt>
                <c:pt idx="7">
                  <c:v>2.0291109222755139</c:v>
                </c:pt>
                <c:pt idx="8">
                  <c:v>1.54849854195161</c:v>
                </c:pt>
                <c:pt idx="9">
                  <c:v>1.4001866338805471</c:v>
                </c:pt>
                <c:pt idx="10">
                  <c:v>1.077052051037223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E5D-4F30-90F3-9160A25B9B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170832"/>
        <c:axId val="2135178576"/>
      </c:scatterChart>
      <c:valAx>
        <c:axId val="2135170832"/>
        <c:scaling>
          <c:orientation val="minMax"/>
          <c:max val="6"/>
          <c:min val="1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178576"/>
        <c:crosses val="autoZero"/>
        <c:crossBetween val="midCat"/>
      </c:valAx>
      <c:valAx>
        <c:axId val="2135178576"/>
        <c:scaling>
          <c:orientation val="minMax"/>
          <c:max val="34"/>
          <c:min val="0.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170832"/>
        <c:crosses val="autoZero"/>
        <c:crossBetween val="midCat"/>
      </c:valAx>
      <c:spPr>
        <a:noFill/>
        <a:ln w="25400">
          <a:noFill/>
        </a:ln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Total Performance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649122807017501"/>
          <c:y val="0.22093023255814001"/>
          <c:w val="0.82917778698715305"/>
          <c:h val="0.586046511627907"/>
        </c:manualLayout>
      </c:layout>
      <c:scatterChart>
        <c:scatterStyle val="smoothMarker"/>
        <c:varyColors val="0"/>
        <c:ser>
          <c:idx val="4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1.9960652859941299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1.1512353372681721</c:v>
                </c:pt>
                <c:pt idx="7">
                  <c:v>1.0989262784535641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283-44E5-9F18-414EAD566B64}"/>
            </c:ext>
          </c:extLst>
        </c:ser>
        <c:ser>
          <c:idx val="6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1.7264861325827059</c:v>
                </c:pt>
                <c:pt idx="2">
                  <c:v>1.492498853110267</c:v>
                </c:pt>
                <c:pt idx="3">
                  <c:v>1.352769954567399</c:v>
                </c:pt>
                <c:pt idx="4">
                  <c:v>1.3117554132819971</c:v>
                </c:pt>
                <c:pt idx="5">
                  <c:v>1.280026924691203</c:v>
                </c:pt>
                <c:pt idx="6">
                  <c:v>1.22656647117609</c:v>
                </c:pt>
                <c:pt idx="7">
                  <c:v>1.18469016708175</c:v>
                </c:pt>
                <c:pt idx="8">
                  <c:v>1.164215275895494</c:v>
                </c:pt>
                <c:pt idx="9">
                  <c:v>1.1551319467542831</c:v>
                </c:pt>
                <c:pt idx="10">
                  <c:v>1.127125875559273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283-44E5-9F18-414EAD566B64}"/>
            </c:ext>
          </c:extLst>
        </c:ser>
        <c:ser>
          <c:idx val="5"/>
          <c:order val="2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1.9781845054634</c:v>
                </c:pt>
                <c:pt idx="1">
                  <c:v>1.5577649502989419</c:v>
                </c:pt>
                <c:pt idx="2">
                  <c:v>1.344774012041779</c:v>
                </c:pt>
                <c:pt idx="3">
                  <c:v>1.2355409302608451</c:v>
                </c:pt>
                <c:pt idx="4">
                  <c:v>1.185396320792754</c:v>
                </c:pt>
                <c:pt idx="5">
                  <c:v>1.145977852076377</c:v>
                </c:pt>
                <c:pt idx="6">
                  <c:v>1.1128888631938869</c:v>
                </c:pt>
                <c:pt idx="7">
                  <c:v>1.093390423789834</c:v>
                </c:pt>
                <c:pt idx="8">
                  <c:v>1.0873740392217519</c:v>
                </c:pt>
                <c:pt idx="9">
                  <c:v>1.0762820575389509</c:v>
                </c:pt>
                <c:pt idx="10">
                  <c:v>1.0666769029547329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5283-44E5-9F18-414EAD566B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1758688"/>
        <c:axId val="2141788832"/>
      </c:scatterChart>
      <c:valAx>
        <c:axId val="2141758688"/>
        <c:scaling>
          <c:orientation val="minMax"/>
          <c:max val="6"/>
          <c:min val="1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1788832"/>
        <c:crosses val="autoZero"/>
        <c:crossBetween val="midCat"/>
      </c:valAx>
      <c:valAx>
        <c:axId val="2141788832"/>
        <c:scaling>
          <c:orientation val="minMax"/>
          <c:max val="2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1758688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legend>
      <c:legendPos val="tr"/>
      <c:layout>
        <c:manualLayout>
          <c:xMode val="edge"/>
          <c:yMode val="edge"/>
          <c:x val="0.40882690979417002"/>
          <c:y val="0.20348837209302301"/>
          <c:w val="0.52099765160933798"/>
          <c:h val="0.36145806628822502"/>
        </c:manualLayout>
      </c:layout>
      <c:overlay val="0"/>
      <c:txPr>
        <a:bodyPr/>
        <a:lstStyle/>
        <a:p>
          <a:pPr>
            <a:defRPr sz="1600" spc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Mutator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1.1266188714817409</c:v>
                </c:pt>
                <c:pt idx="4">
                  <c:v>1.020333812318551</c:v>
                </c:pt>
                <c:pt idx="5">
                  <c:v>1.0134791377347541</c:v>
                </c:pt>
                <c:pt idx="6">
                  <c:v>1.0020586030663099</c:v>
                </c:pt>
                <c:pt idx="7">
                  <c:v>1.0034927839336529</c:v>
                </c:pt>
                <c:pt idx="8">
                  <c:v>1.0018788161659331</c:v>
                </c:pt>
                <c:pt idx="9">
                  <c:v>1</c:v>
                </c:pt>
                <c:pt idx="10">
                  <c:v>1.00224106906898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62-49B3-B12C-7D2FEBE10AC1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1.0280066656065081</c:v>
                </c:pt>
                <c:pt idx="2">
                  <c:v>1.0182440168469611</c:v>
                </c:pt>
                <c:pt idx="3">
                  <c:v>1.016497816244583</c:v>
                </c:pt>
                <c:pt idx="4">
                  <c:v>1.0149960837265399</c:v>
                </c:pt>
                <c:pt idx="5">
                  <c:v>1.0170378467212859</c:v>
                </c:pt>
                <c:pt idx="6">
                  <c:v>1.018660712935912</c:v>
                </c:pt>
                <c:pt idx="7">
                  <c:v>1.01704310924365</c:v>
                </c:pt>
                <c:pt idx="8">
                  <c:v>1.0163101834017749</c:v>
                </c:pt>
                <c:pt idx="9">
                  <c:v>1.0183045836952509</c:v>
                </c:pt>
                <c:pt idx="10">
                  <c:v>1.0194365044144911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862-49B3-B12C-7D2FEBE10AC1}"/>
            </c:ext>
          </c:extLst>
        </c:ser>
        <c:ser>
          <c:idx val="1"/>
          <c:order val="2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1.3358669029634891</c:v>
                </c:pt>
                <c:pt idx="1">
                  <c:v>1.222214599538314</c:v>
                </c:pt>
                <c:pt idx="2">
                  <c:v>1.1327667414710301</c:v>
                </c:pt>
                <c:pt idx="3">
                  <c:v>1.117683586919934</c:v>
                </c:pt>
                <c:pt idx="4">
                  <c:v>1.1119320327057149</c:v>
                </c:pt>
                <c:pt idx="5">
                  <c:v>1.100584981985907</c:v>
                </c:pt>
                <c:pt idx="6">
                  <c:v>1.0951053566545359</c:v>
                </c:pt>
                <c:pt idx="7">
                  <c:v>1.0906619698176161</c:v>
                </c:pt>
                <c:pt idx="8">
                  <c:v>1.093797380641687</c:v>
                </c:pt>
                <c:pt idx="9">
                  <c:v>1.0855743545612</c:v>
                </c:pt>
                <c:pt idx="10">
                  <c:v>1.0832360723518359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862-49B3-B12C-7D2FEBE10AC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3476080"/>
        <c:axId val="2144302976"/>
      </c:scatterChart>
      <c:valAx>
        <c:axId val="2143476080"/>
        <c:scaling>
          <c:orientation val="minMax"/>
          <c:max val="6"/>
          <c:min val="1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4302976"/>
        <c:crosses val="autoZero"/>
        <c:crossBetween val="midCat"/>
      </c:valAx>
      <c:valAx>
        <c:axId val="2144302976"/>
        <c:scaling>
          <c:orientation val="minMax"/>
          <c:max val="1.35"/>
          <c:min val="0.99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3476080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/>
              <a:t>Minimum Heap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1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9A9-4669-946A-CB1DABAD3956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50000"/>
                      <a:satMod val="300000"/>
                    </a:schemeClr>
                  </a:gs>
                  <a:gs pos="35000">
                    <a:schemeClr val="accent2">
                      <a:tint val="37000"/>
                      <a:satMod val="300000"/>
                    </a:schemeClr>
                  </a:gs>
                  <a:gs pos="100000">
                    <a:schemeClr val="accent2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9A9-4669-946A-CB1DABAD3956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9A9-4669-946A-CB1DABAD3956}"/>
              </c:ext>
            </c:extLst>
          </c:dPt>
          <c:dPt>
            <c:idx val="3"/>
            <c:invertIfNegative val="0"/>
            <c:bubble3D val="0"/>
            <c:spPr>
              <a:noFill/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9A9-4669-946A-CB1DABAD3956}"/>
              </c:ext>
            </c:extLst>
          </c:dPt>
          <c:cat>
            <c:strRef>
              <c:f>Sheet1!$A$2:$A$5</c:f>
              <c:strCache>
                <c:ptCount val="4"/>
                <c:pt idx="0">
                  <c:v>MarkSweep</c:v>
                </c:pt>
                <c:pt idx="1">
                  <c:v>MarkCompact</c:v>
                </c:pt>
                <c:pt idx="2">
                  <c:v>SemiSpace</c:v>
                </c:pt>
                <c:pt idx="3">
                  <c:v>Immix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0.82</c:v>
                </c:pt>
                <c:pt idx="2">
                  <c:v>1.31</c:v>
                </c:pt>
                <c:pt idx="3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9A9-4669-946A-CB1DABAD3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3448512"/>
        <c:axId val="2143456928"/>
      </c:barChart>
      <c:catAx>
        <c:axId val="2143448512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43456928"/>
        <c:crosses val="autoZero"/>
        <c:auto val="1"/>
        <c:lblAlgn val="ctr"/>
        <c:lblOffset val="100"/>
        <c:noMultiLvlLbl val="0"/>
      </c:catAx>
      <c:valAx>
        <c:axId val="2143456928"/>
        <c:scaling>
          <c:orientation val="minMax"/>
          <c:max val="1.35"/>
          <c:min val="0"/>
        </c:scaling>
        <c:delete val="1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3448512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Garbage Collection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24.091510785134169</c:v>
                </c:pt>
                <c:pt idx="1">
                  <c:v>13.62534589479195</c:v>
                </c:pt>
                <c:pt idx="2">
                  <c:v>9.0810651863757368</c:v>
                </c:pt>
                <c:pt idx="3">
                  <c:v>6.5365169233151326</c:v>
                </c:pt>
                <c:pt idx="4">
                  <c:v>4.7363093680069897</c:v>
                </c:pt>
                <c:pt idx="5">
                  <c:v>3.6033007008217419</c:v>
                </c:pt>
                <c:pt idx="6">
                  <c:v>2.68049597608137</c:v>
                </c:pt>
                <c:pt idx="7">
                  <c:v>2.0291109222755139</c:v>
                </c:pt>
                <c:pt idx="8">
                  <c:v>1.54849854195161</c:v>
                </c:pt>
                <c:pt idx="9">
                  <c:v>1.4001866338805471</c:v>
                </c:pt>
                <c:pt idx="10">
                  <c:v>1.077052051037223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DCC-4737-9152-F766BB8C6688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34.057973644531117</c:v>
                </c:pt>
                <c:pt idx="4">
                  <c:v>18.56902329190828</c:v>
                </c:pt>
                <c:pt idx="5">
                  <c:v>13.42394065687753</c:v>
                </c:pt>
                <c:pt idx="6">
                  <c:v>8.2799990230522784</c:v>
                </c:pt>
                <c:pt idx="7">
                  <c:v>5.9925444142553248</c:v>
                </c:pt>
                <c:pt idx="8">
                  <c:v>4.7694706602323276</c:v>
                </c:pt>
                <c:pt idx="9">
                  <c:v>3.8853841247838732</c:v>
                </c:pt>
                <c:pt idx="10">
                  <c:v>2.52363595978662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DCC-4737-9152-F766BB8C668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31.919890194762829</c:v>
                </c:pt>
                <c:pt idx="2">
                  <c:v>28.547904239768769</c:v>
                </c:pt>
                <c:pt idx="3">
                  <c:v>21.803932329780679</c:v>
                </c:pt>
                <c:pt idx="4">
                  <c:v>18.431946374786641</c:v>
                </c:pt>
                <c:pt idx="5">
                  <c:v>15.60158320829631</c:v>
                </c:pt>
                <c:pt idx="6">
                  <c:v>13.62547474129318</c:v>
                </c:pt>
                <c:pt idx="7">
                  <c:v>10.369315085916099</c:v>
                </c:pt>
                <c:pt idx="8">
                  <c:v>9.3680167592616534</c:v>
                </c:pt>
                <c:pt idx="9">
                  <c:v>8.89780223628863</c:v>
                </c:pt>
                <c:pt idx="10">
                  <c:v>7.6382252915175117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DCC-4737-9152-F766BB8C66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41855952"/>
        <c:axId val="2141861056"/>
      </c:scatterChart>
      <c:valAx>
        <c:axId val="2141855952"/>
        <c:scaling>
          <c:orientation val="minMax"/>
          <c:max val="6"/>
          <c:min val="1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1861056"/>
        <c:crosses val="autoZero"/>
        <c:crossBetween val="midCat"/>
      </c:valAx>
      <c:valAx>
        <c:axId val="2141861056"/>
        <c:scaling>
          <c:orientation val="minMax"/>
          <c:max val="34"/>
          <c:min val="0.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1855952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Mutator</a:t>
            </a:r>
          </a:p>
        </c:rich>
      </c:tx>
      <c:overlay val="0"/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1.3358669029634891</c:v>
                </c:pt>
                <c:pt idx="1">
                  <c:v>1.222214599538314</c:v>
                </c:pt>
                <c:pt idx="2">
                  <c:v>1.1327667414710301</c:v>
                </c:pt>
                <c:pt idx="3">
                  <c:v>1.117683586919934</c:v>
                </c:pt>
                <c:pt idx="4">
                  <c:v>1.1119320327057149</c:v>
                </c:pt>
                <c:pt idx="5">
                  <c:v>1.100584981985907</c:v>
                </c:pt>
                <c:pt idx="6">
                  <c:v>1.0951053566545359</c:v>
                </c:pt>
                <c:pt idx="7">
                  <c:v>1.0906619698176161</c:v>
                </c:pt>
                <c:pt idx="8">
                  <c:v>1.093797380641687</c:v>
                </c:pt>
                <c:pt idx="9">
                  <c:v>1.0855743545612</c:v>
                </c:pt>
                <c:pt idx="10">
                  <c:v>1.0832360723518359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F5-4F1A-89B9-75B734CE1718}"/>
            </c:ext>
          </c:extLst>
        </c:ser>
        <c:ser>
          <c:idx val="0"/>
          <c:order val="1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1.1266188714817409</c:v>
                </c:pt>
                <c:pt idx="4">
                  <c:v>1.020333812318551</c:v>
                </c:pt>
                <c:pt idx="5">
                  <c:v>1.0134791377347541</c:v>
                </c:pt>
                <c:pt idx="6">
                  <c:v>1.0020586030663099</c:v>
                </c:pt>
                <c:pt idx="7">
                  <c:v>1.0034927839336529</c:v>
                </c:pt>
                <c:pt idx="8">
                  <c:v>1.0018788161659331</c:v>
                </c:pt>
                <c:pt idx="9">
                  <c:v>1</c:v>
                </c:pt>
                <c:pt idx="10">
                  <c:v>1.00224106906898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F5-4F1A-89B9-75B734CE171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1.0280066656065081</c:v>
                </c:pt>
                <c:pt idx="2">
                  <c:v>1.0182440168469611</c:v>
                </c:pt>
                <c:pt idx="3">
                  <c:v>1.016497816244583</c:v>
                </c:pt>
                <c:pt idx="4">
                  <c:v>1.0149960837265399</c:v>
                </c:pt>
                <c:pt idx="5">
                  <c:v>1.0170378467212859</c:v>
                </c:pt>
                <c:pt idx="6">
                  <c:v>1.018660712935912</c:v>
                </c:pt>
                <c:pt idx="7">
                  <c:v>1.01704310924365</c:v>
                </c:pt>
                <c:pt idx="8">
                  <c:v>1.0163101834017749</c:v>
                </c:pt>
                <c:pt idx="9">
                  <c:v>1.0183045836952509</c:v>
                </c:pt>
                <c:pt idx="10">
                  <c:v>1.0194365044144911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1EF5-4F1A-89B9-75B734CE17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798976"/>
        <c:axId val="2135804080"/>
      </c:scatterChart>
      <c:valAx>
        <c:axId val="2135798976"/>
        <c:scaling>
          <c:orientation val="minMax"/>
          <c:max val="6"/>
          <c:min val="1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804080"/>
        <c:crosses val="autoZero"/>
        <c:crossBetween val="midCat"/>
      </c:valAx>
      <c:valAx>
        <c:axId val="2135804080"/>
        <c:scaling>
          <c:orientation val="minMax"/>
          <c:max val="1.35"/>
          <c:min val="0.99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798976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 dirty="0"/>
              <a:t>Minimum Heap</a:t>
            </a:r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effectLst/>
          </c:spPr>
          <c:invertIfNegative val="0"/>
          <c:dPt>
            <c:idx val="0"/>
            <c:invertIfNegative val="0"/>
            <c:bubble3D val="0"/>
            <c:spPr>
              <a:gradFill rotWithShape="1">
                <a:gsLst>
                  <a:gs pos="0">
                    <a:schemeClr val="accent1">
                      <a:tint val="50000"/>
                      <a:satMod val="300000"/>
                    </a:schemeClr>
                  </a:gs>
                  <a:gs pos="35000">
                    <a:schemeClr val="accent1">
                      <a:tint val="37000"/>
                      <a:satMod val="300000"/>
                    </a:schemeClr>
                  </a:gs>
                  <a:gs pos="100000">
                    <a:schemeClr val="accent1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1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A25-4145-A8F3-C4DFB49FAF67}"/>
              </c:ext>
            </c:extLst>
          </c:dPt>
          <c:dPt>
            <c:idx val="1"/>
            <c:invertIfNegative val="0"/>
            <c:bubble3D val="0"/>
            <c:spPr>
              <a:gradFill rotWithShape="1">
                <a:gsLst>
                  <a:gs pos="0">
                    <a:schemeClr val="accent2">
                      <a:tint val="100000"/>
                      <a:shade val="100000"/>
                      <a:satMod val="130000"/>
                    </a:schemeClr>
                  </a:gs>
                  <a:gs pos="100000">
                    <a:schemeClr val="accent2">
                      <a:tint val="50000"/>
                      <a:shade val="100000"/>
                      <a:satMod val="350000"/>
                    </a:schemeClr>
                  </a:gs>
                </a:gsLst>
                <a:lin ang="16200000" scaled="0"/>
              </a:gradFill>
              <a:ln w="9525" cap="flat" cmpd="sng" algn="ctr">
                <a:solidFill>
                  <a:schemeClr val="accent2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A25-4145-A8F3-C4DFB49FAF67}"/>
              </c:ext>
            </c:extLst>
          </c:dPt>
          <c:dPt>
            <c:idx val="2"/>
            <c:invertIfNegative val="0"/>
            <c:bubble3D val="0"/>
            <c:spPr>
              <a:gradFill rotWithShape="1">
                <a:gsLst>
                  <a:gs pos="0">
                    <a:schemeClr val="accent3">
                      <a:tint val="50000"/>
                      <a:satMod val="300000"/>
                    </a:schemeClr>
                  </a:gs>
                  <a:gs pos="35000">
                    <a:schemeClr val="accent3">
                      <a:tint val="37000"/>
                      <a:satMod val="300000"/>
                    </a:schemeClr>
                  </a:gs>
                  <a:gs pos="100000">
                    <a:schemeClr val="accent3">
                      <a:tint val="15000"/>
                      <a:satMod val="350000"/>
                    </a:schemeClr>
                  </a:gs>
                </a:gsLst>
                <a:lin ang="16200000" scaled="1"/>
              </a:gradFill>
              <a:ln w="9525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</a:ln>
              <a:effectLst>
                <a:outerShdw blurRad="40000" dist="20000" dir="5400000" rotWithShape="0">
                  <a:srgbClr val="000000">
                    <a:alpha val="38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A25-4145-A8F3-C4DFB49FAF67}"/>
              </c:ext>
            </c:extLst>
          </c:dPt>
          <c:dPt>
            <c:idx val="3"/>
            <c:invertIfNegative val="0"/>
            <c:bubble3D val="0"/>
            <c:spPr>
              <a:noFill/>
              <a:ln w="9525" cap="flat" cmpd="sng" algn="ctr">
                <a:noFill/>
                <a:prstDash val="solid"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A25-4145-A8F3-C4DFB49FAF67}"/>
              </c:ext>
            </c:extLst>
          </c:dPt>
          <c:cat>
            <c:strRef>
              <c:f>Sheet1!$A$2:$A$5</c:f>
              <c:strCache>
                <c:ptCount val="4"/>
                <c:pt idx="0">
                  <c:v>MarkSweep</c:v>
                </c:pt>
                <c:pt idx="1">
                  <c:v>MarkCompact</c:v>
                </c:pt>
                <c:pt idx="2">
                  <c:v>SemiSpace</c:v>
                </c:pt>
                <c:pt idx="3">
                  <c:v>Immix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0.82</c:v>
                </c:pt>
                <c:pt idx="2">
                  <c:v>1.31</c:v>
                </c:pt>
                <c:pt idx="3">
                  <c:v>0.85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A25-4145-A8F3-C4DFB49FA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46705056"/>
        <c:axId val="2146723632"/>
      </c:barChart>
      <c:catAx>
        <c:axId val="2146705056"/>
        <c:scaling>
          <c:orientation val="minMax"/>
        </c:scaling>
        <c:delete val="1"/>
        <c:axPos val="b"/>
        <c:numFmt formatCode="General" sourceLinked="0"/>
        <c:majorTickMark val="out"/>
        <c:minorTickMark val="none"/>
        <c:tickLblPos val="nextTo"/>
        <c:crossAx val="2146723632"/>
        <c:crosses val="autoZero"/>
        <c:auto val="1"/>
        <c:lblAlgn val="ctr"/>
        <c:lblOffset val="100"/>
        <c:noMultiLvlLbl val="0"/>
      </c:catAx>
      <c:valAx>
        <c:axId val="2146723632"/>
        <c:scaling>
          <c:orientation val="minMax"/>
          <c:max val="1.35"/>
          <c:min val="0"/>
        </c:scaling>
        <c:delete val="1"/>
        <c:axPos val="l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46705056"/>
        <c:crosses val="autoZero"/>
        <c:crossBetween val="between"/>
      </c:valAx>
    </c:plotArea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title>
      <c:tx>
        <c:rich>
          <a:bodyPr/>
          <a:lstStyle/>
          <a:p>
            <a:pPr>
              <a:defRPr sz="1000"/>
            </a:pPr>
            <a:r>
              <a:rPr lang="en-US" sz="1000"/>
              <a:t>Total Performance</a:t>
            </a:r>
          </a:p>
        </c:rich>
      </c:tx>
      <c:overlay val="0"/>
    </c:title>
    <c:autoTitleDeleted val="0"/>
    <c:plotArea>
      <c:layout>
        <c:manualLayout>
          <c:layoutTarget val="inner"/>
          <c:xMode val="edge"/>
          <c:yMode val="edge"/>
          <c:x val="0.11649122807017501"/>
          <c:y val="0.22093023255814001"/>
          <c:w val="0.82917778698715305"/>
          <c:h val="0.586046511627907"/>
        </c:manualLayout>
      </c:layout>
      <c:scatterChart>
        <c:scatterStyle val="smoothMarker"/>
        <c:varyColors val="0"/>
        <c:ser>
          <c:idx val="4"/>
          <c:order val="0"/>
          <c:tx>
            <c:strRef>
              <c:f>Sheet1!$B$1</c:f>
              <c:strCache>
                <c:ptCount val="1"/>
                <c:pt idx="0">
                  <c:v>SemiSpace</c:v>
                </c:pt>
              </c:strCache>
            </c:strRef>
          </c:tx>
          <c:spPr>
            <a:ln>
              <a:solidFill>
                <a:schemeClr val="accent3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Sheet1!$B$2:$B$12</c:f>
              <c:numCache>
                <c:formatCode>General</c:formatCode>
                <c:ptCount val="11"/>
                <c:pt idx="3">
                  <c:v>1.9960652859941299</c:v>
                </c:pt>
                <c:pt idx="4">
                  <c:v>1.46849863687181</c:v>
                </c:pt>
                <c:pt idx="5">
                  <c:v>1.300731944651965</c:v>
                </c:pt>
                <c:pt idx="6">
                  <c:v>1.1512353372681721</c:v>
                </c:pt>
                <c:pt idx="7">
                  <c:v>1.0989262784535641</c:v>
                </c:pt>
                <c:pt idx="8">
                  <c:v>1.065944094850596</c:v>
                </c:pt>
                <c:pt idx="9">
                  <c:v>1.04528562622432</c:v>
                </c:pt>
                <c:pt idx="10">
                  <c:v>1.0226579235251669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07C3-42D5-86F2-8A650CB8CEFB}"/>
            </c:ext>
          </c:extLst>
        </c:ser>
        <c:ser>
          <c:idx val="5"/>
          <c:order val="1"/>
          <c:tx>
            <c:strRef>
              <c:f>Sheet1!$C$1</c:f>
              <c:strCache>
                <c:ptCount val="1"/>
                <c:pt idx="0">
                  <c:v>MarkSweep</c:v>
                </c:pt>
              </c:strCache>
            </c:strRef>
          </c:tx>
          <c:spPr>
            <a:ln>
              <a:solidFill>
                <a:schemeClr val="accent1">
                  <a:lumMod val="40000"/>
                  <a:lumOff val="60000"/>
                </a:schemeClr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Sheet1!$C$2:$C$12</c:f>
              <c:numCache>
                <c:formatCode>General</c:formatCode>
                <c:ptCount val="11"/>
                <c:pt idx="0">
                  <c:v>1.9781845054634</c:v>
                </c:pt>
                <c:pt idx="1">
                  <c:v>1.5577649502989419</c:v>
                </c:pt>
                <c:pt idx="2">
                  <c:v>1.344774012041779</c:v>
                </c:pt>
                <c:pt idx="3">
                  <c:v>1.2355409302608451</c:v>
                </c:pt>
                <c:pt idx="4">
                  <c:v>1.185396320792754</c:v>
                </c:pt>
                <c:pt idx="5">
                  <c:v>1.145977852076377</c:v>
                </c:pt>
                <c:pt idx="6">
                  <c:v>1.1128888631938869</c:v>
                </c:pt>
                <c:pt idx="7">
                  <c:v>1.093390423789834</c:v>
                </c:pt>
                <c:pt idx="8">
                  <c:v>1.0873740392217519</c:v>
                </c:pt>
                <c:pt idx="9">
                  <c:v>1.0762820575389509</c:v>
                </c:pt>
                <c:pt idx="10">
                  <c:v>1.0666769029547329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7C3-42D5-86F2-8A650CB8CEFB}"/>
            </c:ext>
          </c:extLst>
        </c:ser>
        <c:ser>
          <c:idx val="6"/>
          <c:order val="2"/>
          <c:tx>
            <c:strRef>
              <c:f>Sheet1!$D$1</c:f>
              <c:strCache>
                <c:ptCount val="1"/>
                <c:pt idx="0">
                  <c:v>MarkCompact</c:v>
                </c:pt>
              </c:strCache>
            </c:strRef>
          </c:tx>
          <c:spPr>
            <a:ln>
              <a:solidFill>
                <a:schemeClr val="accent2"/>
              </a:solidFill>
            </a:ln>
            <a:effectLst/>
          </c:spPr>
          <c:marker>
            <c:symbol val="none"/>
          </c:marker>
          <c:xVal>
            <c:numRef>
              <c:f>Sheet1!$A$2:$A$12</c:f>
              <c:numCache>
                <c:formatCode>General</c:formatCode>
                <c:ptCount val="11"/>
                <c:pt idx="0">
                  <c:v>1</c:v>
                </c:pt>
                <c:pt idx="1">
                  <c:v>1.1040000000000001</c:v>
                </c:pt>
                <c:pt idx="2">
                  <c:v>1.2110000000000001</c:v>
                </c:pt>
                <c:pt idx="3">
                  <c:v>1.4359999999999991</c:v>
                </c:pt>
                <c:pt idx="4">
                  <c:v>1.675</c:v>
                </c:pt>
                <c:pt idx="5">
                  <c:v>1.927</c:v>
                </c:pt>
                <c:pt idx="6">
                  <c:v>2.4710000000000001</c:v>
                </c:pt>
                <c:pt idx="7">
                  <c:v>3.069</c:v>
                </c:pt>
                <c:pt idx="8">
                  <c:v>3.7210000000000001</c:v>
                </c:pt>
                <c:pt idx="9">
                  <c:v>4.4269999999999996</c:v>
                </c:pt>
                <c:pt idx="10">
                  <c:v>6</c:v>
                </c:pt>
              </c:numCache>
            </c:numRef>
          </c:xVal>
          <c:yVal>
            <c:numRef>
              <c:f>Sheet1!$D$2:$D$12</c:f>
              <c:numCache>
                <c:formatCode>General</c:formatCode>
                <c:ptCount val="11"/>
                <c:pt idx="1">
                  <c:v>1.7264861325827059</c:v>
                </c:pt>
                <c:pt idx="2">
                  <c:v>1.492498853110267</c:v>
                </c:pt>
                <c:pt idx="3">
                  <c:v>1.352769954567399</c:v>
                </c:pt>
                <c:pt idx="4">
                  <c:v>1.3117554132819971</c:v>
                </c:pt>
                <c:pt idx="5">
                  <c:v>1.280026924691203</c:v>
                </c:pt>
                <c:pt idx="6">
                  <c:v>1.22656647117609</c:v>
                </c:pt>
                <c:pt idx="7">
                  <c:v>1.18469016708175</c:v>
                </c:pt>
                <c:pt idx="8">
                  <c:v>1.164215275895494</c:v>
                </c:pt>
                <c:pt idx="9">
                  <c:v>1.1551319467542831</c:v>
                </c:pt>
                <c:pt idx="10">
                  <c:v>1.127125875559273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07C3-42D5-86F2-8A650CB8CE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35881296"/>
        <c:axId val="2135886400"/>
      </c:scatterChart>
      <c:valAx>
        <c:axId val="2135881296"/>
        <c:scaling>
          <c:orientation val="minMax"/>
          <c:max val="6"/>
          <c:min val="1"/>
        </c:scaling>
        <c:delete val="1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Space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886400"/>
        <c:crosses val="autoZero"/>
        <c:crossBetween val="midCat"/>
      </c:valAx>
      <c:valAx>
        <c:axId val="2135886400"/>
        <c:scaling>
          <c:orientation val="minMax"/>
          <c:max val="2"/>
          <c:min val="0.95"/>
        </c:scaling>
        <c:delete val="1"/>
        <c:axPos val="l"/>
        <c:majorGridlines>
          <c:spPr>
            <a:ln>
              <a:noFill/>
            </a:ln>
          </c:spPr>
        </c:majorGridlines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Time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2135881296"/>
        <c:crosses val="autoZero"/>
        <c:crossBetween val="midCat"/>
      </c:valAx>
      <c:spPr>
        <a:effectLst>
          <a:outerShdw blurRad="50800" dist="38100" dir="5400000">
            <a:srgbClr val="000000">
              <a:alpha val="43000"/>
            </a:srgbClr>
          </a:outerShdw>
        </a:effectLst>
      </c:spPr>
    </c:plotArea>
    <c:legend>
      <c:legendPos val="tr"/>
      <c:layout>
        <c:manualLayout>
          <c:xMode val="edge"/>
          <c:yMode val="edge"/>
          <c:x val="0.40882690979417002"/>
          <c:y val="0.20348837209302301"/>
          <c:w val="0.52099765160933798"/>
          <c:h val="0.36145806628822502"/>
        </c:manualLayout>
      </c:layout>
      <c:overlay val="0"/>
      <c:txPr>
        <a:bodyPr/>
        <a:lstStyle/>
        <a:p>
          <a:pPr>
            <a:defRPr sz="1600" spc="0"/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effectLst>
      <a:outerShdw blurRad="50800" dist="38100" dir="5400000" sx="102000" sy="102000">
        <a:srgbClr val="000000">
          <a:alpha val="43000"/>
        </a:srgbClr>
      </a:outerShdw>
    </a:effectLst>
  </c:spPr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61F25-4B66-754F-AEA4-AB77802BF224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A2E92E-AA05-D84F-9054-FA715BDC3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444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 fundamental branches</a:t>
            </a:r>
            <a:r>
              <a:rPr lang="en-US" baseline="0" dirty="0"/>
              <a:t> to GC</a:t>
            </a:r>
            <a:endParaRPr lang="en-US" dirty="0"/>
          </a:p>
          <a:p>
            <a:endParaRPr lang="en-US" dirty="0"/>
          </a:p>
          <a:p>
            <a:r>
              <a:rPr lang="en-US" dirty="0"/>
              <a:t>GC was born</a:t>
            </a:r>
            <a:r>
              <a:rPr lang="en-US" baseline="0" dirty="0"/>
              <a:t> in 1960.</a:t>
            </a:r>
          </a:p>
          <a:p>
            <a:r>
              <a:rPr lang="en-US" baseline="0" dirty="0"/>
              <a:t>At the top, first paper on tracing by McCarthy.</a:t>
            </a:r>
          </a:p>
          <a:p>
            <a:r>
              <a:rPr lang="en-US" baseline="0" dirty="0"/>
              <a:t>At the bottom, first paper on RC by Collins.</a:t>
            </a:r>
          </a:p>
          <a:p>
            <a:endParaRPr lang="en-US" dirty="0"/>
          </a:p>
          <a:p>
            <a:r>
              <a:rPr lang="en-US" dirty="0"/>
              <a:t>Tracing by McCarthy – Communications of the ACM, April 1960</a:t>
            </a:r>
          </a:p>
          <a:p>
            <a:r>
              <a:rPr lang="en-US" dirty="0"/>
              <a:t>Reference Counting by Collins – Communications of the ACM, December 1960</a:t>
            </a:r>
          </a:p>
        </p:txBody>
      </p:sp>
    </p:spTree>
    <p:extLst>
      <p:ext uri="{BB962C8B-B14F-4D97-AF65-F5344CB8AC3E}">
        <p14:creationId xmlns:p14="http://schemas.microsoft.com/office/powerpoint/2010/main" val="3720027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A2E92E-AA05-D84F-9054-FA715BDC32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549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</a:t>
            </a:r>
            <a:r>
              <a:rPr lang="en-US" baseline="0" dirty="0"/>
              <a:t> G</a:t>
            </a:r>
            <a:r>
              <a:rPr lang="en-US" dirty="0"/>
              <a:t>C</a:t>
            </a:r>
            <a:r>
              <a:rPr lang="en-US" baseline="0" dirty="0"/>
              <a:t> algorithm can be broken down </a:t>
            </a:r>
            <a:r>
              <a:rPr lang="en-US" b="0" u="none" baseline="0" dirty="0"/>
              <a:t>into of three algorithmic components</a:t>
            </a:r>
            <a:r>
              <a:rPr lang="en-US" b="0" baseline="0" dirty="0"/>
              <a:t>.  How </a:t>
            </a:r>
            <a:r>
              <a:rPr lang="en-US" b="1" baseline="0" dirty="0"/>
              <a:t>objects </a:t>
            </a:r>
            <a:r>
              <a:rPr lang="en-US" b="0" baseline="0" dirty="0"/>
              <a:t>are allocated, how garbage is identified, and how space is reclaimed.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>
                <a:solidFill>
                  <a:prstClr val="black"/>
                </a:solidFill>
                <a:latin typeface="Calibri"/>
              </a:rPr>
              <a:pPr/>
              <a:t>11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850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97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</a:t>
            </a:r>
            <a:r>
              <a:rPr lang="en-US" baseline="0" dirty="0"/>
              <a:t> this and the following slides, we contrast the three fundamental collectors, starting with mark-sweep.  We do this by presenting four perspectives on collector performance: </a:t>
            </a:r>
            <a:r>
              <a:rPr lang="en-US" baseline="0" dirty="0" err="1"/>
              <a:t>mutator</a:t>
            </a:r>
            <a:r>
              <a:rPr lang="en-US" baseline="0" dirty="0"/>
              <a:t>, collector, minimum heap size, and total performance.  </a:t>
            </a:r>
            <a:r>
              <a:rPr lang="en-US" dirty="0"/>
              <a:t>Garbage</a:t>
            </a:r>
            <a:r>
              <a:rPr lang="en-US" baseline="0" dirty="0"/>
              <a:t> collection people see the application as an adversary, hence the term “</a:t>
            </a:r>
            <a:r>
              <a:rPr lang="en-US" baseline="0" dirty="0" err="1"/>
              <a:t>mutator</a:t>
            </a:r>
            <a:r>
              <a:rPr lang="en-US" baseline="0" dirty="0"/>
              <a:t>” is used in the literature to characterize the application (in exclusion to the collector). It is often underappreciated that collection policies can affect </a:t>
            </a:r>
            <a:r>
              <a:rPr lang="en-US" baseline="0" dirty="0" err="1"/>
              <a:t>mutator</a:t>
            </a:r>
            <a:r>
              <a:rPr lang="en-US" baseline="0" dirty="0"/>
              <a:t> performance.  The poor locality of the free list allocator gives mark-sweep poor </a:t>
            </a:r>
            <a:r>
              <a:rPr lang="en-US" baseline="0" dirty="0" err="1"/>
              <a:t>mutator</a:t>
            </a:r>
            <a:r>
              <a:rPr lang="en-US" baseline="0" dirty="0"/>
              <a:t> locality.  However mark-sweep collection is fast and simple, and it is space efficient.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51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96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28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do this by identifying a</a:t>
            </a:r>
            <a:r>
              <a:rPr lang="en-US" baseline="0" dirty="0"/>
              <a:t> </a:t>
            </a:r>
            <a:r>
              <a:rPr lang="en-US" b="1" baseline="0" dirty="0"/>
              <a:t>fourth reclamation strategy</a:t>
            </a:r>
            <a:r>
              <a:rPr lang="en-US" baseline="0" dirty="0"/>
              <a:t>, sweep-to-region. It works by dividing the space into regions, and freeing any region with no live objects in it.  Regions can then be used for contiguous bump allocation.   Mark-region is a canonical collector combining contiguous bump allocation with tracing and sweep-to-region reclamation.  </a:t>
            </a:r>
            <a:r>
              <a:rPr lang="en-US" b="1" baseline="0" dirty="0">
                <a:solidFill>
                  <a:srgbClr val="FF0000"/>
                </a:solidFill>
              </a:rPr>
              <a:t>Before we look more closely at mark-region let me give you a sneak preview of how it performs.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92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196D9F-DD7E-1B4B-99C6-ADA462B88DC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41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24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979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536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59764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7713057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0787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01728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8283763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2149793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9E7D7-F59D-064C-8B0A-3A97EF8980ED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79728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049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5212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6222747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Blackburn &amp; McKinley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49366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5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06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0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52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83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2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7EEC8-C02E-5348-9951-146A578F7BA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86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7EEC8-C02E-5348-9951-146A578F7BA8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63A68-BF63-D944-BB40-F0E4FA703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02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>
                <a:solidFill>
                  <a:prstClr val="black">
                    <a:tint val="75000"/>
                  </a:prstClr>
                </a:solidFill>
                <a:latin typeface="Verdana"/>
              </a:rPr>
              <a:t>Shahriyar</a:t>
            </a:r>
            <a:r>
              <a:rPr lang="en-US" dirty="0">
                <a:solidFill>
                  <a:prstClr val="black">
                    <a:tint val="75000"/>
                  </a:prstClr>
                </a:solidFill>
                <a:latin typeface="Verdana"/>
              </a:rPr>
              <a:t> et al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>
                <a:solidFill>
                  <a:prstClr val="black">
                    <a:tint val="75000"/>
                  </a:prstClr>
                </a:solidFill>
                <a:latin typeface="Verdana"/>
              </a:rPr>
              <a:t>Reference Counting Immix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91279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tiff"/><Relationship Id="rId4" Type="http://schemas.openxmlformats.org/officeDocument/2006/relationships/image" Target="../media/image8.tif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3.xml"/><Relationship Id="rId5" Type="http://schemas.openxmlformats.org/officeDocument/2006/relationships/chart" Target="../charts/chart12.xml"/><Relationship Id="rId4" Type="http://schemas.openxmlformats.org/officeDocument/2006/relationships/chart" Target="../charts/char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chart" Target="../charts/chart17.xml"/><Relationship Id="rId5" Type="http://schemas.openxmlformats.org/officeDocument/2006/relationships/chart" Target="../charts/chart16.xml"/><Relationship Id="rId4" Type="http://schemas.openxmlformats.org/officeDocument/2006/relationships/chart" Target="../charts/char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6000" b="1" i="1" dirty="0"/>
              <a:t>Introduction to Garbage Collection</a:t>
            </a:r>
          </a:p>
        </p:txBody>
      </p:sp>
    </p:spTree>
    <p:extLst>
      <p:ext uri="{BB962C8B-B14F-4D97-AF65-F5344CB8AC3E}">
        <p14:creationId xmlns:p14="http://schemas.microsoft.com/office/powerpoint/2010/main" val="3337891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</a:t>
            </a:r>
          </a:p>
        </p:txBody>
      </p:sp>
      <p:pic>
        <p:nvPicPr>
          <p:cNvPr id="8" name="Picture 7" descr="p1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" y="1887752"/>
            <a:ext cx="4641025" cy="1553247"/>
          </a:xfrm>
          <a:prstGeom prst="rect">
            <a:avLst/>
          </a:prstGeom>
        </p:spPr>
      </p:pic>
      <p:pic>
        <p:nvPicPr>
          <p:cNvPr id="9" name="Picture 8" descr="p2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220" y="1887752"/>
            <a:ext cx="3371684" cy="1804307"/>
          </a:xfrm>
          <a:prstGeom prst="rect">
            <a:avLst/>
          </a:prstGeom>
        </p:spPr>
      </p:pic>
      <p:pic>
        <p:nvPicPr>
          <p:cNvPr id="10" name="Picture 9" descr="p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" y="4694235"/>
            <a:ext cx="2992705" cy="617139"/>
          </a:xfrm>
          <a:prstGeom prst="rect">
            <a:avLst/>
          </a:prstGeom>
        </p:spPr>
      </p:pic>
      <p:pic>
        <p:nvPicPr>
          <p:cNvPr id="11" name="Picture 10" descr="p4.tif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2491" y="4289220"/>
            <a:ext cx="4997413" cy="1688781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5005762" y="2495834"/>
            <a:ext cx="575883" cy="48463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3337172" y="4723771"/>
            <a:ext cx="575883" cy="48463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389430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Verdana"/>
            </a:endParaRPr>
          </a:p>
        </p:txBody>
      </p:sp>
      <p:grpSp>
        <p:nvGrpSpPr>
          <p:cNvPr id="3" name="Group 418"/>
          <p:cNvGrpSpPr/>
          <p:nvPr/>
        </p:nvGrpSpPr>
        <p:grpSpPr>
          <a:xfrm>
            <a:off x="457200" y="3251699"/>
            <a:ext cx="2508015" cy="572293"/>
            <a:chOff x="-2875208" y="4235313"/>
            <a:chExt cx="2508015" cy="572293"/>
          </a:xfrm>
        </p:grpSpPr>
        <p:sp>
          <p:nvSpPr>
            <p:cNvPr id="400" name="Rounded Rectangle 399"/>
            <p:cNvSpPr/>
            <p:nvPr/>
          </p:nvSpPr>
          <p:spPr>
            <a:xfrm>
              <a:off x="-2875208" y="4235313"/>
              <a:ext cx="2508015" cy="5722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03" name="Rounded Rectangle 402"/>
            <p:cNvSpPr/>
            <p:nvPr/>
          </p:nvSpPr>
          <p:spPr>
            <a:xfrm>
              <a:off x="-589208" y="43115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04" name="Rounded Rectangle 403"/>
            <p:cNvSpPr/>
            <p:nvPr/>
          </p:nvSpPr>
          <p:spPr>
            <a:xfrm>
              <a:off x="-2819400" y="4311513"/>
              <a:ext cx="45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405" name="Rounded Rectangle 404"/>
            <p:cNvSpPr/>
            <p:nvPr/>
          </p:nvSpPr>
          <p:spPr>
            <a:xfrm>
              <a:off x="-1625286" y="43115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408" name="Straight Connector 407"/>
            <p:cNvCxnSpPr/>
            <p:nvPr/>
          </p:nvCxnSpPr>
          <p:spPr>
            <a:xfrm>
              <a:off x="-2590800" y="4771357"/>
              <a:ext cx="2092386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 rot="5400000" flipH="1" flipV="1">
              <a:off x="-2635412" y="4726745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rot="5400000" flipH="1" flipV="1">
              <a:off x="-1580692" y="4725157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 rot="5400000" flipH="1" flipV="1">
              <a:off x="-544614" y="4726745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0" dirty="0">
                <a:latin typeface="Calibri"/>
                <a:cs typeface="Calibri"/>
              </a:rPr>
              <a:t>GC Fundamentals</a:t>
            </a:r>
            <a:br>
              <a:rPr lang="en-US" b="0" dirty="0">
                <a:latin typeface="Calibri"/>
                <a:cs typeface="Calibri"/>
              </a:rPr>
            </a:br>
            <a:r>
              <a:rPr lang="en-US" sz="2000" b="0" dirty="0">
                <a:latin typeface="Calibri"/>
                <a:cs typeface="Calibri"/>
              </a:rPr>
              <a:t>Algorithmic Components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2590800" cy="639762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cs typeface="Calibri"/>
              </a:rPr>
              <a:t>Allocation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6019800" y="1219200"/>
            <a:ext cx="2590800" cy="639762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cs typeface="Calibri"/>
              </a:rPr>
              <a:t>Reclamation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3276600" y="1219200"/>
            <a:ext cx="259080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Bef>
                <a:spcPct val="20000"/>
              </a:spcBef>
              <a:buFont typeface="Arial"/>
              <a:buNone/>
              <a:defRPr/>
            </a:pPr>
            <a:r>
              <a:rPr lang="en-US" sz="2400" b="1" dirty="0">
                <a:solidFill>
                  <a:prstClr val="black"/>
                </a:solidFill>
                <a:latin typeface="Calibri"/>
                <a:cs typeface="Calibri"/>
              </a:rPr>
              <a:t>Identification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94083" y="4267200"/>
            <a:ext cx="2062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Verdana"/>
              </a:rPr>
              <a:t>Bump Allocation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31186" y="2602468"/>
            <a:ext cx="1175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Verdana"/>
              </a:rPr>
              <a:t>Free List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204615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Verdana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028230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  <a:latin typeface="Verdana"/>
              </a:rPr>
              <a:t>`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920222" y="2401669"/>
            <a:ext cx="12273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Verdana"/>
              </a:rPr>
              <a:t>Tracing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Verdana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Verdana"/>
              </a:rPr>
              <a:t>implicit</a:t>
            </a:r>
            <a:r>
              <a:rPr lang="en-US" dirty="0">
                <a:solidFill>
                  <a:prstClr val="black"/>
                </a:solidFill>
                <a:latin typeface="Verdana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306735" y="4114800"/>
            <a:ext cx="2454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Verdana"/>
              </a:rPr>
              <a:t>Reference Counting</a:t>
            </a:r>
          </a:p>
          <a:p>
            <a:pPr algn="ctr"/>
            <a:r>
              <a:rPr lang="en-US" dirty="0">
                <a:solidFill>
                  <a:prstClr val="black"/>
                </a:solidFill>
                <a:latin typeface="Verdana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Verdana"/>
              </a:rPr>
              <a:t>explicit</a:t>
            </a:r>
            <a:r>
              <a:rPr lang="en-US" dirty="0">
                <a:solidFill>
                  <a:prstClr val="black"/>
                </a:solidFill>
                <a:latin typeface="Verdana"/>
              </a:rPr>
              <a:t>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07814" y="1905000"/>
            <a:ext cx="18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Verdana"/>
              </a:rPr>
              <a:t>Sweep-to-Free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700925" y="3200400"/>
            <a:ext cx="120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Verdana"/>
              </a:rPr>
              <a:t>Compact</a:t>
            </a:r>
          </a:p>
        </p:txBody>
      </p:sp>
      <p:grpSp>
        <p:nvGrpSpPr>
          <p:cNvPr id="8" name="Group 233"/>
          <p:cNvGrpSpPr/>
          <p:nvPr/>
        </p:nvGrpSpPr>
        <p:grpSpPr>
          <a:xfrm>
            <a:off x="6102585" y="2274332"/>
            <a:ext cx="2508015" cy="572293"/>
            <a:chOff x="-2817399" y="4188044"/>
            <a:chExt cx="2508015" cy="572293"/>
          </a:xfrm>
        </p:grpSpPr>
        <p:sp>
          <p:nvSpPr>
            <p:cNvPr id="210" name="Rounded Rectangle 209"/>
            <p:cNvSpPr/>
            <p:nvPr/>
          </p:nvSpPr>
          <p:spPr>
            <a:xfrm>
              <a:off x="-2817399" y="4188044"/>
              <a:ext cx="2508015" cy="5722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4" name="Rounded Rectangle 213"/>
            <p:cNvSpPr/>
            <p:nvPr/>
          </p:nvSpPr>
          <p:spPr>
            <a:xfrm>
              <a:off x="-771599" y="4264244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-2775399" y="4264244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-531399" y="4264244"/>
              <a:ext cx="18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-1281799" y="4264244"/>
              <a:ext cx="45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0" name="Rounded Rectangle 219"/>
            <p:cNvSpPr/>
            <p:nvPr/>
          </p:nvSpPr>
          <p:spPr>
            <a:xfrm>
              <a:off x="-1521999" y="4264244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2" name="Rounded Rectangle 221"/>
            <p:cNvSpPr/>
            <p:nvPr/>
          </p:nvSpPr>
          <p:spPr>
            <a:xfrm>
              <a:off x="-1979199" y="4264244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23" name="Straight Connector 222"/>
            <p:cNvCxnSpPr/>
            <p:nvPr/>
          </p:nvCxnSpPr>
          <p:spPr>
            <a:xfrm>
              <a:off x="-2416193" y="4716644"/>
              <a:ext cx="1735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 flipH="1" flipV="1">
              <a:off x="-2460805" y="4668856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 flipH="1" flipV="1">
              <a:off x="-1844605" y="4672032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 flipH="1" flipV="1">
              <a:off x="-1479787" y="4672032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>
              <a:endCxn id="214" idx="2"/>
            </p:cNvCxnSpPr>
            <p:nvPr/>
          </p:nvCxnSpPr>
          <p:spPr>
            <a:xfrm rot="5400000" flipH="1" flipV="1">
              <a:off x="-732315" y="4673372"/>
              <a:ext cx="9984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305"/>
          <p:cNvGrpSpPr/>
          <p:nvPr/>
        </p:nvGrpSpPr>
        <p:grpSpPr>
          <a:xfrm>
            <a:off x="6102585" y="3557261"/>
            <a:ext cx="2508015" cy="572293"/>
            <a:chOff x="-2667000" y="4227513"/>
            <a:chExt cx="2508015" cy="572293"/>
          </a:xfrm>
        </p:grpSpPr>
        <p:sp>
          <p:nvSpPr>
            <p:cNvPr id="235" name="Rounded Rectangle 234"/>
            <p:cNvSpPr/>
            <p:nvPr/>
          </p:nvSpPr>
          <p:spPr>
            <a:xfrm>
              <a:off x="-2667000" y="4227513"/>
              <a:ext cx="2508015" cy="5722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38" name="Rounded Rectangle 237"/>
            <p:cNvSpPr/>
            <p:nvPr/>
          </p:nvSpPr>
          <p:spPr>
            <a:xfrm>
              <a:off x="-621200" y="43037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7" name="Rounded Rectangle 246"/>
            <p:cNvSpPr/>
            <p:nvPr/>
          </p:nvSpPr>
          <p:spPr>
            <a:xfrm>
              <a:off x="-2625000" y="4303713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8" name="Rounded Rectangle 247"/>
            <p:cNvSpPr/>
            <p:nvPr/>
          </p:nvSpPr>
          <p:spPr>
            <a:xfrm>
              <a:off x="-381000" y="43037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49" name="Rounded Rectangle 248"/>
            <p:cNvSpPr/>
            <p:nvPr/>
          </p:nvSpPr>
          <p:spPr>
            <a:xfrm>
              <a:off x="-1131400" y="4303713"/>
              <a:ext cx="45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52" name="Rounded Rectangle 251"/>
            <p:cNvSpPr/>
            <p:nvPr/>
          </p:nvSpPr>
          <p:spPr>
            <a:xfrm>
              <a:off x="-1371600" y="43037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59" name="Rounded Rectangle 258"/>
            <p:cNvSpPr/>
            <p:nvPr/>
          </p:nvSpPr>
          <p:spPr>
            <a:xfrm>
              <a:off x="-1828800" y="4303713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1" name="Rounded Rectangle 270"/>
            <p:cNvSpPr/>
            <p:nvPr/>
          </p:nvSpPr>
          <p:spPr>
            <a:xfrm>
              <a:off x="-2625000" y="4303713"/>
              <a:ext cx="450000" cy="360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75" name="Rounded Rectangle 274"/>
            <p:cNvSpPr/>
            <p:nvPr/>
          </p:nvSpPr>
          <p:spPr>
            <a:xfrm>
              <a:off x="-2124000" y="4303713"/>
              <a:ext cx="180000" cy="360000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05" name="Left Arrow 304"/>
            <p:cNvSpPr/>
            <p:nvPr/>
          </p:nvSpPr>
          <p:spPr>
            <a:xfrm>
              <a:off x="-1862934" y="4338085"/>
              <a:ext cx="632400" cy="259554"/>
            </a:xfrm>
            <a:prstGeom prst="leftArrow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Verdana"/>
              </a:endParaRPr>
            </a:p>
          </p:txBody>
        </p:sp>
      </p:grpSp>
      <p:grpSp>
        <p:nvGrpSpPr>
          <p:cNvPr id="12" name="Group 363"/>
          <p:cNvGrpSpPr/>
          <p:nvPr/>
        </p:nvGrpSpPr>
        <p:grpSpPr>
          <a:xfrm>
            <a:off x="6101790" y="4771210"/>
            <a:ext cx="2509604" cy="1232433"/>
            <a:chOff x="6101790" y="3976392"/>
            <a:chExt cx="2509604" cy="1232433"/>
          </a:xfrm>
        </p:grpSpPr>
        <p:grpSp>
          <p:nvGrpSpPr>
            <p:cNvPr id="13" name="Group 362"/>
            <p:cNvGrpSpPr/>
            <p:nvPr/>
          </p:nvGrpSpPr>
          <p:grpSpPr>
            <a:xfrm>
              <a:off x="6103379" y="4636532"/>
              <a:ext cx="2508015" cy="572293"/>
              <a:chOff x="-2818606" y="5108020"/>
              <a:chExt cx="2508015" cy="572293"/>
            </a:xfrm>
          </p:grpSpPr>
          <p:sp>
            <p:nvSpPr>
              <p:cNvPr id="334" name="Rounded Rectangle 333"/>
              <p:cNvSpPr/>
              <p:nvPr/>
            </p:nvSpPr>
            <p:spPr>
              <a:xfrm>
                <a:off x="-2818606" y="5108020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37" name="Rounded Rectangle 336"/>
              <p:cNvSpPr/>
              <p:nvPr/>
            </p:nvSpPr>
            <p:spPr>
              <a:xfrm>
                <a:off x="-2776606" y="5180570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38" name="Rounded Rectangle 337"/>
              <p:cNvSpPr/>
              <p:nvPr/>
            </p:nvSpPr>
            <p:spPr>
              <a:xfrm>
                <a:off x="-2538000" y="5184220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grpSp>
          <p:nvGrpSpPr>
            <p:cNvPr id="14" name="Group 361"/>
            <p:cNvGrpSpPr/>
            <p:nvPr/>
          </p:nvGrpSpPr>
          <p:grpSpPr>
            <a:xfrm>
              <a:off x="6101790" y="3976392"/>
              <a:ext cx="2508015" cy="572293"/>
              <a:chOff x="-2778008" y="4236878"/>
              <a:chExt cx="2508015" cy="572293"/>
            </a:xfrm>
          </p:grpSpPr>
          <p:sp>
            <p:nvSpPr>
              <p:cNvPr id="321" name="Rounded Rectangle 320"/>
              <p:cNvSpPr/>
              <p:nvPr/>
            </p:nvSpPr>
            <p:spPr>
              <a:xfrm>
                <a:off x="-2778008" y="4236878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2" name="Rounded Rectangle 321"/>
              <p:cNvSpPr/>
              <p:nvPr/>
            </p:nvSpPr>
            <p:spPr>
              <a:xfrm>
                <a:off x="-732208" y="4313078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3" name="Rounded Rectangle 322"/>
              <p:cNvSpPr/>
              <p:nvPr/>
            </p:nvSpPr>
            <p:spPr>
              <a:xfrm>
                <a:off x="-2736008" y="4313078"/>
                <a:ext cx="72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4" name="Rounded Rectangle 323"/>
              <p:cNvSpPr/>
              <p:nvPr/>
            </p:nvSpPr>
            <p:spPr>
              <a:xfrm>
                <a:off x="-492008" y="4313078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5" name="Rounded Rectangle 324"/>
              <p:cNvSpPr/>
              <p:nvPr/>
            </p:nvSpPr>
            <p:spPr>
              <a:xfrm>
                <a:off x="-1242408" y="4313078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6" name="Rounded Rectangle 325"/>
              <p:cNvSpPr/>
              <p:nvPr/>
            </p:nvSpPr>
            <p:spPr>
              <a:xfrm>
                <a:off x="-1482608" y="4313078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28" name="Rounded Rectangle 327"/>
              <p:cNvSpPr/>
              <p:nvPr/>
            </p:nvSpPr>
            <p:spPr>
              <a:xfrm>
                <a:off x="-1939808" y="4313078"/>
                <a:ext cx="36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347" name="Oval 346"/>
              <p:cNvSpPr/>
              <p:nvPr/>
            </p:nvSpPr>
            <p:spPr>
              <a:xfrm>
                <a:off x="-467700" y="4351178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Verdana"/>
                </a:endParaRPr>
              </a:p>
            </p:txBody>
          </p:sp>
          <p:sp>
            <p:nvSpPr>
              <p:cNvPr id="348" name="Oval 347"/>
              <p:cNvSpPr/>
              <p:nvPr/>
            </p:nvSpPr>
            <p:spPr>
              <a:xfrm>
                <a:off x="-1204308" y="4351178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Verdana"/>
                </a:endParaRPr>
              </a:p>
            </p:txBody>
          </p:sp>
        </p:grpSp>
      </p:grpSp>
      <p:grpSp>
        <p:nvGrpSpPr>
          <p:cNvPr id="15" name="Group 440"/>
          <p:cNvGrpSpPr/>
          <p:nvPr/>
        </p:nvGrpSpPr>
        <p:grpSpPr>
          <a:xfrm>
            <a:off x="3277034" y="3251699"/>
            <a:ext cx="2508015" cy="572293"/>
            <a:chOff x="-2975715" y="2113958"/>
            <a:chExt cx="2508015" cy="572293"/>
          </a:xfrm>
        </p:grpSpPr>
        <p:sp>
          <p:nvSpPr>
            <p:cNvPr id="353" name="Rounded Rectangle 352"/>
            <p:cNvSpPr/>
            <p:nvPr/>
          </p:nvSpPr>
          <p:spPr>
            <a:xfrm>
              <a:off x="-2975715" y="2113958"/>
              <a:ext cx="2508015" cy="5722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4" name="Rounded Rectangle 353"/>
            <p:cNvSpPr/>
            <p:nvPr/>
          </p:nvSpPr>
          <p:spPr>
            <a:xfrm>
              <a:off x="-929915" y="2190158"/>
              <a:ext cx="18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5" name="Rounded Rectangle 354"/>
            <p:cNvSpPr/>
            <p:nvPr/>
          </p:nvSpPr>
          <p:spPr>
            <a:xfrm>
              <a:off x="-2933715" y="2190158"/>
              <a:ext cx="72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6" name="Rounded Rectangle 355"/>
            <p:cNvSpPr/>
            <p:nvPr/>
          </p:nvSpPr>
          <p:spPr>
            <a:xfrm>
              <a:off x="-689715" y="2190158"/>
              <a:ext cx="18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7" name="Rounded Rectangle 356"/>
            <p:cNvSpPr/>
            <p:nvPr/>
          </p:nvSpPr>
          <p:spPr>
            <a:xfrm>
              <a:off x="-1440115" y="2190158"/>
              <a:ext cx="45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8" name="Rounded Rectangle 357"/>
            <p:cNvSpPr/>
            <p:nvPr/>
          </p:nvSpPr>
          <p:spPr>
            <a:xfrm>
              <a:off x="-1680315" y="2190158"/>
              <a:ext cx="18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59" name="Rounded Rectangle 358"/>
            <p:cNvSpPr/>
            <p:nvPr/>
          </p:nvSpPr>
          <p:spPr>
            <a:xfrm>
              <a:off x="-2137515" y="2190158"/>
              <a:ext cx="36000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246" name="Rectangle 245"/>
          <p:cNvSpPr/>
          <p:nvPr/>
        </p:nvSpPr>
        <p:spPr>
          <a:xfrm>
            <a:off x="6066202" y="4689162"/>
            <a:ext cx="2582370" cy="711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51" name="Circular Arrow 250"/>
          <p:cNvSpPr/>
          <p:nvPr/>
        </p:nvSpPr>
        <p:spPr>
          <a:xfrm rot="21341194" flipH="1">
            <a:off x="6325200" y="4901599"/>
            <a:ext cx="2514600" cy="1559244"/>
          </a:xfrm>
          <a:prstGeom prst="circularArrow">
            <a:avLst>
              <a:gd name="adj1" fmla="val 8217"/>
              <a:gd name="adj2" fmla="val 548816"/>
              <a:gd name="adj3" fmla="val 20641064"/>
              <a:gd name="adj4" fmla="val 13398451"/>
              <a:gd name="adj5" fmla="val 8248"/>
            </a:avLst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77788" y="4411243"/>
            <a:ext cx="1234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Verdana"/>
              </a:rPr>
              <a:t>Evacuate</a:t>
            </a:r>
          </a:p>
        </p:txBody>
      </p:sp>
      <p:sp>
        <p:nvSpPr>
          <p:cNvPr id="366" name="Rounded Rectangle 365"/>
          <p:cNvSpPr/>
          <p:nvPr/>
        </p:nvSpPr>
        <p:spPr>
          <a:xfrm>
            <a:off x="457200" y="4912554"/>
            <a:ext cx="2508015" cy="57229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499200" y="4988754"/>
            <a:ext cx="72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1752600" y="4988754"/>
            <a:ext cx="18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73" name="Rounded Rectangle 372"/>
          <p:cNvSpPr/>
          <p:nvPr/>
        </p:nvSpPr>
        <p:spPr>
          <a:xfrm>
            <a:off x="1295400" y="4988754"/>
            <a:ext cx="36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16" name="Group 429"/>
          <p:cNvGrpSpPr/>
          <p:nvPr/>
        </p:nvGrpSpPr>
        <p:grpSpPr>
          <a:xfrm>
            <a:off x="1279084" y="3327899"/>
            <a:ext cx="360000" cy="453988"/>
            <a:chOff x="-2053324" y="4311513"/>
            <a:chExt cx="360000" cy="453988"/>
          </a:xfrm>
        </p:grpSpPr>
        <p:sp>
          <p:nvSpPr>
            <p:cNvPr id="407" name="Rounded Rectangle 406"/>
            <p:cNvSpPr/>
            <p:nvPr/>
          </p:nvSpPr>
          <p:spPr>
            <a:xfrm>
              <a:off x="-2053324" y="4311513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410" name="Straight Connector 409"/>
            <p:cNvCxnSpPr/>
            <p:nvPr/>
          </p:nvCxnSpPr>
          <p:spPr>
            <a:xfrm rot="5400000" flipH="1" flipV="1">
              <a:off x="-1918730" y="4719301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7" name="Group 428"/>
          <p:cNvGrpSpPr/>
          <p:nvPr/>
        </p:nvGrpSpPr>
        <p:grpSpPr>
          <a:xfrm>
            <a:off x="1031046" y="3327899"/>
            <a:ext cx="180000" cy="459844"/>
            <a:chOff x="-2301362" y="4311513"/>
            <a:chExt cx="180000" cy="459844"/>
          </a:xfrm>
        </p:grpSpPr>
        <p:sp>
          <p:nvSpPr>
            <p:cNvPr id="401" name="Rounded Rectangle 400"/>
            <p:cNvSpPr/>
            <p:nvPr/>
          </p:nvSpPr>
          <p:spPr>
            <a:xfrm>
              <a:off x="-2301362" y="4311513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412" name="Straight Connector 411"/>
            <p:cNvCxnSpPr>
              <a:endCxn id="401" idx="2"/>
            </p:cNvCxnSpPr>
            <p:nvPr/>
          </p:nvCxnSpPr>
          <p:spPr>
            <a:xfrm rot="5400000" flipH="1" flipV="1">
              <a:off x="-2264431" y="4720641"/>
              <a:ext cx="99844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8" name="Group 430"/>
          <p:cNvGrpSpPr/>
          <p:nvPr/>
        </p:nvGrpSpPr>
        <p:grpSpPr>
          <a:xfrm>
            <a:off x="1955160" y="3331075"/>
            <a:ext cx="720000" cy="458256"/>
            <a:chOff x="-1377248" y="4314689"/>
            <a:chExt cx="720000" cy="458256"/>
          </a:xfrm>
        </p:grpSpPr>
        <p:sp>
          <p:nvSpPr>
            <p:cNvPr id="402" name="Rounded Rectangle 401"/>
            <p:cNvSpPr/>
            <p:nvPr/>
          </p:nvSpPr>
          <p:spPr>
            <a:xfrm>
              <a:off x="-1377248" y="4314689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415" name="Straight Connector 414"/>
            <p:cNvCxnSpPr/>
            <p:nvPr/>
          </p:nvCxnSpPr>
          <p:spPr>
            <a:xfrm rot="5400000" flipH="1" flipV="1">
              <a:off x="-1062654" y="4726745"/>
              <a:ext cx="90812" cy="1588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426" name="Rounded Rectangle 425"/>
          <p:cNvSpPr/>
          <p:nvPr/>
        </p:nvSpPr>
        <p:spPr>
          <a:xfrm>
            <a:off x="1946245" y="3325307"/>
            <a:ext cx="72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27" name="Rounded Rectangle 426"/>
          <p:cNvSpPr/>
          <p:nvPr/>
        </p:nvSpPr>
        <p:spPr>
          <a:xfrm>
            <a:off x="1270169" y="3325307"/>
            <a:ext cx="36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428" name="Rounded Rectangle 427"/>
          <p:cNvSpPr/>
          <p:nvPr/>
        </p:nvSpPr>
        <p:spPr>
          <a:xfrm>
            <a:off x="1022131" y="3325307"/>
            <a:ext cx="18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20" name="Group 509"/>
          <p:cNvGrpSpPr/>
          <p:nvPr/>
        </p:nvGrpSpPr>
        <p:grpSpPr>
          <a:xfrm>
            <a:off x="3276600" y="4631285"/>
            <a:ext cx="2532905" cy="853562"/>
            <a:chOff x="3276600" y="4631285"/>
            <a:chExt cx="2532905" cy="853562"/>
          </a:xfrm>
        </p:grpSpPr>
        <p:sp>
          <p:nvSpPr>
            <p:cNvPr id="379" name="Rounded Rectangle 378"/>
            <p:cNvSpPr/>
            <p:nvPr/>
          </p:nvSpPr>
          <p:spPr>
            <a:xfrm>
              <a:off x="3276600" y="4912554"/>
              <a:ext cx="2508015" cy="572293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82" name="Rounded Rectangle 381"/>
            <p:cNvSpPr/>
            <p:nvPr/>
          </p:nvSpPr>
          <p:spPr>
            <a:xfrm>
              <a:off x="5562600" y="4988754"/>
              <a:ext cx="180000" cy="36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83" name="Rounded Rectangle 382"/>
            <p:cNvSpPr/>
            <p:nvPr/>
          </p:nvSpPr>
          <p:spPr>
            <a:xfrm>
              <a:off x="4812200" y="4988754"/>
              <a:ext cx="450000" cy="360000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397" name="TextBox 396"/>
            <p:cNvSpPr txBox="1"/>
            <p:nvPr/>
          </p:nvSpPr>
          <p:spPr>
            <a:xfrm>
              <a:off x="4761195" y="4936088"/>
              <a:ext cx="312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Verdana"/>
                </a:rPr>
                <a:t>3</a:t>
              </a: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5497200" y="4936088"/>
              <a:ext cx="3123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0000"/>
                  </a:solidFill>
                  <a:latin typeface="Verdana"/>
                </a:rPr>
                <a:t>1</a:t>
              </a:r>
            </a:p>
          </p:txBody>
        </p:sp>
        <p:grpSp>
          <p:nvGrpSpPr>
            <p:cNvPr id="21" name="Group 496"/>
            <p:cNvGrpSpPr/>
            <p:nvPr/>
          </p:nvGrpSpPr>
          <p:grpSpPr>
            <a:xfrm>
              <a:off x="5291704" y="4631285"/>
              <a:ext cx="388280" cy="632461"/>
              <a:chOff x="5281046" y="2948939"/>
              <a:chExt cx="388280" cy="632461"/>
            </a:xfrm>
          </p:grpSpPr>
          <p:sp>
            <p:nvSpPr>
              <p:cNvPr id="498" name="Oval 497"/>
              <p:cNvSpPr/>
              <p:nvPr/>
            </p:nvSpPr>
            <p:spPr>
              <a:xfrm rot="16200000">
                <a:off x="5623066" y="2948399"/>
                <a:ext cx="45719" cy="468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499" name="Oval 498"/>
              <p:cNvSpPr/>
              <p:nvPr/>
            </p:nvSpPr>
            <p:spPr>
              <a:xfrm>
                <a:off x="5617823" y="3534600"/>
                <a:ext cx="45719" cy="46800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cxnSp>
            <p:nvCxnSpPr>
              <p:cNvPr id="500" name="Straight Arrow Connector 499"/>
              <p:cNvCxnSpPr/>
              <p:nvPr/>
            </p:nvCxnSpPr>
            <p:spPr>
              <a:xfrm rot="10800000" flipV="1">
                <a:off x="5281046" y="3560381"/>
                <a:ext cx="382496" cy="2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01" name="Straight Arrow Connector 500"/>
              <p:cNvCxnSpPr>
                <a:stCxn id="498" idx="6"/>
              </p:cNvCxnSpPr>
              <p:nvPr/>
            </p:nvCxnSpPr>
            <p:spPr>
              <a:xfrm rot="16200000" flipH="1" flipV="1">
                <a:off x="5482097" y="3112768"/>
                <a:ext cx="327658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6"/>
              </a:lnRef>
              <a:fillRef idx="0">
                <a:schemeClr val="accent6"/>
              </a:fillRef>
              <a:effectRef idx="1">
                <a:schemeClr val="accent6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506"/>
          <p:cNvGrpSpPr/>
          <p:nvPr/>
        </p:nvGrpSpPr>
        <p:grpSpPr>
          <a:xfrm>
            <a:off x="5633184" y="2971800"/>
            <a:ext cx="46800" cy="327659"/>
            <a:chOff x="5551200" y="2078071"/>
            <a:chExt cx="46800" cy="327659"/>
          </a:xfrm>
        </p:grpSpPr>
        <p:sp>
          <p:nvSpPr>
            <p:cNvPr id="503" name="Oval 502"/>
            <p:cNvSpPr/>
            <p:nvPr/>
          </p:nvSpPr>
          <p:spPr>
            <a:xfrm rot="16200000">
              <a:off x="5551740" y="2077531"/>
              <a:ext cx="45719" cy="46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506" name="Straight Arrow Connector 505"/>
            <p:cNvCxnSpPr>
              <a:stCxn id="503" idx="6"/>
            </p:cNvCxnSpPr>
            <p:nvPr/>
          </p:nvCxnSpPr>
          <p:spPr>
            <a:xfrm rot="16200000" flipH="1" flipV="1">
              <a:off x="5410771" y="2241900"/>
              <a:ext cx="3276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</p:cxnSp>
      </p:grpSp>
      <p:sp>
        <p:nvSpPr>
          <p:cNvPr id="281" name="Rectangle 280"/>
          <p:cNvSpPr/>
          <p:nvPr/>
        </p:nvSpPr>
        <p:spPr>
          <a:xfrm>
            <a:off x="3208829" y="4047310"/>
            <a:ext cx="2658571" cy="151529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118" name="Rounded Rectangle 117"/>
          <p:cNvSpPr/>
          <p:nvPr/>
        </p:nvSpPr>
        <p:spPr>
          <a:xfrm>
            <a:off x="5563034" y="3325307"/>
            <a:ext cx="18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4812634" y="3325307"/>
            <a:ext cx="450000" cy="3600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1" name="Oval 360"/>
          <p:cNvSpPr/>
          <p:nvPr/>
        </p:nvSpPr>
        <p:spPr>
          <a:xfrm>
            <a:off x="4850734" y="3365999"/>
            <a:ext cx="76200" cy="76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0" name="Oval 359"/>
          <p:cNvSpPr/>
          <p:nvPr/>
        </p:nvSpPr>
        <p:spPr>
          <a:xfrm>
            <a:off x="5598000" y="3365999"/>
            <a:ext cx="76200" cy="76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  <a:latin typeface="Verdana"/>
            </a:endParaRPr>
          </a:p>
        </p:txBody>
      </p:sp>
      <p:grpSp>
        <p:nvGrpSpPr>
          <p:cNvPr id="132" name="Group 131"/>
          <p:cNvGrpSpPr/>
          <p:nvPr/>
        </p:nvGrpSpPr>
        <p:grpSpPr>
          <a:xfrm>
            <a:off x="3319034" y="3331075"/>
            <a:ext cx="2183800" cy="360000"/>
            <a:chOff x="3471434" y="3480299"/>
            <a:chExt cx="2183800" cy="360000"/>
          </a:xfrm>
        </p:grpSpPr>
        <p:sp>
          <p:nvSpPr>
            <p:cNvPr id="128" name="Rounded Rectangle 127"/>
            <p:cNvSpPr/>
            <p:nvPr/>
          </p:nvSpPr>
          <p:spPr>
            <a:xfrm>
              <a:off x="5475234" y="3480299"/>
              <a:ext cx="18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471434" y="3480299"/>
              <a:ext cx="72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4724834" y="3480299"/>
              <a:ext cx="18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4267634" y="3480299"/>
              <a:ext cx="360000" cy="360000"/>
            </a:xfrm>
            <a:prstGeom prst="roundRect">
              <a:avLst/>
            </a:prstGeom>
            <a:ln w="25400" cmpd="sng"/>
            <a:effectLst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</p:grpSp>
      <p:grpSp>
        <p:nvGrpSpPr>
          <p:cNvPr id="22" name="Group 507"/>
          <p:cNvGrpSpPr/>
          <p:nvPr/>
        </p:nvGrpSpPr>
        <p:grpSpPr>
          <a:xfrm>
            <a:off x="5291704" y="3557461"/>
            <a:ext cx="382496" cy="46800"/>
            <a:chOff x="5209720" y="2663732"/>
            <a:chExt cx="382496" cy="46800"/>
          </a:xfrm>
        </p:grpSpPr>
        <p:sp>
          <p:nvSpPr>
            <p:cNvPr id="504" name="Oval 503"/>
            <p:cNvSpPr/>
            <p:nvPr/>
          </p:nvSpPr>
          <p:spPr>
            <a:xfrm>
              <a:off x="5546497" y="2663732"/>
              <a:ext cx="45719" cy="46800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505" name="Straight Arrow Connector 504"/>
            <p:cNvCxnSpPr/>
            <p:nvPr/>
          </p:nvCxnSpPr>
          <p:spPr>
            <a:xfrm rot="10800000" flipV="1">
              <a:off x="5209720" y="2689513"/>
              <a:ext cx="38249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69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4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10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7" grpId="0" build="p"/>
      <p:bldP spid="9" grpId="0" build="p"/>
      <p:bldP spid="11" grpId="0"/>
      <p:bldP spid="38" grpId="0"/>
      <p:bldP spid="39" grpId="0"/>
      <p:bldP spid="42" grpId="0" animBg="1"/>
      <p:bldP spid="43" grpId="0" animBg="1"/>
      <p:bldP spid="44" grpId="0"/>
      <p:bldP spid="45" grpId="0"/>
      <p:bldP spid="47" grpId="0"/>
      <p:bldP spid="145" grpId="0"/>
      <p:bldP spid="246" grpId="0" animBg="1"/>
      <p:bldP spid="251" grpId="0" animBg="1"/>
      <p:bldP spid="46" grpId="0"/>
      <p:bldP spid="366" grpId="0" animBg="1"/>
      <p:bldP spid="368" grpId="0" animBg="1"/>
      <p:bldP spid="371" grpId="0" animBg="1"/>
      <p:bldP spid="373" grpId="0" animBg="1"/>
      <p:bldP spid="426" grpId="0" animBg="1"/>
      <p:bldP spid="427" grpId="0" animBg="1"/>
      <p:bldP spid="428" grpId="0" animBg="1"/>
      <p:bldP spid="281" grpId="0" animBg="1"/>
      <p:bldP spid="118" grpId="0" animBg="1"/>
      <p:bldP spid="119" grpId="0" animBg="1"/>
      <p:bldP spid="361" grpId="0" animBg="1"/>
      <p:bldP spid="361" grpId="1" animBg="1"/>
      <p:bldP spid="360" grpId="0" animBg="1"/>
      <p:bldP spid="360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Increment a bump pointer by the size of the object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/>
              <a:t>Better cache locality</a:t>
            </a:r>
          </a:p>
          <a:p>
            <a:pPr lvl="1"/>
            <a:r>
              <a:rPr lang="en-US" sz="2000" dirty="0"/>
              <a:t>Contemporaneously allocated objects on same/nearby cache lines</a:t>
            </a:r>
          </a:p>
          <a:p>
            <a:pPr lvl="1"/>
            <a:r>
              <a:rPr lang="en-US" sz="2000" dirty="0"/>
              <a:t>Touches memory sequentially priming the prefetcher</a:t>
            </a:r>
          </a:p>
          <a:p>
            <a:pPr>
              <a:buClr>
                <a:srgbClr val="00C000"/>
              </a:buClr>
              <a:buFont typeface="Lucida Grande"/>
              <a:buChar char="✔"/>
            </a:pPr>
            <a:r>
              <a:rPr lang="en-US" sz="2400" dirty="0"/>
              <a:t>Fewer instruction per allocation</a:t>
            </a:r>
          </a:p>
          <a:p>
            <a:pPr lvl="1"/>
            <a:r>
              <a:rPr lang="en-US" sz="2000" dirty="0"/>
              <a:t>Efficient bulk zeroing to pre-initialize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309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294"/>
    </mc:Choice>
    <mc:Fallback xmlns="">
      <p:transition xmlns:p14="http://schemas.microsoft.com/office/powerpoint/2010/main" spd="slow" advTm="3029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list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Organize memory into k size free lists</a:t>
            </a:r>
          </a:p>
          <a:p>
            <a:pPr lvl="1"/>
            <a:r>
              <a:rPr lang="en-US" sz="2000" dirty="0"/>
              <a:t>Allocate into a free cell in the smallest size class that fits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/>
              <a:t>Suffers from fragmentation</a:t>
            </a:r>
          </a:p>
          <a:p>
            <a:pPr lvl="1"/>
            <a:r>
              <a:rPr lang="en-US" sz="2000" dirty="0"/>
              <a:t>Internal (objects not matched to size of their cell)</a:t>
            </a:r>
          </a:p>
          <a:p>
            <a:pPr lvl="1"/>
            <a:r>
              <a:rPr lang="en-US" sz="2000" dirty="0"/>
              <a:t>External (free cells of particular size exists but requires different size)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/>
              <a:t>Poor cache locality</a:t>
            </a:r>
          </a:p>
          <a:p>
            <a:pPr lvl="1"/>
            <a:r>
              <a:rPr lang="en-US" sz="2000" dirty="0"/>
              <a:t>Contemporaneously allocated objects often on different cache lines</a:t>
            </a:r>
          </a:p>
          <a:p>
            <a:pPr>
              <a:buClr>
                <a:srgbClr val="FF0000"/>
              </a:buClr>
              <a:buFont typeface="Lucida Grande"/>
              <a:buChar char="✘"/>
            </a:pPr>
            <a:r>
              <a:rPr lang="en-US" sz="2400" dirty="0"/>
              <a:t>Higher instruction per allocation</a:t>
            </a:r>
          </a:p>
          <a:p>
            <a:pPr lvl="1"/>
            <a:r>
              <a:rPr lang="en-US" sz="2000" dirty="0"/>
              <a:t>Object by object zeroing to pre-initialize objects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13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23958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496"/>
    </mc:Choice>
    <mc:Fallback xmlns="">
      <p:transition xmlns:p14="http://schemas.microsoft.com/office/powerpoint/2010/main" spd="slow" advTm="474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b="0" dirty="0">
                <a:latin typeface="Calibri"/>
                <a:cs typeface="Calibri"/>
              </a:rPr>
              <a:t>Tracing </a:t>
            </a:r>
            <a:r>
              <a:rPr lang="en-US" sz="2400" b="0" dirty="0">
                <a:latin typeface="Calibri"/>
                <a:cs typeface="Calibri"/>
              </a:rPr>
              <a:t>[McCarthy1960]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14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2555875" y="2636838"/>
            <a:ext cx="503238" cy="504825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" name="Oval 21"/>
          <p:cNvSpPr/>
          <p:nvPr/>
        </p:nvSpPr>
        <p:spPr>
          <a:xfrm>
            <a:off x="5724525" y="3933825"/>
            <a:ext cx="503238" cy="503238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23" name="Oval 22"/>
          <p:cNvSpPr/>
          <p:nvPr/>
        </p:nvSpPr>
        <p:spPr>
          <a:xfrm>
            <a:off x="4716463" y="2565400"/>
            <a:ext cx="503237" cy="503238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27" name="Oval 26"/>
          <p:cNvSpPr/>
          <p:nvPr/>
        </p:nvSpPr>
        <p:spPr>
          <a:xfrm>
            <a:off x="3851275" y="5373688"/>
            <a:ext cx="504825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E</a:t>
            </a:r>
          </a:p>
        </p:txBody>
      </p:sp>
      <p:cxnSp>
        <p:nvCxnSpPr>
          <p:cNvPr id="31" name="Curved Connector 17"/>
          <p:cNvCxnSpPr>
            <a:endCxn id="27" idx="5"/>
          </p:cNvCxnSpPr>
          <p:nvPr/>
        </p:nvCxnSpPr>
        <p:spPr>
          <a:xfrm flipH="1">
            <a:off x="4281488" y="5803900"/>
            <a:ext cx="238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19"/>
          <p:cNvCxnSpPr>
            <a:stCxn id="27" idx="7"/>
          </p:cNvCxnSpPr>
          <p:nvPr/>
        </p:nvCxnSpPr>
        <p:spPr>
          <a:xfrm>
            <a:off x="4281488" y="5446713"/>
            <a:ext cx="238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1" idx="2"/>
          </p:cNvCxnSpPr>
          <p:nvPr/>
        </p:nvCxnSpPr>
        <p:spPr>
          <a:xfrm>
            <a:off x="684213" y="2420938"/>
            <a:ext cx="1871662" cy="46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1" idx="6"/>
            <a:endCxn id="23" idx="2"/>
          </p:cNvCxnSpPr>
          <p:nvPr/>
        </p:nvCxnSpPr>
        <p:spPr>
          <a:xfrm flipV="1">
            <a:off x="3059113" y="2816225"/>
            <a:ext cx="1657350" cy="73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3" idx="5"/>
            <a:endCxn id="22" idx="1"/>
          </p:cNvCxnSpPr>
          <p:nvPr/>
        </p:nvCxnSpPr>
        <p:spPr>
          <a:xfrm>
            <a:off x="5146675" y="2995613"/>
            <a:ext cx="650875" cy="1011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 bwMode="auto">
          <a:xfrm>
            <a:off x="2916238" y="4221163"/>
            <a:ext cx="503237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39" name="Straight Arrow Connector 38"/>
          <p:cNvCxnSpPr/>
          <p:nvPr/>
        </p:nvCxnSpPr>
        <p:spPr bwMode="auto">
          <a:xfrm>
            <a:off x="2771775" y="3141663"/>
            <a:ext cx="360363" cy="10795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1" idx="5"/>
            <a:endCxn id="22" idx="2"/>
          </p:cNvCxnSpPr>
          <p:nvPr/>
        </p:nvCxnSpPr>
        <p:spPr>
          <a:xfrm>
            <a:off x="2986088" y="3067050"/>
            <a:ext cx="2738437" cy="1117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6588125" y="5373688"/>
            <a:ext cx="504825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  <a:effectLst>
            <a:outerShdw blurRad="254000" dist="127000" dir="2820000" rotWithShape="0">
              <a:srgbClr val="000000">
                <a:alpha val="7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F</a:t>
            </a:r>
          </a:p>
        </p:txBody>
      </p:sp>
      <p:cxnSp>
        <p:nvCxnSpPr>
          <p:cNvPr id="42" name="Straight Arrow Connector 41"/>
          <p:cNvCxnSpPr>
            <a:stCxn id="27" idx="1"/>
            <a:endCxn id="38" idx="5"/>
          </p:cNvCxnSpPr>
          <p:nvPr/>
        </p:nvCxnSpPr>
        <p:spPr>
          <a:xfrm flipH="1" flipV="1">
            <a:off x="3345778" y="4650703"/>
            <a:ext cx="579427" cy="796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779912" y="4941168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16216" y="4941168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9512" y="19795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Roots</a:t>
            </a:r>
          </a:p>
        </p:txBody>
      </p:sp>
    </p:spTree>
    <p:extLst>
      <p:ext uri="{BB962C8B-B14F-4D97-AF65-F5344CB8AC3E}">
        <p14:creationId xmlns:p14="http://schemas.microsoft.com/office/powerpoint/2010/main" val="2819432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41" grpId="0" animBg="1"/>
      <p:bldP spid="43" grpId="0"/>
      <p:bldP spid="43" grpId="1"/>
      <p:bldP spid="44" grpId="0"/>
      <p:bldP spid="44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4000" b="0" dirty="0">
                <a:latin typeface="Calibri"/>
                <a:cs typeface="Calibri"/>
              </a:rPr>
              <a:t>Reference Counting </a:t>
            </a:r>
            <a:r>
              <a:rPr lang="en-US" sz="2400" b="0" dirty="0">
                <a:latin typeface="Calibri"/>
                <a:cs typeface="Calibri"/>
              </a:rPr>
              <a:t>[Collins 1960]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15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2555875" y="2636838"/>
            <a:ext cx="503238" cy="504825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Oval 28"/>
          <p:cNvSpPr/>
          <p:nvPr/>
        </p:nvSpPr>
        <p:spPr>
          <a:xfrm>
            <a:off x="5724525" y="3933825"/>
            <a:ext cx="503238" cy="503238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0" name="Oval 29"/>
          <p:cNvSpPr/>
          <p:nvPr/>
        </p:nvSpPr>
        <p:spPr>
          <a:xfrm>
            <a:off x="4716463" y="2565400"/>
            <a:ext cx="503237" cy="503238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1" name="Oval 30"/>
          <p:cNvSpPr/>
          <p:nvPr/>
        </p:nvSpPr>
        <p:spPr>
          <a:xfrm>
            <a:off x="3851275" y="5373688"/>
            <a:ext cx="504825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2"/>
          <p:cNvSpPr/>
          <p:nvPr/>
        </p:nvSpPr>
        <p:spPr>
          <a:xfrm>
            <a:off x="6588125" y="5373688"/>
            <a:ext cx="504825" cy="503237"/>
          </a:xfrm>
          <a:prstGeom prst="ellipse">
            <a:avLst/>
          </a:prstGeom>
          <a:noFill/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cxnSp>
        <p:nvCxnSpPr>
          <p:cNvPr id="34" name="Curved Connector 17"/>
          <p:cNvCxnSpPr>
            <a:stCxn id="33" idx="3"/>
            <a:endCxn id="31" idx="5"/>
          </p:cNvCxnSpPr>
          <p:nvPr/>
        </p:nvCxnSpPr>
        <p:spPr>
          <a:xfrm flipH="1">
            <a:off x="4281488" y="5803900"/>
            <a:ext cx="238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19"/>
          <p:cNvCxnSpPr>
            <a:stCxn id="31" idx="7"/>
            <a:endCxn id="33" idx="1"/>
          </p:cNvCxnSpPr>
          <p:nvPr/>
        </p:nvCxnSpPr>
        <p:spPr>
          <a:xfrm>
            <a:off x="4281488" y="5446713"/>
            <a:ext cx="2381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27" idx="2"/>
          </p:cNvCxnSpPr>
          <p:nvPr/>
        </p:nvCxnSpPr>
        <p:spPr>
          <a:xfrm>
            <a:off x="684213" y="2420938"/>
            <a:ext cx="1871662" cy="46831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6"/>
            <a:endCxn id="30" idx="2"/>
          </p:cNvCxnSpPr>
          <p:nvPr/>
        </p:nvCxnSpPr>
        <p:spPr>
          <a:xfrm flipV="1">
            <a:off x="3059113" y="2816225"/>
            <a:ext cx="1657350" cy="730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0" idx="5"/>
            <a:endCxn id="29" idx="1"/>
          </p:cNvCxnSpPr>
          <p:nvPr/>
        </p:nvCxnSpPr>
        <p:spPr>
          <a:xfrm>
            <a:off x="5146675" y="2995613"/>
            <a:ext cx="650875" cy="101123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2771775" y="3141663"/>
            <a:ext cx="647700" cy="1582737"/>
            <a:chOff x="2771800" y="3140968"/>
            <a:chExt cx="648072" cy="1584176"/>
          </a:xfrm>
        </p:grpSpPr>
        <p:sp>
          <p:nvSpPr>
            <p:cNvPr id="42" name="Oval 41"/>
            <p:cNvSpPr/>
            <p:nvPr/>
          </p:nvSpPr>
          <p:spPr>
            <a:xfrm>
              <a:off x="2916346" y="4221449"/>
              <a:ext cx="503526" cy="503695"/>
            </a:xfrm>
            <a:prstGeom prst="ellipse">
              <a:avLst/>
            </a:prstGeom>
            <a:noFill/>
            <a:ln w="381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000000"/>
                  </a:solidFill>
                </a:rPr>
                <a:t>1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2771800" y="3140968"/>
              <a:ext cx="360570" cy="1080481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/>
          <p:cNvCxnSpPr>
            <a:stCxn id="27" idx="5"/>
            <a:endCxn id="29" idx="2"/>
          </p:cNvCxnSpPr>
          <p:nvPr/>
        </p:nvCxnSpPr>
        <p:spPr>
          <a:xfrm>
            <a:off x="2986088" y="3067050"/>
            <a:ext cx="2738437" cy="1117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29" idx="5"/>
            <a:endCxn id="33" idx="0"/>
          </p:cNvCxnSpPr>
          <p:nvPr/>
        </p:nvCxnSpPr>
        <p:spPr>
          <a:xfrm>
            <a:off x="6154738" y="4364038"/>
            <a:ext cx="685800" cy="100965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724525" y="3933825"/>
            <a:ext cx="503238" cy="503238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49" name="Oval 48"/>
          <p:cNvSpPr/>
          <p:nvPr/>
        </p:nvSpPr>
        <p:spPr>
          <a:xfrm>
            <a:off x="2916238" y="4221163"/>
            <a:ext cx="503237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0</a:t>
            </a:r>
          </a:p>
        </p:txBody>
      </p:sp>
      <p:sp>
        <p:nvSpPr>
          <p:cNvPr id="50" name="Oval 49"/>
          <p:cNvSpPr/>
          <p:nvPr/>
        </p:nvSpPr>
        <p:spPr>
          <a:xfrm>
            <a:off x="6588125" y="5373688"/>
            <a:ext cx="504825" cy="503237"/>
          </a:xfrm>
          <a:prstGeom prst="ellipse">
            <a:avLst/>
          </a:prstGeom>
          <a:solidFill>
            <a:schemeClr val="bg1"/>
          </a:solidFill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843808" y="3812847"/>
            <a:ext cx="792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sz="7200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197954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Roots</a:t>
            </a:r>
          </a:p>
        </p:txBody>
      </p:sp>
    </p:spTree>
    <p:extLst>
      <p:ext uri="{BB962C8B-B14F-4D97-AF65-F5344CB8AC3E}">
        <p14:creationId xmlns:p14="http://schemas.microsoft.com/office/powerpoint/2010/main" val="898265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3" grpId="0" animBg="1"/>
      <p:bldP spid="48" grpId="0" animBg="1"/>
      <p:bldP spid="49" grpId="0" animBg="1"/>
      <p:bldP spid="49" grpId="1" animBg="1"/>
      <p:bldP spid="50" grpId="0" animBg="1"/>
      <p:bldP spid="50" grpId="1" animBg="1"/>
      <p:bldP spid="53" grpId="0"/>
      <p:bldP spid="5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4" name="Group 243"/>
          <p:cNvGrpSpPr/>
          <p:nvPr/>
        </p:nvGrpSpPr>
        <p:grpSpPr>
          <a:xfrm>
            <a:off x="405932" y="3318926"/>
            <a:ext cx="5445224" cy="1384995"/>
            <a:chOff x="401588" y="3352800"/>
            <a:chExt cx="5445224" cy="1384995"/>
          </a:xfrm>
        </p:grpSpPr>
        <p:sp>
          <p:nvSpPr>
            <p:cNvPr id="166" name="TextBox 165"/>
            <p:cNvSpPr txBox="1"/>
            <p:nvPr/>
          </p:nvSpPr>
          <p:spPr>
            <a:xfrm>
              <a:off x="401588" y="3352800"/>
              <a:ext cx="5445224" cy="138499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732E9A"/>
                  </a:solidFill>
                  <a:latin typeface="Verdana"/>
                </a:rPr>
                <a:t>Mark-Compact </a:t>
              </a:r>
              <a:r>
                <a:rPr lang="en-US" sz="1200" dirty="0">
                  <a:solidFill>
                    <a:prstClr val="black"/>
                  </a:solidFill>
                  <a:latin typeface="Verdana"/>
                </a:rPr>
                <a:t>[</a:t>
              </a:r>
              <a:r>
                <a:rPr lang="en-US" sz="1200" dirty="0" err="1">
                  <a:solidFill>
                    <a:prstClr val="black"/>
                  </a:solidFill>
                  <a:latin typeface="Verdana"/>
                </a:rPr>
                <a:t>Styger</a:t>
              </a:r>
              <a:r>
                <a:rPr lang="en-US" sz="1200" dirty="0">
                  <a:solidFill>
                    <a:prstClr val="black"/>
                  </a:solidFill>
                  <a:latin typeface="Verdana"/>
                </a:rPr>
                <a:t> 1967]</a:t>
              </a:r>
              <a:endParaRPr lang="en-US" sz="2000" dirty="0">
                <a:solidFill>
                  <a:prstClr val="black"/>
                </a:solidFill>
                <a:latin typeface="Verdana"/>
              </a:endParaRPr>
            </a:p>
            <a:p>
              <a:pPr algn="ctr"/>
              <a:r>
                <a:rPr lang="en-US" sz="1600" dirty="0">
                  <a:solidFill>
                    <a:prstClr val="black"/>
                  </a:solidFill>
                  <a:latin typeface="Verdana"/>
                </a:rPr>
                <a:t>Bump allocation + trace + </a:t>
              </a:r>
              <a:r>
                <a:rPr lang="en-US" sz="1600" b="1" dirty="0">
                  <a:solidFill>
                    <a:srgbClr val="732E9A"/>
                  </a:solidFill>
                  <a:latin typeface="Verdana"/>
                </a:rPr>
                <a:t>compact</a:t>
              </a:r>
            </a:p>
            <a:p>
              <a:pPr algn="ctr"/>
              <a:endParaRPr lang="en-US" sz="1400" b="1" dirty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400" b="1" dirty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Verdana"/>
              </a:endParaRPr>
            </a:p>
          </p:txBody>
        </p:sp>
        <p:grpSp>
          <p:nvGrpSpPr>
            <p:cNvPr id="120" name="Group 136"/>
            <p:cNvGrpSpPr/>
            <p:nvPr/>
          </p:nvGrpSpPr>
          <p:grpSpPr>
            <a:xfrm>
              <a:off x="482190" y="3810000"/>
              <a:ext cx="5327415" cy="852192"/>
              <a:chOff x="457200" y="4634208"/>
              <a:chExt cx="5327415" cy="852192"/>
            </a:xfrm>
          </p:grpSpPr>
          <p:sp>
            <p:nvSpPr>
              <p:cNvPr id="138" name="Rounded Rectangle 137"/>
              <p:cNvSpPr/>
              <p:nvPr/>
            </p:nvSpPr>
            <p:spPr>
              <a:xfrm>
                <a:off x="457200" y="4912554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499200" y="4988754"/>
                <a:ext cx="72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0" name="Rounded Rectangle 139"/>
              <p:cNvSpPr/>
              <p:nvPr/>
            </p:nvSpPr>
            <p:spPr>
              <a:xfrm>
                <a:off x="1752600" y="4988754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1" name="Rounded Rectangle 140"/>
              <p:cNvSpPr/>
              <p:nvPr/>
            </p:nvSpPr>
            <p:spPr>
              <a:xfrm>
                <a:off x="1295400" y="4988754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127" name="Group 440"/>
              <p:cNvGrpSpPr/>
              <p:nvPr/>
            </p:nvGrpSpPr>
            <p:grpSpPr>
              <a:xfrm>
                <a:off x="3276600" y="4914107"/>
                <a:ext cx="2508015" cy="572293"/>
                <a:chOff x="-2975715" y="2113958"/>
                <a:chExt cx="2508015" cy="572293"/>
              </a:xfrm>
            </p:grpSpPr>
            <p:sp>
              <p:nvSpPr>
                <p:cNvPr id="158" name="Rounded Rectangle 157"/>
                <p:cNvSpPr/>
                <p:nvPr/>
              </p:nvSpPr>
              <p:spPr>
                <a:xfrm>
                  <a:off x="-2975715" y="2113958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59" name="Rounded Rectangle 158"/>
                <p:cNvSpPr/>
                <p:nvPr/>
              </p:nvSpPr>
              <p:spPr>
                <a:xfrm>
                  <a:off x="-9299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0" name="Rounded Rectangle 159"/>
                <p:cNvSpPr/>
                <p:nvPr/>
              </p:nvSpPr>
              <p:spPr>
                <a:xfrm>
                  <a:off x="-2933715" y="2190158"/>
                  <a:ext cx="72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1" name="Rounded Rectangle 160"/>
                <p:cNvSpPr/>
                <p:nvPr/>
              </p:nvSpPr>
              <p:spPr>
                <a:xfrm>
                  <a:off x="-689715" y="2190158"/>
                  <a:ext cx="18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2" name="Rounded Rectangle 161"/>
                <p:cNvSpPr/>
                <p:nvPr/>
              </p:nvSpPr>
              <p:spPr>
                <a:xfrm>
                  <a:off x="-1440115" y="2190158"/>
                  <a:ext cx="45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3" name="Rounded Rectangle 162"/>
                <p:cNvSpPr/>
                <p:nvPr/>
              </p:nvSpPr>
              <p:spPr>
                <a:xfrm>
                  <a:off x="-16803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64" name="Rounded Rectangle 163"/>
                <p:cNvSpPr/>
                <p:nvPr/>
              </p:nvSpPr>
              <p:spPr>
                <a:xfrm>
                  <a:off x="-2137515" y="2190158"/>
                  <a:ext cx="36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32" name="Group 506"/>
              <p:cNvGrpSpPr/>
              <p:nvPr/>
            </p:nvGrpSpPr>
            <p:grpSpPr>
              <a:xfrm>
                <a:off x="5632750" y="4634208"/>
                <a:ext cx="46800" cy="327659"/>
                <a:chOff x="5551200" y="2078071"/>
                <a:chExt cx="46800" cy="327659"/>
              </a:xfrm>
            </p:grpSpPr>
            <p:sp>
              <p:nvSpPr>
                <p:cNvPr id="156" name="Oval 155"/>
                <p:cNvSpPr/>
                <p:nvPr/>
              </p:nvSpPr>
              <p:spPr>
                <a:xfrm rot="16200000">
                  <a:off x="5551740" y="2077531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157" name="Straight Arrow Connector 156"/>
                <p:cNvCxnSpPr>
                  <a:stCxn id="156" idx="6"/>
                </p:cNvCxnSpPr>
                <p:nvPr/>
              </p:nvCxnSpPr>
              <p:spPr>
                <a:xfrm rot="16200000" flipH="1" flipV="1">
                  <a:off x="5410771" y="2241900"/>
                  <a:ext cx="327658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4" name="Rounded Rectangle 143"/>
              <p:cNvSpPr/>
              <p:nvPr/>
            </p:nvSpPr>
            <p:spPr>
              <a:xfrm>
                <a:off x="5562600" y="4987715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5" name="Rounded Rectangle 144"/>
              <p:cNvSpPr/>
              <p:nvPr/>
            </p:nvSpPr>
            <p:spPr>
              <a:xfrm>
                <a:off x="4812200" y="4987715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6" name="Oval 145"/>
              <p:cNvSpPr/>
              <p:nvPr/>
            </p:nvSpPr>
            <p:spPr>
              <a:xfrm>
                <a:off x="4850300" y="5028407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147" name="Oval 146"/>
              <p:cNvSpPr/>
              <p:nvPr/>
            </p:nvSpPr>
            <p:spPr>
              <a:xfrm>
                <a:off x="5597566" y="5028407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135" name="Group 126"/>
              <p:cNvGrpSpPr/>
              <p:nvPr/>
            </p:nvGrpSpPr>
            <p:grpSpPr>
              <a:xfrm>
                <a:off x="3318600" y="4993483"/>
                <a:ext cx="2183800" cy="360000"/>
                <a:chOff x="3471434" y="3480299"/>
                <a:chExt cx="2183800" cy="360000"/>
              </a:xfrm>
            </p:grpSpPr>
            <p:sp>
              <p:nvSpPr>
                <p:cNvPr id="152" name="Rounded Rectangle 151"/>
                <p:cNvSpPr/>
                <p:nvPr/>
              </p:nvSpPr>
              <p:spPr>
                <a:xfrm>
                  <a:off x="54752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53" name="Rounded Rectangle 152"/>
                <p:cNvSpPr/>
                <p:nvPr/>
              </p:nvSpPr>
              <p:spPr>
                <a:xfrm>
                  <a:off x="3471434" y="3480299"/>
                  <a:ext cx="72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54" name="Rounded Rectangle 153"/>
                <p:cNvSpPr/>
                <p:nvPr/>
              </p:nvSpPr>
              <p:spPr>
                <a:xfrm>
                  <a:off x="47248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55" name="Rounded Rectangle 154"/>
                <p:cNvSpPr/>
                <p:nvPr/>
              </p:nvSpPr>
              <p:spPr>
                <a:xfrm>
                  <a:off x="4267634" y="3480299"/>
                  <a:ext cx="36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2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36" name="Group 507"/>
              <p:cNvGrpSpPr/>
              <p:nvPr/>
            </p:nvGrpSpPr>
            <p:grpSpPr>
              <a:xfrm>
                <a:off x="5291270" y="5219869"/>
                <a:ext cx="382496" cy="46800"/>
                <a:chOff x="5209720" y="2663732"/>
                <a:chExt cx="382496" cy="46800"/>
              </a:xfrm>
            </p:grpSpPr>
            <p:sp>
              <p:nvSpPr>
                <p:cNvPr id="150" name="Oval 149"/>
                <p:cNvSpPr/>
                <p:nvPr/>
              </p:nvSpPr>
              <p:spPr>
                <a:xfrm>
                  <a:off x="5546497" y="2663732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151" name="Straight Arrow Connector 150"/>
                <p:cNvCxnSpPr/>
                <p:nvPr/>
              </p:nvCxnSpPr>
              <p:spPr>
                <a:xfrm rot="10800000" flipV="1">
                  <a:off x="5209720" y="2689513"/>
                  <a:ext cx="382496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2"/>
                </a:lnRef>
                <a:fillRef idx="0">
                  <a:schemeClr val="accent2"/>
                </a:fillRef>
                <a:effectRef idx="1">
                  <a:schemeClr val="accent2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89" b="0" dirty="0">
                <a:latin typeface="Calibri"/>
                <a:cs typeface="Calibri"/>
              </a:rPr>
              <a:t>GC Fundamentals</a:t>
            </a:r>
            <a:br>
              <a:rPr lang="en-US" b="0" dirty="0">
                <a:latin typeface="Calibri"/>
                <a:cs typeface="Calibri"/>
              </a:rPr>
            </a:br>
            <a:r>
              <a:rPr lang="en-US" sz="2222" b="0" dirty="0">
                <a:latin typeface="Calibri"/>
                <a:cs typeface="Calibri"/>
              </a:rPr>
              <a:t>Canonical Garbage Collectors</a:t>
            </a:r>
            <a:endParaRPr lang="en-US" sz="3111" b="0" dirty="0">
              <a:latin typeface="Calibri"/>
              <a:cs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>
                <a:solidFill>
                  <a:prstClr val="black">
                    <a:tint val="75000"/>
                  </a:prstClr>
                </a:solidFill>
                <a:latin typeface="Verdana"/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  <a:latin typeface="Verdana"/>
            </a:endParaRPr>
          </a:p>
        </p:txBody>
      </p:sp>
      <p:grpSp>
        <p:nvGrpSpPr>
          <p:cNvPr id="3" name="Group 59"/>
          <p:cNvGrpSpPr/>
          <p:nvPr/>
        </p:nvGrpSpPr>
        <p:grpSpPr>
          <a:xfrm>
            <a:off x="6028230" y="1858962"/>
            <a:ext cx="2810970" cy="4601881"/>
            <a:chOff x="6104430" y="1858962"/>
            <a:chExt cx="2810970" cy="4601881"/>
          </a:xfrm>
        </p:grpSpPr>
        <p:grpSp>
          <p:nvGrpSpPr>
            <p:cNvPr id="4" name="Group 57"/>
            <p:cNvGrpSpPr/>
            <p:nvPr/>
          </p:nvGrpSpPr>
          <p:grpSpPr>
            <a:xfrm>
              <a:off x="6104430" y="1858962"/>
              <a:ext cx="2658570" cy="4313238"/>
              <a:chOff x="6028230" y="1858962"/>
              <a:chExt cx="2658570" cy="4313238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6028230" y="1858962"/>
                <a:ext cx="2658570" cy="43132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50800" dist="38100" dir="5400000" sx="102000" sy="102000" rotWithShape="0">
                  <a:srgbClr val="000000">
                    <a:alpha val="43000"/>
                  </a:srgb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prstClr val="white"/>
                    </a:solidFill>
                    <a:latin typeface="Verdana"/>
                  </a:rPr>
                  <a:t>`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6307814" y="1905000"/>
                <a:ext cx="1894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Verdana"/>
                  </a:rPr>
                  <a:t>Sweep-to-Free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700925" y="3200400"/>
                <a:ext cx="1204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Verdana"/>
                  </a:rPr>
                  <a:t>Compact</a:t>
                </a:r>
              </a:p>
            </p:txBody>
          </p:sp>
          <p:grpSp>
            <p:nvGrpSpPr>
              <p:cNvPr id="5" name="Group 233"/>
              <p:cNvGrpSpPr/>
              <p:nvPr/>
            </p:nvGrpSpPr>
            <p:grpSpPr>
              <a:xfrm>
                <a:off x="6102585" y="2274332"/>
                <a:ext cx="2508015" cy="572293"/>
                <a:chOff x="-2817399" y="4188044"/>
                <a:chExt cx="2508015" cy="572293"/>
              </a:xfrm>
            </p:grpSpPr>
            <p:sp>
              <p:nvSpPr>
                <p:cNvPr id="18" name="Rounded Rectangle 17"/>
                <p:cNvSpPr/>
                <p:nvPr/>
              </p:nvSpPr>
              <p:spPr>
                <a:xfrm>
                  <a:off x="-2817399" y="4188044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9" name="Rounded Rectangle 18"/>
                <p:cNvSpPr/>
                <p:nvPr/>
              </p:nvSpPr>
              <p:spPr>
                <a:xfrm>
                  <a:off x="-771599" y="4264244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0" name="Rounded Rectangle 19"/>
                <p:cNvSpPr/>
                <p:nvPr/>
              </p:nvSpPr>
              <p:spPr>
                <a:xfrm>
                  <a:off x="-2775399" y="4264244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1" name="Rounded Rectangle 20"/>
                <p:cNvSpPr/>
                <p:nvPr/>
              </p:nvSpPr>
              <p:spPr>
                <a:xfrm>
                  <a:off x="-531399" y="4264244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-1281799" y="4264244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3" name="Rounded Rectangle 22"/>
                <p:cNvSpPr/>
                <p:nvPr/>
              </p:nvSpPr>
              <p:spPr>
                <a:xfrm>
                  <a:off x="-1521999" y="4264244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24" name="Rounded Rectangle 23"/>
                <p:cNvSpPr/>
                <p:nvPr/>
              </p:nvSpPr>
              <p:spPr>
                <a:xfrm>
                  <a:off x="-1979199" y="4264244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25" name="Straight Connector 24"/>
                <p:cNvCxnSpPr/>
                <p:nvPr/>
              </p:nvCxnSpPr>
              <p:spPr>
                <a:xfrm>
                  <a:off x="-2416193" y="4716644"/>
                  <a:ext cx="1735388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 rot="5400000" flipH="1" flipV="1">
                  <a:off x="-2460805" y="4668856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 rot="5400000" flipH="1" flipV="1">
                  <a:off x="-1844605" y="4672032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 rot="5400000" flipH="1" flipV="1">
                  <a:off x="-1479787" y="4672032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>
                  <a:endCxn id="19" idx="2"/>
                </p:cNvCxnSpPr>
                <p:nvPr/>
              </p:nvCxnSpPr>
              <p:spPr>
                <a:xfrm rot="5400000" flipH="1" flipV="1">
                  <a:off x="-732315" y="4673372"/>
                  <a:ext cx="9984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" name="Group 305"/>
              <p:cNvGrpSpPr/>
              <p:nvPr/>
            </p:nvGrpSpPr>
            <p:grpSpPr>
              <a:xfrm>
                <a:off x="6102585" y="3557261"/>
                <a:ext cx="2508015" cy="572293"/>
                <a:chOff x="-2667000" y="4227513"/>
                <a:chExt cx="2508015" cy="572293"/>
              </a:xfrm>
            </p:grpSpPr>
            <p:sp>
              <p:nvSpPr>
                <p:cNvPr id="31" name="Rounded Rectangle 30"/>
                <p:cNvSpPr/>
                <p:nvPr/>
              </p:nvSpPr>
              <p:spPr>
                <a:xfrm>
                  <a:off x="-2667000" y="4227513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-621200" y="43037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-2625000" y="4303713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4" name="Rounded Rectangle 33"/>
                <p:cNvSpPr/>
                <p:nvPr/>
              </p:nvSpPr>
              <p:spPr>
                <a:xfrm>
                  <a:off x="-381000" y="43037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5" name="Rounded Rectangle 34"/>
                <p:cNvSpPr/>
                <p:nvPr/>
              </p:nvSpPr>
              <p:spPr>
                <a:xfrm>
                  <a:off x="-1131400" y="4303713"/>
                  <a:ext cx="45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6" name="Rounded Rectangle 35"/>
                <p:cNvSpPr/>
                <p:nvPr/>
              </p:nvSpPr>
              <p:spPr>
                <a:xfrm>
                  <a:off x="-1371600" y="43037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7" name="Rounded Rectangle 36"/>
                <p:cNvSpPr/>
                <p:nvPr/>
              </p:nvSpPr>
              <p:spPr>
                <a:xfrm>
                  <a:off x="-1828800" y="4303713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8" name="Rounded Rectangle 37"/>
                <p:cNvSpPr/>
                <p:nvPr/>
              </p:nvSpPr>
              <p:spPr>
                <a:xfrm>
                  <a:off x="-2625000" y="4303713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39" name="Rounded Rectangle 38"/>
                <p:cNvSpPr/>
                <p:nvPr/>
              </p:nvSpPr>
              <p:spPr>
                <a:xfrm>
                  <a:off x="-2124000" y="4303713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40" name="Left Arrow 39"/>
                <p:cNvSpPr/>
                <p:nvPr/>
              </p:nvSpPr>
              <p:spPr>
                <a:xfrm>
                  <a:off x="-1862934" y="4338085"/>
                  <a:ext cx="632400" cy="259554"/>
                </a:xfrm>
                <a:prstGeom prst="leftArrow">
                  <a:avLst/>
                </a:prstGeom>
              </p:spPr>
              <p:style>
                <a:lnRef idx="1">
                  <a:schemeClr val="accent2"/>
                </a:lnRef>
                <a:fillRef idx="3">
                  <a:schemeClr val="accent2"/>
                </a:fillRef>
                <a:effectRef idx="2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13" name="Group 363"/>
              <p:cNvGrpSpPr/>
              <p:nvPr/>
            </p:nvGrpSpPr>
            <p:grpSpPr>
              <a:xfrm>
                <a:off x="6101790" y="4771210"/>
                <a:ext cx="2509604" cy="1232433"/>
                <a:chOff x="6101790" y="3976392"/>
                <a:chExt cx="2509604" cy="1232433"/>
              </a:xfrm>
            </p:grpSpPr>
            <p:grpSp>
              <p:nvGrpSpPr>
                <p:cNvPr id="17" name="Group 362"/>
                <p:cNvGrpSpPr/>
                <p:nvPr/>
              </p:nvGrpSpPr>
              <p:grpSpPr>
                <a:xfrm>
                  <a:off x="6103379" y="4636532"/>
                  <a:ext cx="2508015" cy="572293"/>
                  <a:chOff x="-2818606" y="5108020"/>
                  <a:chExt cx="2508015" cy="572293"/>
                </a:xfrm>
              </p:grpSpPr>
              <p:sp>
                <p:nvSpPr>
                  <p:cNvPr id="53" name="Rounded Rectangle 52"/>
                  <p:cNvSpPr/>
                  <p:nvPr/>
                </p:nvSpPr>
                <p:spPr>
                  <a:xfrm>
                    <a:off x="-2818606" y="5108020"/>
                    <a:ext cx="2508015" cy="572293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4" name="Rounded Rectangle 53"/>
                  <p:cNvSpPr/>
                  <p:nvPr/>
                </p:nvSpPr>
                <p:spPr>
                  <a:xfrm>
                    <a:off x="-2776606" y="5180570"/>
                    <a:ext cx="18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5" name="Rounded Rectangle 54"/>
                  <p:cNvSpPr/>
                  <p:nvPr/>
                </p:nvSpPr>
                <p:spPr>
                  <a:xfrm>
                    <a:off x="-2538000" y="5184220"/>
                    <a:ext cx="45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</p:grpSp>
            <p:grpSp>
              <p:nvGrpSpPr>
                <p:cNvPr id="30" name="Group 361"/>
                <p:cNvGrpSpPr/>
                <p:nvPr/>
              </p:nvGrpSpPr>
              <p:grpSpPr>
                <a:xfrm>
                  <a:off x="6101790" y="3976392"/>
                  <a:ext cx="2508015" cy="572293"/>
                  <a:chOff x="-2778008" y="4236878"/>
                  <a:chExt cx="2508015" cy="572293"/>
                </a:xfrm>
              </p:grpSpPr>
              <p:sp>
                <p:nvSpPr>
                  <p:cNvPr id="44" name="Rounded Rectangle 43"/>
                  <p:cNvSpPr/>
                  <p:nvPr/>
                </p:nvSpPr>
                <p:spPr>
                  <a:xfrm>
                    <a:off x="-2778008" y="4236878"/>
                    <a:ext cx="2508015" cy="572293"/>
                  </a:xfrm>
                  <a:prstGeom prst="roundRect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5" name="Rounded Rectangle 44"/>
                  <p:cNvSpPr/>
                  <p:nvPr/>
                </p:nvSpPr>
                <p:spPr>
                  <a:xfrm>
                    <a:off x="-732208" y="4313078"/>
                    <a:ext cx="18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6" name="Rounded Rectangle 45"/>
                  <p:cNvSpPr/>
                  <p:nvPr/>
                </p:nvSpPr>
                <p:spPr>
                  <a:xfrm>
                    <a:off x="-2736008" y="4313078"/>
                    <a:ext cx="72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7" name="Rounded Rectangle 46"/>
                  <p:cNvSpPr/>
                  <p:nvPr/>
                </p:nvSpPr>
                <p:spPr>
                  <a:xfrm>
                    <a:off x="-492008" y="4313078"/>
                    <a:ext cx="18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8" name="Rounded Rectangle 47"/>
                  <p:cNvSpPr/>
                  <p:nvPr/>
                </p:nvSpPr>
                <p:spPr>
                  <a:xfrm>
                    <a:off x="-1242408" y="4313078"/>
                    <a:ext cx="450000" cy="360000"/>
                  </a:xfrm>
                  <a:prstGeom prst="roundRect">
                    <a:avLst/>
                  </a:prstGeom>
                </p:spPr>
                <p:style>
                  <a:lnRef idx="2">
                    <a:schemeClr val="accent3"/>
                  </a:lnRef>
                  <a:fillRef idx="1">
                    <a:schemeClr val="lt1"/>
                  </a:fillRef>
                  <a:effectRef idx="0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49" name="Rounded Rectangle 48"/>
                  <p:cNvSpPr/>
                  <p:nvPr/>
                </p:nvSpPr>
                <p:spPr>
                  <a:xfrm>
                    <a:off x="-1482608" y="4313078"/>
                    <a:ext cx="18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0" name="Rounded Rectangle 49"/>
                  <p:cNvSpPr/>
                  <p:nvPr/>
                </p:nvSpPr>
                <p:spPr>
                  <a:xfrm>
                    <a:off x="-1939808" y="4313078"/>
                    <a:ext cx="360000" cy="360000"/>
                  </a:xfrm>
                  <a:prstGeom prst="roundRect">
                    <a:avLst/>
                  </a:prstGeom>
                  <a:effectLst/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black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1" name="Oval 50"/>
                  <p:cNvSpPr/>
                  <p:nvPr/>
                </p:nvSpPr>
                <p:spPr>
                  <a:xfrm>
                    <a:off x="-467700" y="4351178"/>
                    <a:ext cx="76200" cy="76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Verdana"/>
                    </a:endParaRPr>
                  </a:p>
                </p:txBody>
              </p:sp>
              <p:sp>
                <p:nvSpPr>
                  <p:cNvPr id="52" name="Oval 51"/>
                  <p:cNvSpPr/>
                  <p:nvPr/>
                </p:nvSpPr>
                <p:spPr>
                  <a:xfrm>
                    <a:off x="-1204308" y="4351178"/>
                    <a:ext cx="76200" cy="76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3">
                    <a:schemeClr val="accent3"/>
                  </a:fillRef>
                  <a:effectRef idx="2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  <a:latin typeface="Verdana"/>
                    </a:endParaRPr>
                  </a:p>
                </p:txBody>
              </p:sp>
            </p:grpSp>
          </p:grpSp>
          <p:sp>
            <p:nvSpPr>
              <p:cNvPr id="56" name="Rectangle 55"/>
              <p:cNvSpPr/>
              <p:nvPr/>
            </p:nvSpPr>
            <p:spPr>
              <a:xfrm>
                <a:off x="6066202" y="4689162"/>
                <a:ext cx="2582370" cy="711440"/>
              </a:xfrm>
              <a:prstGeom prst="rect">
                <a:avLst/>
              </a:prstGeom>
              <a:solidFill>
                <a:schemeClr val="bg1">
                  <a:alpha val="60000"/>
                </a:schemeClr>
              </a:solidFill>
              <a:ln>
                <a:solidFill>
                  <a:schemeClr val="bg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Verdana"/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6677788" y="4411243"/>
                <a:ext cx="1234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Verdana"/>
                  </a:rPr>
                  <a:t>Evacuate</a:t>
                </a:r>
              </a:p>
            </p:txBody>
          </p:sp>
        </p:grpSp>
        <p:sp>
          <p:nvSpPr>
            <p:cNvPr id="59" name="Circular Arrow 58"/>
            <p:cNvSpPr/>
            <p:nvPr/>
          </p:nvSpPr>
          <p:spPr>
            <a:xfrm rot="21341194" flipH="1">
              <a:off x="6400800" y="4901599"/>
              <a:ext cx="2514600" cy="1559244"/>
            </a:xfrm>
            <a:prstGeom prst="circularArrow">
              <a:avLst>
                <a:gd name="adj1" fmla="val 8217"/>
                <a:gd name="adj2" fmla="val 548816"/>
                <a:gd name="adj3" fmla="val 20641064"/>
                <a:gd name="adj4" fmla="val 13398451"/>
                <a:gd name="adj5" fmla="val 824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black"/>
                </a:solidFill>
                <a:latin typeface="Verdana"/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6028230" y="1905000"/>
            <a:ext cx="2620342" cy="1143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19800" y="3124200"/>
            <a:ext cx="2620342" cy="11430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019800" y="4343400"/>
            <a:ext cx="2620342" cy="1811300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grpSp>
        <p:nvGrpSpPr>
          <p:cNvPr id="245" name="Group 244"/>
          <p:cNvGrpSpPr/>
          <p:nvPr/>
        </p:nvGrpSpPr>
        <p:grpSpPr>
          <a:xfrm>
            <a:off x="405932" y="1858962"/>
            <a:ext cx="5445224" cy="1384995"/>
            <a:chOff x="381000" y="1850648"/>
            <a:chExt cx="5445224" cy="1384995"/>
          </a:xfrm>
        </p:grpSpPr>
        <p:sp>
          <p:nvSpPr>
            <p:cNvPr id="10" name="TextBox 9"/>
            <p:cNvSpPr txBox="1"/>
            <p:nvPr/>
          </p:nvSpPr>
          <p:spPr>
            <a:xfrm>
              <a:off x="381000" y="1850648"/>
              <a:ext cx="5445224" cy="138499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1D86CD"/>
                  </a:solidFill>
                  <a:latin typeface="Verdana"/>
                </a:rPr>
                <a:t>Mark-Sweep </a:t>
              </a:r>
              <a:r>
                <a:rPr lang="en-US" sz="1200" dirty="0">
                  <a:solidFill>
                    <a:prstClr val="black"/>
                  </a:solidFill>
                  <a:latin typeface="Verdana"/>
                </a:rPr>
                <a:t>[McCarthy 1960]</a:t>
              </a:r>
            </a:p>
            <a:p>
              <a:pPr algn="ctr"/>
              <a:r>
                <a:rPr lang="en-US" sz="1600" dirty="0">
                  <a:solidFill>
                    <a:prstClr val="black"/>
                  </a:solidFill>
                  <a:latin typeface="Verdana"/>
                </a:rPr>
                <a:t>Free-list + trace + </a:t>
              </a:r>
              <a:r>
                <a:rPr lang="en-US" sz="1600" b="1" dirty="0">
                  <a:solidFill>
                    <a:srgbClr val="1D86CD"/>
                  </a:solidFill>
                  <a:latin typeface="Verdana"/>
                </a:rPr>
                <a:t>sweep-to-free</a:t>
              </a:r>
            </a:p>
            <a:p>
              <a:pPr algn="ctr"/>
              <a:endParaRPr lang="en-US" sz="1400" b="1" dirty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400" b="1" dirty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Verdana"/>
              </a:endParaRPr>
            </a:p>
          </p:txBody>
        </p:sp>
        <p:grpSp>
          <p:nvGrpSpPr>
            <p:cNvPr id="41" name="Group 135"/>
            <p:cNvGrpSpPr/>
            <p:nvPr/>
          </p:nvGrpSpPr>
          <p:grpSpPr>
            <a:xfrm>
              <a:off x="439688" y="2286000"/>
              <a:ext cx="5327849" cy="852192"/>
              <a:chOff x="457200" y="2819400"/>
              <a:chExt cx="5327849" cy="852192"/>
            </a:xfrm>
          </p:grpSpPr>
          <p:grpSp>
            <p:nvGrpSpPr>
              <p:cNvPr id="42" name="Group 418"/>
              <p:cNvGrpSpPr/>
              <p:nvPr/>
            </p:nvGrpSpPr>
            <p:grpSpPr>
              <a:xfrm>
                <a:off x="457200" y="3099299"/>
                <a:ext cx="2508015" cy="572293"/>
                <a:chOff x="-2875208" y="4235313"/>
                <a:chExt cx="2508015" cy="572293"/>
              </a:xfrm>
            </p:grpSpPr>
            <p:sp>
              <p:nvSpPr>
                <p:cNvPr id="64" name="Rounded Rectangle 63"/>
                <p:cNvSpPr/>
                <p:nvPr/>
              </p:nvSpPr>
              <p:spPr>
                <a:xfrm>
                  <a:off x="-2875208" y="4235313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65" name="Rounded Rectangle 64"/>
                <p:cNvSpPr/>
                <p:nvPr/>
              </p:nvSpPr>
              <p:spPr>
                <a:xfrm>
                  <a:off x="-589208" y="4311513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66" name="Rounded Rectangle 65"/>
                <p:cNvSpPr/>
                <p:nvPr/>
              </p:nvSpPr>
              <p:spPr>
                <a:xfrm>
                  <a:off x="-2819400" y="4311513"/>
                  <a:ext cx="45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67" name="Rounded Rectangle 66"/>
                <p:cNvSpPr/>
                <p:nvPr/>
              </p:nvSpPr>
              <p:spPr>
                <a:xfrm>
                  <a:off x="-1625286" y="4311513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68" name="Straight Connector 67"/>
                <p:cNvCxnSpPr/>
                <p:nvPr/>
              </p:nvCxnSpPr>
              <p:spPr>
                <a:xfrm>
                  <a:off x="-2590800" y="4771357"/>
                  <a:ext cx="2092386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rot="5400000" flipH="1" flipV="1">
                  <a:off x="-2635412" y="4726745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rot="5400000" flipH="1" flipV="1">
                  <a:off x="-1580692" y="4725157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rot="5400000" flipH="1" flipV="1">
                  <a:off x="-544614" y="4726745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40"/>
              <p:cNvGrpSpPr/>
              <p:nvPr/>
            </p:nvGrpSpPr>
            <p:grpSpPr>
              <a:xfrm>
                <a:off x="3277034" y="3099299"/>
                <a:ext cx="2508015" cy="572293"/>
                <a:chOff x="-2975715" y="2113958"/>
                <a:chExt cx="2508015" cy="572293"/>
              </a:xfrm>
            </p:grpSpPr>
            <p:sp>
              <p:nvSpPr>
                <p:cNvPr id="73" name="Rounded Rectangle 72"/>
                <p:cNvSpPr/>
                <p:nvPr/>
              </p:nvSpPr>
              <p:spPr>
                <a:xfrm>
                  <a:off x="-2975715" y="2113958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-9299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-2933715" y="2190158"/>
                  <a:ext cx="72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-689715" y="2190158"/>
                  <a:ext cx="18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-1440115" y="2190158"/>
                  <a:ext cx="450000" cy="360000"/>
                </a:xfrm>
                <a:prstGeom prst="roundRect">
                  <a:avLst/>
                </a:prstGeom>
                <a:ln w="25400" cmpd="sng"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-1680315" y="2190158"/>
                  <a:ext cx="18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-2137515" y="2190158"/>
                  <a:ext cx="360000" cy="360000"/>
                </a:xfrm>
                <a:prstGeom prst="roundRect">
                  <a:avLst/>
                </a:prstGeom>
                <a:ln/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58" name="Group 429"/>
              <p:cNvGrpSpPr/>
              <p:nvPr/>
            </p:nvGrpSpPr>
            <p:grpSpPr>
              <a:xfrm>
                <a:off x="1279084" y="3175499"/>
                <a:ext cx="360000" cy="453988"/>
                <a:chOff x="-2053324" y="4311513"/>
                <a:chExt cx="360000" cy="453988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-2053324" y="4311513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82" name="Straight Connector 81"/>
                <p:cNvCxnSpPr/>
                <p:nvPr/>
              </p:nvCxnSpPr>
              <p:spPr>
                <a:xfrm rot="5400000" flipH="1" flipV="1">
                  <a:off x="-1918730" y="4719301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0" name="Group 428"/>
              <p:cNvGrpSpPr/>
              <p:nvPr/>
            </p:nvGrpSpPr>
            <p:grpSpPr>
              <a:xfrm>
                <a:off x="1031046" y="3175499"/>
                <a:ext cx="180000" cy="459844"/>
                <a:chOff x="-2301362" y="4311513"/>
                <a:chExt cx="180000" cy="459844"/>
              </a:xfrm>
            </p:grpSpPr>
            <p:sp>
              <p:nvSpPr>
                <p:cNvPr id="84" name="Rounded Rectangle 83"/>
                <p:cNvSpPr/>
                <p:nvPr/>
              </p:nvSpPr>
              <p:spPr>
                <a:xfrm>
                  <a:off x="-2301362" y="4311513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85" name="Straight Connector 84"/>
                <p:cNvCxnSpPr>
                  <a:endCxn id="84" idx="2"/>
                </p:cNvCxnSpPr>
                <p:nvPr/>
              </p:nvCxnSpPr>
              <p:spPr>
                <a:xfrm rot="5400000" flipH="1" flipV="1">
                  <a:off x="-2264431" y="4720641"/>
                  <a:ext cx="99844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430"/>
              <p:cNvGrpSpPr/>
              <p:nvPr/>
            </p:nvGrpSpPr>
            <p:grpSpPr>
              <a:xfrm>
                <a:off x="1955160" y="3178675"/>
                <a:ext cx="720000" cy="458256"/>
                <a:chOff x="-1377248" y="4314689"/>
                <a:chExt cx="720000" cy="458256"/>
              </a:xfrm>
            </p:grpSpPr>
            <p:sp>
              <p:nvSpPr>
                <p:cNvPr id="87" name="Rounded Rectangle 86"/>
                <p:cNvSpPr/>
                <p:nvPr/>
              </p:nvSpPr>
              <p:spPr>
                <a:xfrm>
                  <a:off x="-1377248" y="4314689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88" name="Straight Connector 87"/>
                <p:cNvCxnSpPr/>
                <p:nvPr/>
              </p:nvCxnSpPr>
              <p:spPr>
                <a:xfrm rot="5400000" flipH="1" flipV="1">
                  <a:off x="-1062654" y="4726745"/>
                  <a:ext cx="90812" cy="1588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9" name="Rounded Rectangle 88"/>
              <p:cNvSpPr/>
              <p:nvPr/>
            </p:nvSpPr>
            <p:spPr>
              <a:xfrm>
                <a:off x="1946245" y="3172907"/>
                <a:ext cx="72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0" name="Rounded Rectangle 89"/>
              <p:cNvSpPr/>
              <p:nvPr/>
            </p:nvSpPr>
            <p:spPr>
              <a:xfrm>
                <a:off x="1270169" y="3172907"/>
                <a:ext cx="36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1" name="Rounded Rectangle 90"/>
              <p:cNvSpPr/>
              <p:nvPr/>
            </p:nvSpPr>
            <p:spPr>
              <a:xfrm>
                <a:off x="1022131" y="3172907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80" name="Group 506"/>
              <p:cNvGrpSpPr/>
              <p:nvPr/>
            </p:nvGrpSpPr>
            <p:grpSpPr>
              <a:xfrm>
                <a:off x="5633184" y="2819400"/>
                <a:ext cx="46800" cy="327659"/>
                <a:chOff x="5551200" y="2078071"/>
                <a:chExt cx="46800" cy="327659"/>
              </a:xfrm>
            </p:grpSpPr>
            <p:sp>
              <p:nvSpPr>
                <p:cNvPr id="93" name="Oval 92"/>
                <p:cNvSpPr/>
                <p:nvPr/>
              </p:nvSpPr>
              <p:spPr>
                <a:xfrm rot="16200000">
                  <a:off x="5551740" y="2077531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94" name="Straight Arrow Connector 93"/>
                <p:cNvCxnSpPr>
                  <a:stCxn id="93" idx="6"/>
                </p:cNvCxnSpPr>
                <p:nvPr/>
              </p:nvCxnSpPr>
              <p:spPr>
                <a:xfrm rot="16200000" flipH="1" flipV="1">
                  <a:off x="5410771" y="2241900"/>
                  <a:ext cx="327658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5" name="Rounded Rectangle 94"/>
              <p:cNvSpPr/>
              <p:nvPr/>
            </p:nvSpPr>
            <p:spPr>
              <a:xfrm>
                <a:off x="5563034" y="3172907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6" name="Rounded Rectangle 95"/>
              <p:cNvSpPr/>
              <p:nvPr/>
            </p:nvSpPr>
            <p:spPr>
              <a:xfrm>
                <a:off x="4812634" y="3172907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7" name="Oval 96"/>
              <p:cNvSpPr/>
              <p:nvPr/>
            </p:nvSpPr>
            <p:spPr>
              <a:xfrm>
                <a:off x="4850734" y="3213599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98" name="Oval 97"/>
              <p:cNvSpPr/>
              <p:nvPr/>
            </p:nvSpPr>
            <p:spPr>
              <a:xfrm>
                <a:off x="5598000" y="3213599"/>
                <a:ext cx="76200" cy="7620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grpSp>
            <p:nvGrpSpPr>
              <p:cNvPr id="83" name="Group 98"/>
              <p:cNvGrpSpPr/>
              <p:nvPr/>
            </p:nvGrpSpPr>
            <p:grpSpPr>
              <a:xfrm>
                <a:off x="3319034" y="3178675"/>
                <a:ext cx="2183800" cy="360000"/>
                <a:chOff x="3471434" y="3480299"/>
                <a:chExt cx="2183800" cy="360000"/>
              </a:xfrm>
            </p:grpSpPr>
            <p:sp>
              <p:nvSpPr>
                <p:cNvPr id="100" name="Rounded Rectangle 99"/>
                <p:cNvSpPr/>
                <p:nvPr/>
              </p:nvSpPr>
              <p:spPr>
                <a:xfrm>
                  <a:off x="54752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01" name="Rounded Rectangle 100"/>
                <p:cNvSpPr/>
                <p:nvPr/>
              </p:nvSpPr>
              <p:spPr>
                <a:xfrm>
                  <a:off x="3471434" y="3480299"/>
                  <a:ext cx="72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02" name="Rounded Rectangle 101"/>
                <p:cNvSpPr/>
                <p:nvPr/>
              </p:nvSpPr>
              <p:spPr>
                <a:xfrm>
                  <a:off x="4724834" y="3480299"/>
                  <a:ext cx="18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sp>
              <p:nvSpPr>
                <p:cNvPr id="103" name="Rounded Rectangle 102"/>
                <p:cNvSpPr/>
                <p:nvPr/>
              </p:nvSpPr>
              <p:spPr>
                <a:xfrm>
                  <a:off x="4267634" y="3480299"/>
                  <a:ext cx="360000" cy="360000"/>
                </a:xfrm>
                <a:prstGeom prst="roundRect">
                  <a:avLst/>
                </a:prstGeom>
                <a:ln w="25400" cap="flat" cmpd="sng" algn="ctr">
                  <a:solidFill>
                    <a:schemeClr val="accent1">
                      <a:shade val="95000"/>
                      <a:satMod val="105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</p:grpSp>
          <p:grpSp>
            <p:nvGrpSpPr>
              <p:cNvPr id="86" name="Group 507"/>
              <p:cNvGrpSpPr/>
              <p:nvPr/>
            </p:nvGrpSpPr>
            <p:grpSpPr>
              <a:xfrm>
                <a:off x="5291704" y="3405061"/>
                <a:ext cx="382496" cy="46800"/>
                <a:chOff x="5209720" y="2663732"/>
                <a:chExt cx="382496" cy="46800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5546497" y="2663732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black"/>
                    </a:solidFill>
                    <a:latin typeface="Verdana"/>
                  </a:endParaRPr>
                </a:p>
              </p:txBody>
            </p:sp>
            <p:cxnSp>
              <p:nvCxnSpPr>
                <p:cNvPr id="106" name="Straight Arrow Connector 105"/>
                <p:cNvCxnSpPr/>
                <p:nvPr/>
              </p:nvCxnSpPr>
              <p:spPr>
                <a:xfrm rot="10800000" flipV="1">
                  <a:off x="5209720" y="2689513"/>
                  <a:ext cx="382496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43" name="Group 242"/>
          <p:cNvGrpSpPr/>
          <p:nvPr/>
        </p:nvGrpSpPr>
        <p:grpSpPr>
          <a:xfrm>
            <a:off x="405932" y="4787205"/>
            <a:ext cx="5445224" cy="1384995"/>
            <a:chOff x="405932" y="4787205"/>
            <a:chExt cx="5445224" cy="1384995"/>
          </a:xfrm>
        </p:grpSpPr>
        <p:sp>
          <p:nvSpPr>
            <p:cNvPr id="214" name="TextBox 213"/>
            <p:cNvSpPr txBox="1"/>
            <p:nvPr/>
          </p:nvSpPr>
          <p:spPr>
            <a:xfrm>
              <a:off x="405932" y="4787205"/>
              <a:ext cx="5445224" cy="1384995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B50B1B"/>
                  </a:solidFill>
                  <a:latin typeface="Verdana"/>
                </a:rPr>
                <a:t>Semi-Space </a:t>
              </a:r>
              <a:r>
                <a:rPr lang="en-US" sz="1200" dirty="0">
                  <a:solidFill>
                    <a:prstClr val="black"/>
                  </a:solidFill>
                  <a:latin typeface="Verdana"/>
                </a:rPr>
                <a:t>[Cheney 1970]</a:t>
              </a:r>
              <a:endParaRPr lang="en-US" sz="2000" dirty="0">
                <a:solidFill>
                  <a:prstClr val="black"/>
                </a:solidFill>
                <a:latin typeface="Verdana"/>
              </a:endParaRPr>
            </a:p>
            <a:p>
              <a:pPr algn="ctr"/>
              <a:r>
                <a:rPr lang="en-US" sz="1600" dirty="0">
                  <a:solidFill>
                    <a:prstClr val="black"/>
                  </a:solidFill>
                  <a:latin typeface="Verdana"/>
                </a:rPr>
                <a:t>Bump allocation + trace + </a:t>
              </a:r>
              <a:r>
                <a:rPr lang="en-US" sz="1600" b="1" dirty="0">
                  <a:solidFill>
                    <a:srgbClr val="B50B1B"/>
                  </a:solidFill>
                  <a:latin typeface="Verdana"/>
                </a:rPr>
                <a:t>evacuate</a:t>
              </a:r>
            </a:p>
            <a:p>
              <a:pPr algn="ctr"/>
              <a:endParaRPr lang="en-US" sz="1400" b="1" dirty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400" b="1" dirty="0">
                <a:solidFill>
                  <a:srgbClr val="1D86CD"/>
                </a:solidFill>
                <a:latin typeface="Verdana"/>
              </a:endParaRPr>
            </a:p>
            <a:p>
              <a:pPr algn="ctr"/>
              <a:endParaRPr lang="en-US" sz="1600" b="1" dirty="0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6" name="Rounded Rectangle 215"/>
            <p:cNvSpPr/>
            <p:nvPr/>
          </p:nvSpPr>
          <p:spPr>
            <a:xfrm>
              <a:off x="486534" y="5522154"/>
              <a:ext cx="2508015" cy="572293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7" name="Rounded Rectangle 216"/>
            <p:cNvSpPr/>
            <p:nvPr/>
          </p:nvSpPr>
          <p:spPr>
            <a:xfrm>
              <a:off x="528534" y="5598354"/>
              <a:ext cx="72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8" name="Rounded Rectangle 217"/>
            <p:cNvSpPr/>
            <p:nvPr/>
          </p:nvSpPr>
          <p:spPr>
            <a:xfrm>
              <a:off x="1781934" y="5598354"/>
              <a:ext cx="18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19" name="Rounded Rectangle 218"/>
            <p:cNvSpPr/>
            <p:nvPr/>
          </p:nvSpPr>
          <p:spPr>
            <a:xfrm>
              <a:off x="1324734" y="5598354"/>
              <a:ext cx="36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grpSp>
          <p:nvGrpSpPr>
            <p:cNvPr id="220" name="Group 440"/>
            <p:cNvGrpSpPr/>
            <p:nvPr/>
          </p:nvGrpSpPr>
          <p:grpSpPr>
            <a:xfrm>
              <a:off x="3305934" y="5523707"/>
              <a:ext cx="2508015" cy="572293"/>
              <a:chOff x="-2975715" y="2113958"/>
              <a:chExt cx="2508015" cy="572293"/>
            </a:xfrm>
          </p:grpSpPr>
          <p:sp>
            <p:nvSpPr>
              <p:cNvPr id="236" name="Rounded Rectangle 235"/>
              <p:cNvSpPr/>
              <p:nvPr/>
            </p:nvSpPr>
            <p:spPr>
              <a:xfrm>
                <a:off x="-2975715" y="2113958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7" name="Rounded Rectangle 236"/>
              <p:cNvSpPr/>
              <p:nvPr/>
            </p:nvSpPr>
            <p:spPr>
              <a:xfrm>
                <a:off x="-929915" y="2190158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8" name="Rounded Rectangle 237"/>
              <p:cNvSpPr/>
              <p:nvPr/>
            </p:nvSpPr>
            <p:spPr>
              <a:xfrm>
                <a:off x="-2933715" y="2190158"/>
                <a:ext cx="72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9" name="Rounded Rectangle 238"/>
              <p:cNvSpPr/>
              <p:nvPr/>
            </p:nvSpPr>
            <p:spPr>
              <a:xfrm>
                <a:off x="-689715" y="2190158"/>
                <a:ext cx="180000" cy="360000"/>
              </a:xfrm>
              <a:prstGeom prst="roundRect">
                <a:avLst/>
              </a:prstGeom>
              <a:ln w="25400" cmpd="sng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40" name="Rounded Rectangle 239"/>
              <p:cNvSpPr/>
              <p:nvPr/>
            </p:nvSpPr>
            <p:spPr>
              <a:xfrm>
                <a:off x="-1440115" y="2190158"/>
                <a:ext cx="450000" cy="360000"/>
              </a:xfrm>
              <a:prstGeom prst="roundRect">
                <a:avLst/>
              </a:prstGeom>
              <a:ln w="25400" cmpd="sng"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41" name="Rounded Rectangle 240"/>
              <p:cNvSpPr/>
              <p:nvPr/>
            </p:nvSpPr>
            <p:spPr>
              <a:xfrm>
                <a:off x="-1680315" y="2190158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42" name="Rounded Rectangle 241"/>
              <p:cNvSpPr/>
              <p:nvPr/>
            </p:nvSpPr>
            <p:spPr>
              <a:xfrm>
                <a:off x="-2137515" y="2190158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sp>
          <p:nvSpPr>
            <p:cNvPr id="234" name="Oval 233"/>
            <p:cNvSpPr/>
            <p:nvPr/>
          </p:nvSpPr>
          <p:spPr>
            <a:xfrm rot="16200000">
              <a:off x="5662624" y="5243268"/>
              <a:ext cx="45719" cy="468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35" name="Straight Arrow Connector 234"/>
            <p:cNvCxnSpPr>
              <a:stCxn id="234" idx="6"/>
            </p:cNvCxnSpPr>
            <p:nvPr/>
          </p:nvCxnSpPr>
          <p:spPr>
            <a:xfrm rot="16200000" flipH="1" flipV="1">
              <a:off x="5521655" y="5407637"/>
              <a:ext cx="327658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222" name="Rounded Rectangle 221"/>
            <p:cNvSpPr/>
            <p:nvPr/>
          </p:nvSpPr>
          <p:spPr>
            <a:xfrm>
              <a:off x="5591934" y="5597315"/>
              <a:ext cx="18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3" name="Rounded Rectangle 222"/>
            <p:cNvSpPr/>
            <p:nvPr/>
          </p:nvSpPr>
          <p:spPr>
            <a:xfrm>
              <a:off x="4841534" y="5597315"/>
              <a:ext cx="450000" cy="360000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4" name="Oval 223"/>
            <p:cNvSpPr/>
            <p:nvPr/>
          </p:nvSpPr>
          <p:spPr>
            <a:xfrm>
              <a:off x="4879634" y="5638007"/>
              <a:ext cx="76200" cy="76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5626900" y="5638007"/>
              <a:ext cx="76200" cy="76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grpSp>
          <p:nvGrpSpPr>
            <p:cNvPr id="226" name="Group 126"/>
            <p:cNvGrpSpPr/>
            <p:nvPr/>
          </p:nvGrpSpPr>
          <p:grpSpPr>
            <a:xfrm>
              <a:off x="3347934" y="5603083"/>
              <a:ext cx="2183800" cy="360000"/>
              <a:chOff x="3471434" y="3480299"/>
              <a:chExt cx="2183800" cy="360000"/>
            </a:xfrm>
          </p:grpSpPr>
          <p:sp>
            <p:nvSpPr>
              <p:cNvPr id="230" name="Rounded Rectangle 229"/>
              <p:cNvSpPr/>
              <p:nvPr/>
            </p:nvSpPr>
            <p:spPr>
              <a:xfrm>
                <a:off x="5475234" y="3480299"/>
                <a:ext cx="18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1" name="Rounded Rectangle 230"/>
              <p:cNvSpPr/>
              <p:nvPr/>
            </p:nvSpPr>
            <p:spPr>
              <a:xfrm>
                <a:off x="3471434" y="3480299"/>
                <a:ext cx="72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2" name="Rounded Rectangle 231"/>
              <p:cNvSpPr/>
              <p:nvPr/>
            </p:nvSpPr>
            <p:spPr>
              <a:xfrm>
                <a:off x="4724834" y="3480299"/>
                <a:ext cx="18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  <p:sp>
            <p:nvSpPr>
              <p:cNvPr id="233" name="Rounded Rectangle 232"/>
              <p:cNvSpPr/>
              <p:nvPr/>
            </p:nvSpPr>
            <p:spPr>
              <a:xfrm>
                <a:off x="4267634" y="3480299"/>
                <a:ext cx="360000" cy="360000"/>
              </a:xfrm>
              <a:prstGeom prst="roundRect">
                <a:avLst/>
              </a:prstGeom>
              <a:ln w="25400" cap="flat" cmpd="sng" algn="ctr">
                <a:solidFill>
                  <a:schemeClr val="accent3">
                    <a:shade val="95000"/>
                    <a:satMod val="10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Verdana"/>
                </a:endParaRPr>
              </a:p>
            </p:txBody>
          </p:sp>
        </p:grpSp>
        <p:sp>
          <p:nvSpPr>
            <p:cNvPr id="228" name="Oval 227"/>
            <p:cNvSpPr/>
            <p:nvPr/>
          </p:nvSpPr>
          <p:spPr>
            <a:xfrm>
              <a:off x="5657381" y="5829469"/>
              <a:ext cx="45719" cy="46800"/>
            </a:xfrm>
            <a:prstGeom prst="ellipse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Verdana"/>
              </a:endParaRPr>
            </a:p>
          </p:txBody>
        </p:sp>
        <p:cxnSp>
          <p:nvCxnSpPr>
            <p:cNvPr id="229" name="Straight Arrow Connector 228"/>
            <p:cNvCxnSpPr/>
            <p:nvPr/>
          </p:nvCxnSpPr>
          <p:spPr>
            <a:xfrm rot="10800000" flipV="1">
              <a:off x="5320604" y="5855250"/>
              <a:ext cx="382496" cy="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46" name="Rectangle 245"/>
          <p:cNvSpPr/>
          <p:nvPr/>
        </p:nvSpPr>
        <p:spPr>
          <a:xfrm>
            <a:off x="426745" y="1905000"/>
            <a:ext cx="5364455" cy="133064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  <p:sp>
        <p:nvSpPr>
          <p:cNvPr id="247" name="Rectangle 246"/>
          <p:cNvSpPr/>
          <p:nvPr/>
        </p:nvSpPr>
        <p:spPr>
          <a:xfrm>
            <a:off x="457200" y="3352800"/>
            <a:ext cx="5364455" cy="1330642"/>
          </a:xfrm>
          <a:prstGeom prst="rect">
            <a:avLst/>
          </a:prstGeom>
          <a:solidFill>
            <a:schemeClr val="bg1">
              <a:alpha val="6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6576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2" grpId="1" animBg="1"/>
      <p:bldP spid="62" grpId="2" animBg="1"/>
      <p:bldP spid="63" grpId="0" animBg="1"/>
      <p:bldP spid="63" grpId="1" animBg="1"/>
      <p:bldP spid="246" grpId="0" animBg="1"/>
      <p:bldP spid="24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Calibri"/>
                <a:cs typeface="Calibri"/>
              </a:rPr>
              <a:t>GC Fundamentals</a:t>
            </a:r>
            <a:br>
              <a:rPr lang="en-US" b="0" dirty="0">
                <a:latin typeface="Calibri"/>
                <a:cs typeface="Calibri"/>
              </a:rPr>
            </a:br>
            <a:r>
              <a:rPr lang="en-US" sz="2000" b="0" dirty="0">
                <a:latin typeface="Calibri"/>
                <a:cs typeface="Calibri"/>
              </a:rPr>
              <a:t>The Time–Space Tradeoff</a:t>
            </a:r>
            <a:endParaRPr lang="en-US" b="0" dirty="0">
              <a:latin typeface="Calibri"/>
              <a:cs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894912375"/>
              </p:ext>
            </p:extLst>
          </p:nvPr>
        </p:nvGraphicFramePr>
        <p:xfrm>
          <a:off x="914399" y="1600199"/>
          <a:ext cx="7499415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4325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/>
        </p:nvGraphicFramePr>
        <p:xfrm>
          <a:off x="8763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/>
        </p:nvGraphicFramePr>
        <p:xfrm>
          <a:off x="46482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Calibri"/>
                <a:cs typeface="Calibri"/>
              </a:rPr>
              <a:t>Mark-Sweep</a:t>
            </a:r>
            <a:br>
              <a:rPr lang="en-US" b="0" dirty="0">
                <a:latin typeface="Calibri"/>
                <a:cs typeface="Calibri"/>
              </a:rPr>
            </a:br>
            <a:r>
              <a:rPr lang="en-US" sz="2000" b="0" dirty="0">
                <a:latin typeface="Calibri"/>
                <a:cs typeface="Calibri"/>
              </a:rPr>
              <a:t>(</a:t>
            </a:r>
            <a:r>
              <a:rPr lang="en-US" sz="2000" b="0" i="1" dirty="0">
                <a:latin typeface="Calibri"/>
                <a:cs typeface="Calibri"/>
              </a:rPr>
              <a:t>Free List Allocation </a:t>
            </a:r>
            <a:r>
              <a:rPr lang="en-US" sz="2000" b="0" dirty="0">
                <a:latin typeface="Calibri"/>
                <a:cs typeface="Calibri"/>
              </a:rPr>
              <a:t>+ </a:t>
            </a:r>
            <a:r>
              <a:rPr lang="en-US" sz="2000" b="0" i="1" dirty="0">
                <a:latin typeface="Calibri"/>
                <a:cs typeface="Calibri"/>
              </a:rPr>
              <a:t>Trace</a:t>
            </a:r>
            <a:r>
              <a:rPr lang="en-US" sz="2000" b="0" dirty="0">
                <a:latin typeface="Calibri"/>
                <a:cs typeface="Calibri"/>
              </a:rPr>
              <a:t> + </a:t>
            </a:r>
            <a:r>
              <a:rPr lang="en-US" sz="2000" b="0" i="1" dirty="0">
                <a:solidFill>
                  <a:schemeClr val="accent1"/>
                </a:solidFill>
                <a:latin typeface="Calibri"/>
                <a:cs typeface="Calibri"/>
              </a:rPr>
              <a:t>Sweep-to-Free</a:t>
            </a:r>
            <a:r>
              <a:rPr lang="en-US" sz="2000" b="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8763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46482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" name="Group 23"/>
          <p:cNvGrpSpPr/>
          <p:nvPr/>
        </p:nvGrpSpPr>
        <p:grpSpPr>
          <a:xfrm>
            <a:off x="5958096" y="1667639"/>
            <a:ext cx="2328654" cy="1761361"/>
            <a:chOff x="5958096" y="1667639"/>
            <a:chExt cx="2328654" cy="1761361"/>
          </a:xfrm>
        </p:grpSpPr>
        <p:sp>
          <p:nvSpPr>
            <p:cNvPr id="26" name="TextBox 25"/>
            <p:cNvSpPr txBox="1"/>
            <p:nvPr/>
          </p:nvSpPr>
          <p:spPr>
            <a:xfrm>
              <a:off x="5958096" y="185934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58000" y="1667639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Space efficient</a:t>
              </a:r>
            </a:p>
          </p:txBody>
        </p:sp>
      </p:grpSp>
      <p:grpSp>
        <p:nvGrpSpPr>
          <p:cNvPr id="7" name="Group 21"/>
          <p:cNvGrpSpPr/>
          <p:nvPr/>
        </p:nvGrpSpPr>
        <p:grpSpPr>
          <a:xfrm>
            <a:off x="2129046" y="4193570"/>
            <a:ext cx="2366754" cy="1569660"/>
            <a:chOff x="2129046" y="4193570"/>
            <a:chExt cx="2366754" cy="1569660"/>
          </a:xfrm>
        </p:grpSpPr>
        <p:sp>
          <p:nvSpPr>
            <p:cNvPr id="32" name="TextBox 31"/>
            <p:cNvSpPr txBox="1"/>
            <p:nvPr/>
          </p:nvSpPr>
          <p:spPr>
            <a:xfrm>
              <a:off x="2129046" y="41935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067050" y="4193570"/>
              <a:ext cx="1428750" cy="923330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Simple, very fast collection</a:t>
              </a:r>
            </a:p>
          </p:txBody>
        </p:sp>
      </p:grpSp>
      <p:grpSp>
        <p:nvGrpSpPr>
          <p:cNvPr id="8" name="Group 29"/>
          <p:cNvGrpSpPr/>
          <p:nvPr/>
        </p:nvGrpSpPr>
        <p:grpSpPr>
          <a:xfrm>
            <a:off x="1828800" y="2224038"/>
            <a:ext cx="1981200" cy="1204962"/>
            <a:chOff x="1981200" y="2323068"/>
            <a:chExt cx="1981200" cy="1204962"/>
          </a:xfrm>
        </p:grpSpPr>
        <p:sp>
          <p:nvSpPr>
            <p:cNvPr id="35" name="Oval 34"/>
            <p:cNvSpPr/>
            <p:nvPr/>
          </p:nvSpPr>
          <p:spPr>
            <a:xfrm>
              <a:off x="1981200" y="2743200"/>
              <a:ext cx="1981200" cy="784830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47875" y="2323068"/>
              <a:ext cx="1847850" cy="369332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Poor locality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504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Chart bld="series"/>
        </p:bldSub>
      </p:bldGraphic>
      <p:bldGraphic spid="23" grpId="0">
        <p:bldSub>
          <a:bldChart bld="series"/>
        </p:bldSub>
      </p:bldGraphic>
      <p:bldGraphic spid="6" grpId="0">
        <p:bldSub>
          <a:bldChart bld="series"/>
        </p:bldSub>
      </p:bldGraphic>
      <p:bldGraphic spid="20" grpId="0">
        <p:bldSub>
          <a:bldChart bld="category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/>
        </p:nvGraphicFramePr>
        <p:xfrm>
          <a:off x="8763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Calibri"/>
                <a:cs typeface="Calibri"/>
              </a:rPr>
              <a:t>Mark-Compact</a:t>
            </a:r>
            <a:br>
              <a:rPr lang="en-US" b="0" dirty="0">
                <a:latin typeface="Calibri"/>
                <a:cs typeface="Calibri"/>
              </a:rPr>
            </a:br>
            <a:r>
              <a:rPr lang="en-US" sz="2000" b="0" dirty="0">
                <a:latin typeface="Calibri"/>
                <a:cs typeface="Calibri"/>
              </a:rPr>
              <a:t>(</a:t>
            </a:r>
            <a:r>
              <a:rPr lang="en-US" sz="2000" b="0" i="1" dirty="0">
                <a:latin typeface="Calibri"/>
                <a:cs typeface="Calibri"/>
              </a:rPr>
              <a:t>Bump Allocation </a:t>
            </a:r>
            <a:r>
              <a:rPr lang="en-US" sz="2000" b="0" dirty="0">
                <a:latin typeface="Calibri"/>
                <a:cs typeface="Calibri"/>
              </a:rPr>
              <a:t>+ </a:t>
            </a:r>
            <a:r>
              <a:rPr lang="en-US" sz="2000" b="0" i="1" dirty="0">
                <a:latin typeface="Calibri"/>
                <a:cs typeface="Calibri"/>
              </a:rPr>
              <a:t>Trace</a:t>
            </a:r>
            <a:r>
              <a:rPr lang="en-US" sz="2000" b="0" dirty="0">
                <a:latin typeface="Calibri"/>
                <a:cs typeface="Calibri"/>
              </a:rPr>
              <a:t> + </a:t>
            </a:r>
            <a:r>
              <a:rPr lang="en-US" sz="2000" b="0" i="1" dirty="0">
                <a:solidFill>
                  <a:schemeClr val="accent2"/>
                </a:solidFill>
                <a:latin typeface="Calibri"/>
                <a:cs typeface="Calibri"/>
              </a:rPr>
              <a:t>Compact</a:t>
            </a:r>
            <a:r>
              <a:rPr lang="en-US" sz="2000" b="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8763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46482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" name="Group 17"/>
          <p:cNvGrpSpPr/>
          <p:nvPr/>
        </p:nvGrpSpPr>
        <p:grpSpPr>
          <a:xfrm>
            <a:off x="2167769" y="1600200"/>
            <a:ext cx="2328031" cy="1800830"/>
            <a:chOff x="2167769" y="1600200"/>
            <a:chExt cx="2328031" cy="1800830"/>
          </a:xfrm>
        </p:grpSpPr>
        <p:sp>
          <p:nvSpPr>
            <p:cNvPr id="18" name="TextBox 17"/>
            <p:cNvSpPr txBox="1"/>
            <p:nvPr/>
          </p:nvSpPr>
          <p:spPr>
            <a:xfrm>
              <a:off x="2167769" y="18313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067050" y="1600200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Good</a:t>
              </a:r>
            </a:p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locality</a:t>
              </a:r>
            </a:p>
          </p:txBody>
        </p:sp>
      </p:grpSp>
      <p:grpSp>
        <p:nvGrpSpPr>
          <p:cNvPr id="7" name="Group 23"/>
          <p:cNvGrpSpPr/>
          <p:nvPr/>
        </p:nvGrpSpPr>
        <p:grpSpPr>
          <a:xfrm>
            <a:off x="5958096" y="1667639"/>
            <a:ext cx="2328654" cy="1761361"/>
            <a:chOff x="5958096" y="1667639"/>
            <a:chExt cx="2328654" cy="1761361"/>
          </a:xfrm>
        </p:grpSpPr>
        <p:sp>
          <p:nvSpPr>
            <p:cNvPr id="24" name="TextBox 23"/>
            <p:cNvSpPr txBox="1"/>
            <p:nvPr/>
          </p:nvSpPr>
          <p:spPr>
            <a:xfrm>
              <a:off x="5958096" y="185934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858000" y="1667639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Space efficient</a:t>
              </a:r>
            </a:p>
          </p:txBody>
        </p:sp>
      </p:grpSp>
      <p:grpSp>
        <p:nvGrpSpPr>
          <p:cNvPr id="8" name="Group 27"/>
          <p:cNvGrpSpPr/>
          <p:nvPr/>
        </p:nvGrpSpPr>
        <p:grpSpPr>
          <a:xfrm>
            <a:off x="1600200" y="4105870"/>
            <a:ext cx="3124200" cy="1631960"/>
            <a:chOff x="1371600" y="4105870"/>
            <a:chExt cx="3124200" cy="1631960"/>
          </a:xfrm>
        </p:grpSpPr>
        <p:sp>
          <p:nvSpPr>
            <p:cNvPr id="30" name="Oval 29"/>
            <p:cNvSpPr/>
            <p:nvPr/>
          </p:nvSpPr>
          <p:spPr>
            <a:xfrm>
              <a:off x="1371600" y="4953000"/>
              <a:ext cx="1981200" cy="784830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647950" y="4105870"/>
              <a:ext cx="1847850" cy="923330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Expensive multi-pass collection</a:t>
              </a:r>
            </a:p>
          </p:txBody>
        </p:sp>
      </p:grpSp>
      <p:graphicFrame>
        <p:nvGraphicFramePr>
          <p:cNvPr id="22" name="Chart 21"/>
          <p:cNvGraphicFramePr/>
          <p:nvPr/>
        </p:nvGraphicFramePr>
        <p:xfrm>
          <a:off x="46482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043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Chart bld="series"/>
        </p:bldSub>
      </p:bldGraphic>
      <p:bldGraphic spid="6" grpId="0">
        <p:bldSub>
          <a:bldChart bld="series"/>
        </p:bldSub>
      </p:bldGraphic>
      <p:bldGraphic spid="20" grpId="0">
        <p:bldSub>
          <a:bldChart bld="category"/>
        </p:bldSub>
      </p:bldGraphic>
      <p:bldGraphic spid="22" grpId="0">
        <p:bldSub>
          <a:bldChart bld="series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It automatically reclaims memory occupied by objects that are no longer in use</a:t>
            </a:r>
          </a:p>
          <a:p>
            <a:r>
              <a:rPr lang="en-US" sz="2800" dirty="0"/>
              <a:t>It frees the programmer from manually dealing with memory deallocation </a:t>
            </a:r>
          </a:p>
          <a:p>
            <a:r>
              <a:rPr lang="en-US" sz="2800" dirty="0"/>
              <a:t>The benefits of garbage collection</a:t>
            </a:r>
          </a:p>
          <a:p>
            <a:pPr lvl="1"/>
            <a:r>
              <a:rPr lang="en-US" sz="2400" dirty="0"/>
              <a:t>increased reliability</a:t>
            </a:r>
          </a:p>
          <a:p>
            <a:pPr lvl="1"/>
            <a:r>
              <a:rPr lang="en-US" sz="2400" dirty="0"/>
              <a:t>decoupling of memory management from other software engineering concerns</a:t>
            </a:r>
          </a:p>
          <a:p>
            <a:pPr lvl="1"/>
            <a:r>
              <a:rPr lang="en-US" sz="2400" dirty="0"/>
              <a:t>Less developer time spent chasing memory management errors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46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/>
        </p:nvGraphicFramePr>
        <p:xfrm>
          <a:off x="8763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Calibri"/>
                <a:cs typeface="Calibri"/>
              </a:rPr>
              <a:t>Semi-Space</a:t>
            </a:r>
            <a:br>
              <a:rPr lang="en-US" b="0" dirty="0">
                <a:latin typeface="Calibri"/>
                <a:cs typeface="Calibri"/>
              </a:rPr>
            </a:br>
            <a:r>
              <a:rPr lang="en-US" sz="2000" b="0" dirty="0">
                <a:latin typeface="Calibri"/>
                <a:cs typeface="Calibri"/>
              </a:rPr>
              <a:t>(</a:t>
            </a:r>
            <a:r>
              <a:rPr lang="en-US" sz="2000" b="0" i="1" dirty="0">
                <a:latin typeface="Calibri"/>
                <a:cs typeface="Calibri"/>
              </a:rPr>
              <a:t>Bump Allocation </a:t>
            </a:r>
            <a:r>
              <a:rPr lang="en-US" sz="2000" b="0" dirty="0">
                <a:latin typeface="Calibri"/>
                <a:cs typeface="Calibri"/>
              </a:rPr>
              <a:t>+ </a:t>
            </a:r>
            <a:r>
              <a:rPr lang="en-US" sz="2000" b="0" i="1" dirty="0">
                <a:latin typeface="Calibri"/>
                <a:cs typeface="Calibri"/>
              </a:rPr>
              <a:t>Trace</a:t>
            </a:r>
            <a:r>
              <a:rPr lang="en-US" sz="2000" b="0" dirty="0">
                <a:latin typeface="Calibri"/>
                <a:cs typeface="Calibri"/>
              </a:rPr>
              <a:t> + </a:t>
            </a:r>
            <a:r>
              <a:rPr lang="en-US" sz="2000" b="0" i="1" dirty="0">
                <a:solidFill>
                  <a:schemeClr val="accent3"/>
                </a:solidFill>
                <a:latin typeface="Calibri"/>
                <a:cs typeface="Calibri"/>
              </a:rPr>
              <a:t>Evacuate</a:t>
            </a:r>
            <a:r>
              <a:rPr lang="en-US" sz="2000" b="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Chart 5"/>
          <p:cNvGraphicFramePr/>
          <p:nvPr/>
        </p:nvGraphicFramePr>
        <p:xfrm>
          <a:off x="8763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46482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pSp>
        <p:nvGrpSpPr>
          <p:cNvPr id="3" name="Group 17"/>
          <p:cNvGrpSpPr/>
          <p:nvPr/>
        </p:nvGrpSpPr>
        <p:grpSpPr>
          <a:xfrm>
            <a:off x="2167769" y="1600200"/>
            <a:ext cx="2328031" cy="1800830"/>
            <a:chOff x="2167769" y="1600200"/>
            <a:chExt cx="2328031" cy="1800830"/>
          </a:xfrm>
        </p:grpSpPr>
        <p:sp>
          <p:nvSpPr>
            <p:cNvPr id="12" name="TextBox 11"/>
            <p:cNvSpPr txBox="1"/>
            <p:nvPr/>
          </p:nvSpPr>
          <p:spPr>
            <a:xfrm>
              <a:off x="2167769" y="18313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7050" y="1600200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Good locality</a:t>
              </a:r>
            </a:p>
          </p:txBody>
        </p:sp>
      </p:grpSp>
      <p:grpSp>
        <p:nvGrpSpPr>
          <p:cNvPr id="7" name="Group 28"/>
          <p:cNvGrpSpPr/>
          <p:nvPr/>
        </p:nvGrpSpPr>
        <p:grpSpPr>
          <a:xfrm>
            <a:off x="1295400" y="1676400"/>
            <a:ext cx="6215400" cy="4061431"/>
            <a:chOff x="1295400" y="1676400"/>
            <a:chExt cx="6215400" cy="4061431"/>
          </a:xfrm>
        </p:grpSpPr>
        <p:sp>
          <p:nvSpPr>
            <p:cNvPr id="18" name="TextBox 17"/>
            <p:cNvSpPr txBox="1"/>
            <p:nvPr/>
          </p:nvSpPr>
          <p:spPr>
            <a:xfrm>
              <a:off x="5029200" y="1676400"/>
              <a:ext cx="156210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Space inefficient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209800" y="4332069"/>
              <a:ext cx="156210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Space inefficient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1295400" y="4191001"/>
              <a:ext cx="900526" cy="1546830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6444000" y="1868400"/>
              <a:ext cx="1066800" cy="1792511"/>
            </a:xfrm>
            <a:prstGeom prst="ellipse">
              <a:avLst/>
            </a:prstGeom>
            <a:noFill/>
            <a:ln w="57150" cmpd="sng">
              <a:solidFill>
                <a:srgbClr val="FF0000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9" name="Chart 18"/>
          <p:cNvGraphicFramePr/>
          <p:nvPr/>
        </p:nvGraphicFramePr>
        <p:xfrm>
          <a:off x="46482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93177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5" grpId="0">
        <p:bldSub>
          <a:bldChart bld="series"/>
        </p:bldSub>
      </p:bldGraphic>
      <p:bldGraphic spid="6" grpId="0">
        <p:bldSub>
          <a:bldChart bld="series"/>
        </p:bldSub>
      </p:bldGraphic>
      <p:bldGraphic spid="20" grpId="0">
        <p:bldSub>
          <a:bldChart bld="category"/>
        </p:bldSub>
      </p:bldGraphic>
      <p:bldGraphic spid="19" grpId="0">
        <p:bldSub>
          <a:bldChart bld="series"/>
        </p:bldSub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/>
                <a:cs typeface="Calibri"/>
              </a:rPr>
              <a:t>Sweep-To-Region</a:t>
            </a:r>
            <a:br>
              <a:rPr lang="en-US" dirty="0">
                <a:latin typeface="Calibri"/>
                <a:cs typeface="Calibri"/>
              </a:rPr>
            </a:br>
            <a:r>
              <a:rPr lang="en-US" dirty="0">
                <a:latin typeface="Calibri"/>
                <a:cs typeface="Calibri"/>
              </a:rPr>
              <a:t>and Mark-Region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6028230" y="1858962"/>
            <a:ext cx="2658570" cy="431323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sx="102000" sy="102000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`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7814" y="1801575"/>
            <a:ext cx="18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Sweep-to-Free</a:t>
            </a:r>
          </a:p>
        </p:txBody>
      </p:sp>
      <p:grpSp>
        <p:nvGrpSpPr>
          <p:cNvPr id="5" name="Group 233"/>
          <p:cNvGrpSpPr/>
          <p:nvPr/>
        </p:nvGrpSpPr>
        <p:grpSpPr>
          <a:xfrm>
            <a:off x="6102585" y="2170907"/>
            <a:ext cx="2508015" cy="572293"/>
            <a:chOff x="-2817399" y="4188044"/>
            <a:chExt cx="2508015" cy="572293"/>
          </a:xfrm>
        </p:grpSpPr>
        <p:sp>
          <p:nvSpPr>
            <p:cNvPr id="18" name="Rounded Rectangle 17"/>
            <p:cNvSpPr/>
            <p:nvPr/>
          </p:nvSpPr>
          <p:spPr>
            <a:xfrm>
              <a:off x="-2817399" y="4188044"/>
              <a:ext cx="2508015" cy="572293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-771599" y="4264244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-2775399" y="4264244"/>
              <a:ext cx="72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-531399" y="4264244"/>
              <a:ext cx="18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1281799" y="4264244"/>
              <a:ext cx="450000" cy="360000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-1521999" y="4264244"/>
              <a:ext cx="18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-1979199" y="4264244"/>
              <a:ext cx="360000" cy="360000"/>
            </a:xfrm>
            <a:prstGeom prst="roundRect">
              <a:avLst/>
            </a:prstGeom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-2416193" y="4716644"/>
              <a:ext cx="1735388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5400000" flipH="1" flipV="1">
              <a:off x="-2460805" y="4668856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5400000" flipH="1" flipV="1">
              <a:off x="-1844605" y="4672032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5400000" flipH="1" flipV="1">
              <a:off x="-1479787" y="4672032"/>
              <a:ext cx="90812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endCxn id="19" idx="2"/>
            </p:cNvCxnSpPr>
            <p:nvPr/>
          </p:nvCxnSpPr>
          <p:spPr>
            <a:xfrm rot="5400000" flipH="1" flipV="1">
              <a:off x="-732315" y="4673372"/>
              <a:ext cx="9984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6102585" y="2700000"/>
            <a:ext cx="2508015" cy="929154"/>
            <a:chOff x="6102585" y="2751000"/>
            <a:chExt cx="2508015" cy="929154"/>
          </a:xfrm>
        </p:grpSpPr>
        <p:sp>
          <p:nvSpPr>
            <p:cNvPr id="16" name="TextBox 15"/>
            <p:cNvSpPr txBox="1"/>
            <p:nvPr/>
          </p:nvSpPr>
          <p:spPr>
            <a:xfrm>
              <a:off x="6700925" y="2751000"/>
              <a:ext cx="1204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Compact</a:t>
              </a:r>
            </a:p>
          </p:txBody>
        </p:sp>
        <p:grpSp>
          <p:nvGrpSpPr>
            <p:cNvPr id="6" name="Group 305"/>
            <p:cNvGrpSpPr/>
            <p:nvPr/>
          </p:nvGrpSpPr>
          <p:grpSpPr>
            <a:xfrm>
              <a:off x="6102585" y="3107861"/>
              <a:ext cx="2508015" cy="572293"/>
              <a:chOff x="-2667000" y="4227513"/>
              <a:chExt cx="2508015" cy="572293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-2667000" y="4227513"/>
                <a:ext cx="2508015" cy="572293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-621200" y="4303713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ounded Rectangle 32"/>
              <p:cNvSpPr/>
              <p:nvPr/>
            </p:nvSpPr>
            <p:spPr>
              <a:xfrm>
                <a:off x="-2625000" y="4303713"/>
                <a:ext cx="72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-381000" y="4303713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ounded Rectangle 34"/>
              <p:cNvSpPr/>
              <p:nvPr/>
            </p:nvSpPr>
            <p:spPr>
              <a:xfrm>
                <a:off x="-1131400" y="4303713"/>
                <a:ext cx="45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-1371600" y="4303713"/>
                <a:ext cx="18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-1828800" y="4303713"/>
                <a:ext cx="360000" cy="360000"/>
              </a:xfrm>
              <a:prstGeom prst="roundRect">
                <a:avLst/>
              </a:prstGeom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ed Rectangle 37"/>
              <p:cNvSpPr/>
              <p:nvPr/>
            </p:nvSpPr>
            <p:spPr>
              <a:xfrm>
                <a:off x="-2625000" y="4303713"/>
                <a:ext cx="45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ounded Rectangle 38"/>
              <p:cNvSpPr/>
              <p:nvPr/>
            </p:nvSpPr>
            <p:spPr>
              <a:xfrm>
                <a:off x="-2124000" y="4303713"/>
                <a:ext cx="180000" cy="360000"/>
              </a:xfrm>
              <a:prstGeom prst="round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Left Arrow 39"/>
              <p:cNvSpPr/>
              <p:nvPr/>
            </p:nvSpPr>
            <p:spPr>
              <a:xfrm>
                <a:off x="-1862934" y="4338085"/>
                <a:ext cx="632400" cy="259554"/>
              </a:xfrm>
              <a:prstGeom prst="leftArrow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6" name="Rectangle 55"/>
          <p:cNvSpPr/>
          <p:nvPr/>
        </p:nvSpPr>
        <p:spPr>
          <a:xfrm>
            <a:off x="6066202" y="3935519"/>
            <a:ext cx="2582370" cy="71144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/>
          <p:cNvGrpSpPr/>
          <p:nvPr/>
        </p:nvGrpSpPr>
        <p:grpSpPr>
          <a:xfrm>
            <a:off x="6101790" y="3581400"/>
            <a:ext cx="2737410" cy="2125800"/>
            <a:chOff x="6101790" y="3657600"/>
            <a:chExt cx="2737410" cy="2125800"/>
          </a:xfrm>
        </p:grpSpPr>
        <p:grpSp>
          <p:nvGrpSpPr>
            <p:cNvPr id="13" name="Group 363"/>
            <p:cNvGrpSpPr/>
            <p:nvPr/>
          </p:nvGrpSpPr>
          <p:grpSpPr>
            <a:xfrm>
              <a:off x="6101790" y="4017567"/>
              <a:ext cx="2509604" cy="1232433"/>
              <a:chOff x="6101790" y="3976392"/>
              <a:chExt cx="2509604" cy="1232433"/>
            </a:xfrm>
          </p:grpSpPr>
          <p:grpSp>
            <p:nvGrpSpPr>
              <p:cNvPr id="17" name="Group 362"/>
              <p:cNvGrpSpPr/>
              <p:nvPr/>
            </p:nvGrpSpPr>
            <p:grpSpPr>
              <a:xfrm>
                <a:off x="6103379" y="4636532"/>
                <a:ext cx="2508015" cy="572293"/>
                <a:chOff x="-2818606" y="5108020"/>
                <a:chExt cx="2508015" cy="572293"/>
              </a:xfrm>
            </p:grpSpPr>
            <p:sp>
              <p:nvSpPr>
                <p:cNvPr id="53" name="Rounded Rectangle 52"/>
                <p:cNvSpPr/>
                <p:nvPr/>
              </p:nvSpPr>
              <p:spPr>
                <a:xfrm>
                  <a:off x="-2818606" y="5108020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ounded Rectangle 53"/>
                <p:cNvSpPr/>
                <p:nvPr/>
              </p:nvSpPr>
              <p:spPr>
                <a:xfrm>
                  <a:off x="-2776606" y="5180570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ounded Rectangle 54"/>
                <p:cNvSpPr/>
                <p:nvPr/>
              </p:nvSpPr>
              <p:spPr>
                <a:xfrm>
                  <a:off x="-2538000" y="5184220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" name="Group 361"/>
              <p:cNvGrpSpPr/>
              <p:nvPr/>
            </p:nvGrpSpPr>
            <p:grpSpPr>
              <a:xfrm>
                <a:off x="6101790" y="3976392"/>
                <a:ext cx="2508015" cy="572293"/>
                <a:chOff x="-2778008" y="4236878"/>
                <a:chExt cx="2508015" cy="572293"/>
              </a:xfrm>
            </p:grpSpPr>
            <p:sp>
              <p:nvSpPr>
                <p:cNvPr id="44" name="Rounded Rectangle 43"/>
                <p:cNvSpPr/>
                <p:nvPr/>
              </p:nvSpPr>
              <p:spPr>
                <a:xfrm>
                  <a:off x="-2778008" y="4236878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-732208" y="4313078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-2736008" y="4313078"/>
                  <a:ext cx="72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-492008" y="4313078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-1242408" y="4313078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ounded Rectangle 48"/>
                <p:cNvSpPr/>
                <p:nvPr/>
              </p:nvSpPr>
              <p:spPr>
                <a:xfrm>
                  <a:off x="-1482608" y="4313078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ounded Rectangle 49"/>
                <p:cNvSpPr/>
                <p:nvPr/>
              </p:nvSpPr>
              <p:spPr>
                <a:xfrm>
                  <a:off x="-1939808" y="4313078"/>
                  <a:ext cx="36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-467700" y="4351178"/>
                  <a:ext cx="76200" cy="76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-1204308" y="4351178"/>
                  <a:ext cx="76200" cy="76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57" name="TextBox 56"/>
            <p:cNvSpPr txBox="1"/>
            <p:nvPr/>
          </p:nvSpPr>
          <p:spPr>
            <a:xfrm>
              <a:off x="6677788" y="3657600"/>
              <a:ext cx="12347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Evacuate</a:t>
              </a:r>
            </a:p>
          </p:txBody>
        </p:sp>
        <p:sp>
          <p:nvSpPr>
            <p:cNvPr id="59" name="Circular Arrow 58"/>
            <p:cNvSpPr/>
            <p:nvPr/>
          </p:nvSpPr>
          <p:spPr>
            <a:xfrm rot="21341194" flipH="1">
              <a:off x="6324600" y="4224156"/>
              <a:ext cx="2514600" cy="1559244"/>
            </a:xfrm>
            <a:prstGeom prst="circularArrow">
              <a:avLst>
                <a:gd name="adj1" fmla="val 8217"/>
                <a:gd name="adj2" fmla="val 548816"/>
                <a:gd name="adj3" fmla="val 20641064"/>
                <a:gd name="adj4" fmla="val 13398451"/>
                <a:gd name="adj5" fmla="val 8248"/>
              </a:avLst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/>
          <p:cNvSpPr/>
          <p:nvPr/>
        </p:nvSpPr>
        <p:spPr>
          <a:xfrm>
            <a:off x="6066458" y="1905000"/>
            <a:ext cx="2620342" cy="351103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8"/>
          <p:cNvSpPr txBox="1">
            <a:spLocks/>
          </p:cNvSpPr>
          <p:nvPr/>
        </p:nvSpPr>
        <p:spPr>
          <a:xfrm>
            <a:off x="6019800" y="1219200"/>
            <a:ext cx="259080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Reclamation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6097005" y="5137666"/>
            <a:ext cx="2512800" cy="941625"/>
            <a:chOff x="6097005" y="5137666"/>
            <a:chExt cx="2512800" cy="941625"/>
          </a:xfrm>
        </p:grpSpPr>
        <p:sp>
          <p:nvSpPr>
            <p:cNvPr id="65" name="TextBox 64"/>
            <p:cNvSpPr txBox="1"/>
            <p:nvPr/>
          </p:nvSpPr>
          <p:spPr>
            <a:xfrm>
              <a:off x="6270337" y="5137666"/>
              <a:ext cx="21743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Sweep-to-Region</a:t>
              </a:r>
            </a:p>
          </p:txBody>
        </p:sp>
        <p:grpSp>
          <p:nvGrpSpPr>
            <p:cNvPr id="66" name="Group 157"/>
            <p:cNvGrpSpPr/>
            <p:nvPr/>
          </p:nvGrpSpPr>
          <p:grpSpPr>
            <a:xfrm>
              <a:off x="6097005" y="5506998"/>
              <a:ext cx="2512800" cy="572293"/>
              <a:chOff x="-3110338" y="5943198"/>
              <a:chExt cx="2512800" cy="572293"/>
            </a:xfrm>
          </p:grpSpPr>
          <p:sp>
            <p:nvSpPr>
              <p:cNvPr id="67" name="Rounded Rectangle 66"/>
              <p:cNvSpPr/>
              <p:nvPr/>
            </p:nvSpPr>
            <p:spPr>
              <a:xfrm>
                <a:off x="-3110338" y="5943198"/>
                <a:ext cx="1256400" cy="57229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ounded Rectangle 67"/>
              <p:cNvSpPr/>
              <p:nvPr/>
            </p:nvSpPr>
            <p:spPr>
              <a:xfrm>
                <a:off x="-1853938" y="5943198"/>
                <a:ext cx="1256400" cy="572293"/>
              </a:xfrm>
              <a:prstGeom prst="round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9" name="Group 156"/>
              <p:cNvGrpSpPr/>
              <p:nvPr/>
            </p:nvGrpSpPr>
            <p:grpSpPr>
              <a:xfrm>
                <a:off x="-1810800" y="6022142"/>
                <a:ext cx="1170600" cy="360000"/>
                <a:chOff x="-1828971" y="6022142"/>
                <a:chExt cx="1170600" cy="360000"/>
              </a:xfrm>
            </p:grpSpPr>
            <p:sp>
              <p:nvSpPr>
                <p:cNvPr id="70" name="Rounded Rectangle 69"/>
                <p:cNvSpPr/>
                <p:nvPr/>
              </p:nvSpPr>
              <p:spPr>
                <a:xfrm>
                  <a:off x="-1078571" y="6022142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ounded Rectangle 70"/>
                <p:cNvSpPr/>
                <p:nvPr/>
              </p:nvSpPr>
              <p:spPr>
                <a:xfrm>
                  <a:off x="-838371" y="6022142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Rounded Rectangle 71"/>
                <p:cNvSpPr/>
                <p:nvPr/>
              </p:nvSpPr>
              <p:spPr>
                <a:xfrm>
                  <a:off x="-1588771" y="6022142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-1828971" y="6022142"/>
                  <a:ext cx="180000" cy="360000"/>
                </a:xfrm>
                <a:prstGeom prst="roundRect">
                  <a:avLst/>
                </a:prstGeom>
                <a:effectLst/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8" name="Group 107"/>
          <p:cNvGrpSpPr/>
          <p:nvPr/>
        </p:nvGrpSpPr>
        <p:grpSpPr>
          <a:xfrm>
            <a:off x="344654" y="1821487"/>
            <a:ext cx="5598946" cy="4350713"/>
            <a:chOff x="344654" y="1821487"/>
            <a:chExt cx="5598946" cy="4350713"/>
          </a:xfrm>
        </p:grpSpPr>
        <p:sp>
          <p:nvSpPr>
            <p:cNvPr id="10" name="TextBox 9"/>
            <p:cNvSpPr txBox="1"/>
            <p:nvPr/>
          </p:nvSpPr>
          <p:spPr>
            <a:xfrm>
              <a:off x="382322" y="1850648"/>
              <a:ext cx="5472000" cy="76944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2400" b="1" dirty="0">
                  <a:solidFill>
                    <a:schemeClr val="accent1"/>
                  </a:solidFill>
                </a:rPr>
                <a:t>Mark-Sweep</a:t>
              </a:r>
            </a:p>
            <a:p>
              <a:pPr algn="ctr">
                <a:buNone/>
              </a:pPr>
              <a:r>
                <a:rPr lang="en-US" sz="2000" dirty="0"/>
                <a:t>Free-list + trace + </a:t>
              </a:r>
              <a:r>
                <a:rPr lang="en-US" sz="2000" dirty="0">
                  <a:solidFill>
                    <a:srgbClr val="1D86CD"/>
                  </a:solidFill>
                </a:rPr>
                <a:t>sweep-to-free</a:t>
              </a:r>
              <a:endParaRPr lang="en-US" sz="2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82322" y="2839760"/>
              <a:ext cx="5472000" cy="76944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2400" b="1" dirty="0">
                  <a:solidFill>
                    <a:schemeClr val="accent2"/>
                  </a:solidFill>
                </a:rPr>
                <a:t>Mark-Compact</a:t>
              </a:r>
            </a:p>
            <a:p>
              <a:pPr algn="ctr">
                <a:buNone/>
              </a:pPr>
              <a:r>
                <a:rPr lang="en-US" sz="2000" dirty="0"/>
                <a:t>Bump allocation + trace + </a:t>
              </a:r>
              <a:r>
                <a:rPr lang="en-US" sz="2000" dirty="0">
                  <a:solidFill>
                    <a:srgbClr val="732E9A"/>
                  </a:solidFill>
                </a:rPr>
                <a:t>compact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2322" y="3828872"/>
              <a:ext cx="5472000" cy="769441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5400000" sx="102000" sy="102000" rotWithShape="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US" sz="2400" b="1" dirty="0">
                  <a:solidFill>
                    <a:srgbClr val="B50B1B"/>
                  </a:solidFill>
                </a:rPr>
                <a:t>Semi-Space</a:t>
              </a:r>
            </a:p>
            <a:p>
              <a:pPr algn="ctr">
                <a:buNone/>
              </a:pPr>
              <a:r>
                <a:rPr lang="en-US" sz="2000" dirty="0"/>
                <a:t>Bump allocation + trace + </a:t>
              </a:r>
              <a:r>
                <a:rPr lang="en-US" sz="2000" dirty="0">
                  <a:solidFill>
                    <a:schemeClr val="accent3"/>
                  </a:solidFill>
                </a:rPr>
                <a:t>evacuate</a:t>
              </a:r>
            </a:p>
          </p:txBody>
        </p:sp>
        <p:sp>
          <p:nvSpPr>
            <p:cNvPr id="62" name="Rectangle 61"/>
            <p:cNvSpPr/>
            <p:nvPr/>
          </p:nvSpPr>
          <p:spPr>
            <a:xfrm>
              <a:off x="344654" y="1821487"/>
              <a:ext cx="5598946" cy="285622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395710" y="4694872"/>
              <a:ext cx="5445224" cy="1477328"/>
              <a:chOff x="382322" y="4694872"/>
              <a:chExt cx="5445224" cy="1477328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382322" y="4694872"/>
                <a:ext cx="5445224" cy="147732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50800" dist="38100" dir="5400000" sx="102000" sy="102000" rotWithShape="0">
                  <a:srgbClr val="000000">
                    <a:alpha val="43000"/>
                  </a:srgb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ctr">
                  <a:buNone/>
                </a:pPr>
                <a:r>
                  <a:rPr lang="en-US" sz="2400" b="1" dirty="0">
                    <a:solidFill>
                      <a:schemeClr val="accent5"/>
                    </a:solidFill>
                  </a:rPr>
                  <a:t>Mark-Region</a:t>
                </a:r>
                <a:endParaRPr lang="en-US" sz="2000" dirty="0">
                  <a:solidFill>
                    <a:schemeClr val="accent5"/>
                  </a:solidFill>
                </a:endParaRPr>
              </a:p>
              <a:p>
                <a:pPr algn="ctr">
                  <a:buNone/>
                </a:pPr>
                <a:r>
                  <a:rPr lang="en-US" sz="2000" dirty="0"/>
                  <a:t>Bump </a:t>
                </a:r>
                <a:r>
                  <a:rPr lang="en-US" sz="2000" dirty="0" err="1"/>
                  <a:t>alloc</a:t>
                </a:r>
                <a:r>
                  <a:rPr lang="en-US" sz="2000" dirty="0"/>
                  <a:t> + trace + </a:t>
                </a:r>
                <a:r>
                  <a:rPr lang="en-US" sz="2000" dirty="0">
                    <a:solidFill>
                      <a:srgbClr val="55992B"/>
                    </a:solidFill>
                  </a:rPr>
                  <a:t>sweep-to-region</a:t>
                </a:r>
              </a:p>
              <a:p>
                <a:pPr algn="ctr">
                  <a:buNone/>
                </a:pPr>
                <a:endParaRPr lang="en-US" sz="2000" b="1" dirty="0">
                  <a:solidFill>
                    <a:srgbClr val="1D86CD"/>
                  </a:solidFill>
                </a:endParaRPr>
              </a:p>
              <a:p>
                <a:pPr algn="ctr">
                  <a:buNone/>
                </a:pPr>
                <a:endParaRPr lang="en-US" sz="1000" b="1" dirty="0">
                  <a:solidFill>
                    <a:srgbClr val="1D86CD"/>
                  </a:solidFill>
                </a:endParaRPr>
              </a:p>
              <a:p>
                <a:pPr algn="ctr">
                  <a:buNone/>
                </a:pPr>
                <a:endParaRPr lang="en-US" sz="1600" b="1" dirty="0"/>
              </a:p>
            </p:txBody>
          </p:sp>
          <p:grpSp>
            <p:nvGrpSpPr>
              <p:cNvPr id="106" name="Group 105"/>
              <p:cNvGrpSpPr/>
              <p:nvPr/>
            </p:nvGrpSpPr>
            <p:grpSpPr>
              <a:xfrm>
                <a:off x="435600" y="5240889"/>
                <a:ext cx="5327415" cy="852192"/>
                <a:chOff x="381000" y="5257800"/>
                <a:chExt cx="5327415" cy="852192"/>
              </a:xfrm>
            </p:grpSpPr>
            <p:sp>
              <p:nvSpPr>
                <p:cNvPr id="81" name="Rounded Rectangle 80"/>
                <p:cNvSpPr/>
                <p:nvPr/>
              </p:nvSpPr>
              <p:spPr>
                <a:xfrm>
                  <a:off x="381000" y="5536146"/>
                  <a:ext cx="2508015" cy="572293"/>
                </a:xfrm>
                <a:prstGeom prst="roundRect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ounded Rectangle 81"/>
                <p:cNvSpPr/>
                <p:nvPr/>
              </p:nvSpPr>
              <p:spPr>
                <a:xfrm>
                  <a:off x="423000" y="5612346"/>
                  <a:ext cx="72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ounded Rectangle 82"/>
                <p:cNvSpPr/>
                <p:nvPr/>
              </p:nvSpPr>
              <p:spPr>
                <a:xfrm>
                  <a:off x="1676400" y="5612346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ounded Rectangle 83"/>
                <p:cNvSpPr/>
                <p:nvPr/>
              </p:nvSpPr>
              <p:spPr>
                <a:xfrm>
                  <a:off x="1219200" y="5612346"/>
                  <a:ext cx="36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85" name="Group 440"/>
                <p:cNvGrpSpPr/>
                <p:nvPr/>
              </p:nvGrpSpPr>
              <p:grpSpPr>
                <a:xfrm>
                  <a:off x="3200400" y="5537699"/>
                  <a:ext cx="2508015" cy="572293"/>
                  <a:chOff x="-2975715" y="2113958"/>
                  <a:chExt cx="2508015" cy="572293"/>
                </a:xfrm>
              </p:grpSpPr>
              <p:sp>
                <p:nvSpPr>
                  <p:cNvPr id="99" name="Rounded Rectangle 98"/>
                  <p:cNvSpPr/>
                  <p:nvPr/>
                </p:nvSpPr>
                <p:spPr>
                  <a:xfrm>
                    <a:off x="-2975715" y="2113958"/>
                    <a:ext cx="2508015" cy="572293"/>
                  </a:xfrm>
                  <a:prstGeom prst="roundRect">
                    <a:avLst/>
                  </a:prstGeom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0" name="Rounded Rectangle 99"/>
                  <p:cNvSpPr/>
                  <p:nvPr/>
                </p:nvSpPr>
                <p:spPr>
                  <a:xfrm>
                    <a:off x="-929915" y="2190158"/>
                    <a:ext cx="180000" cy="360000"/>
                  </a:xfrm>
                  <a:prstGeom prst="roundRect">
                    <a:avLst/>
                  </a:prstGeom>
                  <a:ln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1" name="Rounded Rectangle 100"/>
                  <p:cNvSpPr/>
                  <p:nvPr/>
                </p:nvSpPr>
                <p:spPr>
                  <a:xfrm>
                    <a:off x="-2933715" y="2190158"/>
                    <a:ext cx="720000" cy="360000"/>
                  </a:xfrm>
                  <a:prstGeom prst="roundRect">
                    <a:avLst/>
                  </a:prstGeom>
                  <a:ln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Rounded Rectangle 101"/>
                  <p:cNvSpPr/>
                  <p:nvPr/>
                </p:nvSpPr>
                <p:spPr>
                  <a:xfrm>
                    <a:off x="-689715" y="2190158"/>
                    <a:ext cx="180000" cy="360000"/>
                  </a:xfrm>
                  <a:prstGeom prst="roundRect">
                    <a:avLst/>
                  </a:prstGeom>
                  <a:ln w="25400" cmpd="sng"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3" name="Rounded Rectangle 102"/>
                  <p:cNvSpPr/>
                  <p:nvPr/>
                </p:nvSpPr>
                <p:spPr>
                  <a:xfrm>
                    <a:off x="-1440115" y="2190158"/>
                    <a:ext cx="450000" cy="360000"/>
                  </a:xfrm>
                  <a:prstGeom prst="roundRect">
                    <a:avLst/>
                  </a:prstGeom>
                  <a:ln w="25400" cmpd="sng"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4" name="Rounded Rectangle 103"/>
                  <p:cNvSpPr/>
                  <p:nvPr/>
                </p:nvSpPr>
                <p:spPr>
                  <a:xfrm>
                    <a:off x="-1680315" y="2190158"/>
                    <a:ext cx="180000" cy="360000"/>
                  </a:xfrm>
                  <a:prstGeom prst="roundRect">
                    <a:avLst/>
                  </a:prstGeom>
                  <a:ln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5" name="Rounded Rectangle 104"/>
                  <p:cNvSpPr/>
                  <p:nvPr/>
                </p:nvSpPr>
                <p:spPr>
                  <a:xfrm>
                    <a:off x="-2137515" y="2190158"/>
                    <a:ext cx="360000" cy="360000"/>
                  </a:xfrm>
                  <a:prstGeom prst="roundRect">
                    <a:avLst/>
                  </a:prstGeom>
                  <a:ln/>
                  <a:effectLst/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86" name="Oval 85"/>
                <p:cNvSpPr/>
                <p:nvPr/>
              </p:nvSpPr>
              <p:spPr>
                <a:xfrm rot="16200000">
                  <a:off x="5557090" y="5257260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87" name="Straight Arrow Connector 86"/>
                <p:cNvCxnSpPr>
                  <a:stCxn id="86" idx="6"/>
                </p:cNvCxnSpPr>
                <p:nvPr/>
              </p:nvCxnSpPr>
              <p:spPr>
                <a:xfrm rot="16200000" flipH="1" flipV="1">
                  <a:off x="5416121" y="5421629"/>
                  <a:ext cx="327658" cy="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88" name="Rounded Rectangle 87"/>
                <p:cNvSpPr/>
                <p:nvPr/>
              </p:nvSpPr>
              <p:spPr>
                <a:xfrm>
                  <a:off x="5486400" y="5611307"/>
                  <a:ext cx="18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ounded Rectangle 88"/>
                <p:cNvSpPr/>
                <p:nvPr/>
              </p:nvSpPr>
              <p:spPr>
                <a:xfrm>
                  <a:off x="4736000" y="5611307"/>
                  <a:ext cx="450000" cy="360000"/>
                </a:xfrm>
                <a:prstGeom prst="roundRect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0" name="Oval 89"/>
                <p:cNvSpPr/>
                <p:nvPr/>
              </p:nvSpPr>
              <p:spPr>
                <a:xfrm>
                  <a:off x="4774100" y="5651999"/>
                  <a:ext cx="76200" cy="76200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Oval 90"/>
                <p:cNvSpPr/>
                <p:nvPr/>
              </p:nvSpPr>
              <p:spPr>
                <a:xfrm>
                  <a:off x="5521366" y="5651999"/>
                  <a:ext cx="76200" cy="76200"/>
                </a:xfrm>
                <a:prstGeom prst="ellipse">
                  <a:avLst/>
                </a:prstGeom>
              </p:spPr>
              <p:style>
                <a:lnRef idx="1">
                  <a:schemeClr val="accent5"/>
                </a:lnRef>
                <a:fillRef idx="2">
                  <a:schemeClr val="accent5"/>
                </a:fillRef>
                <a:effectRef idx="1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92" name="Group 126"/>
                <p:cNvGrpSpPr/>
                <p:nvPr/>
              </p:nvGrpSpPr>
              <p:grpSpPr>
                <a:xfrm>
                  <a:off x="3242400" y="5617075"/>
                  <a:ext cx="2183800" cy="360000"/>
                  <a:chOff x="3471434" y="3480299"/>
                  <a:chExt cx="2183800" cy="360000"/>
                </a:xfrm>
              </p:grpSpPr>
              <p:sp>
                <p:nvSpPr>
                  <p:cNvPr id="95" name="Rounded Rectangle 94"/>
                  <p:cNvSpPr/>
                  <p:nvPr/>
                </p:nvSpPr>
                <p:spPr>
                  <a:xfrm>
                    <a:off x="5475234" y="3480299"/>
                    <a:ext cx="180000" cy="360000"/>
                  </a:xfrm>
                  <a:prstGeom prst="roundRect">
                    <a:avLst/>
                  </a:prstGeom>
                  <a:ln w="25400" cap="flat" cmpd="sng" algn="ctr">
                    <a:solidFill>
                      <a:schemeClr val="accent5">
                        <a:shade val="95000"/>
                        <a:satMod val="10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6" name="Rounded Rectangle 95"/>
                  <p:cNvSpPr/>
                  <p:nvPr/>
                </p:nvSpPr>
                <p:spPr>
                  <a:xfrm>
                    <a:off x="3471434" y="3480299"/>
                    <a:ext cx="720000" cy="360000"/>
                  </a:xfrm>
                  <a:prstGeom prst="roundRect">
                    <a:avLst/>
                  </a:prstGeom>
                  <a:ln w="25400" cap="flat" cmpd="sng" algn="ctr">
                    <a:solidFill>
                      <a:schemeClr val="accent5">
                        <a:shade val="95000"/>
                        <a:satMod val="10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7" name="Rounded Rectangle 96"/>
                  <p:cNvSpPr/>
                  <p:nvPr/>
                </p:nvSpPr>
                <p:spPr>
                  <a:xfrm>
                    <a:off x="4724834" y="3480299"/>
                    <a:ext cx="180000" cy="360000"/>
                  </a:xfrm>
                  <a:prstGeom prst="roundRect">
                    <a:avLst/>
                  </a:prstGeom>
                  <a:ln w="25400" cap="flat" cmpd="sng" algn="ctr">
                    <a:solidFill>
                      <a:schemeClr val="accent5">
                        <a:shade val="95000"/>
                        <a:satMod val="10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8" name="Rounded Rectangle 97"/>
                  <p:cNvSpPr/>
                  <p:nvPr/>
                </p:nvSpPr>
                <p:spPr>
                  <a:xfrm>
                    <a:off x="4267634" y="3480299"/>
                    <a:ext cx="360000" cy="360000"/>
                  </a:xfrm>
                  <a:prstGeom prst="roundRect">
                    <a:avLst/>
                  </a:prstGeom>
                  <a:ln w="25400" cap="flat" cmpd="sng" algn="ctr">
                    <a:solidFill>
                      <a:schemeClr val="accent5">
                        <a:shade val="95000"/>
                        <a:satMod val="105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style>
                  <a:lnRef idx="1">
                    <a:schemeClr val="accent5"/>
                  </a:lnRef>
                  <a:fillRef idx="2">
                    <a:schemeClr val="accent5"/>
                  </a:fillRef>
                  <a:effectRef idx="1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3" name="Oval 92"/>
                <p:cNvSpPr/>
                <p:nvPr/>
              </p:nvSpPr>
              <p:spPr>
                <a:xfrm>
                  <a:off x="5551847" y="5843461"/>
                  <a:ext cx="45719" cy="46800"/>
                </a:xfrm>
                <a:prstGeom prst="ellipse">
                  <a:avLst/>
                </a:prstGeom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94" name="Straight Arrow Connector 93"/>
                <p:cNvCxnSpPr/>
                <p:nvPr/>
              </p:nvCxnSpPr>
              <p:spPr>
                <a:xfrm rot="10800000" flipV="1">
                  <a:off x="5215070" y="5869242"/>
                  <a:ext cx="382496" cy="2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50068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Chart 24"/>
          <p:cNvGraphicFramePr/>
          <p:nvPr/>
        </p:nvGraphicFramePr>
        <p:xfrm>
          <a:off x="8763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3" name="Chart 22"/>
          <p:cNvGraphicFramePr/>
          <p:nvPr/>
        </p:nvGraphicFramePr>
        <p:xfrm>
          <a:off x="4648200" y="38862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latin typeface="Calibri"/>
                <a:cs typeface="Calibri"/>
              </a:rPr>
              <a:t>Mark-Region</a:t>
            </a:r>
            <a:br>
              <a:rPr lang="en-US" b="0" dirty="0">
                <a:latin typeface="Calibri"/>
                <a:cs typeface="Calibri"/>
              </a:rPr>
            </a:br>
            <a:r>
              <a:rPr lang="en-US" sz="2000" b="0" dirty="0">
                <a:latin typeface="Calibri"/>
                <a:cs typeface="Calibri"/>
              </a:rPr>
              <a:t>(</a:t>
            </a:r>
            <a:r>
              <a:rPr lang="en-US" sz="2000" b="0" i="1" dirty="0">
                <a:latin typeface="Calibri"/>
                <a:cs typeface="Calibri"/>
              </a:rPr>
              <a:t>Bump Allocation </a:t>
            </a:r>
            <a:r>
              <a:rPr lang="en-US" sz="2000" b="0" dirty="0">
                <a:latin typeface="Calibri"/>
                <a:cs typeface="Calibri"/>
              </a:rPr>
              <a:t>+ </a:t>
            </a:r>
            <a:r>
              <a:rPr lang="en-US" sz="2000" b="0" i="1" dirty="0">
                <a:latin typeface="Calibri"/>
                <a:cs typeface="Calibri"/>
              </a:rPr>
              <a:t>Trace</a:t>
            </a:r>
            <a:r>
              <a:rPr lang="en-US" sz="2000" b="0" dirty="0">
                <a:latin typeface="Calibri"/>
                <a:cs typeface="Calibri"/>
              </a:rPr>
              <a:t> + </a:t>
            </a:r>
            <a:r>
              <a:rPr lang="en-US" sz="2000" b="0" i="1" dirty="0">
                <a:solidFill>
                  <a:schemeClr val="accent5"/>
                </a:solidFill>
                <a:latin typeface="Calibri"/>
                <a:cs typeface="Calibri"/>
              </a:rPr>
              <a:t>Sweep-to-Region</a:t>
            </a:r>
            <a:r>
              <a:rPr lang="en-US" sz="2000" b="0" dirty="0">
                <a:solidFill>
                  <a:srgbClr val="000000"/>
                </a:solidFill>
                <a:latin typeface="Calibri"/>
                <a:cs typeface="Calibri"/>
              </a:rPr>
              <a:t>)</a:t>
            </a:r>
            <a:endParaRPr lang="en-US" sz="1100" b="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6" name="Chart 5"/>
          <p:cNvGraphicFramePr/>
          <p:nvPr/>
        </p:nvGraphicFramePr>
        <p:xfrm>
          <a:off x="8763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0" name="Chart 19"/>
          <p:cNvGraphicFramePr/>
          <p:nvPr/>
        </p:nvGraphicFramePr>
        <p:xfrm>
          <a:off x="4648200" y="1524000"/>
          <a:ext cx="3619500" cy="218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3" name="Group 21"/>
          <p:cNvGrpSpPr/>
          <p:nvPr/>
        </p:nvGrpSpPr>
        <p:grpSpPr>
          <a:xfrm>
            <a:off x="2129046" y="4193570"/>
            <a:ext cx="2366754" cy="1569660"/>
            <a:chOff x="2129046" y="4193570"/>
            <a:chExt cx="2366754" cy="1569660"/>
          </a:xfrm>
        </p:grpSpPr>
        <p:sp>
          <p:nvSpPr>
            <p:cNvPr id="11" name="TextBox 10"/>
            <p:cNvSpPr txBox="1"/>
            <p:nvPr/>
          </p:nvSpPr>
          <p:spPr>
            <a:xfrm>
              <a:off x="2129046" y="41935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067050" y="4193570"/>
              <a:ext cx="1428750" cy="923330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Simple, very fast collection</a:t>
              </a:r>
            </a:p>
          </p:txBody>
        </p:sp>
      </p:grpSp>
      <p:grpSp>
        <p:nvGrpSpPr>
          <p:cNvPr id="7" name="Group 22"/>
          <p:cNvGrpSpPr/>
          <p:nvPr/>
        </p:nvGrpSpPr>
        <p:grpSpPr>
          <a:xfrm>
            <a:off x="5958096" y="1639669"/>
            <a:ext cx="2481054" cy="1761361"/>
            <a:chOff x="5958096" y="1639669"/>
            <a:chExt cx="2481054" cy="1761361"/>
          </a:xfrm>
        </p:grpSpPr>
        <p:sp>
          <p:nvSpPr>
            <p:cNvPr id="10" name="TextBox 9"/>
            <p:cNvSpPr txBox="1"/>
            <p:nvPr/>
          </p:nvSpPr>
          <p:spPr>
            <a:xfrm>
              <a:off x="5958096" y="18313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010400" y="1639669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Space efficient</a:t>
              </a: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2167769" y="1600200"/>
            <a:ext cx="2328031" cy="1800830"/>
            <a:chOff x="2167769" y="1600200"/>
            <a:chExt cx="2328031" cy="1800830"/>
          </a:xfrm>
        </p:grpSpPr>
        <p:sp>
          <p:nvSpPr>
            <p:cNvPr id="12" name="TextBox 11"/>
            <p:cNvSpPr txBox="1"/>
            <p:nvPr/>
          </p:nvSpPr>
          <p:spPr>
            <a:xfrm>
              <a:off x="2167769" y="18313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67050" y="1600200"/>
              <a:ext cx="142875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Good locality</a:t>
              </a:r>
            </a:p>
          </p:txBody>
        </p:sp>
      </p:grpSp>
      <p:grpSp>
        <p:nvGrpSpPr>
          <p:cNvPr id="17" name="Group 24"/>
          <p:cNvGrpSpPr/>
          <p:nvPr/>
        </p:nvGrpSpPr>
        <p:grpSpPr>
          <a:xfrm>
            <a:off x="4876800" y="4038600"/>
            <a:ext cx="2195926" cy="1724630"/>
            <a:chOff x="4876800" y="4038600"/>
            <a:chExt cx="2195926" cy="1724630"/>
          </a:xfrm>
        </p:grpSpPr>
        <p:sp>
          <p:nvSpPr>
            <p:cNvPr id="13" name="TextBox 12"/>
            <p:cNvSpPr txBox="1"/>
            <p:nvPr/>
          </p:nvSpPr>
          <p:spPr>
            <a:xfrm>
              <a:off x="5958719" y="4193570"/>
              <a:ext cx="1114007" cy="1569660"/>
            </a:xfrm>
            <a:prstGeom prst="rect">
              <a:avLst/>
            </a:prstGeom>
            <a:noFill/>
            <a:effectLst>
              <a:outerShdw blurRad="50800" dist="38100" dir="2700000" algn="br">
                <a:srgbClr val="000000">
                  <a:alpha val="43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en-US" sz="9600" dirty="0">
                  <a:solidFill>
                    <a:srgbClr val="008000"/>
                  </a:solidFill>
                  <a:latin typeface="Zapf Dingbats"/>
                  <a:ea typeface="Zapf Dingbats"/>
                  <a:cs typeface="Zapf Dingbats"/>
                </a:rPr>
                <a:t>✓</a:t>
              </a:r>
              <a:endParaRPr lang="en-US" sz="9600" dirty="0">
                <a:solidFill>
                  <a:srgbClr val="008000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76800" y="4038600"/>
              <a:ext cx="1981200" cy="646331"/>
            </a:xfrm>
            <a:prstGeom prst="rect">
              <a:avLst/>
            </a:prstGeom>
            <a:noFill/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Excellent</a:t>
              </a:r>
            </a:p>
            <a:p>
              <a:pPr algn="ctr"/>
              <a:r>
                <a:rPr lang="en-US" b="1" dirty="0">
                  <a:solidFill>
                    <a:srgbClr val="008000"/>
                  </a:solidFill>
                </a:rPr>
                <a:t>performance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2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alibri"/>
                <a:cs typeface="Calibri"/>
              </a:rPr>
              <a:t>Naïve Mark-Region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1" name="Rounded Rectangle 90"/>
          <p:cNvSpPr/>
          <p:nvPr/>
        </p:nvSpPr>
        <p:spPr>
          <a:xfrm>
            <a:off x="609600" y="1912143"/>
            <a:ext cx="1980000" cy="5722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ounded Rectangle 91"/>
          <p:cNvSpPr/>
          <p:nvPr/>
        </p:nvSpPr>
        <p:spPr>
          <a:xfrm>
            <a:off x="4568118" y="1912143"/>
            <a:ext cx="1980000" cy="5722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125"/>
          <p:cNvSpPr/>
          <p:nvPr/>
        </p:nvSpPr>
        <p:spPr>
          <a:xfrm>
            <a:off x="2588859" y="1912143"/>
            <a:ext cx="1980000" cy="5722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/>
          <p:cNvSpPr/>
          <p:nvPr/>
        </p:nvSpPr>
        <p:spPr>
          <a:xfrm>
            <a:off x="3509083" y="2382329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123"/>
          <p:cNvSpPr/>
          <p:nvPr/>
        </p:nvSpPr>
        <p:spPr>
          <a:xfrm>
            <a:off x="6547376" y="1912143"/>
            <a:ext cx="1980000" cy="57229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Oval 124"/>
          <p:cNvSpPr/>
          <p:nvPr/>
        </p:nvSpPr>
        <p:spPr>
          <a:xfrm>
            <a:off x="7467600" y="2382329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ounded Rectangle 94"/>
          <p:cNvSpPr/>
          <p:nvPr/>
        </p:nvSpPr>
        <p:spPr>
          <a:xfrm>
            <a:off x="644862" y="1989138"/>
            <a:ext cx="45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ounded Rectangle 95"/>
          <p:cNvSpPr/>
          <p:nvPr/>
        </p:nvSpPr>
        <p:spPr>
          <a:xfrm>
            <a:off x="115212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ounded Rectangle 96"/>
          <p:cNvSpPr/>
          <p:nvPr/>
        </p:nvSpPr>
        <p:spPr>
          <a:xfrm>
            <a:off x="1806663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1389396" y="1989138"/>
            <a:ext cx="36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98"/>
          <p:cNvSpPr/>
          <p:nvPr/>
        </p:nvSpPr>
        <p:spPr>
          <a:xfrm>
            <a:off x="237119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99"/>
          <p:cNvSpPr/>
          <p:nvPr/>
        </p:nvSpPr>
        <p:spPr>
          <a:xfrm>
            <a:off x="2857204" y="1989138"/>
            <a:ext cx="72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100"/>
          <p:cNvSpPr/>
          <p:nvPr/>
        </p:nvSpPr>
        <p:spPr>
          <a:xfrm>
            <a:off x="4036962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101"/>
          <p:cNvSpPr/>
          <p:nvPr/>
        </p:nvSpPr>
        <p:spPr>
          <a:xfrm>
            <a:off x="3627083" y="1989138"/>
            <a:ext cx="36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/>
          <p:cNvSpPr/>
          <p:nvPr/>
        </p:nvSpPr>
        <p:spPr>
          <a:xfrm>
            <a:off x="4266843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105"/>
          <p:cNvSpPr/>
          <p:nvPr/>
        </p:nvSpPr>
        <p:spPr>
          <a:xfrm>
            <a:off x="2627325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5185534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4614600" y="1989138"/>
            <a:ext cx="27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ounded Rectangle 108"/>
          <p:cNvSpPr/>
          <p:nvPr/>
        </p:nvSpPr>
        <p:spPr>
          <a:xfrm>
            <a:off x="5996935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ounded Rectangle 109"/>
          <p:cNvSpPr/>
          <p:nvPr/>
        </p:nvSpPr>
        <p:spPr>
          <a:xfrm>
            <a:off x="5666468" y="1989138"/>
            <a:ext cx="27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ounded Rectangle 110"/>
          <p:cNvSpPr/>
          <p:nvPr/>
        </p:nvSpPr>
        <p:spPr>
          <a:xfrm>
            <a:off x="4945067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5426001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ounded Rectangle 112"/>
          <p:cNvSpPr/>
          <p:nvPr/>
        </p:nvSpPr>
        <p:spPr>
          <a:xfrm>
            <a:off x="6237400" y="1989138"/>
            <a:ext cx="27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ounded Rectangle 113"/>
          <p:cNvSpPr/>
          <p:nvPr/>
        </p:nvSpPr>
        <p:spPr>
          <a:xfrm>
            <a:off x="700327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ounded Rectangle 114"/>
          <p:cNvSpPr/>
          <p:nvPr/>
        </p:nvSpPr>
        <p:spPr>
          <a:xfrm>
            <a:off x="773303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ounded Rectangle 115"/>
          <p:cNvSpPr/>
          <p:nvPr/>
        </p:nvSpPr>
        <p:spPr>
          <a:xfrm>
            <a:off x="796291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ounded Rectangle 116"/>
          <p:cNvSpPr/>
          <p:nvPr/>
        </p:nvSpPr>
        <p:spPr>
          <a:xfrm>
            <a:off x="6593399" y="1989138"/>
            <a:ext cx="36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ounded Rectangle 117"/>
          <p:cNvSpPr/>
          <p:nvPr/>
        </p:nvSpPr>
        <p:spPr>
          <a:xfrm>
            <a:off x="7233159" y="1989138"/>
            <a:ext cx="45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120"/>
          <p:cNvSpPr/>
          <p:nvPr/>
        </p:nvSpPr>
        <p:spPr>
          <a:xfrm>
            <a:off x="8192800" y="1989138"/>
            <a:ext cx="27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121"/>
          <p:cNvSpPr/>
          <p:nvPr/>
        </p:nvSpPr>
        <p:spPr>
          <a:xfrm>
            <a:off x="2043930" y="1989138"/>
            <a:ext cx="27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772481" y="2711450"/>
            <a:ext cx="7533319" cy="2971799"/>
          </a:xfrm>
        </p:spPr>
        <p:txBody>
          <a:bodyPr>
            <a:normAutofit/>
          </a:bodyPr>
          <a:lstStyle/>
          <a:p>
            <a:r>
              <a:rPr lang="en-US" sz="2800" dirty="0"/>
              <a:t>Contiguous allocation into regions</a:t>
            </a:r>
          </a:p>
          <a:p>
            <a:pPr lvl="1">
              <a:buClr>
                <a:srgbClr val="008000"/>
              </a:buClr>
              <a:buFont typeface="Wingdings" charset="2"/>
              <a:buChar char="ü"/>
            </a:pPr>
            <a:r>
              <a:rPr lang="en-US" sz="2400" dirty="0"/>
              <a:t>Excellent locality</a:t>
            </a:r>
          </a:p>
          <a:p>
            <a:pPr lvl="1"/>
            <a:r>
              <a:rPr lang="en-US" sz="2400" dirty="0"/>
              <a:t>For simplicity, objects cannot span regions</a:t>
            </a:r>
          </a:p>
          <a:p>
            <a:r>
              <a:rPr lang="en-US" sz="2800" dirty="0"/>
              <a:t>Simple mark phase (like mark-sweep)</a:t>
            </a:r>
          </a:p>
          <a:p>
            <a:pPr lvl="1"/>
            <a:r>
              <a:rPr lang="en-US" sz="2400" dirty="0"/>
              <a:t>Mark objects and their containing region</a:t>
            </a:r>
          </a:p>
          <a:p>
            <a:r>
              <a:rPr lang="en-US" sz="2800" dirty="0"/>
              <a:t>Unmarked regions can be freed</a:t>
            </a:r>
          </a:p>
        </p:txBody>
      </p:sp>
      <p:grpSp>
        <p:nvGrpSpPr>
          <p:cNvPr id="128" name="Group 127"/>
          <p:cNvGrpSpPr/>
          <p:nvPr/>
        </p:nvGrpSpPr>
        <p:grpSpPr>
          <a:xfrm>
            <a:off x="2627325" y="1989138"/>
            <a:ext cx="1819518" cy="360000"/>
            <a:chOff x="2668263" y="1295400"/>
            <a:chExt cx="1819518" cy="360000"/>
          </a:xfrm>
        </p:grpSpPr>
        <p:sp>
          <p:nvSpPr>
            <p:cNvPr id="50" name="Rounded Rectangle 49"/>
            <p:cNvSpPr/>
            <p:nvPr/>
          </p:nvSpPr>
          <p:spPr>
            <a:xfrm>
              <a:off x="2898142" y="1295400"/>
              <a:ext cx="72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4077900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3668021" y="1295400"/>
              <a:ext cx="36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307781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2668263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4614600" y="1989138"/>
            <a:ext cx="1892800" cy="360000"/>
            <a:chOff x="4655538" y="1295400"/>
            <a:chExt cx="1892800" cy="360000"/>
          </a:xfrm>
        </p:grpSpPr>
        <p:sp>
          <p:nvSpPr>
            <p:cNvPr id="55" name="Rounded Rectangle 54"/>
            <p:cNvSpPr/>
            <p:nvPr/>
          </p:nvSpPr>
          <p:spPr>
            <a:xfrm>
              <a:off x="5226472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4655538" y="1295400"/>
              <a:ext cx="27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037873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5707406" y="1295400"/>
              <a:ext cx="27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986005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466939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6278338" y="1295400"/>
              <a:ext cx="27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6593399" y="1989138"/>
            <a:ext cx="1869401" cy="360000"/>
            <a:chOff x="6634337" y="1295400"/>
            <a:chExt cx="1869401" cy="360000"/>
          </a:xfrm>
        </p:grpSpPr>
        <p:sp>
          <p:nvSpPr>
            <p:cNvPr id="62" name="Rounded Rectangle 61"/>
            <p:cNvSpPr/>
            <p:nvPr/>
          </p:nvSpPr>
          <p:spPr>
            <a:xfrm>
              <a:off x="7044217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7773977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ounded Rectangle 63"/>
            <p:cNvSpPr/>
            <p:nvPr/>
          </p:nvSpPr>
          <p:spPr>
            <a:xfrm>
              <a:off x="8003857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6634337" y="1295400"/>
              <a:ext cx="36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7274097" y="1295400"/>
              <a:ext cx="45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8233738" y="1295400"/>
              <a:ext cx="27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644862" y="1989138"/>
            <a:ext cx="1906337" cy="360000"/>
            <a:chOff x="685800" y="1295400"/>
            <a:chExt cx="1906337" cy="360000"/>
          </a:xfrm>
        </p:grpSpPr>
        <p:sp>
          <p:nvSpPr>
            <p:cNvPr id="45" name="Rounded Rectangle 44"/>
            <p:cNvSpPr/>
            <p:nvPr/>
          </p:nvSpPr>
          <p:spPr>
            <a:xfrm>
              <a:off x="685800" y="1295400"/>
              <a:ext cx="45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1193067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ounded Rectangle 46"/>
            <p:cNvSpPr/>
            <p:nvPr/>
          </p:nvSpPr>
          <p:spPr>
            <a:xfrm>
              <a:off x="1847601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1430334" y="1295400"/>
              <a:ext cx="36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2412137" y="1295400"/>
              <a:ext cx="18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>
              <a:off x="2084868" y="1295400"/>
              <a:ext cx="270000" cy="360000"/>
            </a:xfrm>
            <a:prstGeom prst="roundRect">
              <a:avLst/>
            </a:prstGeom>
            <a:ln w="25400"/>
            <a:effectLst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ounded Rectangle 81"/>
          <p:cNvSpPr/>
          <p:nvPr/>
        </p:nvSpPr>
        <p:spPr>
          <a:xfrm>
            <a:off x="796291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7990519" y="2019984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/>
          <p:cNvSpPr/>
          <p:nvPr/>
        </p:nvSpPr>
        <p:spPr>
          <a:xfrm>
            <a:off x="7733039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764462" y="2019984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2627325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659662" y="2019984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266843" y="1989138"/>
            <a:ext cx="18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/>
          <p:cNvSpPr/>
          <p:nvPr/>
        </p:nvSpPr>
        <p:spPr>
          <a:xfrm>
            <a:off x="4301262" y="2019984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ounded Rectangle 75"/>
          <p:cNvSpPr/>
          <p:nvPr/>
        </p:nvSpPr>
        <p:spPr>
          <a:xfrm>
            <a:off x="2857204" y="1989138"/>
            <a:ext cx="720000" cy="360000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2890062" y="2019984"/>
            <a:ext cx="76200" cy="76200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/>
          <p:cNvGrpSpPr/>
          <p:nvPr/>
        </p:nvGrpSpPr>
        <p:grpSpPr>
          <a:xfrm>
            <a:off x="3627083" y="1989138"/>
            <a:ext cx="4835717" cy="360000"/>
            <a:chOff x="3627083" y="1989138"/>
            <a:chExt cx="4835717" cy="360000"/>
          </a:xfrm>
        </p:grpSpPr>
        <p:grpSp>
          <p:nvGrpSpPr>
            <p:cNvPr id="152" name="Group 151"/>
            <p:cNvGrpSpPr/>
            <p:nvPr/>
          </p:nvGrpSpPr>
          <p:grpSpPr>
            <a:xfrm>
              <a:off x="3627083" y="1989138"/>
              <a:ext cx="589879" cy="360000"/>
              <a:chOff x="3779483" y="2383200"/>
              <a:chExt cx="589879" cy="360000"/>
            </a:xfrm>
          </p:grpSpPr>
          <p:sp>
            <p:nvSpPr>
              <p:cNvPr id="141" name="Rounded Rectangle 140"/>
              <p:cNvSpPr/>
              <p:nvPr/>
            </p:nvSpPr>
            <p:spPr>
              <a:xfrm>
                <a:off x="4189362" y="2383200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ounded Rectangle 141"/>
              <p:cNvSpPr/>
              <p:nvPr/>
            </p:nvSpPr>
            <p:spPr>
              <a:xfrm>
                <a:off x="3779483" y="2383200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5" name="Group 144"/>
            <p:cNvGrpSpPr/>
            <p:nvPr/>
          </p:nvGrpSpPr>
          <p:grpSpPr>
            <a:xfrm>
              <a:off x="6593399" y="1989138"/>
              <a:ext cx="1869401" cy="360000"/>
              <a:chOff x="6634337" y="1295400"/>
              <a:chExt cx="1869401" cy="360000"/>
            </a:xfrm>
            <a:effectLst/>
          </p:grpSpPr>
          <p:sp>
            <p:nvSpPr>
              <p:cNvPr id="146" name="Rounded Rectangle 145"/>
              <p:cNvSpPr/>
              <p:nvPr/>
            </p:nvSpPr>
            <p:spPr>
              <a:xfrm>
                <a:off x="7044217" y="1295400"/>
                <a:ext cx="18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ounded Rectangle 148"/>
              <p:cNvSpPr/>
              <p:nvPr/>
            </p:nvSpPr>
            <p:spPr>
              <a:xfrm>
                <a:off x="6634337" y="1295400"/>
                <a:ext cx="36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7274097" y="1295400"/>
                <a:ext cx="45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ounded Rectangle 150"/>
              <p:cNvSpPr/>
              <p:nvPr/>
            </p:nvSpPr>
            <p:spPr>
              <a:xfrm>
                <a:off x="8233738" y="1295400"/>
                <a:ext cx="270000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034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8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1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2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4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6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70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8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9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1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2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2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2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6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2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2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25" grpId="0" animBg="1"/>
      <p:bldP spid="95" grpId="0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0" grpId="0" animBg="1"/>
      <p:bldP spid="101" grpId="0" animBg="1"/>
      <p:bldP spid="101" grpId="1" animBg="1"/>
      <p:bldP spid="102" grpId="0" animBg="1"/>
      <p:bldP spid="102" grpId="1" animBg="1"/>
      <p:bldP spid="103" grpId="0" animBg="1"/>
      <p:bldP spid="106" grpId="0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0" grpId="1" animBg="1"/>
      <p:bldP spid="111" grpId="0" animBg="1"/>
      <p:bldP spid="111" grpId="1" animBg="1"/>
      <p:bldP spid="112" grpId="0" animBg="1"/>
      <p:bldP spid="112" grpId="1" animBg="1"/>
      <p:bldP spid="113" grpId="0" animBg="1"/>
      <p:bldP spid="113" grpId="1" animBg="1"/>
      <p:bldP spid="114" grpId="0" animBg="1"/>
      <p:bldP spid="114" grpId="1" animBg="1"/>
      <p:bldP spid="115" grpId="0" animBg="1"/>
      <p:bldP spid="116" grpId="0" animBg="1"/>
      <p:bldP spid="117" grpId="0" animBg="1"/>
      <p:bldP spid="117" grpId="1" animBg="1"/>
      <p:bldP spid="118" grpId="0" animBg="1"/>
      <p:bldP spid="118" grpId="1" animBg="1"/>
      <p:bldP spid="121" grpId="0" animBg="1"/>
      <p:bldP spid="121" grpId="1" animBg="1"/>
      <p:bldP spid="122" grpId="0" animBg="1"/>
      <p:bldP spid="122" grpId="1" animBg="1"/>
      <p:bldP spid="44" grpId="0" build="p"/>
      <p:bldP spid="82" grpId="0" animBg="1"/>
      <p:bldP spid="83" grpId="0" animBg="1"/>
      <p:bldP spid="83" grpId="1" animBg="1"/>
      <p:bldP spid="81" grpId="0" animBg="1"/>
      <p:bldP spid="84" grpId="0" animBg="1"/>
      <p:bldP spid="84" grpId="1" animBg="1"/>
      <p:bldP spid="80" grpId="0" animBg="1"/>
      <p:bldP spid="85" grpId="0" animBg="1"/>
      <p:bldP spid="85" grpId="1" animBg="1"/>
      <p:bldP spid="77" grpId="0" animBg="1"/>
      <p:bldP spid="78" grpId="0" animBg="1"/>
      <p:bldP spid="78" grpId="1" animBg="1"/>
      <p:bldP spid="76" grpId="0" animBg="1"/>
      <p:bldP spid="79" grpId="0" animBg="1"/>
      <p:bldP spid="7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Generational	</a:t>
            </a:r>
            <a:r>
              <a:rPr lang="en-US" sz="2700" dirty="0"/>
              <a:t>[Ungar 1984]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Most objects die young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DAEBDC-9712-6C48-86DA-3A7B25DA229C}" type="slidenum">
              <a:rPr lang="en-US" smtClean="0"/>
              <a:pPr>
                <a:defRPr/>
              </a:pPr>
              <a:t>24</a:t>
            </a:fld>
            <a:endParaRPr lang="en-US" dirty="0">
              <a:solidFill>
                <a:schemeClr val="tx1"/>
              </a:solidFill>
              <a:latin typeface="Times" charset="0"/>
            </a:endParaRPr>
          </a:p>
        </p:txBody>
      </p:sp>
      <p:pic>
        <p:nvPicPr>
          <p:cNvPr id="5" name="Picture 4" descr="1103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636912"/>
            <a:ext cx="4654980" cy="36004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712260" y="3575921"/>
            <a:ext cx="2952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n-lt"/>
              </a:rPr>
              <a:t>Nursery space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128" y="5157192"/>
            <a:ext cx="2808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+mn-lt"/>
              </a:rPr>
              <a:t>Mature space</a:t>
            </a:r>
          </a:p>
        </p:txBody>
      </p:sp>
    </p:spTree>
    <p:extLst>
      <p:ext uri="{BB962C8B-B14F-4D97-AF65-F5344CB8AC3E}">
        <p14:creationId xmlns:p14="http://schemas.microsoft.com/office/powerpoint/2010/main" val="388201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4000" dirty="0"/>
              <a:t>Immix </a:t>
            </a:r>
            <a:r>
              <a:rPr lang="en-US" sz="2400" dirty="0"/>
              <a:t>[Blackburn and McKinley 2008] </a:t>
            </a:r>
          </a:p>
        </p:txBody>
      </p:sp>
      <p:sp>
        <p:nvSpPr>
          <p:cNvPr id="116" name="Rounded Rectangle 115"/>
          <p:cNvSpPr/>
          <p:nvPr/>
        </p:nvSpPr>
        <p:spPr>
          <a:xfrm>
            <a:off x="7962900" y="1989138"/>
            <a:ext cx="179388" cy="360362"/>
          </a:xfrm>
          <a:prstGeom prst="roundRect">
            <a:avLst/>
          </a:prstGeom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Verdana"/>
            </a:endParaRPr>
          </a:p>
        </p:txBody>
      </p:sp>
      <p:sp>
        <p:nvSpPr>
          <p:cNvPr id="360" name="Rounded Rectangle 359"/>
          <p:cNvSpPr/>
          <p:nvPr/>
        </p:nvSpPr>
        <p:spPr>
          <a:xfrm>
            <a:off x="609600" y="1911350"/>
            <a:ext cx="1979613" cy="573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1" name="Rounded Rectangle 360"/>
          <p:cNvSpPr/>
          <p:nvPr/>
        </p:nvSpPr>
        <p:spPr>
          <a:xfrm>
            <a:off x="4568825" y="1911350"/>
            <a:ext cx="1979613" cy="573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2" name="Rounded Rectangle 361"/>
          <p:cNvSpPr/>
          <p:nvPr/>
        </p:nvSpPr>
        <p:spPr>
          <a:xfrm>
            <a:off x="2581255" y="1911350"/>
            <a:ext cx="1979612" cy="573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3" name="Oval 362"/>
          <p:cNvSpPr/>
          <p:nvPr/>
        </p:nvSpPr>
        <p:spPr>
          <a:xfrm>
            <a:off x="3508375" y="2382838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4" name="Rounded Rectangle 363"/>
          <p:cNvSpPr/>
          <p:nvPr/>
        </p:nvSpPr>
        <p:spPr>
          <a:xfrm>
            <a:off x="6546850" y="1911350"/>
            <a:ext cx="1981200" cy="573088"/>
          </a:xfrm>
          <a:prstGeom prst="round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5" name="Oval 364"/>
          <p:cNvSpPr/>
          <p:nvPr/>
        </p:nvSpPr>
        <p:spPr>
          <a:xfrm>
            <a:off x="7467600" y="2382838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6" name="Rounded Rectangle 365"/>
          <p:cNvSpPr/>
          <p:nvPr/>
        </p:nvSpPr>
        <p:spPr>
          <a:xfrm>
            <a:off x="644525" y="1989138"/>
            <a:ext cx="450850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7" name="Rounded Rectangle 366"/>
          <p:cNvSpPr/>
          <p:nvPr/>
        </p:nvSpPr>
        <p:spPr>
          <a:xfrm>
            <a:off x="115252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8" name="Rounded Rectangle 367"/>
          <p:cNvSpPr/>
          <p:nvPr/>
        </p:nvSpPr>
        <p:spPr>
          <a:xfrm>
            <a:off x="180657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69" name="Rounded Rectangle 368"/>
          <p:cNvSpPr/>
          <p:nvPr/>
        </p:nvSpPr>
        <p:spPr>
          <a:xfrm>
            <a:off x="1389063" y="1989138"/>
            <a:ext cx="360362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0" name="Rounded Rectangle 369"/>
          <p:cNvSpPr/>
          <p:nvPr/>
        </p:nvSpPr>
        <p:spPr>
          <a:xfrm>
            <a:off x="237172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1" name="Rounded Rectangle 370"/>
          <p:cNvSpPr/>
          <p:nvPr/>
        </p:nvSpPr>
        <p:spPr>
          <a:xfrm>
            <a:off x="2857500" y="1989138"/>
            <a:ext cx="71913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2" name="Rounded Rectangle 371"/>
          <p:cNvSpPr/>
          <p:nvPr/>
        </p:nvSpPr>
        <p:spPr>
          <a:xfrm>
            <a:off x="4037013" y="1989138"/>
            <a:ext cx="179387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3" name="Rounded Rectangle 372"/>
          <p:cNvSpPr/>
          <p:nvPr/>
        </p:nvSpPr>
        <p:spPr>
          <a:xfrm>
            <a:off x="3627438" y="1989138"/>
            <a:ext cx="360362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4" name="Rounded Rectangle 373"/>
          <p:cNvSpPr/>
          <p:nvPr/>
        </p:nvSpPr>
        <p:spPr>
          <a:xfrm>
            <a:off x="4267200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5" name="Rounded Rectangle 374"/>
          <p:cNvSpPr/>
          <p:nvPr/>
        </p:nvSpPr>
        <p:spPr>
          <a:xfrm>
            <a:off x="2627313" y="1989138"/>
            <a:ext cx="179387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6" name="Rounded Rectangle 375"/>
          <p:cNvSpPr/>
          <p:nvPr/>
        </p:nvSpPr>
        <p:spPr>
          <a:xfrm>
            <a:off x="5184775" y="1989138"/>
            <a:ext cx="1809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7" name="Rounded Rectangle 376"/>
          <p:cNvSpPr/>
          <p:nvPr/>
        </p:nvSpPr>
        <p:spPr>
          <a:xfrm>
            <a:off x="4614863" y="1989138"/>
            <a:ext cx="2698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8" name="Rounded Rectangle 377"/>
          <p:cNvSpPr/>
          <p:nvPr/>
        </p:nvSpPr>
        <p:spPr>
          <a:xfrm>
            <a:off x="599757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79" name="Rounded Rectangle 378"/>
          <p:cNvSpPr/>
          <p:nvPr/>
        </p:nvSpPr>
        <p:spPr>
          <a:xfrm>
            <a:off x="5665788" y="1989138"/>
            <a:ext cx="271462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0" name="Rounded Rectangle 379"/>
          <p:cNvSpPr/>
          <p:nvPr/>
        </p:nvSpPr>
        <p:spPr>
          <a:xfrm>
            <a:off x="4945063" y="1989138"/>
            <a:ext cx="179387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1" name="Rounded Rectangle 380"/>
          <p:cNvSpPr/>
          <p:nvPr/>
        </p:nvSpPr>
        <p:spPr>
          <a:xfrm>
            <a:off x="5426075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2" name="Rounded Rectangle 381"/>
          <p:cNvSpPr/>
          <p:nvPr/>
        </p:nvSpPr>
        <p:spPr>
          <a:xfrm>
            <a:off x="6237288" y="1989138"/>
            <a:ext cx="2698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3" name="Rounded Rectangle 382"/>
          <p:cNvSpPr/>
          <p:nvPr/>
        </p:nvSpPr>
        <p:spPr>
          <a:xfrm>
            <a:off x="7004050" y="198913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4" name="Rounded Rectangle 383"/>
          <p:cNvSpPr/>
          <p:nvPr/>
        </p:nvSpPr>
        <p:spPr>
          <a:xfrm>
            <a:off x="7732713" y="1989138"/>
            <a:ext cx="180975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5" name="Rounded Rectangle 384"/>
          <p:cNvSpPr/>
          <p:nvPr/>
        </p:nvSpPr>
        <p:spPr>
          <a:xfrm>
            <a:off x="7962900" y="1989138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6" name="Rounded Rectangle 385"/>
          <p:cNvSpPr/>
          <p:nvPr/>
        </p:nvSpPr>
        <p:spPr>
          <a:xfrm>
            <a:off x="6592888" y="1989138"/>
            <a:ext cx="360362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7" name="Rounded Rectangle 386"/>
          <p:cNvSpPr/>
          <p:nvPr/>
        </p:nvSpPr>
        <p:spPr>
          <a:xfrm>
            <a:off x="7232650" y="1989138"/>
            <a:ext cx="450850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8" name="Rounded Rectangle 387"/>
          <p:cNvSpPr/>
          <p:nvPr/>
        </p:nvSpPr>
        <p:spPr>
          <a:xfrm>
            <a:off x="8193088" y="1989138"/>
            <a:ext cx="2698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389" name="Rounded Rectangle 388"/>
          <p:cNvSpPr/>
          <p:nvPr/>
        </p:nvSpPr>
        <p:spPr>
          <a:xfrm>
            <a:off x="2044700" y="1989138"/>
            <a:ext cx="2698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grpSp>
        <p:nvGrpSpPr>
          <p:cNvPr id="390" name="Group 389"/>
          <p:cNvGrpSpPr>
            <a:grpSpLocks/>
          </p:cNvGrpSpPr>
          <p:nvPr/>
        </p:nvGrpSpPr>
        <p:grpSpPr bwMode="auto">
          <a:xfrm>
            <a:off x="2627313" y="1988518"/>
            <a:ext cx="1819275" cy="360362"/>
            <a:chOff x="2668263" y="1146944"/>
            <a:chExt cx="1819518" cy="360000"/>
          </a:xfrm>
        </p:grpSpPr>
        <p:sp>
          <p:nvSpPr>
            <p:cNvPr id="391" name="Rounded Rectangle 390"/>
            <p:cNvSpPr/>
            <p:nvPr/>
          </p:nvSpPr>
          <p:spPr>
            <a:xfrm>
              <a:off x="2898481" y="1146944"/>
              <a:ext cx="7192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2" name="Rounded Rectangle 391"/>
            <p:cNvSpPr/>
            <p:nvPr/>
          </p:nvSpPr>
          <p:spPr>
            <a:xfrm>
              <a:off x="4078151" y="1146944"/>
              <a:ext cx="17941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3" name="Rounded Rectangle 392"/>
            <p:cNvSpPr/>
            <p:nvPr/>
          </p:nvSpPr>
          <p:spPr>
            <a:xfrm>
              <a:off x="3668522" y="1146944"/>
              <a:ext cx="358823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4" name="Rounded Rectangle 393"/>
            <p:cNvSpPr/>
            <p:nvPr/>
          </p:nvSpPr>
          <p:spPr>
            <a:xfrm>
              <a:off x="4308369" y="1146944"/>
              <a:ext cx="179412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5" name="Rounded Rectangle 394"/>
            <p:cNvSpPr/>
            <p:nvPr/>
          </p:nvSpPr>
          <p:spPr>
            <a:xfrm>
              <a:off x="2668263" y="1146944"/>
              <a:ext cx="17941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396" name="Group 395"/>
          <p:cNvGrpSpPr>
            <a:grpSpLocks/>
          </p:cNvGrpSpPr>
          <p:nvPr/>
        </p:nvGrpSpPr>
        <p:grpSpPr bwMode="auto">
          <a:xfrm>
            <a:off x="4614863" y="1988518"/>
            <a:ext cx="1892300" cy="360362"/>
            <a:chOff x="4655538" y="1875728"/>
            <a:chExt cx="1892800" cy="360000"/>
          </a:xfrm>
        </p:grpSpPr>
        <p:sp>
          <p:nvSpPr>
            <p:cNvPr id="397" name="Rounded Rectangle 396"/>
            <p:cNvSpPr/>
            <p:nvPr/>
          </p:nvSpPr>
          <p:spPr>
            <a:xfrm>
              <a:off x="5227189" y="1875728"/>
              <a:ext cx="1794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8" name="Rounded Rectangle 397"/>
            <p:cNvSpPr/>
            <p:nvPr/>
          </p:nvSpPr>
          <p:spPr>
            <a:xfrm>
              <a:off x="4655538" y="1875728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399" name="Rounded Rectangle 398"/>
            <p:cNvSpPr/>
            <p:nvPr/>
          </p:nvSpPr>
          <p:spPr>
            <a:xfrm>
              <a:off x="6038615" y="1875728"/>
              <a:ext cx="17943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0" name="Rounded Rectangle 399"/>
            <p:cNvSpPr/>
            <p:nvPr/>
          </p:nvSpPr>
          <p:spPr>
            <a:xfrm>
              <a:off x="5706741" y="1875728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1" name="Rounded Rectangle 400"/>
            <p:cNvSpPr/>
            <p:nvPr/>
          </p:nvSpPr>
          <p:spPr>
            <a:xfrm>
              <a:off x="4985825" y="1875728"/>
              <a:ext cx="17943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2" name="Rounded Rectangle 401"/>
            <p:cNvSpPr/>
            <p:nvPr/>
          </p:nvSpPr>
          <p:spPr>
            <a:xfrm>
              <a:off x="5466964" y="1875728"/>
              <a:ext cx="17943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3" name="Rounded Rectangle 402"/>
            <p:cNvSpPr/>
            <p:nvPr/>
          </p:nvSpPr>
          <p:spPr>
            <a:xfrm>
              <a:off x="6278392" y="1875728"/>
              <a:ext cx="26994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404" name="Group 403"/>
          <p:cNvGrpSpPr>
            <a:grpSpLocks/>
          </p:cNvGrpSpPr>
          <p:nvPr/>
        </p:nvGrpSpPr>
        <p:grpSpPr bwMode="auto">
          <a:xfrm>
            <a:off x="6592888" y="1988518"/>
            <a:ext cx="1870075" cy="360362"/>
            <a:chOff x="6634337" y="647592"/>
            <a:chExt cx="1869401" cy="360000"/>
          </a:xfrm>
        </p:grpSpPr>
        <p:sp>
          <p:nvSpPr>
            <p:cNvPr id="405" name="Rounded Rectangle 404"/>
            <p:cNvSpPr/>
            <p:nvPr/>
          </p:nvSpPr>
          <p:spPr>
            <a:xfrm>
              <a:off x="7043764" y="647592"/>
              <a:ext cx="18091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6" name="Rounded Rectangle 405"/>
            <p:cNvSpPr/>
            <p:nvPr/>
          </p:nvSpPr>
          <p:spPr>
            <a:xfrm>
              <a:off x="7773751" y="647592"/>
              <a:ext cx="180910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7" name="Rounded Rectangle 406"/>
            <p:cNvSpPr/>
            <p:nvPr/>
          </p:nvSpPr>
          <p:spPr>
            <a:xfrm>
              <a:off x="8003855" y="647592"/>
              <a:ext cx="179323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8" name="Rounded Rectangle 407"/>
            <p:cNvSpPr/>
            <p:nvPr/>
          </p:nvSpPr>
          <p:spPr>
            <a:xfrm>
              <a:off x="6634337" y="647592"/>
              <a:ext cx="360232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09" name="Rounded Rectangle 408"/>
            <p:cNvSpPr/>
            <p:nvPr/>
          </p:nvSpPr>
          <p:spPr>
            <a:xfrm>
              <a:off x="7273868" y="647592"/>
              <a:ext cx="450688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0" name="Rounded Rectangle 409"/>
            <p:cNvSpPr/>
            <p:nvPr/>
          </p:nvSpPr>
          <p:spPr>
            <a:xfrm>
              <a:off x="8233960" y="647592"/>
              <a:ext cx="269778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grpSp>
        <p:nvGrpSpPr>
          <p:cNvPr id="411" name="Group 410"/>
          <p:cNvGrpSpPr>
            <a:grpSpLocks/>
          </p:cNvGrpSpPr>
          <p:nvPr/>
        </p:nvGrpSpPr>
        <p:grpSpPr bwMode="auto">
          <a:xfrm>
            <a:off x="644525" y="1988518"/>
            <a:ext cx="1906588" cy="360362"/>
            <a:chOff x="685800" y="1295400"/>
            <a:chExt cx="1906337" cy="360000"/>
          </a:xfrm>
        </p:grpSpPr>
        <p:sp>
          <p:nvSpPr>
            <p:cNvPr id="412" name="Rounded Rectangle 411"/>
            <p:cNvSpPr/>
            <p:nvPr/>
          </p:nvSpPr>
          <p:spPr>
            <a:xfrm>
              <a:off x="685800" y="1295400"/>
              <a:ext cx="450791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3" name="Rounded Rectangle 412"/>
            <p:cNvSpPr/>
            <p:nvPr/>
          </p:nvSpPr>
          <p:spPr>
            <a:xfrm>
              <a:off x="1193733" y="1295400"/>
              <a:ext cx="17936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4" name="Rounded Rectangle 413"/>
            <p:cNvSpPr/>
            <p:nvPr/>
          </p:nvSpPr>
          <p:spPr>
            <a:xfrm>
              <a:off x="1847697" y="1295400"/>
              <a:ext cx="17936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5" name="Rounded Rectangle 414"/>
            <p:cNvSpPr/>
            <p:nvPr/>
          </p:nvSpPr>
          <p:spPr>
            <a:xfrm>
              <a:off x="1430240" y="1295400"/>
              <a:ext cx="360315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6" name="Rounded Rectangle 415"/>
            <p:cNvSpPr/>
            <p:nvPr/>
          </p:nvSpPr>
          <p:spPr>
            <a:xfrm>
              <a:off x="2412773" y="1295400"/>
              <a:ext cx="179364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  <p:sp>
          <p:nvSpPr>
            <p:cNvPr id="417" name="Rounded Rectangle 416"/>
            <p:cNvSpPr/>
            <p:nvPr/>
          </p:nvSpPr>
          <p:spPr>
            <a:xfrm>
              <a:off x="2084204" y="1295400"/>
              <a:ext cx="271426" cy="360000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defTabSz="457200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kern="0" dirty="0">
                <a:solidFill>
                  <a:prstClr val="black"/>
                </a:solidFill>
                <a:latin typeface="Verdana"/>
                <a:ea typeface="+mn-ea"/>
                <a:cs typeface="+mn-cs"/>
              </a:endParaRPr>
            </a:p>
          </p:txBody>
        </p:sp>
      </p:grpSp>
      <p:sp>
        <p:nvSpPr>
          <p:cNvPr id="418" name="Rounded Rectangle 417"/>
          <p:cNvSpPr/>
          <p:nvPr/>
        </p:nvSpPr>
        <p:spPr>
          <a:xfrm>
            <a:off x="7962900" y="1988518"/>
            <a:ext cx="179388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19" name="Oval 418"/>
          <p:cNvSpPr/>
          <p:nvPr/>
        </p:nvSpPr>
        <p:spPr>
          <a:xfrm>
            <a:off x="798988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0" name="Rounded Rectangle 419"/>
          <p:cNvSpPr/>
          <p:nvPr/>
        </p:nvSpPr>
        <p:spPr>
          <a:xfrm>
            <a:off x="7732713" y="1988518"/>
            <a:ext cx="180975" cy="360362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1" name="Oval 420"/>
          <p:cNvSpPr/>
          <p:nvPr/>
        </p:nvSpPr>
        <p:spPr>
          <a:xfrm>
            <a:off x="7764463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dirty="0">
                <a:solidFill>
                  <a:prstClr val="white"/>
                </a:solidFill>
                <a:latin typeface="Verdana"/>
                <a:ea typeface="+mn-ea"/>
                <a:cs typeface="+mn-cs"/>
              </a:rPr>
              <a:t>0</a:t>
            </a:r>
          </a:p>
        </p:txBody>
      </p:sp>
      <p:sp>
        <p:nvSpPr>
          <p:cNvPr id="422" name="Rounded Rectangle 421"/>
          <p:cNvSpPr/>
          <p:nvPr/>
        </p:nvSpPr>
        <p:spPr>
          <a:xfrm>
            <a:off x="2627313" y="1988518"/>
            <a:ext cx="179387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3" name="Oval 422"/>
          <p:cNvSpPr/>
          <p:nvPr/>
        </p:nvSpPr>
        <p:spPr>
          <a:xfrm>
            <a:off x="2659063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4" name="Rounded Rectangle 423"/>
          <p:cNvSpPr/>
          <p:nvPr/>
        </p:nvSpPr>
        <p:spPr>
          <a:xfrm>
            <a:off x="4267200" y="1988518"/>
            <a:ext cx="17938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5" name="Oval 424"/>
          <p:cNvSpPr/>
          <p:nvPr/>
        </p:nvSpPr>
        <p:spPr>
          <a:xfrm>
            <a:off x="430053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6" name="Rounded Rectangle 425"/>
          <p:cNvSpPr/>
          <p:nvPr/>
        </p:nvSpPr>
        <p:spPr>
          <a:xfrm>
            <a:off x="2851925" y="1988518"/>
            <a:ext cx="719138" cy="360362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black"/>
              </a:solidFill>
              <a:latin typeface="Verdana"/>
              <a:ea typeface="+mn-ea"/>
              <a:cs typeface="+mn-cs"/>
            </a:endParaRPr>
          </a:p>
        </p:txBody>
      </p:sp>
      <p:sp>
        <p:nvSpPr>
          <p:cNvPr id="427" name="Oval 426"/>
          <p:cNvSpPr/>
          <p:nvPr/>
        </p:nvSpPr>
        <p:spPr>
          <a:xfrm>
            <a:off x="2890838" y="2019300"/>
            <a:ext cx="76200" cy="76200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 fontAlgn="auto">
              <a:spcBef>
                <a:spcPts val="0"/>
              </a:spcBef>
              <a:spcAft>
                <a:spcPts val="0"/>
              </a:spcAft>
              <a:defRPr/>
            </a:pPr>
            <a:endParaRPr lang="en-US" kern="0" dirty="0">
              <a:solidFill>
                <a:prstClr val="white"/>
              </a:solidFill>
              <a:latin typeface="Verdana"/>
              <a:ea typeface="+mn-ea"/>
              <a:cs typeface="+mn-cs"/>
            </a:endParaRPr>
          </a:p>
        </p:txBody>
      </p:sp>
      <p:grpSp>
        <p:nvGrpSpPr>
          <p:cNvPr id="428" name="Group 427"/>
          <p:cNvGrpSpPr>
            <a:grpSpLocks/>
          </p:cNvGrpSpPr>
          <p:nvPr/>
        </p:nvGrpSpPr>
        <p:grpSpPr bwMode="auto">
          <a:xfrm>
            <a:off x="3627438" y="1988518"/>
            <a:ext cx="4835525" cy="360362"/>
            <a:chOff x="3627083" y="1988521"/>
            <a:chExt cx="4835717" cy="360003"/>
          </a:xfrm>
        </p:grpSpPr>
        <p:grpSp>
          <p:nvGrpSpPr>
            <p:cNvPr id="38963" name="Group 428"/>
            <p:cNvGrpSpPr>
              <a:grpSpLocks/>
            </p:cNvGrpSpPr>
            <p:nvPr/>
          </p:nvGrpSpPr>
          <p:grpSpPr bwMode="auto">
            <a:xfrm>
              <a:off x="3627083" y="1988521"/>
              <a:ext cx="590573" cy="360000"/>
              <a:chOff x="3779483" y="2382583"/>
              <a:chExt cx="590573" cy="360000"/>
            </a:xfrm>
          </p:grpSpPr>
          <p:sp>
            <p:nvSpPr>
              <p:cNvPr id="435" name="Rounded Rectangle 434"/>
              <p:cNvSpPr/>
              <p:nvPr/>
            </p:nvSpPr>
            <p:spPr>
              <a:xfrm>
                <a:off x="4189074" y="2382583"/>
                <a:ext cx="180982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6" name="Rounded Rectangle 435"/>
              <p:cNvSpPr/>
              <p:nvPr/>
            </p:nvSpPr>
            <p:spPr>
              <a:xfrm>
                <a:off x="3779483" y="2382583"/>
                <a:ext cx="36037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</p:grpSp>
        <p:grpSp>
          <p:nvGrpSpPr>
            <p:cNvPr id="38964" name="Group 429"/>
            <p:cNvGrpSpPr>
              <a:grpSpLocks/>
            </p:cNvGrpSpPr>
            <p:nvPr/>
          </p:nvGrpSpPr>
          <p:grpSpPr bwMode="auto">
            <a:xfrm>
              <a:off x="6592651" y="1988522"/>
              <a:ext cx="1870149" cy="360002"/>
              <a:chOff x="6633589" y="1294784"/>
              <a:chExt cx="1870149" cy="360002"/>
            </a:xfrm>
          </p:grpSpPr>
          <p:sp>
            <p:nvSpPr>
              <p:cNvPr id="431" name="Rounded Rectangle 430"/>
              <p:cNvSpPr/>
              <p:nvPr/>
            </p:nvSpPr>
            <p:spPr>
              <a:xfrm>
                <a:off x="7043180" y="1294786"/>
                <a:ext cx="180982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2" name="Rounded Rectangle 431"/>
              <p:cNvSpPr/>
              <p:nvPr/>
            </p:nvSpPr>
            <p:spPr>
              <a:xfrm>
                <a:off x="6633589" y="1294784"/>
                <a:ext cx="36037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3" name="Rounded Rectangle 432"/>
              <p:cNvSpPr/>
              <p:nvPr/>
            </p:nvSpPr>
            <p:spPr>
              <a:xfrm>
                <a:off x="7273376" y="1294786"/>
                <a:ext cx="450868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  <p:sp>
            <p:nvSpPr>
              <p:cNvPr id="434" name="Rounded Rectangle 433"/>
              <p:cNvSpPr/>
              <p:nvPr/>
            </p:nvSpPr>
            <p:spPr>
              <a:xfrm>
                <a:off x="8233852" y="1294786"/>
                <a:ext cx="269886" cy="360000"/>
              </a:xfrm>
              <a:prstGeom prst="roundRect">
                <a:avLst/>
              </a:prstGeom>
              <a:ln/>
              <a:effectLst/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defTabSz="45720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kern="0" dirty="0">
                  <a:solidFill>
                    <a:prstClr val="black"/>
                  </a:solidFill>
                  <a:latin typeface="Verdana"/>
                  <a:ea typeface="+mn-ea"/>
                  <a:cs typeface="+mn-cs"/>
                </a:endParaRPr>
              </a:p>
            </p:txBody>
          </p:sp>
        </p:grp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34445"/>
            <a:ext cx="8229600" cy="349171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/>
              <a:t>Contiguous allocation into regions</a:t>
            </a:r>
          </a:p>
          <a:p>
            <a:pPr lvl="1">
              <a:defRPr/>
            </a:pPr>
            <a:r>
              <a:rPr lang="en-US" sz="2400" dirty="0"/>
              <a:t>256B lines and 32KB blocks</a:t>
            </a:r>
            <a:endParaRPr lang="en-US" sz="2400" dirty="0">
              <a:solidFill>
                <a:srgbClr val="FF0000"/>
              </a:solidFill>
            </a:endParaRPr>
          </a:p>
          <a:p>
            <a:pPr lvl="1">
              <a:defRPr/>
            </a:pPr>
            <a:r>
              <a:rPr lang="en-US" sz="2400" dirty="0"/>
              <a:t>Objects span lines but not blocks</a:t>
            </a:r>
          </a:p>
          <a:p>
            <a:pPr>
              <a:defRPr/>
            </a:pPr>
            <a:r>
              <a:rPr lang="en-US" sz="2800" dirty="0"/>
              <a:t>Simple mark phase</a:t>
            </a:r>
          </a:p>
          <a:p>
            <a:pPr lvl="1">
              <a:defRPr/>
            </a:pPr>
            <a:r>
              <a:rPr lang="en-US" sz="2400" dirty="0"/>
              <a:t>Mark objects and containing regions</a:t>
            </a:r>
          </a:p>
          <a:p>
            <a:pPr>
              <a:defRPr/>
            </a:pPr>
            <a:r>
              <a:rPr lang="en-US" sz="2800" dirty="0"/>
              <a:t>Free unmarked regions </a:t>
            </a:r>
          </a:p>
          <a:p>
            <a:pPr>
              <a:defRPr/>
            </a:pPr>
            <a:r>
              <a:rPr lang="en-US" sz="2800" dirty="0"/>
              <a:t>Recycled allocation and defragmentation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25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9600" y="1547500"/>
            <a:ext cx="7918450" cy="369332"/>
            <a:chOff x="609600" y="1547500"/>
            <a:chExt cx="7918450" cy="369332"/>
          </a:xfrm>
        </p:grpSpPr>
        <p:sp>
          <p:nvSpPr>
            <p:cNvPr id="4" name="TextBox 3"/>
            <p:cNvSpPr txBox="1"/>
            <p:nvPr/>
          </p:nvSpPr>
          <p:spPr>
            <a:xfrm>
              <a:off x="4156265" y="1547500"/>
              <a:ext cx="7887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block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609600" y="1732166"/>
              <a:ext cx="3376613" cy="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5151437" y="1732166"/>
              <a:ext cx="3376613" cy="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546850" y="2492896"/>
            <a:ext cx="1981200" cy="369332"/>
            <a:chOff x="6546850" y="2492896"/>
            <a:chExt cx="1981200" cy="369332"/>
          </a:xfrm>
        </p:grpSpPr>
        <p:sp>
          <p:nvSpPr>
            <p:cNvPr id="89" name="TextBox 88"/>
            <p:cNvSpPr txBox="1"/>
            <p:nvPr/>
          </p:nvSpPr>
          <p:spPr>
            <a:xfrm>
              <a:off x="7289434" y="2492896"/>
              <a:ext cx="5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line</a:t>
              </a:r>
            </a:p>
          </p:txBody>
        </p:sp>
        <p:cxnSp>
          <p:nvCxnSpPr>
            <p:cNvPr id="90" name="Straight Connector 89"/>
            <p:cNvCxnSpPr/>
            <p:nvPr/>
          </p:nvCxnSpPr>
          <p:spPr>
            <a:xfrm>
              <a:off x="6546850" y="2677562"/>
              <a:ext cx="552127" cy="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7975923" y="2677562"/>
              <a:ext cx="552127" cy="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1475656" y="1232972"/>
            <a:ext cx="4033334" cy="611852"/>
            <a:chOff x="2553816" y="1547500"/>
            <a:chExt cx="4033334" cy="611852"/>
          </a:xfrm>
        </p:grpSpPr>
        <p:sp>
          <p:nvSpPr>
            <p:cNvPr id="99" name="TextBox 98"/>
            <p:cNvSpPr txBox="1"/>
            <p:nvPr/>
          </p:nvSpPr>
          <p:spPr>
            <a:xfrm>
              <a:off x="3600158" y="1547500"/>
              <a:ext cx="19541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recyclable lines</a:t>
              </a:r>
            </a:p>
          </p:txBody>
        </p:sp>
        <p:cxnSp>
          <p:nvCxnSpPr>
            <p:cNvPr id="100" name="Straight Connector 99"/>
            <p:cNvCxnSpPr>
              <a:endCxn id="99" idx="1"/>
            </p:cNvCxnSpPr>
            <p:nvPr/>
          </p:nvCxnSpPr>
          <p:spPr>
            <a:xfrm flipV="1">
              <a:off x="2553816" y="1732166"/>
              <a:ext cx="1046342" cy="427186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>
              <a:stCxn id="99" idx="3"/>
            </p:cNvCxnSpPr>
            <p:nvPr/>
          </p:nvCxnSpPr>
          <p:spPr>
            <a:xfrm>
              <a:off x="5554276" y="1732166"/>
              <a:ext cx="1032874" cy="427186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899592" y="1248356"/>
            <a:ext cx="1980456" cy="731028"/>
            <a:chOff x="899592" y="1248356"/>
            <a:chExt cx="1980456" cy="731028"/>
          </a:xfrm>
        </p:grpSpPr>
        <p:sp>
          <p:nvSpPr>
            <p:cNvPr id="123" name="TextBox 122"/>
            <p:cNvSpPr txBox="1"/>
            <p:nvPr/>
          </p:nvSpPr>
          <p:spPr>
            <a:xfrm>
              <a:off x="899592" y="1248356"/>
              <a:ext cx="15824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object mark</a:t>
              </a:r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 flipV="1">
              <a:off x="2448000" y="1484784"/>
              <a:ext cx="432048" cy="494600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3576638" y="1248356"/>
            <a:ext cx="1499418" cy="1100521"/>
            <a:chOff x="3576638" y="1248356"/>
            <a:chExt cx="1499418" cy="1100521"/>
          </a:xfrm>
        </p:grpSpPr>
        <p:sp>
          <p:nvSpPr>
            <p:cNvPr id="122" name="TextBox 121"/>
            <p:cNvSpPr txBox="1"/>
            <p:nvPr/>
          </p:nvSpPr>
          <p:spPr>
            <a:xfrm>
              <a:off x="3801348" y="1248356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line mark</a:t>
              </a:r>
            </a:p>
          </p:txBody>
        </p:sp>
        <p:cxnSp>
          <p:nvCxnSpPr>
            <p:cNvPr id="137" name="Straight Connector 136"/>
            <p:cNvCxnSpPr/>
            <p:nvPr/>
          </p:nvCxnSpPr>
          <p:spPr>
            <a:xfrm flipV="1">
              <a:off x="3576638" y="1421911"/>
              <a:ext cx="275282" cy="926966"/>
            </a:xfrm>
            <a:prstGeom prst="line">
              <a:avLst/>
            </a:prstGeom>
            <a:effectLst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322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709"/>
    </mc:Choice>
    <mc:Fallback xmlns="">
      <p:transition xmlns:p14="http://schemas.microsoft.com/office/powerpoint/2010/main" spd="slow" advTm="6370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6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9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1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3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4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6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7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8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9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1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2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3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4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6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7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2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20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2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20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20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2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2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2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2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20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2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20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2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20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20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2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20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20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0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20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20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2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6" dur="2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2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20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5" dur="2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2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2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2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2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2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2" fill="hold">
                      <p:stCondLst>
                        <p:cond delay="indefinite"/>
                      </p:stCondLst>
                      <p:childTnLst>
                        <p:par>
                          <p:cTn id="253" fill="hold">
                            <p:stCondLst>
                              <p:cond delay="0"/>
                            </p:stCondLst>
                            <p:childTnLst>
                              <p:par>
                                <p:cTn id="2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363" grpId="0" animBg="1"/>
      <p:bldP spid="365" grpId="0" animBg="1"/>
      <p:bldP spid="366" grpId="0" animBg="1"/>
      <p:bldP spid="367" grpId="0" animBg="1"/>
      <p:bldP spid="367" grpId="1" animBg="1"/>
      <p:bldP spid="368" grpId="0" animBg="1"/>
      <p:bldP spid="368" grpId="1" animBg="1"/>
      <p:bldP spid="369" grpId="0" animBg="1"/>
      <p:bldP spid="369" grpId="1" animBg="1"/>
      <p:bldP spid="370" grpId="0" animBg="1"/>
      <p:bldP spid="370" grpId="1" animBg="1"/>
      <p:bldP spid="371" grpId="0" animBg="1"/>
      <p:bldP spid="372" grpId="0" animBg="1"/>
      <p:bldP spid="372" grpId="1" animBg="1"/>
      <p:bldP spid="373" grpId="0" animBg="1"/>
      <p:bldP spid="373" grpId="1" animBg="1"/>
      <p:bldP spid="374" grpId="0" animBg="1"/>
      <p:bldP spid="375" grpId="0" animBg="1"/>
      <p:bldP spid="376" grpId="0" animBg="1"/>
      <p:bldP spid="376" grpId="1" animBg="1"/>
      <p:bldP spid="377" grpId="0" animBg="1"/>
      <p:bldP spid="377" grpId="1" animBg="1"/>
      <p:bldP spid="378" grpId="0" animBg="1"/>
      <p:bldP spid="378" grpId="1" animBg="1"/>
      <p:bldP spid="379" grpId="0" animBg="1"/>
      <p:bldP spid="379" grpId="1" animBg="1"/>
      <p:bldP spid="380" grpId="0" animBg="1"/>
      <p:bldP spid="380" grpId="1" animBg="1"/>
      <p:bldP spid="381" grpId="0" animBg="1"/>
      <p:bldP spid="381" grpId="1" animBg="1"/>
      <p:bldP spid="382" grpId="0" animBg="1"/>
      <p:bldP spid="382" grpId="1" animBg="1"/>
      <p:bldP spid="383" grpId="0" animBg="1"/>
      <p:bldP spid="383" grpId="1" animBg="1"/>
      <p:bldP spid="384" grpId="0" animBg="1"/>
      <p:bldP spid="385" grpId="0" animBg="1"/>
      <p:bldP spid="386" grpId="0" animBg="1"/>
      <p:bldP spid="386" grpId="1" animBg="1"/>
      <p:bldP spid="387" grpId="0" animBg="1"/>
      <p:bldP spid="387" grpId="1" animBg="1"/>
      <p:bldP spid="388" grpId="0" animBg="1"/>
      <p:bldP spid="388" grpId="1" animBg="1"/>
      <p:bldP spid="389" grpId="0" animBg="1"/>
      <p:bldP spid="389" grpId="1" animBg="1"/>
      <p:bldP spid="418" grpId="0" animBg="1"/>
      <p:bldP spid="419" grpId="0" animBg="1"/>
      <p:bldP spid="419" grpId="1" animBg="1"/>
      <p:bldP spid="420" grpId="0" animBg="1"/>
      <p:bldP spid="421" grpId="0" animBg="1"/>
      <p:bldP spid="421" grpId="1" animBg="1"/>
      <p:bldP spid="422" grpId="0" animBg="1"/>
      <p:bldP spid="423" grpId="0" animBg="1"/>
      <p:bldP spid="423" grpId="1" animBg="1"/>
      <p:bldP spid="424" grpId="0" animBg="1"/>
      <p:bldP spid="425" grpId="0" animBg="1"/>
      <p:bldP spid="425" grpId="1" animBg="1"/>
      <p:bldP spid="426" grpId="0" animBg="1"/>
      <p:bldP spid="427" grpId="0" animBg="1"/>
      <p:bldP spid="427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racing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442282"/>
            <a:ext cx="6480000" cy="2160240"/>
          </a:xfrm>
          <a:prstGeom prst="rect">
            <a:avLst/>
          </a:prstGeom>
          <a:ln>
            <a:noFill/>
          </a:ln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1" name="Picture 10" descr="rc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4322602"/>
            <a:ext cx="6480000" cy="2160240"/>
          </a:xfrm>
          <a:prstGeom prst="rect">
            <a:avLst/>
          </a:prstGeom>
          <a:ln>
            <a:noFill/>
          </a:ln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2" name="Picture 11" descr="mccarthy.jpg"/>
          <p:cNvPicPr>
            <a:picLocks noChangeAspect="1"/>
          </p:cNvPicPr>
          <p:nvPr/>
        </p:nvPicPr>
        <p:blipFill>
          <a:blip r:embed="rId5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1" y="1298266"/>
            <a:ext cx="1728191" cy="2520280"/>
          </a:xfrm>
          <a:prstGeom prst="rect">
            <a:avLst/>
          </a:prstGeom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pic>
        <p:nvPicPr>
          <p:cNvPr id="13" name="Picture 12" descr="collins.jpg"/>
          <p:cNvPicPr>
            <a:picLocks noChangeAspect="1"/>
          </p:cNvPicPr>
          <p:nvPr/>
        </p:nvPicPr>
        <p:blipFill>
          <a:blip r:embed="rId6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4178586"/>
            <a:ext cx="1728192" cy="2520280"/>
          </a:xfrm>
          <a:prstGeom prst="rect">
            <a:avLst/>
          </a:prstGeom>
          <a:effectLst>
            <a:outerShdw blurRad="508000" dist="190500" dir="2700000" algn="tl" rotWithShape="0">
              <a:srgbClr val="000000">
                <a:alpha val="50000"/>
              </a:srgbClr>
            </a:outerShdw>
          </a:effec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The Birth of GC (1960)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786A1-FD3E-AA4A-B9E6-C86149DBB70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53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Garbage collection was introduced in LISP [McCarthy, 1960] and it has gained popularity through Java and .NET</a:t>
            </a:r>
          </a:p>
          <a:p>
            <a:r>
              <a:rPr lang="en-US" sz="2800" dirty="0"/>
              <a:t>It is also included in languages such as Haskell, JavaScript, PHP, Perl, Python, and Smalltalk</a:t>
            </a:r>
          </a:p>
          <a:p>
            <a:r>
              <a:rPr lang="en-US" sz="2800" dirty="0"/>
              <a:t>Today garbage collection is ubiquitous</a:t>
            </a:r>
          </a:p>
          <a:p>
            <a:r>
              <a:rPr lang="en-US" sz="2800" dirty="0"/>
              <a:t>Garbage collection is an integral part of modern programming languages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1E3114-D1FF-A44E-A8B0-52B95EB6782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3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Collected Languages</a:t>
            </a:r>
          </a:p>
        </p:txBody>
      </p:sp>
      <p:pic>
        <p:nvPicPr>
          <p:cNvPr id="4" name="Picture 3" descr="gc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32" y="1417638"/>
            <a:ext cx="6052031" cy="535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8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Programs require data to execute and this data is typically stored in memory</a:t>
            </a:r>
          </a:p>
          <a:p>
            <a:r>
              <a:rPr lang="en-US" sz="2800" dirty="0"/>
              <a:t>Memory can be allocated</a:t>
            </a:r>
          </a:p>
          <a:p>
            <a:pPr lvl="1"/>
            <a:r>
              <a:rPr lang="en-US" sz="2400" b="1" dirty="0"/>
              <a:t>statically</a:t>
            </a:r>
            <a:r>
              <a:rPr lang="en-US" sz="2400" dirty="0"/>
              <a:t> where memory requirements for the data are fixed ahead-of-time</a:t>
            </a:r>
          </a:p>
          <a:p>
            <a:pPr lvl="1"/>
            <a:r>
              <a:rPr lang="en-US" sz="2400" dirty="0"/>
              <a:t>on the </a:t>
            </a:r>
            <a:r>
              <a:rPr lang="en-US" sz="2400" b="1" dirty="0"/>
              <a:t>stack</a:t>
            </a:r>
            <a:r>
              <a:rPr lang="en-US" sz="2400" dirty="0"/>
              <a:t> where the lifetime of the data is tightly bound with the currently executing method</a:t>
            </a:r>
          </a:p>
          <a:p>
            <a:pPr lvl="1"/>
            <a:r>
              <a:rPr lang="en-US" sz="2400" b="1" dirty="0"/>
              <a:t>dynamically</a:t>
            </a:r>
            <a:r>
              <a:rPr lang="en-US" sz="2400" dirty="0"/>
              <a:t>, where memory requirements are determined during execution – potentially changing between individual executions of the same program</a:t>
            </a:r>
          </a:p>
        </p:txBody>
      </p:sp>
    </p:spTree>
    <p:extLst>
      <p:ext uri="{BB962C8B-B14F-4D97-AF65-F5344CB8AC3E}">
        <p14:creationId xmlns:p14="http://schemas.microsoft.com/office/powerpoint/2010/main" val="1490378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Dynamically allocated memory can be managed either explicitly or automatically by the program</a:t>
            </a:r>
          </a:p>
          <a:p>
            <a:r>
              <a:rPr lang="en-US" sz="2800" dirty="0"/>
              <a:t>Popular programming languages, such as C/C++ require the programmer to explicitly manage memory through primitives</a:t>
            </a:r>
          </a:p>
          <a:p>
            <a:pPr lvl="1"/>
            <a:r>
              <a:rPr lang="en-US" sz="2400" dirty="0"/>
              <a:t>malloc and free for C</a:t>
            </a:r>
          </a:p>
          <a:p>
            <a:pPr lvl="1"/>
            <a:r>
              <a:rPr lang="en-US" sz="2400" dirty="0"/>
              <a:t>tedious and error-prone. </a:t>
            </a:r>
          </a:p>
          <a:p>
            <a:r>
              <a:rPr lang="en-US" sz="2800" dirty="0"/>
              <a:t>Managed languages, such as Java/.NET use a garbage collector to automatically free memory</a:t>
            </a:r>
          </a:p>
        </p:txBody>
      </p:sp>
    </p:spTree>
    <p:extLst>
      <p:ext uri="{BB962C8B-B14F-4D97-AF65-F5344CB8AC3E}">
        <p14:creationId xmlns:p14="http://schemas.microsoft.com/office/powerpoint/2010/main" val="1628806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The area of memory used for dynamic object allocation is known as the </a:t>
            </a:r>
            <a:r>
              <a:rPr lang="en-US" sz="2800" b="1" i="1" dirty="0"/>
              <a:t>heap</a:t>
            </a:r>
          </a:p>
          <a:p>
            <a:r>
              <a:rPr lang="en-US" sz="2800" dirty="0"/>
              <a:t>The process of reclaiming unused memory is known as </a:t>
            </a:r>
            <a:r>
              <a:rPr lang="en-US" sz="2800" b="1" i="1" dirty="0"/>
              <a:t>garbage collection</a:t>
            </a:r>
            <a:r>
              <a:rPr lang="en-US" sz="2800" dirty="0"/>
              <a:t>, a term coined by McCarthy </a:t>
            </a:r>
          </a:p>
          <a:p>
            <a:r>
              <a:rPr lang="en-US" sz="2800" dirty="0"/>
              <a:t>Following Dijkstra, from the point of view of the garbage collector, the term </a:t>
            </a:r>
            <a:r>
              <a:rPr lang="en-US" sz="2800" b="1" i="1" dirty="0"/>
              <a:t>mutator</a:t>
            </a:r>
            <a:r>
              <a:rPr lang="en-US" sz="2800" dirty="0"/>
              <a:t> refers the application or program that mutates the heap</a:t>
            </a:r>
          </a:p>
          <a:p>
            <a:pPr lvl="1"/>
            <a:r>
              <a:rPr lang="en-US" sz="2400" b="1" dirty="0"/>
              <a:t>Mutator time </a:t>
            </a:r>
            <a:r>
              <a:rPr lang="en-US" sz="2400" dirty="0"/>
              <a:t>-</a:t>
            </a:r>
            <a:r>
              <a:rPr lang="en-US" sz="2400" b="1" dirty="0"/>
              <a:t> </a:t>
            </a:r>
            <a:r>
              <a:rPr lang="en-US" sz="2400" dirty="0"/>
              <a:t>the time when the mutator is running </a:t>
            </a:r>
          </a:p>
          <a:p>
            <a:pPr lvl="1"/>
            <a:r>
              <a:rPr lang="en-US" sz="2400" b="1" dirty="0"/>
              <a:t>GC time </a:t>
            </a:r>
            <a:r>
              <a:rPr lang="en-US" sz="2400" dirty="0"/>
              <a:t>- the time when the garbage collector is running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4047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Collectors that must stop the mutator to perform collection are known as </a:t>
            </a:r>
            <a:r>
              <a:rPr lang="en-US" sz="2800" b="1" i="1" dirty="0"/>
              <a:t>stop the world </a:t>
            </a:r>
            <a:r>
              <a:rPr lang="en-US" sz="2800" dirty="0"/>
              <a:t>collectors</a:t>
            </a:r>
          </a:p>
          <a:p>
            <a:r>
              <a:rPr lang="en-US" sz="2800" b="1" dirty="0"/>
              <a:t>Concurrent </a:t>
            </a:r>
            <a:r>
              <a:rPr lang="en-US" sz="2800" dirty="0"/>
              <a:t>collectors reclaim objects while the application continues to execute</a:t>
            </a:r>
          </a:p>
          <a:p>
            <a:r>
              <a:rPr lang="en-US" sz="2800" dirty="0"/>
              <a:t>Collectors that employ more than one thread to do the collection work are </a:t>
            </a:r>
            <a:r>
              <a:rPr lang="en-US" sz="2800" b="1" i="1" dirty="0"/>
              <a:t>paralle</a:t>
            </a:r>
            <a:r>
              <a:rPr lang="en-US" sz="2800" dirty="0"/>
              <a:t>l collectors. A parallel collector can either be stop the world or concurrent</a:t>
            </a:r>
          </a:p>
          <a:p>
            <a:r>
              <a:rPr lang="en-US" sz="2800" dirty="0"/>
              <a:t>Some collectors require knowledge of the runtime roots, all references into the heap held by runtime including stacks, registers, statics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69793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1|12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2|16.7|6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2|11.7|9.4|1.5|1.2|1.9|1.9|3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212121"/>
      </a:dk2>
      <a:lt2>
        <a:srgbClr val="CDD4D7"/>
      </a:lt2>
      <a:accent1>
        <a:srgbClr val="1D86CD"/>
      </a:accent1>
      <a:accent2>
        <a:srgbClr val="732E9A"/>
      </a:accent2>
      <a:accent3>
        <a:srgbClr val="B50B1B"/>
      </a:accent3>
      <a:accent4>
        <a:srgbClr val="E8950E"/>
      </a:accent4>
      <a:accent5>
        <a:srgbClr val="55992B"/>
      </a:accent5>
      <a:accent6>
        <a:srgbClr val="000000"/>
      </a:accent6>
      <a:hlink>
        <a:srgbClr val="EC4D4D"/>
      </a:hlink>
      <a:folHlink>
        <a:srgbClr val="F8CE8A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1192</Words>
  <Application>Microsoft Office PowerPoint</Application>
  <PresentationFormat>On-screen Show (4:3)</PresentationFormat>
  <Paragraphs>262</Paragraphs>
  <Slides>25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Calibri</vt:lpstr>
      <vt:lpstr>Lucida Grande</vt:lpstr>
      <vt:lpstr>Times</vt:lpstr>
      <vt:lpstr>Verdana</vt:lpstr>
      <vt:lpstr>Wingdings</vt:lpstr>
      <vt:lpstr>Zapf Dingbats</vt:lpstr>
      <vt:lpstr>Office Theme</vt:lpstr>
      <vt:lpstr>1_Office Theme</vt:lpstr>
      <vt:lpstr>Introduction to Garbage Collection</vt:lpstr>
      <vt:lpstr>Garbage Collection</vt:lpstr>
      <vt:lpstr>The Birth of GC (1960)</vt:lpstr>
      <vt:lpstr>Garbage Collection</vt:lpstr>
      <vt:lpstr>Garbage Collected Languages</vt:lpstr>
      <vt:lpstr>Memory Management</vt:lpstr>
      <vt:lpstr>Memory Management</vt:lpstr>
      <vt:lpstr>Terminology</vt:lpstr>
      <vt:lpstr>Terminology</vt:lpstr>
      <vt:lpstr>Simple Example</vt:lpstr>
      <vt:lpstr>GC Fundamentals Algorithmic Components</vt:lpstr>
      <vt:lpstr>Contiguous Allocator</vt:lpstr>
      <vt:lpstr>Free list Allocator</vt:lpstr>
      <vt:lpstr>Tracing [McCarthy1960]</vt:lpstr>
      <vt:lpstr>Reference Counting [Collins 1960]</vt:lpstr>
      <vt:lpstr>GC Fundamentals Canonical Garbage Collectors</vt:lpstr>
      <vt:lpstr>GC Fundamentals The Time–Space Tradeoff</vt:lpstr>
      <vt:lpstr>Mark-Sweep (Free List Allocation + Trace + Sweep-to-Free)</vt:lpstr>
      <vt:lpstr>Mark-Compact (Bump Allocation + Trace + Compact)</vt:lpstr>
      <vt:lpstr>Semi-Space (Bump Allocation + Trace + Evacuate)</vt:lpstr>
      <vt:lpstr>Sweep-To-Region and Mark-Region</vt:lpstr>
      <vt:lpstr>Mark-Region (Bump Allocation + Trace + Sweep-to-Region)</vt:lpstr>
      <vt:lpstr>Naïve Mark-Region</vt:lpstr>
      <vt:lpstr>Generational [Ungar 1984]</vt:lpstr>
      <vt:lpstr>Immix [Blackburn and McKinley 2008]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Garbage Collection</dc:title>
  <dc:subject/>
  <dc:creator>Rifat Shahriyar</dc:creator>
  <cp:keywords/>
  <dc:description/>
  <cp:lastModifiedBy>Dr. Rifat Shahriyar</cp:lastModifiedBy>
  <cp:revision>36</cp:revision>
  <dcterms:created xsi:type="dcterms:W3CDTF">2015-11-10T04:29:31Z</dcterms:created>
  <dcterms:modified xsi:type="dcterms:W3CDTF">2022-01-16T13:53:15Z</dcterms:modified>
  <cp:category/>
</cp:coreProperties>
</file>