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6" r:id="rId2"/>
    <p:sldId id="327" r:id="rId3"/>
    <p:sldId id="257" r:id="rId4"/>
    <p:sldId id="258" r:id="rId5"/>
    <p:sldId id="275" r:id="rId6"/>
    <p:sldId id="280" r:id="rId7"/>
    <p:sldId id="281" r:id="rId8"/>
    <p:sldId id="282" r:id="rId9"/>
    <p:sldId id="283" r:id="rId10"/>
    <p:sldId id="284" r:id="rId11"/>
    <p:sldId id="290" r:id="rId12"/>
    <p:sldId id="287" r:id="rId13"/>
    <p:sldId id="288" r:id="rId14"/>
    <p:sldId id="289" r:id="rId15"/>
    <p:sldId id="328" r:id="rId16"/>
    <p:sldId id="269" r:id="rId17"/>
    <p:sldId id="270" r:id="rId18"/>
    <p:sldId id="271" r:id="rId19"/>
    <p:sldId id="329" r:id="rId20"/>
    <p:sldId id="274" r:id="rId21"/>
    <p:sldId id="330" r:id="rId22"/>
  </p:sldIdLst>
  <p:sldSz cx="9906000" cy="6858000" type="A4"/>
  <p:notesSz cx="6648450" cy="9780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84992" autoAdjust="0"/>
  </p:normalViewPr>
  <p:slideViewPr>
    <p:cSldViewPr>
      <p:cViewPr>
        <p:scale>
          <a:sx n="100" d="100"/>
          <a:sy n="100" d="100"/>
        </p:scale>
        <p:origin x="280" y="-2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18" y="-102"/>
      </p:cViewPr>
      <p:guideLst>
        <p:guide orient="horz" pos="3081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F837EA3-CB39-4152-A7C2-8E7D7EC7181A}" type="datetimeFigureOut">
              <a:rPr lang="en-US" smtClean="0"/>
              <a:pPr/>
              <a:t>5/30/16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346B0ACC-F146-4D1F-9A8B-F74D185A57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29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5A96294-11B4-438E-909C-B5B594B39077}" type="datetimeFigureOut">
              <a:rPr lang="en-US" smtClean="0"/>
              <a:pPr/>
              <a:t>5/30/16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275" y="733425"/>
            <a:ext cx="52959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1" rIns="92303" bIns="461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5779"/>
            <a:ext cx="5318760" cy="4401264"/>
          </a:xfrm>
          <a:prstGeom prst="rect">
            <a:avLst/>
          </a:prstGeom>
        </p:spPr>
        <p:txBody>
          <a:bodyPr vert="horz" lIns="92303" tIns="46151" rIns="92303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F167FA2B-06D3-4ED4-8C88-6FD5D4B5C9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7FA2B-06D3-4ED4-8C88-6FD5D4B5C9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8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6275" y="733425"/>
            <a:ext cx="52959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7FA2B-06D3-4ED4-8C88-6FD5D4B5C9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6275" y="733425"/>
            <a:ext cx="52959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math.h</a:t>
            </a:r>
            <a:r>
              <a:rPr lang="en-US" smtClean="0"/>
              <a:t>, </a:t>
            </a:r>
            <a:r>
              <a:rPr lang="en-US" err="1" smtClean="0"/>
              <a:t>string.h</a:t>
            </a:r>
            <a:r>
              <a:rPr lang="en-US" smtClean="0"/>
              <a:t>, </a:t>
            </a:r>
            <a:r>
              <a:rPr lang="en-US" err="1" smtClean="0"/>
              <a:t>stdlib.h</a:t>
            </a:r>
            <a:r>
              <a:rPr lang="en-US" smtClean="0"/>
              <a:t> etc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7FA2B-06D3-4ED4-8C88-6FD5D4B5C9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6275" y="733425"/>
            <a:ext cx="52959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7FA2B-06D3-4ED4-8C88-6FD5D4B5C9A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8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837B-C2BE-1847-A7FD-C21F82458643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611A-6E5C-8E42-B4CC-BCC91DDBF262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AA52-033A-5F4F-ACE5-770473A82F5B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08-CC0A-0B41-B5DE-B30B695FD572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82E0-3664-944E-AD3B-FEADB71EE5A2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5C0F-EADD-0C49-9DDF-4BDF53EEB3BE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3CBB-C54E-4441-B7D0-973B68B5B930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C47A3-D900-5644-A229-09D7571A6E45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3DE2-E815-7045-845D-C3A02DB5B27E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7CEF-6374-AD4F-87B7-A070AADA9252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3BF-608A-6E41-B8EA-1FE747F26CB3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310AE3-194E-EF44-B188-62703BFD9585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3352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Introduction to C</a:t>
            </a:r>
            <a:r>
              <a:rPr lang="en-US" smtClean="0"/>
              <a:t>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first look at 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0200" y="1219200"/>
            <a:ext cx="9245600" cy="2667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tx2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include &lt;</a:t>
            </a:r>
            <a:r>
              <a:rPr lang="en-US" sz="2400" err="1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stdio.h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err="1" smtClean="0">
                <a:cs typeface="Courier New" pitchFamily="49" charset="0"/>
              </a:rPr>
              <a:t>int</a:t>
            </a:r>
            <a:r>
              <a:rPr lang="en-US" sz="2400" smtClean="0">
                <a:cs typeface="Courier New" pitchFamily="49" charset="0"/>
              </a:rPr>
              <a:t> </a:t>
            </a:r>
            <a:r>
              <a:rPr lang="en-US" sz="240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main</a:t>
            </a:r>
            <a:r>
              <a:rPr lang="en-US" sz="2400" smtClean="0">
                <a:cs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66"/>
                </a:solidFill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</a:t>
            </a:r>
            <a:r>
              <a:rPr lang="en-US" sz="2400" err="1" smtClean="0">
                <a:cs typeface="Courier New" pitchFamily="49" charset="0"/>
              </a:rPr>
              <a:t>printf</a:t>
            </a:r>
            <a:r>
              <a:rPr lang="en-US" sz="2400" smtClean="0">
                <a:cs typeface="Courier New" pitchFamily="49" charset="0"/>
              </a:rPr>
              <a:t>(“This is a short C program”);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return 0;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>
                <a:solidFill>
                  <a:srgbClr val="FF0066"/>
                </a:solidFill>
                <a:cs typeface="Courier New" pitchFamily="49" charset="0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0200" y="3657600"/>
            <a:ext cx="924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4800" b="1" smtClean="0">
                <a:solidFill>
                  <a:srgbClr val="FF0066"/>
                </a:solidFill>
              </a:rPr>
              <a:t>{ } curly braces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The curly braces are like containers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The code between two braces are called a </a:t>
            </a:r>
            <a:r>
              <a:rPr lang="en-US" sz="2200" i="1" smtClean="0">
                <a:solidFill>
                  <a:schemeClr val="tx2">
                    <a:lumMod val="50000"/>
                  </a:schemeClr>
                </a:solidFill>
              </a:rPr>
              <a:t>block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Missing either brace will generate compile error</a:t>
            </a:r>
            <a:endParaRPr lang="en-US" sz="2200" i="1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endParaRPr lang="en-US" sz="22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first look at 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0200" y="1219200"/>
            <a:ext cx="9245600" cy="2667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tx2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include &lt;</a:t>
            </a:r>
            <a:r>
              <a:rPr lang="en-US" sz="2400" err="1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stdio.h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err="1" smtClean="0">
                <a:cs typeface="Courier New" pitchFamily="49" charset="0"/>
              </a:rPr>
              <a:t>int</a:t>
            </a:r>
            <a:r>
              <a:rPr lang="en-US" sz="2400" smtClean="0">
                <a:cs typeface="Courier New" pitchFamily="49" charset="0"/>
              </a:rPr>
              <a:t> </a:t>
            </a:r>
            <a:r>
              <a:rPr lang="en-US" sz="240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main</a:t>
            </a:r>
            <a:r>
              <a:rPr lang="en-US" sz="2400" smtClean="0">
                <a:cs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66"/>
                </a:solidFill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</a:t>
            </a:r>
            <a:r>
              <a:rPr lang="en-US" sz="2400" err="1" smtClean="0">
                <a:cs typeface="Courier New" pitchFamily="49" charset="0"/>
              </a:rPr>
              <a:t>printf</a:t>
            </a:r>
            <a:r>
              <a:rPr lang="en-US" sz="2400" smtClean="0">
                <a:cs typeface="Courier New" pitchFamily="49" charset="0"/>
              </a:rPr>
              <a:t>(“This is a short C program”);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return 0;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>
                <a:solidFill>
                  <a:srgbClr val="FF0066"/>
                </a:solidFill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2400" smtClean="0">
              <a:solidFill>
                <a:srgbClr val="FF0066"/>
              </a:solidFill>
              <a:cs typeface="Courier New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0200" y="3657600"/>
            <a:ext cx="924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4800" b="1" smtClean="0">
                <a:solidFill>
                  <a:srgbClr val="FF0066"/>
                </a:solidFill>
              </a:rPr>
              <a:t>{ } curly braces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Left curly brace {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Begin the body of function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Right Curly brace }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End of the function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endParaRPr lang="en-US" sz="22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first look at 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0200" y="1219200"/>
            <a:ext cx="9245600" cy="2667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tx2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include &lt;</a:t>
            </a:r>
            <a:r>
              <a:rPr lang="en-US" sz="2400" err="1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stdio.h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err="1" smtClean="0">
                <a:cs typeface="Courier New" pitchFamily="49" charset="0"/>
              </a:rPr>
              <a:t>int</a:t>
            </a:r>
            <a:r>
              <a:rPr lang="en-US" sz="2400" smtClean="0">
                <a:cs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</a:t>
            </a:r>
            <a:r>
              <a:rPr lang="en-US" sz="2400" err="1" smtClean="0">
                <a:solidFill>
                  <a:srgbClr val="FF0066"/>
                </a:solidFill>
                <a:cs typeface="Courier New" pitchFamily="49" charset="0"/>
              </a:rPr>
              <a:t>printf</a:t>
            </a:r>
            <a:r>
              <a:rPr lang="en-US" sz="2400" smtClean="0">
                <a:cs typeface="Courier New" pitchFamily="49" charset="0"/>
              </a:rPr>
              <a:t>(“This is a short C program”);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}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0200" y="3810000"/>
            <a:ext cx="924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4800" b="1" err="1" smtClean="0">
                <a:solidFill>
                  <a:srgbClr val="FF0066"/>
                </a:solidFill>
              </a:rPr>
              <a:t>printf</a:t>
            </a:r>
            <a:endParaRPr lang="en-US" sz="4800" b="1">
              <a:solidFill>
                <a:srgbClr val="FF0066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A function given in </a:t>
            </a:r>
            <a:r>
              <a:rPr lang="en-US" sz="2200" err="1" smtClean="0">
                <a:solidFill>
                  <a:schemeClr val="tx2">
                    <a:lumMod val="50000"/>
                  </a:schemeClr>
                </a:solidFill>
              </a:rPr>
              <a:t>stdio.h</a:t>
            </a:r>
            <a:endParaRPr lang="en-US" sz="220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Prints the text given as the parameter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endParaRPr lang="en-US" sz="22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first look at 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0200" y="1219200"/>
            <a:ext cx="9245600" cy="2667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tx2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include &lt;</a:t>
            </a:r>
            <a:r>
              <a:rPr lang="en-US" sz="2400" err="1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stdio.h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err="1" smtClean="0">
                <a:cs typeface="Courier New" pitchFamily="49" charset="0"/>
              </a:rPr>
              <a:t>int</a:t>
            </a:r>
            <a:r>
              <a:rPr lang="en-US" sz="2400" smtClean="0">
                <a:cs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</a:t>
            </a:r>
            <a:r>
              <a:rPr lang="en-US" sz="2400" err="1" smtClean="0">
                <a:cs typeface="Courier New" pitchFamily="49" charset="0"/>
              </a:rPr>
              <a:t>printf</a:t>
            </a:r>
            <a:r>
              <a:rPr lang="en-US" sz="2400" smtClean="0">
                <a:cs typeface="Courier New" pitchFamily="49" charset="0"/>
              </a:rPr>
              <a:t>(“This is a short C program”)</a:t>
            </a:r>
            <a:r>
              <a:rPr lang="en-US" sz="2400" smtClean="0">
                <a:solidFill>
                  <a:srgbClr val="FF0066"/>
                </a:solidFill>
                <a:cs typeface="Courier New" pitchFamily="49" charset="0"/>
              </a:rPr>
              <a:t>;</a:t>
            </a:r>
            <a:r>
              <a:rPr lang="en-US" sz="2400" smtClean="0">
                <a:cs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}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0200" y="3810000"/>
            <a:ext cx="924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4800" b="1" smtClean="0">
                <a:solidFill>
                  <a:srgbClr val="FF0066"/>
                </a:solidFill>
              </a:rPr>
              <a:t>; (semicolon)</a:t>
            </a:r>
            <a:endParaRPr lang="en-US" sz="4800" b="1">
              <a:solidFill>
                <a:srgbClr val="FF0066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Every C statement must end with a 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Otherwise compiler will generate an error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smtClean="0">
                <a:solidFill>
                  <a:schemeClr val="tx2">
                    <a:lumMod val="50000"/>
                  </a:schemeClr>
                </a:solidFill>
              </a:rPr>
              <a:t>Statement Missing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first look at 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0200" y="1219200"/>
            <a:ext cx="9245600" cy="2667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tx2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include &lt;</a:t>
            </a:r>
            <a:r>
              <a:rPr lang="en-US" sz="2400" err="1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stdio.h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err="1" smtClean="0">
                <a:cs typeface="Courier New" pitchFamily="49" charset="0"/>
              </a:rPr>
              <a:t>int</a:t>
            </a:r>
            <a:r>
              <a:rPr lang="en-US" sz="2400" smtClean="0">
                <a:cs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</a:t>
            </a:r>
            <a:r>
              <a:rPr lang="en-US" sz="2400" err="1" smtClean="0">
                <a:cs typeface="Courier New" pitchFamily="49" charset="0"/>
              </a:rPr>
              <a:t>printf</a:t>
            </a:r>
            <a:r>
              <a:rPr lang="en-US" sz="2400" smtClean="0">
                <a:cs typeface="Courier New" pitchFamily="49" charset="0"/>
              </a:rPr>
              <a:t>(“This is a short C program”);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</a:t>
            </a:r>
            <a:r>
              <a:rPr lang="en-US" sz="2400" smtClean="0">
                <a:solidFill>
                  <a:srgbClr val="FF0066"/>
                </a:solidFill>
                <a:cs typeface="Courier New" pitchFamily="49" charset="0"/>
              </a:rPr>
              <a:t>return 0</a:t>
            </a:r>
            <a:r>
              <a:rPr lang="en-US" sz="2400" smtClean="0"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}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0200" y="3810000"/>
            <a:ext cx="924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4800" b="1" smtClean="0">
                <a:solidFill>
                  <a:srgbClr val="FF0066"/>
                </a:solidFill>
              </a:rPr>
              <a:t>return 0</a:t>
            </a:r>
            <a:endParaRPr lang="en-US" sz="4800" b="1">
              <a:solidFill>
                <a:srgbClr val="FF0066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Indicate how the program exited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return 0 means that execution was successful and there was no error.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abnormal termination is usually signaled by a non-zero return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but there is no standard for how non-zero codes are interpreted.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When a program is called by another program</a:t>
            </a:r>
            <a:endParaRPr lang="en-US" sz="2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A first look at C</a:t>
            </a:r>
            <a:endParaRPr 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350" y="2523706"/>
            <a:ext cx="7359985" cy="280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Programming Tools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Compiler</a:t>
            </a:r>
          </a:p>
          <a:p>
            <a:r>
              <a:rPr lang="en-US" sz="2800"/>
              <a:t>Standard Library</a:t>
            </a:r>
          </a:p>
          <a:p>
            <a:r>
              <a:rPr lang="en-US" sz="2800" smtClean="0"/>
              <a:t>Help </a:t>
            </a:r>
            <a:r>
              <a:rPr lang="en-US" sz="2800"/>
              <a:t>files &amp; </a:t>
            </a:r>
            <a:r>
              <a:rPr lang="en-US" sz="2800" smtClean="0"/>
              <a:t>documentations</a:t>
            </a:r>
          </a:p>
          <a:p>
            <a:r>
              <a:rPr lang="en-US" sz="2800" smtClean="0"/>
              <a:t>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Compilers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What does it do?</a:t>
            </a:r>
          </a:p>
          <a:p>
            <a:pPr lvl="1"/>
            <a:r>
              <a:rPr lang="en-US" sz="2800" smtClean="0"/>
              <a:t>Match </a:t>
            </a:r>
            <a:r>
              <a:rPr lang="en-US" sz="2800"/>
              <a:t>syntax</a:t>
            </a:r>
          </a:p>
          <a:p>
            <a:pPr lvl="1"/>
            <a:r>
              <a:rPr lang="en-US" sz="2800"/>
              <a:t>Find Errors</a:t>
            </a:r>
          </a:p>
          <a:p>
            <a:pPr lvl="1"/>
            <a:r>
              <a:rPr lang="en-US" sz="2800"/>
              <a:t>Prepare object </a:t>
            </a:r>
            <a:r>
              <a:rPr lang="en-US" sz="2800" smtClean="0"/>
              <a:t>code</a:t>
            </a:r>
          </a:p>
          <a:p>
            <a:pPr lvl="2"/>
            <a:r>
              <a:rPr lang="en-US" sz="2800" smtClean="0"/>
              <a:t>instructions in a computer language, usually a machine code</a:t>
            </a:r>
            <a:endParaRPr lang="en-US" sz="2800"/>
          </a:p>
          <a:p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Standard Library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What does it do?</a:t>
            </a:r>
          </a:p>
          <a:p>
            <a:pPr lvl="1"/>
            <a:r>
              <a:rPr lang="en-US" sz="2800"/>
              <a:t>Provide implementations of some basic and important functions</a:t>
            </a:r>
          </a:p>
          <a:p>
            <a:pPr lvl="1"/>
            <a:r>
              <a:rPr lang="en-US" sz="2800"/>
              <a:t>Usually these functions are very efficient</a:t>
            </a:r>
          </a:p>
          <a:p>
            <a:pPr lvl="1"/>
            <a:r>
              <a:rPr lang="en-US" sz="2800"/>
              <a:t>Programmers should use library functions to improve performance and portability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en-US" sz="4400" b="1"/>
              <a:t>IDE - Integrated Development Environment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08050" y="1524000"/>
            <a:ext cx="8172450" cy="5105400"/>
          </a:xfrm>
        </p:spPr>
        <p:txBody>
          <a:bodyPr>
            <a:normAutofit/>
          </a:bodyPr>
          <a:lstStyle/>
          <a:p>
            <a:r>
              <a:rPr lang="en-US" sz="2800"/>
              <a:t>Helps to Write</a:t>
            </a:r>
          </a:p>
          <a:p>
            <a:pPr lvl="1"/>
            <a:r>
              <a:rPr lang="en-US" sz="2800"/>
              <a:t>Use different color to highlight different type of code</a:t>
            </a:r>
          </a:p>
          <a:p>
            <a:pPr lvl="1"/>
            <a:r>
              <a:rPr lang="en-US" sz="2800"/>
              <a:t>Sometimes shows hints</a:t>
            </a:r>
          </a:p>
          <a:p>
            <a:r>
              <a:rPr lang="en-US" sz="2800"/>
              <a:t>Helps to Compile</a:t>
            </a:r>
          </a:p>
          <a:p>
            <a:r>
              <a:rPr lang="en-US" sz="2800" smtClean="0"/>
              <a:t>Helps to Run</a:t>
            </a:r>
          </a:p>
          <a:p>
            <a:r>
              <a:rPr lang="en-US" sz="2800" smtClean="0"/>
              <a:t>Helps to Debug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Teach Yourself C </a:t>
            </a:r>
          </a:p>
          <a:p>
            <a:pPr lvl="1"/>
            <a:r>
              <a:rPr lang="en-US" sz="3200" dirty="0" smtClean="0"/>
              <a:t>Herbert </a:t>
            </a:r>
            <a:r>
              <a:rPr lang="en-US" sz="3200" dirty="0" err="1" smtClean="0"/>
              <a:t>Schildt</a:t>
            </a:r>
            <a:endParaRPr lang="en-US" sz="3200" dirty="0" smtClean="0"/>
          </a:p>
          <a:p>
            <a:r>
              <a:rPr lang="en-US" sz="3200" dirty="0" smtClean="0"/>
              <a:t>The C Programming Language</a:t>
            </a:r>
          </a:p>
          <a:p>
            <a:pPr lvl="1"/>
            <a:r>
              <a:rPr lang="en-US" sz="3200" dirty="0" smtClean="0"/>
              <a:t>Brian W. Kernighan</a:t>
            </a:r>
          </a:p>
          <a:p>
            <a:pPr lvl="1"/>
            <a:r>
              <a:rPr lang="en-US" sz="3200" dirty="0" smtClean="0"/>
              <a:t>Dennis M. Ritchie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Help Files and Documentation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Provide details about </a:t>
            </a:r>
          </a:p>
          <a:p>
            <a:pPr lvl="1"/>
            <a:r>
              <a:rPr lang="en-US" sz="2800"/>
              <a:t>Syntax</a:t>
            </a:r>
          </a:p>
          <a:p>
            <a:pPr lvl="1"/>
            <a:r>
              <a:rPr lang="en-US" sz="2800"/>
              <a:t>Keywords</a:t>
            </a:r>
          </a:p>
          <a:p>
            <a:pPr lvl="1"/>
            <a:r>
              <a:rPr lang="en-US" sz="2800"/>
              <a:t>Library functions</a:t>
            </a:r>
          </a:p>
          <a:p>
            <a:pPr lvl="1"/>
            <a:r>
              <a:rPr lang="en-US" sz="2800"/>
              <a:t>Examples</a:t>
            </a:r>
          </a:p>
          <a:p>
            <a:pPr lvl="1"/>
            <a:r>
              <a:rPr lang="en-US" sz="2800"/>
              <a:t>Etc.</a:t>
            </a:r>
          </a:p>
          <a:p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Thanks </a:t>
            </a:r>
            <a:r>
              <a:rPr lang="en-US" sz="2800" dirty="0"/>
              <a:t>to Johra Muhammad Moosa, Assistant Professor, CSE, BUET for the initial slides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Thanks to Wikipedia for the history of C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624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smtClean="0"/>
              <a:t>Why Programming Language?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To communicate with a machine/computer</a:t>
            </a:r>
          </a:p>
          <a:p>
            <a:r>
              <a:rPr lang="en-US" sz="2800" smtClean="0"/>
              <a:t>Robotics</a:t>
            </a:r>
          </a:p>
          <a:p>
            <a:r>
              <a:rPr lang="en-US" sz="2800"/>
              <a:t>M</a:t>
            </a:r>
            <a:r>
              <a:rPr lang="en-US" sz="2800" smtClean="0"/>
              <a:t>icrocontrollers: automobiles and airplanes </a:t>
            </a:r>
          </a:p>
          <a:p>
            <a:r>
              <a:rPr lang="fr-FR" sz="2800" smtClean="0"/>
              <a:t>Embedded processors: phones, portable electronics</a:t>
            </a:r>
          </a:p>
          <a:p>
            <a:r>
              <a:rPr lang="en-US" sz="2800" smtClean="0"/>
              <a:t>DSP (Digital Signal Processing) processors: digital audio and TV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About 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/>
              <a:t>C was originally developed by Dennis Ritchie between 1969 and 1973 at Bell </a:t>
            </a:r>
            <a:r>
              <a:rPr lang="en-US" sz="2800" smtClean="0"/>
              <a:t>Labs</a:t>
            </a:r>
          </a:p>
          <a:p>
            <a:r>
              <a:rPr lang="en-US" sz="2800" smtClean="0"/>
              <a:t>C was used </a:t>
            </a:r>
            <a:r>
              <a:rPr lang="en-US" sz="2800"/>
              <a:t>to re-implement the Unix operating </a:t>
            </a:r>
            <a:r>
              <a:rPr lang="en-US" sz="2800" smtClean="0"/>
              <a:t>system</a:t>
            </a:r>
          </a:p>
          <a:p>
            <a:r>
              <a:rPr lang="en-US" sz="2800" smtClean="0"/>
              <a:t>It </a:t>
            </a:r>
            <a:r>
              <a:rPr lang="en-US" sz="2800"/>
              <a:t>has since become one of the most widely used programming languages of all </a:t>
            </a:r>
            <a:r>
              <a:rPr lang="en-US" sz="2800" smtClean="0"/>
              <a:t>time</a:t>
            </a:r>
            <a:endParaRPr lang="en-US" sz="2800"/>
          </a:p>
          <a:p>
            <a:r>
              <a:rPr lang="en-US" sz="2800"/>
              <a:t>C has been standardized by the American National Standards Institute (ANSI) since 1989 </a:t>
            </a:r>
            <a:r>
              <a:rPr lang="en-US" sz="2800" smtClean="0"/>
              <a:t>(ANSI </a:t>
            </a:r>
            <a:r>
              <a:rPr lang="en-US" sz="2800"/>
              <a:t>C) and subsequently by the International Organization for </a:t>
            </a:r>
            <a:r>
              <a:rPr lang="en-US" sz="2800" smtClean="0"/>
              <a:t>Standardization (ISO)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A first look at C</a:t>
            </a:r>
            <a:endParaRPr 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906" t="22876" r="61719" b="59375"/>
          <a:stretch>
            <a:fillRect/>
          </a:stretch>
        </p:blipFill>
        <p:spPr bwMode="auto">
          <a:xfrm>
            <a:off x="1403350" y="2362200"/>
            <a:ext cx="735998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704579" y="3581400"/>
            <a:ext cx="14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statement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5950" y="2526268"/>
            <a:ext cx="14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function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38250" y="1916668"/>
            <a:ext cx="14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return type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55000" y="4191000"/>
            <a:ext cx="14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parameter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29500" y="28194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start of program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94600" y="48768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end of program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550" y="5943600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Library function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13400" y="1752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header file</a:t>
            </a:r>
            <a:endParaRPr lang="en-US"/>
          </a:p>
        </p:txBody>
      </p:sp>
      <p:cxnSp>
        <p:nvCxnSpPr>
          <p:cNvPr id="20" name="Shape 19"/>
          <p:cNvCxnSpPr>
            <a:stCxn id="13" idx="1"/>
          </p:cNvCxnSpPr>
          <p:nvPr/>
        </p:nvCxnSpPr>
        <p:spPr>
          <a:xfrm rot="10800000" flipV="1">
            <a:off x="4498975" y="1937266"/>
            <a:ext cx="1114425" cy="36040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7" idx="1"/>
          </p:cNvCxnSpPr>
          <p:nvPr/>
        </p:nvCxnSpPr>
        <p:spPr>
          <a:xfrm rot="10800000" flipV="1">
            <a:off x="3632200" y="2710934"/>
            <a:ext cx="2063750" cy="33706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2"/>
          </p:cNvCxnSpPr>
          <p:nvPr/>
        </p:nvCxnSpPr>
        <p:spPr>
          <a:xfrm rot="16200000" flipH="1">
            <a:off x="1935664" y="2290261"/>
            <a:ext cx="685800" cy="677278"/>
          </a:xfrm>
          <a:prstGeom prst="bentConnector3">
            <a:avLst>
              <a:gd name="adj1" fmla="val 6025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</p:cNvCxnSpPr>
          <p:nvPr/>
        </p:nvCxnSpPr>
        <p:spPr>
          <a:xfrm rot="10800000">
            <a:off x="8456929" y="3766066"/>
            <a:ext cx="24765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1"/>
          </p:cNvCxnSpPr>
          <p:nvPr/>
        </p:nvCxnSpPr>
        <p:spPr>
          <a:xfrm rot="10800000" flipV="1">
            <a:off x="2724150" y="3004066"/>
            <a:ext cx="4705350" cy="468868"/>
          </a:xfrm>
          <a:prstGeom prst="bentConnector3">
            <a:avLst>
              <a:gd name="adj1" fmla="val 260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1" idx="1"/>
          </p:cNvCxnSpPr>
          <p:nvPr/>
        </p:nvCxnSpPr>
        <p:spPr>
          <a:xfrm rot="10800000">
            <a:off x="2641600" y="4375666"/>
            <a:ext cx="4953000" cy="685800"/>
          </a:xfrm>
          <a:prstGeom prst="bentConnector3">
            <a:avLst>
              <a:gd name="adj1" fmla="val 8692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12" idx="0"/>
          </p:cNvCxnSpPr>
          <p:nvPr/>
        </p:nvCxnSpPr>
        <p:spPr>
          <a:xfrm rot="5400000" flipH="1" flipV="1">
            <a:off x="995621" y="3884871"/>
            <a:ext cx="2177534" cy="193992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9" idx="1"/>
          </p:cNvCxnSpPr>
          <p:nvPr/>
        </p:nvCxnSpPr>
        <p:spPr>
          <a:xfrm rot="10800000">
            <a:off x="6562725" y="3874532"/>
            <a:ext cx="1692275" cy="50113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9" idx="1"/>
          </p:cNvCxnSpPr>
          <p:nvPr/>
        </p:nvCxnSpPr>
        <p:spPr>
          <a:xfrm rot="10800000">
            <a:off x="4168775" y="3264932"/>
            <a:ext cx="4086225" cy="111073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7" idx="1"/>
            <a:endCxn id="75" idx="0"/>
          </p:cNvCxnSpPr>
          <p:nvPr/>
        </p:nvCxnSpPr>
        <p:spPr>
          <a:xfrm rot="10800000" flipV="1">
            <a:off x="3425825" y="2710934"/>
            <a:ext cx="2270125" cy="92439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19450" y="3635324"/>
            <a:ext cx="41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first look at 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0200" y="1524000"/>
            <a:ext cx="9245600" cy="2590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66"/>
                </a:solidFill>
                <a:cs typeface="Courier New" pitchFamily="49" charset="0"/>
              </a:rPr>
              <a:t>#include</a:t>
            </a:r>
            <a:r>
              <a:rPr lang="en-US" sz="2400" smtClean="0">
                <a:cs typeface="Courier New" pitchFamily="49" charset="0"/>
              </a:rPr>
              <a:t> &lt;</a:t>
            </a:r>
            <a:r>
              <a:rPr lang="en-US" sz="2400" err="1" smtClean="0">
                <a:cs typeface="Courier New" pitchFamily="49" charset="0"/>
              </a:rPr>
              <a:t>stdio.h</a:t>
            </a:r>
            <a:r>
              <a:rPr lang="en-US" sz="2400" smtClean="0"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err="1" smtClean="0">
                <a:cs typeface="Courier New" pitchFamily="49" charset="0"/>
              </a:rPr>
              <a:t>int</a:t>
            </a:r>
            <a:r>
              <a:rPr lang="en-US" sz="2400" smtClean="0">
                <a:cs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</a:t>
            </a:r>
            <a:r>
              <a:rPr lang="en-US" sz="2400" err="1" smtClean="0">
                <a:cs typeface="Courier New" pitchFamily="49" charset="0"/>
              </a:rPr>
              <a:t>printf</a:t>
            </a:r>
            <a:r>
              <a:rPr lang="en-US" sz="2400" smtClean="0">
                <a:cs typeface="Courier New" pitchFamily="49" charset="0"/>
              </a:rPr>
              <a:t>(</a:t>
            </a:r>
            <a:r>
              <a:rPr lang="en-US" sz="2400" smtClean="0">
                <a:solidFill>
                  <a:schemeClr val="tx1"/>
                </a:solidFill>
                <a:cs typeface="Courier New" pitchFamily="49" charset="0"/>
              </a:rPr>
              <a:t>“This is a short C program”</a:t>
            </a:r>
            <a:r>
              <a:rPr lang="en-US" sz="2400" smtClean="0">
                <a:cs typeface="Courier New" pitchFamily="49" charset="0"/>
              </a:rPr>
              <a:t>);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}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30200" y="3810000"/>
            <a:ext cx="924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4800" b="1" smtClean="0">
                <a:solidFill>
                  <a:srgbClr val="FF0066"/>
                </a:solidFill>
              </a:rPr>
              <a:t># </a:t>
            </a:r>
            <a:r>
              <a:rPr lang="en-US" sz="4800" b="1">
                <a:solidFill>
                  <a:srgbClr val="FF0066"/>
                </a:solidFill>
              </a:rPr>
              <a:t>include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200">
                <a:solidFill>
                  <a:schemeClr val="tx2">
                    <a:lumMod val="50000"/>
                  </a:schemeClr>
                </a:solidFill>
              </a:rPr>
              <a:t># symbol indicates a preprocessor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200">
                <a:solidFill>
                  <a:schemeClr val="tx2">
                    <a:lumMod val="50000"/>
                  </a:schemeClr>
                </a:solidFill>
              </a:rPr>
              <a:t>It means it has to be done before </a:t>
            </a: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compilation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en-US" sz="2200" smtClean="0"/>
              <a:t>#include to include the contents of the header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first look at 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0200" y="1219200"/>
            <a:ext cx="9245600" cy="2667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tx2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include </a:t>
            </a:r>
            <a:r>
              <a:rPr lang="en-US" sz="2400">
                <a:solidFill>
                  <a:srgbClr val="FF0066"/>
                </a:solidFill>
                <a:cs typeface="Courier New" pitchFamily="49" charset="0"/>
              </a:rPr>
              <a:t>&lt;</a:t>
            </a:r>
            <a:r>
              <a:rPr lang="en-US" sz="2400" err="1">
                <a:solidFill>
                  <a:srgbClr val="FF0066"/>
                </a:solidFill>
                <a:cs typeface="Courier New" pitchFamily="49" charset="0"/>
              </a:rPr>
              <a:t>stdio.h</a:t>
            </a:r>
            <a:r>
              <a:rPr lang="en-US" sz="2400">
                <a:solidFill>
                  <a:srgbClr val="FF0066"/>
                </a:solidFill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err="1" smtClean="0">
                <a:cs typeface="Courier New" pitchFamily="49" charset="0"/>
              </a:rPr>
              <a:t>int</a:t>
            </a:r>
            <a:r>
              <a:rPr lang="en-US" sz="2400" smtClean="0">
                <a:cs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</a:t>
            </a:r>
            <a:r>
              <a:rPr lang="en-US" sz="2400" err="1" smtClean="0">
                <a:cs typeface="Courier New" pitchFamily="49" charset="0"/>
              </a:rPr>
              <a:t>printf</a:t>
            </a:r>
            <a:r>
              <a:rPr lang="en-US" sz="2400" smtClean="0">
                <a:cs typeface="Courier New" pitchFamily="49" charset="0"/>
              </a:rPr>
              <a:t>(“This is a short C program”);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}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0200" y="3810000"/>
            <a:ext cx="924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4800" b="1">
                <a:solidFill>
                  <a:srgbClr val="FF0066"/>
                </a:solidFill>
              </a:rPr>
              <a:t>&lt;</a:t>
            </a:r>
            <a:r>
              <a:rPr lang="en-US" sz="4800" b="1" err="1">
                <a:solidFill>
                  <a:srgbClr val="FF0066"/>
                </a:solidFill>
              </a:rPr>
              <a:t>stdio.h</a:t>
            </a:r>
            <a:r>
              <a:rPr lang="en-US" sz="4800" b="1">
                <a:solidFill>
                  <a:srgbClr val="FF0066"/>
                </a:solidFill>
              </a:rPr>
              <a:t>&gt;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200">
                <a:solidFill>
                  <a:schemeClr val="tx2">
                    <a:lumMod val="50000"/>
                  </a:schemeClr>
                </a:solidFill>
              </a:rPr>
              <a:t>Name of the header </a:t>
            </a: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file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Header files: constants, functions, other declarations </a:t>
            </a:r>
            <a:endParaRPr lang="en-US" sz="220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200">
                <a:solidFill>
                  <a:schemeClr val="tx2">
                    <a:lumMod val="50000"/>
                  </a:schemeClr>
                </a:solidFill>
              </a:rPr>
              <a:t>You must know which header you need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200">
                <a:solidFill>
                  <a:schemeClr val="tx2">
                    <a:lumMod val="50000"/>
                  </a:schemeClr>
                </a:solidFill>
              </a:rPr>
              <a:t>Use help and documentation to find </a:t>
            </a: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first look at 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0200" y="1219200"/>
            <a:ext cx="9245600" cy="2667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tx2">
                  <a:lumMod val="50000"/>
                </a:schemeClr>
              </a:solidFill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include </a:t>
            </a:r>
            <a:r>
              <a:rPr lang="en-US" sz="2400">
                <a:solidFill>
                  <a:srgbClr val="FF0066"/>
                </a:solidFill>
                <a:cs typeface="Courier New" pitchFamily="49" charset="0"/>
              </a:rPr>
              <a:t>&lt;</a:t>
            </a:r>
            <a:r>
              <a:rPr lang="en-US" sz="2400" err="1">
                <a:solidFill>
                  <a:srgbClr val="FF0066"/>
                </a:solidFill>
                <a:cs typeface="Courier New" pitchFamily="49" charset="0"/>
              </a:rPr>
              <a:t>stdio.h</a:t>
            </a:r>
            <a:r>
              <a:rPr lang="en-US" sz="2400">
                <a:solidFill>
                  <a:srgbClr val="FF0066"/>
                </a:solidFill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err="1" smtClean="0">
                <a:cs typeface="Courier New" pitchFamily="49" charset="0"/>
              </a:rPr>
              <a:t>int</a:t>
            </a:r>
            <a:r>
              <a:rPr lang="en-US" sz="2400" smtClean="0">
                <a:cs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</a:t>
            </a:r>
            <a:r>
              <a:rPr lang="en-US" sz="2400" err="1" smtClean="0">
                <a:cs typeface="Courier New" pitchFamily="49" charset="0"/>
              </a:rPr>
              <a:t>printf</a:t>
            </a:r>
            <a:r>
              <a:rPr lang="en-US" sz="2400" smtClean="0">
                <a:cs typeface="Courier New" pitchFamily="49" charset="0"/>
              </a:rPr>
              <a:t>(“This is a short C program”);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}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0200" y="3810000"/>
            <a:ext cx="924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4800" b="1">
                <a:solidFill>
                  <a:srgbClr val="FF0066"/>
                </a:solidFill>
              </a:rPr>
              <a:t>&lt;</a:t>
            </a:r>
            <a:r>
              <a:rPr lang="en-US" sz="4800" b="1" err="1">
                <a:solidFill>
                  <a:srgbClr val="FF0066"/>
                </a:solidFill>
              </a:rPr>
              <a:t>stdio.h</a:t>
            </a:r>
            <a:r>
              <a:rPr lang="en-US" sz="4800" b="1">
                <a:solidFill>
                  <a:srgbClr val="FF0066"/>
                </a:solidFill>
              </a:rPr>
              <a:t>&gt;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Enclosed in &lt; &gt; (header in default place)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May be enclosed in “ ” (header is in the same folder as the source)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200" err="1" smtClean="0">
                <a:solidFill>
                  <a:schemeClr val="tx2">
                    <a:lumMod val="50000"/>
                  </a:schemeClr>
                </a:solidFill>
              </a:rPr>
              <a:t>stdio.h</a:t>
            </a: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 : standard input/output header file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Needed for the function: </a:t>
            </a:r>
            <a:r>
              <a:rPr lang="en-US" sz="2200" err="1" smtClean="0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first look at 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0200" y="1219200"/>
            <a:ext cx="9245600" cy="2667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tx2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include &lt;</a:t>
            </a:r>
            <a:r>
              <a:rPr lang="en-US" sz="2400" err="1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stdio.h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err="1" smtClean="0">
                <a:cs typeface="Courier New" pitchFamily="49" charset="0"/>
              </a:rPr>
              <a:t>int</a:t>
            </a:r>
            <a:r>
              <a:rPr lang="en-US" sz="2400" smtClean="0">
                <a:cs typeface="Courier New" pitchFamily="49" charset="0"/>
              </a:rPr>
              <a:t> </a:t>
            </a:r>
            <a:r>
              <a:rPr lang="en-US" sz="2400" smtClean="0">
                <a:solidFill>
                  <a:srgbClr val="FF0066"/>
                </a:solidFill>
                <a:cs typeface="Courier New" pitchFamily="49" charset="0"/>
              </a:rPr>
              <a:t>main</a:t>
            </a:r>
            <a:r>
              <a:rPr lang="en-US" sz="2400" smtClean="0">
                <a:cs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</a:t>
            </a:r>
            <a:r>
              <a:rPr lang="en-US" sz="2400" err="1" smtClean="0">
                <a:cs typeface="Courier New" pitchFamily="49" charset="0"/>
              </a:rPr>
              <a:t>printf</a:t>
            </a:r>
            <a:r>
              <a:rPr lang="en-US" sz="2400" smtClean="0">
                <a:cs typeface="Courier New" pitchFamily="49" charset="0"/>
              </a:rPr>
              <a:t>(“This is a short C program”);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	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cs typeface="Courier New" pitchFamily="49" charset="0"/>
              </a:rPr>
              <a:t>}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0200" y="3810000"/>
            <a:ext cx="924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4800" b="1" smtClean="0">
                <a:solidFill>
                  <a:srgbClr val="FF0066"/>
                </a:solidFill>
              </a:rPr>
              <a:t>main</a:t>
            </a:r>
            <a:endParaRPr lang="en-US" sz="4800" b="1">
              <a:solidFill>
                <a:srgbClr val="FF0066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Every C program must have a ‘main’ function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Program starts from the 1st line in ‘main’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Parameter type none or void 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Return type </a:t>
            </a:r>
            <a:r>
              <a:rPr lang="en-US" sz="2200" err="1" smtClean="0">
                <a:solidFill>
                  <a:schemeClr val="tx2">
                    <a:lumMod val="50000"/>
                  </a:schemeClr>
                </a:solidFill>
              </a:rPr>
              <a:t>int</a:t>
            </a:r>
            <a:endParaRPr lang="en-US" sz="220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en-US" sz="2200" err="1" smtClean="0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2200" smtClean="0">
                <a:solidFill>
                  <a:schemeClr val="tx2">
                    <a:lumMod val="50000"/>
                  </a:schemeClr>
                </a:solidFill>
              </a:rPr>
              <a:t>  main()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endParaRPr lang="en-US" sz="22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1612</TotalTime>
  <Words>702</Words>
  <Application>Microsoft Macintosh PowerPoint</Application>
  <PresentationFormat>A4 Paper (210x297 mm)</PresentationFormat>
  <Paragraphs>199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Courier New</vt:lpstr>
      <vt:lpstr>Franklin Gothic Book</vt:lpstr>
      <vt:lpstr>Perpetua</vt:lpstr>
      <vt:lpstr>Wingdings 2</vt:lpstr>
      <vt:lpstr>Equity</vt:lpstr>
      <vt:lpstr>Introduction to C       </vt:lpstr>
      <vt:lpstr>Reference</vt:lpstr>
      <vt:lpstr>Why Programming Language?</vt:lpstr>
      <vt:lpstr>About C</vt:lpstr>
      <vt:lpstr>A first look at C</vt:lpstr>
      <vt:lpstr>A first look at C</vt:lpstr>
      <vt:lpstr>A first look at C</vt:lpstr>
      <vt:lpstr>A first look at C</vt:lpstr>
      <vt:lpstr>A first look at C</vt:lpstr>
      <vt:lpstr>A first look at C</vt:lpstr>
      <vt:lpstr>A first look at C</vt:lpstr>
      <vt:lpstr>A first look at C</vt:lpstr>
      <vt:lpstr>A first look at C</vt:lpstr>
      <vt:lpstr>A first look at C</vt:lpstr>
      <vt:lpstr>A first look at C</vt:lpstr>
      <vt:lpstr>Programming Tools</vt:lpstr>
      <vt:lpstr>Compilers</vt:lpstr>
      <vt:lpstr>Standard Library</vt:lpstr>
      <vt:lpstr>IDE - Integrated Development Environment</vt:lpstr>
      <vt:lpstr>Help Files and Documentation</vt:lpstr>
      <vt:lpstr>Acknowledgement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Tanaeem</dc:creator>
  <cp:lastModifiedBy>Rifat Shahriyar</cp:lastModifiedBy>
  <cp:revision>328</cp:revision>
  <dcterms:created xsi:type="dcterms:W3CDTF">2006-08-16T00:00:00Z</dcterms:created>
  <dcterms:modified xsi:type="dcterms:W3CDTF">2016-05-30T04:47:07Z</dcterms:modified>
</cp:coreProperties>
</file>