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3"/>
  </p:notesMasterIdLst>
  <p:handoutMasterIdLst>
    <p:handoutMasterId r:id="rId34"/>
  </p:handoutMasterIdLst>
  <p:sldIdLst>
    <p:sldId id="256" r:id="rId2"/>
    <p:sldId id="292" r:id="rId3"/>
    <p:sldId id="257" r:id="rId4"/>
    <p:sldId id="319" r:id="rId5"/>
    <p:sldId id="259" r:id="rId6"/>
    <p:sldId id="260" r:id="rId7"/>
    <p:sldId id="293" r:id="rId8"/>
    <p:sldId id="277" r:id="rId9"/>
    <p:sldId id="278" r:id="rId10"/>
    <p:sldId id="279" r:id="rId11"/>
    <p:sldId id="280" r:id="rId12"/>
    <p:sldId id="270" r:id="rId13"/>
    <p:sldId id="271" r:id="rId14"/>
    <p:sldId id="282" r:id="rId15"/>
    <p:sldId id="283" r:id="rId16"/>
    <p:sldId id="288" r:id="rId17"/>
    <p:sldId id="264" r:id="rId18"/>
    <p:sldId id="265" r:id="rId19"/>
    <p:sldId id="261" r:id="rId20"/>
    <p:sldId id="263" r:id="rId21"/>
    <p:sldId id="317" r:id="rId22"/>
    <p:sldId id="318" r:id="rId23"/>
    <p:sldId id="262" r:id="rId24"/>
    <p:sldId id="315" r:id="rId25"/>
    <p:sldId id="320" r:id="rId26"/>
    <p:sldId id="266" r:id="rId27"/>
    <p:sldId id="267" r:id="rId28"/>
    <p:sldId id="324" r:id="rId29"/>
    <p:sldId id="322" r:id="rId30"/>
    <p:sldId id="323" r:id="rId31"/>
    <p:sldId id="274" r:id="rId32"/>
  </p:sldIdLst>
  <p:sldSz cx="9906000" cy="6858000" type="A4"/>
  <p:notesSz cx="6648450" cy="97805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1"/>
    <p:restoredTop sz="94334" autoAdjust="0"/>
  </p:normalViewPr>
  <p:slideViewPr>
    <p:cSldViewPr>
      <p:cViewPr>
        <p:scale>
          <a:sx n="150" d="100"/>
          <a:sy n="150" d="100"/>
        </p:scale>
        <p:origin x="-288" y="-128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22"/>
    </p:cViewPr>
  </p:sorterViewPr>
  <p:notesViewPr>
    <p:cSldViewPr>
      <p:cViewPr varScale="1">
        <p:scale>
          <a:sx n="55" d="100"/>
          <a:sy n="55" d="100"/>
        </p:scale>
        <p:origin x="-1818" y="-102"/>
      </p:cViewPr>
      <p:guideLst>
        <p:guide orient="horz" pos="3081"/>
        <p:guide pos="209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80995" cy="489030"/>
          </a:xfrm>
          <a:prstGeom prst="rect">
            <a:avLst/>
          </a:prstGeom>
        </p:spPr>
        <p:txBody>
          <a:bodyPr vert="horz" lIns="92303" tIns="46151" rIns="92303" bIns="46151" rtlCol="0"/>
          <a:lstStyle>
            <a:lvl1pPr algn="l">
              <a:defRPr sz="1200"/>
            </a:lvl1pPr>
          </a:lstStyle>
          <a:p>
            <a:r>
              <a:rPr lang="en-US" dirty="0" smtClean="0"/>
              <a:t>Lecture 1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5917" y="1"/>
            <a:ext cx="2880995" cy="489030"/>
          </a:xfrm>
          <a:prstGeom prst="rect">
            <a:avLst/>
          </a:prstGeom>
        </p:spPr>
        <p:txBody>
          <a:bodyPr vert="horz" lIns="92303" tIns="46151" rIns="92303" bIns="46151" rtlCol="0"/>
          <a:lstStyle>
            <a:lvl1pPr algn="r">
              <a:defRPr sz="1200"/>
            </a:lvl1pPr>
          </a:lstStyle>
          <a:p>
            <a:fld id="{1F837EA3-CB39-4152-A7C2-8E7D7EC7181A}" type="datetimeFigureOut">
              <a:rPr lang="en-US" smtClean="0"/>
              <a:pPr/>
              <a:t>7/29/16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9861"/>
            <a:ext cx="2880995" cy="489030"/>
          </a:xfrm>
          <a:prstGeom prst="rect">
            <a:avLst/>
          </a:prstGeom>
        </p:spPr>
        <p:txBody>
          <a:bodyPr vert="horz" lIns="92303" tIns="46151" rIns="92303" bIns="4615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5917" y="9289861"/>
            <a:ext cx="2880995" cy="489030"/>
          </a:xfrm>
          <a:prstGeom prst="rect">
            <a:avLst/>
          </a:prstGeom>
        </p:spPr>
        <p:txBody>
          <a:bodyPr vert="horz" lIns="92303" tIns="46151" rIns="92303" bIns="46151" rtlCol="0" anchor="b"/>
          <a:lstStyle>
            <a:lvl1pPr algn="r">
              <a:defRPr sz="1200"/>
            </a:lvl1pPr>
          </a:lstStyle>
          <a:p>
            <a:fld id="{346B0ACC-F146-4D1F-9A8B-F74D185A57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80995" cy="489030"/>
          </a:xfrm>
          <a:prstGeom prst="rect">
            <a:avLst/>
          </a:prstGeom>
        </p:spPr>
        <p:txBody>
          <a:bodyPr vert="horz" lIns="92303" tIns="46151" rIns="92303" bIns="4615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5917" y="1"/>
            <a:ext cx="2880995" cy="489030"/>
          </a:xfrm>
          <a:prstGeom prst="rect">
            <a:avLst/>
          </a:prstGeom>
        </p:spPr>
        <p:txBody>
          <a:bodyPr vert="horz" lIns="92303" tIns="46151" rIns="92303" bIns="46151" rtlCol="0"/>
          <a:lstStyle>
            <a:lvl1pPr algn="r">
              <a:defRPr sz="1200"/>
            </a:lvl1pPr>
          </a:lstStyle>
          <a:p>
            <a:fld id="{15A96294-11B4-438E-909C-B5B594B39077}" type="datetimeFigureOut">
              <a:rPr lang="en-US" smtClean="0"/>
              <a:pPr/>
              <a:t>7/29/16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76275" y="733425"/>
            <a:ext cx="5295900" cy="366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3" tIns="46151" rIns="92303" bIns="4615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845" y="4645779"/>
            <a:ext cx="5318760" cy="4401264"/>
          </a:xfrm>
          <a:prstGeom prst="rect">
            <a:avLst/>
          </a:prstGeom>
        </p:spPr>
        <p:txBody>
          <a:bodyPr vert="horz" lIns="92303" tIns="46151" rIns="92303" bIns="461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9861"/>
            <a:ext cx="2880995" cy="489030"/>
          </a:xfrm>
          <a:prstGeom prst="rect">
            <a:avLst/>
          </a:prstGeom>
        </p:spPr>
        <p:txBody>
          <a:bodyPr vert="horz" lIns="92303" tIns="46151" rIns="92303" bIns="4615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5917" y="9289861"/>
            <a:ext cx="2880995" cy="489030"/>
          </a:xfrm>
          <a:prstGeom prst="rect">
            <a:avLst/>
          </a:prstGeom>
        </p:spPr>
        <p:txBody>
          <a:bodyPr vert="horz" lIns="92303" tIns="46151" rIns="92303" bIns="46151" rtlCol="0" anchor="b"/>
          <a:lstStyle>
            <a:lvl1pPr algn="r">
              <a:defRPr sz="1200"/>
            </a:lvl1pPr>
          </a:lstStyle>
          <a:p>
            <a:fld id="{F167FA2B-06D3-4ED4-8C88-6FD5D4B5C9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70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70756" y="69756"/>
            <a:ext cx="9764486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403350" y="3200400"/>
            <a:ext cx="69342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176" y="1449304"/>
            <a:ext cx="9773332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8176" y="1396720"/>
            <a:ext cx="9773332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8176" y="2976649"/>
            <a:ext cx="9773332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95300" y="1505931"/>
            <a:ext cx="89154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2"/>
            <a:ext cx="217932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274641"/>
            <a:ext cx="602615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84201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70756" y="69756"/>
            <a:ext cx="9764486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952501"/>
            <a:ext cx="84201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547938"/>
            <a:ext cx="84201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66775" y="6172200"/>
            <a:ext cx="4333875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75197" y="2376830"/>
            <a:ext cx="9764641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4909" y="2341476"/>
            <a:ext cx="976492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3999" y="2468880"/>
            <a:ext cx="9765839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8496" y="6208776"/>
            <a:ext cx="4953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406146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345113" y="1447800"/>
            <a:ext cx="406146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3050"/>
            <a:ext cx="84201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447800"/>
            <a:ext cx="404495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365750" y="1447800"/>
            <a:ext cx="404495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90600" y="2247900"/>
            <a:ext cx="404495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5365750" y="2247900"/>
            <a:ext cx="404495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9342" y="69755"/>
            <a:ext cx="9764486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3050"/>
            <a:ext cx="84201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90600" y="1600200"/>
            <a:ext cx="206375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219450" y="1600200"/>
            <a:ext cx="619125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900550"/>
            <a:ext cx="79248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5445825"/>
            <a:ext cx="79248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90600" y="6172200"/>
            <a:ext cx="421005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8496" y="6208776"/>
            <a:ext cx="4953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73999" y="4683555"/>
            <a:ext cx="975741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74218" y="4650475"/>
            <a:ext cx="975719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74220" y="4773225"/>
            <a:ext cx="9757190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4001" y="66676"/>
            <a:ext cx="9752029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9342" y="69755"/>
            <a:ext cx="9764486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90600" y="274638"/>
            <a:ext cx="84201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90600" y="1447800"/>
            <a:ext cx="84201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686550" y="6191250"/>
            <a:ext cx="2682875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90600" y="6172200"/>
            <a:ext cx="42926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58496" y="6210300"/>
            <a:ext cx="4953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smtClean="0"/>
              <a:t>Function</a:t>
            </a:r>
            <a:r>
              <a:rPr lang="en-US" dirty="0" smtClean="0"/>
              <a:t> in 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is possible to call one function from other function</a:t>
            </a:r>
          </a:p>
          <a:p>
            <a:r>
              <a:rPr lang="en-US" b="1" dirty="0" smtClean="0"/>
              <a:t>main() </a:t>
            </a:r>
            <a:r>
              <a:rPr lang="en-US" dirty="0" smtClean="0"/>
              <a:t>can be called from other function</a:t>
            </a:r>
            <a:endParaRPr lang="en-US" b="1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4061460" cy="49530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cs typeface="Courier New" pitchFamily="49" charset="0"/>
              </a:rPr>
              <a:t>#include &lt;stdio.h&gt;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void </a:t>
            </a:r>
            <a:r>
              <a:rPr lang="en-US" dirty="0" smtClean="0">
                <a:cs typeface="Courier New" pitchFamily="49" charset="0"/>
              </a:rPr>
              <a:t>one();</a:t>
            </a:r>
            <a:endParaRPr lang="en-US" dirty="0" smtClean="0"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void </a:t>
            </a:r>
            <a:r>
              <a:rPr lang="en-US" dirty="0" smtClean="0">
                <a:cs typeface="Courier New" pitchFamily="49" charset="0"/>
              </a:rPr>
              <a:t>two();</a:t>
            </a:r>
            <a:endParaRPr lang="en-US" dirty="0" smtClean="0"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void </a:t>
            </a:r>
            <a:r>
              <a:rPr lang="en-US" dirty="0" smtClean="0">
                <a:cs typeface="Courier New" pitchFamily="49" charset="0"/>
              </a:rPr>
              <a:t>three();</a:t>
            </a:r>
            <a:endParaRPr lang="en-US" dirty="0" smtClean="0"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int main()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	</a:t>
            </a:r>
            <a:r>
              <a:rPr lang="en-US" dirty="0" err="1" smtClean="0">
                <a:cs typeface="Courier New" pitchFamily="49" charset="0"/>
              </a:rPr>
              <a:t>printf</a:t>
            </a:r>
            <a:r>
              <a:rPr lang="en-US" dirty="0" smtClean="0">
                <a:cs typeface="Courier New" pitchFamily="49" charset="0"/>
              </a:rPr>
              <a:t>("In main\n");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	one();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	</a:t>
            </a:r>
            <a:r>
              <a:rPr lang="en-US" dirty="0" err="1" smtClean="0">
                <a:cs typeface="Courier New" pitchFamily="49" charset="0"/>
              </a:rPr>
              <a:t>printf</a:t>
            </a:r>
            <a:r>
              <a:rPr lang="en-US" dirty="0" smtClean="0">
                <a:cs typeface="Courier New" pitchFamily="49" charset="0"/>
              </a:rPr>
              <a:t>("Back in main\n");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	return 0;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void </a:t>
            </a:r>
            <a:r>
              <a:rPr lang="en-US" dirty="0" smtClean="0">
                <a:cs typeface="Courier New" pitchFamily="49" charset="0"/>
              </a:rPr>
              <a:t>three()</a:t>
            </a:r>
            <a:endParaRPr lang="en-US" dirty="0" smtClean="0"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	</a:t>
            </a:r>
            <a:r>
              <a:rPr lang="en-US" dirty="0" err="1" smtClean="0">
                <a:cs typeface="Courier New" pitchFamily="49" charset="0"/>
              </a:rPr>
              <a:t>printf</a:t>
            </a:r>
            <a:r>
              <a:rPr lang="en-US" dirty="0" smtClean="0">
                <a:cs typeface="Courier New" pitchFamily="49" charset="0"/>
              </a:rPr>
              <a:t>("In three\n");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 smtClean="0"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53000" y="1447800"/>
            <a:ext cx="4061460" cy="45720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cs typeface="Courier New" pitchFamily="49" charset="0"/>
              </a:rPr>
              <a:t>void </a:t>
            </a:r>
            <a:r>
              <a:rPr lang="en-US" dirty="0" smtClean="0">
                <a:cs typeface="Courier New" pitchFamily="49" charset="0"/>
              </a:rPr>
              <a:t>two()</a:t>
            </a:r>
            <a:endParaRPr lang="en-US" dirty="0" smtClean="0"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	</a:t>
            </a:r>
            <a:r>
              <a:rPr lang="en-US" dirty="0" err="1" smtClean="0">
                <a:cs typeface="Courier New" pitchFamily="49" charset="0"/>
              </a:rPr>
              <a:t>printf</a:t>
            </a:r>
            <a:r>
              <a:rPr lang="en-US" dirty="0" smtClean="0">
                <a:cs typeface="Courier New" pitchFamily="49" charset="0"/>
              </a:rPr>
              <a:t>("In two\n");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	three();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	</a:t>
            </a:r>
            <a:r>
              <a:rPr lang="en-US" dirty="0" err="1" smtClean="0">
                <a:cs typeface="Courier New" pitchFamily="49" charset="0"/>
              </a:rPr>
              <a:t>printf</a:t>
            </a:r>
            <a:r>
              <a:rPr lang="en-US" dirty="0" smtClean="0">
                <a:cs typeface="Courier New" pitchFamily="49" charset="0"/>
              </a:rPr>
              <a:t>("Back in two\n");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void </a:t>
            </a:r>
            <a:r>
              <a:rPr lang="en-US" dirty="0" smtClean="0">
                <a:cs typeface="Courier New" pitchFamily="49" charset="0"/>
              </a:rPr>
              <a:t>one()</a:t>
            </a:r>
            <a:endParaRPr lang="en-US" dirty="0" smtClean="0"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	</a:t>
            </a:r>
            <a:r>
              <a:rPr lang="en-US" dirty="0" err="1" smtClean="0">
                <a:cs typeface="Courier New" pitchFamily="49" charset="0"/>
              </a:rPr>
              <a:t>printf</a:t>
            </a:r>
            <a:r>
              <a:rPr lang="en-US" dirty="0" smtClean="0">
                <a:cs typeface="Courier New" pitchFamily="49" charset="0"/>
              </a:rPr>
              <a:t>("In one\n");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	two();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	</a:t>
            </a:r>
            <a:r>
              <a:rPr lang="en-US" dirty="0" err="1" smtClean="0">
                <a:cs typeface="Courier New" pitchFamily="49" charset="0"/>
              </a:rPr>
              <a:t>printf</a:t>
            </a:r>
            <a:r>
              <a:rPr lang="en-US" dirty="0" smtClean="0">
                <a:cs typeface="Courier New" pitchFamily="49" charset="0"/>
              </a:rPr>
              <a:t>("Back in one\n");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 smtClean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34400" y="4473476"/>
            <a:ext cx="12520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</a:t>
            </a:r>
            <a:r>
              <a:rPr lang="en-US" dirty="0" smtClean="0"/>
              <a:t>:</a:t>
            </a:r>
          </a:p>
          <a:p>
            <a:r>
              <a:rPr lang="en-US" dirty="0" smtClean="0"/>
              <a:t>In main</a:t>
            </a:r>
          </a:p>
          <a:p>
            <a:r>
              <a:rPr lang="en-US" dirty="0" smtClean="0"/>
              <a:t>In one</a:t>
            </a:r>
          </a:p>
          <a:p>
            <a:r>
              <a:rPr lang="en-US" dirty="0" smtClean="0"/>
              <a:t>In two</a:t>
            </a:r>
          </a:p>
          <a:p>
            <a:r>
              <a:rPr lang="en-US" dirty="0" smtClean="0"/>
              <a:t>In three</a:t>
            </a:r>
          </a:p>
          <a:p>
            <a:r>
              <a:rPr lang="en-US" dirty="0" smtClean="0"/>
              <a:t>Back in two</a:t>
            </a:r>
          </a:p>
          <a:p>
            <a:r>
              <a:rPr lang="en-US" dirty="0" smtClean="0"/>
              <a:t>Back in one</a:t>
            </a:r>
          </a:p>
          <a:p>
            <a:r>
              <a:rPr lang="en-US" dirty="0" smtClean="0"/>
              <a:t>Back in main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Declaration Vs. Definition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Declaration: specifies the type of the object</a:t>
            </a:r>
          </a:p>
          <a:p>
            <a:pPr lvl="1"/>
            <a:r>
              <a:rPr lang="en-US" dirty="0" smtClean="0"/>
              <a:t>Function prototype</a:t>
            </a:r>
          </a:p>
          <a:p>
            <a:r>
              <a:rPr lang="en-US" dirty="0" smtClean="0"/>
              <a:t>Definition: causes storage for an object to be created</a:t>
            </a:r>
          </a:p>
          <a:p>
            <a:pPr lvl="1"/>
            <a:r>
              <a:rPr lang="en-US" dirty="0" smtClean="0"/>
              <a:t>Function: which contains the body is definition</a:t>
            </a:r>
          </a:p>
          <a:p>
            <a:pPr lvl="1"/>
            <a:r>
              <a:rPr lang="en-US" dirty="0" smtClean="0"/>
              <a:t>It is legal to define a function fully before its use</a:t>
            </a:r>
          </a:p>
          <a:p>
            <a:pPr lvl="2"/>
            <a:r>
              <a:rPr lang="en-US" dirty="0" smtClean="0"/>
              <a:t>Eliminates need of separate prototype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cs typeface="Courier New" pitchFamily="49" charset="0"/>
              </a:rPr>
              <a:t>#include &lt;stdio.h&gt;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void </a:t>
            </a:r>
            <a:r>
              <a:rPr lang="en-US" dirty="0" err="1" smtClean="0">
                <a:cs typeface="Courier New" pitchFamily="49" charset="0"/>
              </a:rPr>
              <a:t>myfunc</a:t>
            </a:r>
            <a:r>
              <a:rPr lang="en-US" dirty="0" smtClean="0">
                <a:cs typeface="Courier New" pitchFamily="49" charset="0"/>
              </a:rPr>
              <a:t>()</a:t>
            </a:r>
            <a:endParaRPr lang="en-US" dirty="0" smtClean="0"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	</a:t>
            </a:r>
            <a:r>
              <a:rPr lang="en-US" dirty="0" err="1" smtClean="0">
                <a:cs typeface="Courier New" pitchFamily="49" charset="0"/>
              </a:rPr>
              <a:t>printf</a:t>
            </a:r>
            <a:r>
              <a:rPr lang="en-US" dirty="0" smtClean="0">
                <a:cs typeface="Courier New" pitchFamily="49" charset="0"/>
              </a:rPr>
              <a:t>("In </a:t>
            </a:r>
            <a:r>
              <a:rPr lang="en-US" dirty="0" err="1" smtClean="0">
                <a:cs typeface="Courier New" pitchFamily="49" charset="0"/>
              </a:rPr>
              <a:t>myfunc</a:t>
            </a:r>
            <a:r>
              <a:rPr lang="en-US" dirty="0" smtClean="0">
                <a:cs typeface="Courier New" pitchFamily="49" charset="0"/>
              </a:rPr>
              <a:t>\n");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dirty="0" err="1" smtClean="0"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main()</a:t>
            </a:r>
            <a:endParaRPr lang="en-US" dirty="0" smtClean="0"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 	</a:t>
            </a:r>
            <a:r>
              <a:rPr lang="en-US" dirty="0" err="1" smtClean="0">
                <a:cs typeface="Courier New" pitchFamily="49" charset="0"/>
              </a:rPr>
              <a:t>printf</a:t>
            </a:r>
            <a:r>
              <a:rPr lang="en-US" dirty="0" smtClean="0">
                <a:cs typeface="Courier New" pitchFamily="49" charset="0"/>
              </a:rPr>
              <a:t>("In main\n");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	</a:t>
            </a:r>
            <a:r>
              <a:rPr lang="en-US" dirty="0" err="1" smtClean="0">
                <a:cs typeface="Courier New" pitchFamily="49" charset="0"/>
              </a:rPr>
              <a:t>myfunc</a:t>
            </a:r>
            <a:r>
              <a:rPr lang="en-US" dirty="0" smtClean="0"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	</a:t>
            </a:r>
            <a:r>
              <a:rPr lang="en-US" dirty="0" err="1" smtClean="0">
                <a:cs typeface="Courier New" pitchFamily="49" charset="0"/>
              </a:rPr>
              <a:t>printf</a:t>
            </a:r>
            <a:r>
              <a:rPr lang="en-US" dirty="0" smtClean="0">
                <a:cs typeface="Courier New" pitchFamily="49" charset="0"/>
              </a:rPr>
              <a:t>("Back in main\n");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 	return 0;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62600" y="2133600"/>
            <a:ext cx="12520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</a:t>
            </a:r>
            <a:r>
              <a:rPr lang="en-US" dirty="0" smtClean="0"/>
              <a:t>:</a:t>
            </a:r>
          </a:p>
          <a:p>
            <a:r>
              <a:rPr lang="en-US" dirty="0" smtClean="0"/>
              <a:t>In main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myfunc</a:t>
            </a:r>
            <a:endParaRPr lang="en-US" dirty="0" smtClean="0"/>
          </a:p>
          <a:p>
            <a:r>
              <a:rPr lang="en-US" dirty="0" smtClean="0"/>
              <a:t>Back in main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 Scope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cs typeface="Courier New" pitchFamily="49" charset="0"/>
              </a:rPr>
              <a:t>#include &lt;stdio.h&gt;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void </a:t>
            </a:r>
            <a:r>
              <a:rPr lang="en-US" dirty="0" err="1" smtClean="0">
                <a:cs typeface="Courier New" pitchFamily="49" charset="0"/>
              </a:rPr>
              <a:t>myfunc</a:t>
            </a:r>
            <a:r>
              <a:rPr lang="en-US" dirty="0" smtClean="0">
                <a:cs typeface="Courier New" pitchFamily="49" charset="0"/>
              </a:rPr>
              <a:t>()</a:t>
            </a:r>
            <a:endParaRPr lang="en-US" dirty="0" smtClean="0"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	</a:t>
            </a:r>
            <a:r>
              <a:rPr lang="en-US" dirty="0" err="1" smtClean="0">
                <a:cs typeface="Courier New" pitchFamily="49" charset="0"/>
              </a:rPr>
              <a:t>printf</a:t>
            </a:r>
            <a:r>
              <a:rPr lang="en-US" dirty="0" smtClean="0">
                <a:cs typeface="Courier New" pitchFamily="49" charset="0"/>
              </a:rPr>
              <a:t>("</a:t>
            </a:r>
            <a:r>
              <a:rPr lang="en-US" dirty="0" err="1" smtClean="0">
                <a:cs typeface="Courier New" pitchFamily="49" charset="0"/>
              </a:rPr>
              <a:t>i</a:t>
            </a:r>
            <a:r>
              <a:rPr lang="en-US" dirty="0" smtClean="0">
                <a:cs typeface="Courier New" pitchFamily="49" charset="0"/>
              </a:rPr>
              <a:t> is %d\n", </a:t>
            </a:r>
            <a:r>
              <a:rPr lang="en-US" dirty="0" err="1" smtClean="0">
                <a:cs typeface="Courier New" pitchFamily="49" charset="0"/>
              </a:rPr>
              <a:t>i</a:t>
            </a:r>
            <a:r>
              <a:rPr lang="en-US" dirty="0" smtClean="0"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dirty="0" err="1" smtClean="0"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main()</a:t>
            </a:r>
            <a:endParaRPr lang="en-US" dirty="0" smtClean="0"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	int </a:t>
            </a:r>
            <a:r>
              <a:rPr lang="en-US" dirty="0" err="1" smtClean="0">
                <a:cs typeface="Courier New" pitchFamily="49" charset="0"/>
              </a:rPr>
              <a:t>i</a:t>
            </a:r>
            <a:r>
              <a:rPr lang="en-US" dirty="0" smtClean="0">
                <a:cs typeface="Courier New" pitchFamily="49" charset="0"/>
              </a:rPr>
              <a:t>=10;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	</a:t>
            </a:r>
            <a:r>
              <a:rPr lang="en-US" dirty="0" err="1" smtClean="0">
                <a:cs typeface="Courier New" pitchFamily="49" charset="0"/>
              </a:rPr>
              <a:t>myfunc</a:t>
            </a:r>
            <a:r>
              <a:rPr lang="en-US" dirty="0" smtClean="0"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	return 0;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}</a:t>
            </a:r>
          </a:p>
          <a:p>
            <a:r>
              <a:rPr lang="en-US" dirty="0" smtClean="0"/>
              <a:t>Local variable cease to exist when the function returns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62600" y="2133600"/>
            <a:ext cx="2173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Error, </a:t>
            </a:r>
            <a:r>
              <a:rPr lang="en-US" b="1" dirty="0" err="1" smtClean="0"/>
              <a:t>i</a:t>
            </a:r>
            <a:r>
              <a:rPr lang="en-US" dirty="0" smtClean="0"/>
              <a:t> is local to </a:t>
            </a:r>
            <a:r>
              <a:rPr lang="en-US" b="1" dirty="0" smtClean="0"/>
              <a:t>main</a:t>
            </a:r>
            <a:endParaRPr lang="en-US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 Scope (global variable)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cs typeface="Courier New" pitchFamily="49" charset="0"/>
              </a:rPr>
              <a:t>#include &lt;stdio.h&gt;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int </a:t>
            </a:r>
            <a:r>
              <a:rPr lang="en-US" dirty="0" err="1" smtClean="0">
                <a:cs typeface="Courier New" pitchFamily="49" charset="0"/>
              </a:rPr>
              <a:t>i</a:t>
            </a:r>
            <a:r>
              <a:rPr lang="en-US" dirty="0" smtClean="0"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void </a:t>
            </a:r>
            <a:r>
              <a:rPr lang="en-US" dirty="0" err="1" smtClean="0">
                <a:cs typeface="Courier New" pitchFamily="49" charset="0"/>
              </a:rPr>
              <a:t>myfunc</a:t>
            </a:r>
            <a:r>
              <a:rPr lang="en-US" dirty="0" smtClean="0">
                <a:cs typeface="Courier New" pitchFamily="49" charset="0"/>
              </a:rPr>
              <a:t>()</a:t>
            </a:r>
            <a:endParaRPr lang="en-US" dirty="0" smtClean="0"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	</a:t>
            </a:r>
            <a:r>
              <a:rPr lang="en-US" dirty="0" err="1" smtClean="0">
                <a:cs typeface="Courier New" pitchFamily="49" charset="0"/>
              </a:rPr>
              <a:t>printf</a:t>
            </a:r>
            <a:r>
              <a:rPr lang="en-US" dirty="0" smtClean="0">
                <a:cs typeface="Courier New" pitchFamily="49" charset="0"/>
              </a:rPr>
              <a:t>("</a:t>
            </a:r>
            <a:r>
              <a:rPr lang="en-US" dirty="0" err="1" smtClean="0">
                <a:cs typeface="Courier New" pitchFamily="49" charset="0"/>
              </a:rPr>
              <a:t>i</a:t>
            </a:r>
            <a:r>
              <a:rPr lang="en-US" dirty="0" smtClean="0">
                <a:cs typeface="Courier New" pitchFamily="49" charset="0"/>
              </a:rPr>
              <a:t> is %d\n", </a:t>
            </a:r>
            <a:r>
              <a:rPr lang="en-US" dirty="0" err="1" smtClean="0">
                <a:cs typeface="Courier New" pitchFamily="49" charset="0"/>
              </a:rPr>
              <a:t>i</a:t>
            </a:r>
            <a:r>
              <a:rPr lang="en-US" dirty="0" smtClean="0"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	</a:t>
            </a:r>
            <a:r>
              <a:rPr lang="en-US" dirty="0" err="1" smtClean="0">
                <a:cs typeface="Courier New" pitchFamily="49" charset="0"/>
              </a:rPr>
              <a:t>i</a:t>
            </a:r>
            <a:r>
              <a:rPr lang="en-US" dirty="0" smtClean="0">
                <a:cs typeface="Courier New" pitchFamily="49" charset="0"/>
              </a:rPr>
              <a:t>=2;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dirty="0" err="1" smtClean="0"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main()</a:t>
            </a:r>
            <a:endParaRPr lang="en-US" dirty="0" smtClean="0"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	</a:t>
            </a:r>
            <a:r>
              <a:rPr lang="en-US" dirty="0" err="1" smtClean="0">
                <a:cs typeface="Courier New" pitchFamily="49" charset="0"/>
              </a:rPr>
              <a:t>i</a:t>
            </a:r>
            <a:r>
              <a:rPr lang="en-US" dirty="0" smtClean="0">
                <a:cs typeface="Courier New" pitchFamily="49" charset="0"/>
              </a:rPr>
              <a:t>=10;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	</a:t>
            </a:r>
            <a:r>
              <a:rPr lang="en-US" dirty="0" err="1" smtClean="0">
                <a:cs typeface="Courier New" pitchFamily="49" charset="0"/>
              </a:rPr>
              <a:t>myfunc</a:t>
            </a:r>
            <a:r>
              <a:rPr lang="en-US" dirty="0" smtClean="0"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	</a:t>
            </a:r>
            <a:r>
              <a:rPr lang="en-US" dirty="0" err="1" smtClean="0">
                <a:cs typeface="Courier New" pitchFamily="49" charset="0"/>
              </a:rPr>
              <a:t>printf</a:t>
            </a:r>
            <a:r>
              <a:rPr lang="en-US" dirty="0" smtClean="0">
                <a:cs typeface="Courier New" pitchFamily="49" charset="0"/>
              </a:rPr>
              <a:t>("</a:t>
            </a:r>
            <a:r>
              <a:rPr lang="en-US" dirty="0" err="1" smtClean="0">
                <a:cs typeface="Courier New" pitchFamily="49" charset="0"/>
              </a:rPr>
              <a:t>i</a:t>
            </a:r>
            <a:r>
              <a:rPr lang="en-US" dirty="0" smtClean="0">
                <a:cs typeface="Courier New" pitchFamily="49" charset="0"/>
              </a:rPr>
              <a:t> is %d\n", </a:t>
            </a:r>
            <a:r>
              <a:rPr lang="en-US" dirty="0" err="1" smtClean="0">
                <a:cs typeface="Courier New" pitchFamily="49" charset="0"/>
              </a:rPr>
              <a:t>i</a:t>
            </a:r>
            <a:r>
              <a:rPr lang="en-US" dirty="0" smtClean="0"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	return 0;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62600" y="2133600"/>
            <a:ext cx="1972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of global variable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 Scope (local variable)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cs typeface="Courier New" pitchFamily="49" charset="0"/>
              </a:rPr>
              <a:t>#include &lt;stdio.h&gt;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void </a:t>
            </a:r>
            <a:r>
              <a:rPr lang="en-US" dirty="0" err="1" smtClean="0">
                <a:cs typeface="Courier New" pitchFamily="49" charset="0"/>
              </a:rPr>
              <a:t>myfunc</a:t>
            </a:r>
            <a:r>
              <a:rPr lang="en-US" dirty="0" smtClean="0">
                <a:cs typeface="Courier New" pitchFamily="49" charset="0"/>
              </a:rPr>
              <a:t>()</a:t>
            </a:r>
            <a:endParaRPr lang="en-US" dirty="0" smtClean="0"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	int </a:t>
            </a:r>
            <a:r>
              <a:rPr lang="en-US" dirty="0" err="1" smtClean="0">
                <a:cs typeface="Courier New" pitchFamily="49" charset="0"/>
              </a:rPr>
              <a:t>i</a:t>
            </a:r>
            <a:r>
              <a:rPr lang="en-US" dirty="0" smtClean="0">
                <a:cs typeface="Courier New" pitchFamily="49" charset="0"/>
              </a:rPr>
              <a:t>=1;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	</a:t>
            </a:r>
            <a:r>
              <a:rPr lang="en-US" dirty="0" err="1" smtClean="0">
                <a:cs typeface="Courier New" pitchFamily="49" charset="0"/>
              </a:rPr>
              <a:t>printf</a:t>
            </a:r>
            <a:r>
              <a:rPr lang="en-US" dirty="0" smtClean="0">
                <a:cs typeface="Courier New" pitchFamily="49" charset="0"/>
              </a:rPr>
              <a:t>("i is %d\n", i);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dirty="0" err="1" smtClean="0"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main()</a:t>
            </a:r>
            <a:endParaRPr lang="en-US" dirty="0" smtClean="0"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	int </a:t>
            </a:r>
            <a:r>
              <a:rPr lang="en-US" dirty="0" err="1" smtClean="0">
                <a:cs typeface="Courier New" pitchFamily="49" charset="0"/>
              </a:rPr>
              <a:t>i</a:t>
            </a:r>
            <a:r>
              <a:rPr lang="en-US" dirty="0" smtClean="0">
                <a:cs typeface="Courier New" pitchFamily="49" charset="0"/>
              </a:rPr>
              <a:t>=10;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	</a:t>
            </a:r>
            <a:r>
              <a:rPr lang="en-US" dirty="0" err="1" smtClean="0">
                <a:cs typeface="Courier New" pitchFamily="49" charset="0"/>
              </a:rPr>
              <a:t>myfunc</a:t>
            </a:r>
            <a:r>
              <a:rPr lang="en-US" dirty="0" smtClean="0"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	</a:t>
            </a:r>
            <a:r>
              <a:rPr lang="en-US" dirty="0" err="1" smtClean="0">
                <a:cs typeface="Courier New" pitchFamily="49" charset="0"/>
              </a:rPr>
              <a:t>printf</a:t>
            </a:r>
            <a:r>
              <a:rPr lang="en-US" dirty="0">
                <a:cs typeface="Courier New" pitchFamily="49" charset="0"/>
              </a:rPr>
              <a:t>("i </a:t>
            </a:r>
            <a:r>
              <a:rPr lang="en-US" dirty="0" smtClean="0">
                <a:cs typeface="Courier New" pitchFamily="49" charset="0"/>
              </a:rPr>
              <a:t>is %</a:t>
            </a:r>
            <a:r>
              <a:rPr lang="en-US" dirty="0">
                <a:cs typeface="Courier New" pitchFamily="49" charset="0"/>
              </a:rPr>
              <a:t>d\n", </a:t>
            </a:r>
            <a:r>
              <a:rPr lang="en-US" dirty="0" smtClean="0">
                <a:cs typeface="Courier New" pitchFamily="49" charset="0"/>
              </a:rPr>
              <a:t>i);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	return 0;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62600" y="2133600"/>
            <a:ext cx="9701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 is 1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 is 10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Return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no return type specified: default </a:t>
            </a:r>
            <a:r>
              <a:rPr lang="en-US" b="1" dirty="0" smtClean="0"/>
              <a:t>int </a:t>
            </a:r>
            <a:r>
              <a:rPr lang="en-US" dirty="0" smtClean="0"/>
              <a:t>assumed</a:t>
            </a:r>
          </a:p>
          <a:p>
            <a:r>
              <a:rPr lang="en-US" dirty="0" smtClean="0"/>
              <a:t>when the </a:t>
            </a:r>
            <a:r>
              <a:rPr lang="en-US" b="1" dirty="0" smtClean="0"/>
              <a:t>return</a:t>
            </a:r>
            <a:r>
              <a:rPr lang="en-US" dirty="0" smtClean="0"/>
              <a:t> statement is encountered: the function returns the control to the caller immediately</a:t>
            </a:r>
          </a:p>
          <a:p>
            <a:r>
              <a:rPr lang="en-US" b="1" dirty="0" smtClean="0"/>
              <a:t>return</a:t>
            </a:r>
            <a:r>
              <a:rPr lang="en-US" dirty="0" smtClean="0"/>
              <a:t> statement can be used without return value</a:t>
            </a:r>
          </a:p>
          <a:p>
            <a:pPr lvl="1"/>
            <a:r>
              <a:rPr lang="en-US" dirty="0" smtClean="0"/>
              <a:t>return ;</a:t>
            </a:r>
          </a:p>
          <a:p>
            <a:pPr lvl="1"/>
            <a:r>
              <a:rPr lang="en-US" dirty="0" smtClean="0"/>
              <a:t>Used mostly by </a:t>
            </a:r>
            <a:r>
              <a:rPr lang="en-US" b="1" dirty="0" smtClean="0"/>
              <a:t>void </a:t>
            </a:r>
            <a:r>
              <a:rPr lang="en-US" dirty="0" smtClean="0"/>
              <a:t>functions</a:t>
            </a:r>
          </a:p>
          <a:p>
            <a:r>
              <a:rPr lang="en-US" dirty="0" smtClean="0"/>
              <a:t>If the return value is not assigned to anything it is lost, but no harm done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Return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8420100" cy="48006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cs typeface="Courier New" pitchFamily="49" charset="0"/>
              </a:rPr>
              <a:t>#include &lt;stdio.h&gt;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void </a:t>
            </a:r>
            <a:r>
              <a:rPr lang="en-US" dirty="0" err="1" smtClean="0">
                <a:cs typeface="Courier New" pitchFamily="49" charset="0"/>
              </a:rPr>
              <a:t>myfunc</a:t>
            </a:r>
            <a:r>
              <a:rPr lang="en-US" dirty="0" smtClean="0">
                <a:cs typeface="Courier New" pitchFamily="49" charset="0"/>
              </a:rPr>
              <a:t>();</a:t>
            </a:r>
            <a:endParaRPr lang="en-US" dirty="0" smtClean="0"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main()</a:t>
            </a:r>
            <a:endParaRPr lang="en-US" dirty="0" smtClean="0"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	</a:t>
            </a:r>
            <a:r>
              <a:rPr lang="en-US" dirty="0" err="1" smtClean="0">
                <a:cs typeface="Courier New" pitchFamily="49" charset="0"/>
              </a:rPr>
              <a:t>printf</a:t>
            </a:r>
            <a:r>
              <a:rPr lang="en-US" dirty="0" smtClean="0">
                <a:cs typeface="Courier New" pitchFamily="49" charset="0"/>
              </a:rPr>
              <a:t>("In main\n");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	</a:t>
            </a:r>
            <a:r>
              <a:rPr lang="en-US" dirty="0" err="1" smtClean="0">
                <a:cs typeface="Courier New" pitchFamily="49" charset="0"/>
              </a:rPr>
              <a:t>myfunc</a:t>
            </a:r>
            <a:r>
              <a:rPr lang="en-US" dirty="0" smtClean="0"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	</a:t>
            </a:r>
            <a:r>
              <a:rPr lang="en-US" dirty="0" err="1" smtClean="0">
                <a:cs typeface="Courier New" pitchFamily="49" charset="0"/>
              </a:rPr>
              <a:t>printf</a:t>
            </a:r>
            <a:r>
              <a:rPr lang="en-US" dirty="0" smtClean="0">
                <a:cs typeface="Courier New" pitchFamily="49" charset="0"/>
              </a:rPr>
              <a:t>("Back in main\n");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  	return 0;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void </a:t>
            </a:r>
            <a:r>
              <a:rPr lang="en-US" dirty="0" err="1" smtClean="0">
                <a:cs typeface="Courier New" pitchFamily="49" charset="0"/>
              </a:rPr>
              <a:t>myfunc</a:t>
            </a:r>
            <a:r>
              <a:rPr lang="en-US" dirty="0" smtClean="0">
                <a:cs typeface="Courier New" pitchFamily="49" charset="0"/>
              </a:rPr>
              <a:t>()</a:t>
            </a:r>
            <a:endParaRPr lang="en-US" dirty="0" smtClean="0"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	</a:t>
            </a:r>
            <a:r>
              <a:rPr lang="en-US" dirty="0" err="1" smtClean="0">
                <a:cs typeface="Courier New" pitchFamily="49" charset="0"/>
              </a:rPr>
              <a:t>printf</a:t>
            </a:r>
            <a:r>
              <a:rPr lang="en-US" dirty="0" smtClean="0">
                <a:cs typeface="Courier New" pitchFamily="49" charset="0"/>
              </a:rPr>
              <a:t>("In </a:t>
            </a:r>
            <a:r>
              <a:rPr lang="en-US" dirty="0" err="1" smtClean="0">
                <a:cs typeface="Courier New" pitchFamily="49" charset="0"/>
              </a:rPr>
              <a:t>myfunc</a:t>
            </a:r>
            <a:r>
              <a:rPr lang="en-US" dirty="0" smtClean="0">
                <a:cs typeface="Courier New" pitchFamily="49" charset="0"/>
              </a:rPr>
              <a:t>\n");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	return 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	</a:t>
            </a:r>
            <a:r>
              <a:rPr lang="en-US" dirty="0" err="1" smtClean="0">
                <a:cs typeface="Courier New" pitchFamily="49" charset="0"/>
              </a:rPr>
              <a:t>printf</a:t>
            </a:r>
            <a:r>
              <a:rPr lang="en-US" dirty="0" smtClean="0">
                <a:cs typeface="Courier New" pitchFamily="49" charset="0"/>
              </a:rPr>
              <a:t>("In </a:t>
            </a:r>
            <a:r>
              <a:rPr lang="en-US" dirty="0" err="1" smtClean="0">
                <a:cs typeface="Courier New" pitchFamily="49" charset="0"/>
              </a:rPr>
              <a:t>myfunc</a:t>
            </a:r>
            <a:r>
              <a:rPr lang="en-US" dirty="0" smtClean="0">
                <a:cs typeface="Courier New" pitchFamily="49" charset="0"/>
              </a:rPr>
              <a:t> (will never be printed)\n</a:t>
            </a:r>
            <a:r>
              <a:rPr lang="en-US" dirty="0" smtClean="0">
                <a:cs typeface="Courier New" pitchFamily="49" charset="0"/>
              </a:rPr>
              <a:t>");</a:t>
            </a:r>
            <a:endParaRPr lang="en-US" dirty="0" smtClean="0"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62600" y="2133600"/>
            <a:ext cx="12520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</a:t>
            </a:r>
            <a:r>
              <a:rPr lang="en-US" dirty="0" smtClean="0"/>
              <a:t>:</a:t>
            </a:r>
          </a:p>
          <a:p>
            <a:r>
              <a:rPr lang="en-US" dirty="0" smtClean="0"/>
              <a:t>In main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myfunc</a:t>
            </a:r>
            <a:endParaRPr lang="en-US" dirty="0" smtClean="0"/>
          </a:p>
          <a:p>
            <a:r>
              <a:rPr lang="en-US" dirty="0" smtClean="0"/>
              <a:t>Back in main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Return values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cs typeface="Courier New" pitchFamily="49" charset="0"/>
              </a:rPr>
              <a:t>#include &lt;stdio.h&gt;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#include &lt;</a:t>
            </a:r>
            <a:r>
              <a:rPr lang="en-US" dirty="0" err="1" smtClean="0">
                <a:cs typeface="Courier New" pitchFamily="49" charset="0"/>
              </a:rPr>
              <a:t>math.h</a:t>
            </a:r>
            <a:r>
              <a:rPr lang="en-US" dirty="0" smtClean="0">
                <a:cs typeface="Courier New" pitchFamily="49" charset="0"/>
              </a:rPr>
              <a:t>&gt;</a:t>
            </a:r>
          </a:p>
          <a:p>
            <a:pPr>
              <a:buNone/>
            </a:pPr>
            <a:endParaRPr lang="en-US" dirty="0" smtClean="0"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main()</a:t>
            </a:r>
            <a:endParaRPr lang="en-US" dirty="0" smtClean="0"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	double answer;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	answer=</a:t>
            </a:r>
            <a:r>
              <a:rPr lang="en-US" dirty="0" err="1" smtClean="0">
                <a:cs typeface="Courier New" pitchFamily="49" charset="0"/>
              </a:rPr>
              <a:t>sqrt</a:t>
            </a:r>
            <a:r>
              <a:rPr lang="en-US" dirty="0" smtClean="0">
                <a:cs typeface="Courier New" pitchFamily="49" charset="0"/>
              </a:rPr>
              <a:t>(161.0);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	</a:t>
            </a:r>
            <a:r>
              <a:rPr lang="en-US" dirty="0" err="1" smtClean="0">
                <a:cs typeface="Courier New" pitchFamily="49" charset="0"/>
              </a:rPr>
              <a:t>printf</a:t>
            </a:r>
            <a:r>
              <a:rPr lang="en-US" dirty="0" smtClean="0">
                <a:cs typeface="Courier New" pitchFamily="49" charset="0"/>
              </a:rPr>
              <a:t>("%lf\n", answer);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	return 0;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err="1" smtClean="0"/>
              <a:t>sqrt</a:t>
            </a:r>
            <a:r>
              <a:rPr lang="en-US" dirty="0" smtClean="0"/>
              <a:t> is prototyped in </a:t>
            </a:r>
            <a:r>
              <a:rPr lang="en-US" dirty="0" err="1" smtClean="0"/>
              <a:t>math.h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Two types of function</a:t>
            </a:r>
          </a:p>
          <a:p>
            <a:pPr lvl="1"/>
            <a:r>
              <a:rPr lang="en-US" sz="2800" dirty="0" smtClean="0"/>
              <a:t>Library function</a:t>
            </a:r>
          </a:p>
          <a:p>
            <a:pPr lvl="2"/>
            <a:r>
              <a:rPr lang="en-US" sz="2400" dirty="0" err="1" smtClean="0"/>
              <a:t>scanf</a:t>
            </a:r>
            <a:r>
              <a:rPr lang="en-US" sz="2400" dirty="0" smtClean="0"/>
              <a:t>, </a:t>
            </a:r>
            <a:r>
              <a:rPr lang="en-US" sz="2400" dirty="0" err="1" smtClean="0"/>
              <a:t>printf</a:t>
            </a:r>
            <a:r>
              <a:rPr lang="en-US" sz="2400" dirty="0" smtClean="0"/>
              <a:t>, gets, puts, </a:t>
            </a:r>
            <a:r>
              <a:rPr lang="en-US" sz="2400" dirty="0" err="1" smtClean="0"/>
              <a:t>getch</a:t>
            </a:r>
            <a:r>
              <a:rPr lang="en-US" sz="2400" dirty="0" smtClean="0"/>
              <a:t>, </a:t>
            </a:r>
            <a:r>
              <a:rPr lang="en-US" sz="2400" dirty="0" err="1" smtClean="0"/>
              <a:t>sqrt</a:t>
            </a:r>
            <a:r>
              <a:rPr lang="en-US" sz="2400" dirty="0" smtClean="0"/>
              <a:t> etc.</a:t>
            </a:r>
          </a:p>
          <a:p>
            <a:pPr lvl="1"/>
            <a:r>
              <a:rPr lang="en-US" sz="2800" dirty="0" smtClean="0"/>
              <a:t>User defined function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Return values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cs typeface="Courier New" pitchFamily="49" charset="0"/>
              </a:rPr>
              <a:t>#include &lt;stdio.h&gt;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#include &lt;</a:t>
            </a:r>
            <a:r>
              <a:rPr lang="en-US" dirty="0" err="1" smtClean="0">
                <a:cs typeface="Courier New" pitchFamily="49" charset="0"/>
              </a:rPr>
              <a:t>math.h</a:t>
            </a:r>
            <a:r>
              <a:rPr lang="en-US" dirty="0" smtClean="0">
                <a:cs typeface="Courier New" pitchFamily="49" charset="0"/>
              </a:rPr>
              <a:t>&gt;</a:t>
            </a:r>
          </a:p>
          <a:p>
            <a:pPr>
              <a:buNone/>
            </a:pPr>
            <a:endParaRPr lang="en-US" dirty="0" smtClean="0"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main()</a:t>
            </a:r>
            <a:endParaRPr lang="en-US" dirty="0" smtClean="0"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	</a:t>
            </a:r>
            <a:r>
              <a:rPr lang="en-US" dirty="0" err="1" smtClean="0">
                <a:cs typeface="Courier New" pitchFamily="49" charset="0"/>
              </a:rPr>
              <a:t>printf</a:t>
            </a:r>
            <a:r>
              <a:rPr lang="en-US" dirty="0" smtClean="0">
                <a:cs typeface="Courier New" pitchFamily="49" charset="0"/>
              </a:rPr>
              <a:t>("%lf\n", </a:t>
            </a:r>
            <a:r>
              <a:rPr lang="en-US" dirty="0" err="1" smtClean="0">
                <a:cs typeface="Courier New" pitchFamily="49" charset="0"/>
              </a:rPr>
              <a:t>sqrt</a:t>
            </a:r>
            <a:r>
              <a:rPr lang="en-US" dirty="0" smtClean="0">
                <a:cs typeface="Courier New" pitchFamily="49" charset="0"/>
              </a:rPr>
              <a:t>(161.0));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	return 0;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Return values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8420100" cy="4800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cs typeface="Courier New" pitchFamily="49" charset="0"/>
              </a:rPr>
              <a:t>#include &lt;stdio.h&gt;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double sqr5();</a:t>
            </a:r>
          </a:p>
          <a:p>
            <a:pPr>
              <a:buNone/>
            </a:pPr>
            <a:r>
              <a:rPr lang="en-US" dirty="0" err="1" smtClean="0"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main()</a:t>
            </a:r>
            <a:endParaRPr lang="en-US" dirty="0" smtClean="0"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    	double </a:t>
            </a:r>
            <a:r>
              <a:rPr lang="en-US" dirty="0" err="1" smtClean="0">
                <a:cs typeface="Courier New" pitchFamily="49" charset="0"/>
              </a:rPr>
              <a:t>ans</a:t>
            </a:r>
            <a:r>
              <a:rPr lang="en-US" dirty="0" smtClean="0">
                <a:cs typeface="Courier New" pitchFamily="49" charset="0"/>
              </a:rPr>
              <a:t>=sqr5();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	</a:t>
            </a:r>
            <a:r>
              <a:rPr lang="en-US" dirty="0" err="1" smtClean="0">
                <a:cs typeface="Courier New" pitchFamily="49" charset="0"/>
              </a:rPr>
              <a:t>printf</a:t>
            </a:r>
            <a:r>
              <a:rPr lang="en-US" dirty="0" smtClean="0">
                <a:cs typeface="Courier New" pitchFamily="49" charset="0"/>
              </a:rPr>
              <a:t>("%lf\n“, </a:t>
            </a:r>
            <a:r>
              <a:rPr lang="en-US" dirty="0" err="1" smtClean="0">
                <a:cs typeface="Courier New" pitchFamily="49" charset="0"/>
              </a:rPr>
              <a:t>ans</a:t>
            </a:r>
            <a:r>
              <a:rPr lang="en-US" dirty="0" smtClean="0"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    	return 0;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double sqr5()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	return 5.0*5.0;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62600" y="2133600"/>
            <a:ext cx="970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</a:t>
            </a:r>
            <a:r>
              <a:rPr lang="en-US" dirty="0" smtClean="0"/>
              <a:t>:</a:t>
            </a:r>
          </a:p>
          <a:p>
            <a:r>
              <a:rPr lang="en-US" dirty="0" smtClean="0"/>
              <a:t>25.0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Parameterized Function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8420100" cy="4800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cs typeface="Courier New" pitchFamily="49" charset="0"/>
              </a:rPr>
              <a:t>#include &lt;stdio.h&gt;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double </a:t>
            </a:r>
            <a:r>
              <a:rPr lang="en-US" dirty="0" err="1" smtClean="0">
                <a:cs typeface="Courier New" pitchFamily="49" charset="0"/>
              </a:rPr>
              <a:t>sqr</a:t>
            </a:r>
            <a:r>
              <a:rPr lang="en-US" dirty="0" smtClean="0">
                <a:cs typeface="Courier New" pitchFamily="49" charset="0"/>
              </a:rPr>
              <a:t>(double);</a:t>
            </a:r>
          </a:p>
          <a:p>
            <a:pPr>
              <a:buNone/>
            </a:pPr>
            <a:r>
              <a:rPr lang="en-US" dirty="0" err="1" smtClean="0"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main()</a:t>
            </a:r>
            <a:endParaRPr lang="en-US" dirty="0" smtClean="0"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    	double </a:t>
            </a:r>
            <a:r>
              <a:rPr lang="en-US" dirty="0" err="1" smtClean="0">
                <a:cs typeface="Courier New" pitchFamily="49" charset="0"/>
              </a:rPr>
              <a:t>ans</a:t>
            </a:r>
            <a:r>
              <a:rPr lang="en-US" dirty="0" smtClean="0">
                <a:cs typeface="Courier New" pitchFamily="49" charset="0"/>
              </a:rPr>
              <a:t>=</a:t>
            </a:r>
            <a:r>
              <a:rPr lang="en-US" dirty="0" err="1" smtClean="0">
                <a:cs typeface="Courier New" pitchFamily="49" charset="0"/>
              </a:rPr>
              <a:t>sqr</a:t>
            </a:r>
            <a:r>
              <a:rPr lang="en-US" dirty="0" smtClean="0">
                <a:cs typeface="Courier New" pitchFamily="49" charset="0"/>
              </a:rPr>
              <a:t>(5.0);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	</a:t>
            </a:r>
            <a:r>
              <a:rPr lang="en-US" dirty="0" err="1" smtClean="0">
                <a:cs typeface="Courier New" pitchFamily="49" charset="0"/>
              </a:rPr>
              <a:t>printf</a:t>
            </a:r>
            <a:r>
              <a:rPr lang="en-US" dirty="0" smtClean="0">
                <a:cs typeface="Courier New" pitchFamily="49" charset="0"/>
              </a:rPr>
              <a:t>("%lf\n“, </a:t>
            </a:r>
            <a:r>
              <a:rPr lang="en-US" dirty="0" err="1" smtClean="0">
                <a:cs typeface="Courier New" pitchFamily="49" charset="0"/>
              </a:rPr>
              <a:t>ans</a:t>
            </a:r>
            <a:r>
              <a:rPr lang="en-US" dirty="0" smtClean="0"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    	return 0;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double </a:t>
            </a:r>
            <a:r>
              <a:rPr lang="en-US" dirty="0" err="1" smtClean="0">
                <a:cs typeface="Courier New" pitchFamily="49" charset="0"/>
              </a:rPr>
              <a:t>sqr</a:t>
            </a:r>
            <a:r>
              <a:rPr lang="en-US" dirty="0" smtClean="0">
                <a:cs typeface="Courier New" pitchFamily="49" charset="0"/>
              </a:rPr>
              <a:t>(double x)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	return x*x;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29400" y="3124200"/>
            <a:ext cx="970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</a:t>
            </a:r>
            <a:r>
              <a:rPr lang="en-US" dirty="0" smtClean="0"/>
              <a:t>:</a:t>
            </a:r>
          </a:p>
          <a:p>
            <a:r>
              <a:rPr lang="en-US" dirty="0" smtClean="0"/>
              <a:t>25.0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49766" y="2221468"/>
            <a:ext cx="448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Writing variable name in prototype is not necessary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rot="10800000">
            <a:off x="3359166" y="2133600"/>
            <a:ext cx="990600" cy="272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Parameterized Function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cs typeface="Courier New" pitchFamily="49" charset="0"/>
              </a:rPr>
              <a:t>#include &lt;stdio.h&gt;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void sub(int, int);</a:t>
            </a:r>
          </a:p>
          <a:p>
            <a:pPr>
              <a:buNone/>
            </a:pPr>
            <a:r>
              <a:rPr lang="en-US" dirty="0" err="1" smtClean="0"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main()</a:t>
            </a:r>
            <a:endParaRPr lang="en-US" dirty="0" smtClean="0"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   	sub(2, 6);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	</a:t>
            </a:r>
            <a:r>
              <a:rPr lang="en-US" dirty="0" smtClean="0">
                <a:cs typeface="Courier New" pitchFamily="49" charset="0"/>
              </a:rPr>
              <a:t>sub(5</a:t>
            </a:r>
            <a:r>
              <a:rPr lang="en-US" dirty="0" smtClean="0">
                <a:cs typeface="Courier New" pitchFamily="49" charset="0"/>
              </a:rPr>
              <a:t>, 9);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    	return 0;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 smtClean="0"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void sub(int x, int y)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	</a:t>
            </a:r>
            <a:r>
              <a:rPr lang="en-US" dirty="0" err="1" smtClean="0">
                <a:cs typeface="Courier New" pitchFamily="49" charset="0"/>
              </a:rPr>
              <a:t>printf</a:t>
            </a:r>
            <a:r>
              <a:rPr lang="en-US" dirty="0" smtClean="0">
                <a:cs typeface="Courier New" pitchFamily="49" charset="0"/>
              </a:rPr>
              <a:t>("%d\n", x-y);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49766" y="2221468"/>
            <a:ext cx="448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Writing variable name in prototype is not necessary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rot="10800000">
            <a:off x="3359166" y="2133600"/>
            <a:ext cx="990600" cy="272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14800" y="2971800"/>
            <a:ext cx="285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Order of argument is important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Parameterized Function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cs typeface="Courier New" pitchFamily="49" charset="0"/>
              </a:rPr>
              <a:t>#include &lt;stdio.h&gt;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int sub(int, int);</a:t>
            </a:r>
          </a:p>
          <a:p>
            <a:pPr>
              <a:buNone/>
            </a:pPr>
            <a:r>
              <a:rPr lang="en-US" dirty="0" err="1" smtClean="0"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main()</a:t>
            </a:r>
            <a:endParaRPr lang="en-US" dirty="0" smtClean="0"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   	</a:t>
            </a:r>
            <a:r>
              <a:rPr lang="en-US" dirty="0" err="1" smtClean="0">
                <a:cs typeface="Courier New" pitchFamily="49" charset="0"/>
              </a:rPr>
              <a:t>printf</a:t>
            </a:r>
            <a:r>
              <a:rPr lang="en-US" dirty="0" smtClean="0">
                <a:cs typeface="Courier New" pitchFamily="49" charset="0"/>
              </a:rPr>
              <a:t>("%d\n", sub(2, 6));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	</a:t>
            </a:r>
            <a:r>
              <a:rPr lang="en-US" dirty="0" err="1" smtClean="0">
                <a:cs typeface="Courier New" pitchFamily="49" charset="0"/>
              </a:rPr>
              <a:t>printf</a:t>
            </a:r>
            <a:r>
              <a:rPr lang="en-US" dirty="0" smtClean="0">
                <a:cs typeface="Courier New" pitchFamily="49" charset="0"/>
              </a:rPr>
              <a:t>("%d\n", sub(5, 9));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    	return 0;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 smtClean="0"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int sub(int x, int y)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	return x-y;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49766" y="2221468"/>
            <a:ext cx="448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Writing variable name in prototype is not necessary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rot="10800000">
            <a:off x="3359166" y="2133600"/>
            <a:ext cx="990600" cy="272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705600" y="3200400"/>
            <a:ext cx="285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Order of argument is important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Return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More than one values can not be returned</a:t>
            </a:r>
          </a:p>
          <a:p>
            <a:pPr lvl="1"/>
            <a:r>
              <a:rPr lang="en-US" dirty="0" smtClean="0"/>
              <a:t>return a, b;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 Arguments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take arguments a function must have special variables</a:t>
            </a:r>
          </a:p>
          <a:p>
            <a:r>
              <a:rPr lang="en-US" dirty="0" smtClean="0"/>
              <a:t>When </a:t>
            </a:r>
            <a:r>
              <a:rPr lang="en-US" b="1" dirty="0" smtClean="0"/>
              <a:t>sub </a:t>
            </a:r>
            <a:r>
              <a:rPr lang="en-US" dirty="0" smtClean="0"/>
              <a:t>is called is argument is copied in the matching parameter</a:t>
            </a:r>
          </a:p>
          <a:p>
            <a:r>
              <a:rPr lang="en-US" i="1" dirty="0" smtClean="0"/>
              <a:t>Argument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 value that is passed to a function</a:t>
            </a:r>
          </a:p>
          <a:p>
            <a:r>
              <a:rPr lang="en-US" dirty="0" smtClean="0"/>
              <a:t>Known as </a:t>
            </a:r>
            <a:r>
              <a:rPr lang="en-US" i="1" dirty="0" smtClean="0"/>
              <a:t>formal parameter</a:t>
            </a:r>
          </a:p>
          <a:p>
            <a:pPr lvl="1"/>
            <a:r>
              <a:rPr lang="en-US" dirty="0" smtClean="0"/>
              <a:t>The variable that receive the value of the argument inside the function</a:t>
            </a:r>
          </a:p>
          <a:p>
            <a:r>
              <a:rPr lang="en-US" dirty="0" smtClean="0"/>
              <a:t>Local variables of a function can not have same name as formal parameters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Parameterized Function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latin typeface="Perpetua" charset="0"/>
                <a:ea typeface="Perpetua" charset="0"/>
                <a:cs typeface="Perpetua" charset="0"/>
              </a:rPr>
              <a:t>#include &lt;stdio.h&gt;</a:t>
            </a:r>
          </a:p>
          <a:p>
            <a:pPr>
              <a:buNone/>
            </a:pPr>
            <a:r>
              <a:rPr lang="en-US" dirty="0" smtClean="0">
                <a:latin typeface="Perpetua" charset="0"/>
                <a:ea typeface="Perpetua" charset="0"/>
                <a:cs typeface="Perpetua" charset="0"/>
              </a:rPr>
              <a:t>void sum(int, int);</a:t>
            </a:r>
          </a:p>
          <a:p>
            <a:pPr>
              <a:buNone/>
            </a:pPr>
            <a:r>
              <a:rPr lang="en-US" dirty="0" err="1" smtClean="0">
                <a:latin typeface="Perpetua" charset="0"/>
                <a:ea typeface="Perpetua" charset="0"/>
                <a:cs typeface="Perpetua" charset="0"/>
              </a:rPr>
              <a:t>int</a:t>
            </a:r>
            <a:r>
              <a:rPr lang="en-US" dirty="0" smtClean="0">
                <a:latin typeface="Perpetua" charset="0"/>
                <a:ea typeface="Perpetua" charset="0"/>
                <a:cs typeface="Perpetua" charset="0"/>
              </a:rPr>
              <a:t> </a:t>
            </a:r>
            <a:r>
              <a:rPr lang="en-US" dirty="0" smtClean="0">
                <a:latin typeface="Perpetua" charset="0"/>
                <a:ea typeface="Perpetua" charset="0"/>
                <a:cs typeface="Perpetua" charset="0"/>
              </a:rPr>
              <a:t>main()</a:t>
            </a:r>
            <a:endParaRPr lang="en-US" dirty="0" smtClean="0">
              <a:latin typeface="Perpetua" charset="0"/>
              <a:ea typeface="Perpetua" charset="0"/>
              <a:cs typeface="Perpetua" charset="0"/>
            </a:endParaRPr>
          </a:p>
          <a:p>
            <a:pPr>
              <a:buNone/>
            </a:pPr>
            <a:r>
              <a:rPr lang="en-US" dirty="0" smtClean="0">
                <a:latin typeface="Perpetua" charset="0"/>
                <a:ea typeface="Perpetua" charset="0"/>
                <a:cs typeface="Perpetua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Perpetua" charset="0"/>
                <a:ea typeface="Perpetua" charset="0"/>
                <a:cs typeface="Perpetua" charset="0"/>
              </a:rPr>
              <a:t> 	sum(2, 6);</a:t>
            </a:r>
          </a:p>
          <a:p>
            <a:pPr>
              <a:buNone/>
            </a:pPr>
            <a:r>
              <a:rPr lang="en-US" dirty="0" smtClean="0">
                <a:latin typeface="Perpetua" charset="0"/>
                <a:ea typeface="Perpetua" charset="0"/>
                <a:cs typeface="Perpetua" charset="0"/>
              </a:rPr>
              <a:t>	sum(5, 9);</a:t>
            </a:r>
          </a:p>
          <a:p>
            <a:pPr>
              <a:buNone/>
            </a:pPr>
            <a:r>
              <a:rPr lang="en-US" dirty="0" smtClean="0">
                <a:latin typeface="Perpetua" charset="0"/>
                <a:ea typeface="Perpetua" charset="0"/>
                <a:cs typeface="Perpetua" charset="0"/>
              </a:rPr>
              <a:t> 	return 0;</a:t>
            </a:r>
          </a:p>
          <a:p>
            <a:pPr>
              <a:buNone/>
            </a:pPr>
            <a:r>
              <a:rPr lang="en-US" dirty="0" smtClean="0">
                <a:latin typeface="Perpetua" charset="0"/>
                <a:ea typeface="Perpetua" charset="0"/>
                <a:cs typeface="Perpetua" charset="0"/>
              </a:rPr>
              <a:t>}</a:t>
            </a:r>
          </a:p>
          <a:p>
            <a:pPr>
              <a:buNone/>
            </a:pPr>
            <a:r>
              <a:rPr lang="en-US" dirty="0" smtClean="0">
                <a:latin typeface="Perpetua" charset="0"/>
                <a:ea typeface="Perpetua" charset="0"/>
                <a:cs typeface="Perpetua" charset="0"/>
              </a:rPr>
              <a:t>void sum(int x, int y)</a:t>
            </a:r>
          </a:p>
          <a:p>
            <a:pPr>
              <a:buNone/>
            </a:pPr>
            <a:r>
              <a:rPr lang="en-US" dirty="0" smtClean="0">
                <a:latin typeface="Perpetua" charset="0"/>
                <a:ea typeface="Perpetua" charset="0"/>
                <a:cs typeface="Perpetua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Perpetua" charset="0"/>
                <a:ea typeface="Perpetua" charset="0"/>
                <a:cs typeface="Perpetua" charset="0"/>
              </a:rPr>
              <a:t>	int x, y;</a:t>
            </a:r>
          </a:p>
          <a:p>
            <a:pPr>
              <a:buNone/>
            </a:pPr>
            <a:r>
              <a:rPr lang="en-US" dirty="0" smtClean="0">
                <a:latin typeface="Perpetua" charset="0"/>
                <a:ea typeface="Perpetua" charset="0"/>
                <a:cs typeface="Perpetua" charset="0"/>
              </a:rPr>
              <a:t>	</a:t>
            </a:r>
            <a:r>
              <a:rPr lang="en-US" dirty="0" err="1" smtClean="0">
                <a:latin typeface="Perpetua" charset="0"/>
                <a:ea typeface="Perpetua" charset="0"/>
                <a:cs typeface="Perpetua" charset="0"/>
              </a:rPr>
              <a:t>printf</a:t>
            </a:r>
            <a:r>
              <a:rPr lang="en-US" dirty="0" smtClean="0">
                <a:latin typeface="Perpetua" charset="0"/>
                <a:ea typeface="Perpetua" charset="0"/>
                <a:cs typeface="Perpetua" charset="0"/>
              </a:rPr>
              <a:t>("%d\n", </a:t>
            </a:r>
            <a:r>
              <a:rPr lang="en-US" dirty="0" err="1" smtClean="0">
                <a:latin typeface="Perpetua" charset="0"/>
                <a:ea typeface="Perpetua" charset="0"/>
                <a:cs typeface="Perpetua" charset="0"/>
              </a:rPr>
              <a:t>x+y</a:t>
            </a:r>
            <a:r>
              <a:rPr lang="en-US" dirty="0" smtClean="0">
                <a:latin typeface="Perpetua" charset="0"/>
                <a:ea typeface="Perpetua" charset="0"/>
                <a:cs typeface="Perpetua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Perpetua" charset="0"/>
                <a:ea typeface="Perpetua" charset="0"/>
                <a:cs typeface="Perpetua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76800" y="2514600"/>
            <a:ext cx="31323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Error</a:t>
            </a:r>
            <a:r>
              <a:rPr lang="en-US" dirty="0" smtClean="0"/>
              <a:t>:</a:t>
            </a:r>
          </a:p>
          <a:p>
            <a:r>
              <a:rPr lang="en-US" dirty="0" smtClean="0"/>
              <a:t>redefinition of formal parameter 'x‘</a:t>
            </a:r>
          </a:p>
          <a:p>
            <a:r>
              <a:rPr lang="en-US" dirty="0" smtClean="0"/>
              <a:t>redefinition of formal parameter ‘y'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 of library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#include &lt;stdio.h&gt;</a:t>
            </a:r>
          </a:p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math.h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#define PI 3.14159265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int main </a:t>
            </a:r>
            <a:r>
              <a:rPr lang="en-US" dirty="0" smtClean="0"/>
              <a:t>() {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double x, ret, </a:t>
            </a:r>
            <a:r>
              <a:rPr lang="en-US" dirty="0" err="1" smtClean="0"/>
              <a:t>val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x = 60.0;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val</a:t>
            </a:r>
            <a:r>
              <a:rPr lang="en-US" dirty="0" smtClean="0"/>
              <a:t> = PI / 180.0;</a:t>
            </a:r>
          </a:p>
          <a:p>
            <a:pPr>
              <a:buNone/>
            </a:pPr>
            <a:r>
              <a:rPr lang="en-US" dirty="0" smtClean="0"/>
              <a:t>   ret = sin( x*</a:t>
            </a:r>
            <a:r>
              <a:rPr lang="en-US" dirty="0" err="1" smtClean="0"/>
              <a:t>val</a:t>
            </a:r>
            <a:r>
              <a:rPr lang="en-US" dirty="0" smtClean="0"/>
              <a:t> );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printf</a:t>
            </a:r>
            <a:r>
              <a:rPr lang="en-US" dirty="0" smtClean="0"/>
              <a:t>("The </a:t>
            </a:r>
            <a:r>
              <a:rPr lang="en-US" dirty="0" smtClean="0"/>
              <a:t>sine </a:t>
            </a:r>
            <a:r>
              <a:rPr lang="en-US" dirty="0" smtClean="0"/>
              <a:t>of %lf is %lf degrees\n", x, ret);</a:t>
            </a:r>
          </a:p>
          <a:p>
            <a:pPr>
              <a:buNone/>
            </a:pPr>
            <a:r>
              <a:rPr lang="en-US" dirty="0" smtClean="0"/>
              <a:t>   return 0;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357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 of library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#include &lt;stdio.h&gt;</a:t>
            </a:r>
          </a:p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math.h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#define PI 3.14159265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int main </a:t>
            </a:r>
            <a:r>
              <a:rPr lang="en-US" dirty="0" smtClean="0"/>
              <a:t>() {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double x, ret, </a:t>
            </a:r>
            <a:r>
              <a:rPr lang="en-US" dirty="0" err="1" smtClean="0"/>
              <a:t>val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x = 60.0;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val</a:t>
            </a:r>
            <a:r>
              <a:rPr lang="en-US" dirty="0" smtClean="0"/>
              <a:t> = PI / 180.0;</a:t>
            </a:r>
          </a:p>
          <a:p>
            <a:pPr>
              <a:buNone/>
            </a:pPr>
            <a:r>
              <a:rPr lang="en-US" dirty="0" smtClean="0"/>
              <a:t>   ret = </a:t>
            </a:r>
            <a:r>
              <a:rPr lang="en-US" dirty="0" smtClean="0"/>
              <a:t>cos( </a:t>
            </a:r>
            <a:r>
              <a:rPr lang="en-US" dirty="0" smtClean="0"/>
              <a:t>x*</a:t>
            </a:r>
            <a:r>
              <a:rPr lang="en-US" dirty="0" err="1" smtClean="0"/>
              <a:t>val</a:t>
            </a:r>
            <a:r>
              <a:rPr lang="en-US" dirty="0" smtClean="0"/>
              <a:t> );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printf</a:t>
            </a:r>
            <a:r>
              <a:rPr lang="en-US" dirty="0" smtClean="0"/>
              <a:t>("The </a:t>
            </a:r>
            <a:r>
              <a:rPr lang="en-US" dirty="0" smtClean="0"/>
              <a:t>cosine </a:t>
            </a:r>
            <a:r>
              <a:rPr lang="en-US" dirty="0" smtClean="0"/>
              <a:t>of %lf is %lf degrees\n", x, ret);</a:t>
            </a:r>
          </a:p>
          <a:p>
            <a:pPr>
              <a:buNone/>
            </a:pPr>
            <a:r>
              <a:rPr lang="en-US" dirty="0" smtClean="0"/>
              <a:t>   return 0;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8610600" cy="4572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/*Include header files*/</a:t>
            </a:r>
          </a:p>
          <a:p>
            <a:pPr>
              <a:buNone/>
            </a:pPr>
            <a:r>
              <a:rPr lang="en-US" dirty="0" smtClean="0"/>
              <a:t>/*Include function prototypes*/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main()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return 0;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ret-type f1(</a:t>
            </a:r>
            <a:r>
              <a:rPr lang="en-US" dirty="0" err="1" smtClean="0"/>
              <a:t>param</a:t>
            </a:r>
            <a:r>
              <a:rPr lang="en-US" dirty="0" smtClean="0"/>
              <a:t>-list)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return …;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 of library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#include &lt;stdio.h&gt;</a:t>
            </a:r>
          </a:p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math.h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#define PI 3.14159265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int main </a:t>
            </a:r>
            <a:r>
              <a:rPr lang="en-US" dirty="0" smtClean="0"/>
              <a:t>() {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double x, ret, </a:t>
            </a:r>
            <a:r>
              <a:rPr lang="en-US" dirty="0" err="1" smtClean="0"/>
              <a:t>val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x = 1.0;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val</a:t>
            </a:r>
            <a:r>
              <a:rPr lang="en-US" dirty="0" smtClean="0"/>
              <a:t> = 180.0 / PI;</a:t>
            </a:r>
          </a:p>
          <a:p>
            <a:pPr>
              <a:buNone/>
            </a:pPr>
            <a:r>
              <a:rPr lang="en-US" dirty="0" smtClean="0"/>
              <a:t>   ret = </a:t>
            </a:r>
            <a:r>
              <a:rPr lang="en-US" dirty="0" err="1" smtClean="0"/>
              <a:t>atan</a:t>
            </a:r>
            <a:r>
              <a:rPr lang="en-US" dirty="0" smtClean="0"/>
              <a:t> (x) * </a:t>
            </a:r>
            <a:r>
              <a:rPr lang="en-US" dirty="0" err="1" smtClean="0"/>
              <a:t>val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printf</a:t>
            </a:r>
            <a:r>
              <a:rPr lang="en-US" dirty="0" smtClean="0"/>
              <a:t>("The arc tangent of %lf is %lf degrees", x, ret);</a:t>
            </a:r>
          </a:p>
          <a:p>
            <a:pPr>
              <a:buNone/>
            </a:pPr>
            <a:r>
              <a:rPr lang="en-US" dirty="0" smtClean="0"/>
              <a:t>   return 0;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Call by Value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8420100" cy="4876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cs typeface="Courier New" pitchFamily="49" charset="0"/>
              </a:rPr>
              <a:t>#include &lt;stdio.h&gt;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void swap(int x, int y</a:t>
            </a:r>
            <a:r>
              <a:rPr lang="en-US" dirty="0" smtClean="0">
                <a:cs typeface="Courier New" pitchFamily="49" charset="0"/>
              </a:rPr>
              <a:t>) {</a:t>
            </a:r>
            <a:endParaRPr lang="en-US" dirty="0" smtClean="0"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	int t;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	t=x;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	x=y;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	y=t;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int main</a:t>
            </a:r>
            <a:r>
              <a:rPr lang="en-US" dirty="0" smtClean="0">
                <a:cs typeface="Courier New" pitchFamily="49" charset="0"/>
              </a:rPr>
              <a:t>() {</a:t>
            </a:r>
            <a:endParaRPr lang="en-US" dirty="0" smtClean="0"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	int a=2, b=5;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	</a:t>
            </a:r>
            <a:r>
              <a:rPr lang="en-US" dirty="0" err="1" smtClean="0">
                <a:cs typeface="Courier New" pitchFamily="49" charset="0"/>
              </a:rPr>
              <a:t>printf</a:t>
            </a:r>
            <a:r>
              <a:rPr lang="en-US" dirty="0" smtClean="0">
                <a:cs typeface="Courier New" pitchFamily="49" charset="0"/>
              </a:rPr>
              <a:t>("a=%d, b=%d\n", a, b);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	swap(a, b);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    	</a:t>
            </a:r>
            <a:r>
              <a:rPr lang="en-US" dirty="0" err="1" smtClean="0">
                <a:cs typeface="Courier New" pitchFamily="49" charset="0"/>
              </a:rPr>
              <a:t>printf</a:t>
            </a:r>
            <a:r>
              <a:rPr lang="en-US" dirty="0" smtClean="0">
                <a:cs typeface="Courier New" pitchFamily="49" charset="0"/>
              </a:rPr>
              <a:t>("a=%d, b=%d\n", a, b);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    	return 0;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 smtClean="0">
              <a:cs typeface="Courier New" pitchFamily="49" charset="0"/>
            </a:endParaRPr>
          </a:p>
          <a:p>
            <a:pPr>
              <a:buNone/>
            </a:pP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72200" y="2209800"/>
            <a:ext cx="10009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</a:t>
            </a:r>
            <a:r>
              <a:rPr lang="en-US" dirty="0" smtClean="0"/>
              <a:t>:</a:t>
            </a:r>
          </a:p>
          <a:p>
            <a:r>
              <a:rPr lang="en-US" dirty="0" smtClean="0"/>
              <a:t>a=2, b=5</a:t>
            </a:r>
          </a:p>
          <a:p>
            <a:r>
              <a:rPr lang="en-US" dirty="0" smtClean="0"/>
              <a:t>a=2, b=5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 Prototype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cs typeface="Courier New" pitchFamily="49" charset="0"/>
              </a:rPr>
              <a:t>#include &lt;stdio.h&gt;</a:t>
            </a:r>
          </a:p>
          <a:p>
            <a:pPr>
              <a:buNone/>
            </a:pPr>
            <a:r>
              <a:rPr lang="en-US" dirty="0" err="1" smtClean="0"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main()</a:t>
            </a:r>
            <a:endParaRPr lang="en-US" dirty="0" smtClean="0"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	</a:t>
            </a:r>
            <a:r>
              <a:rPr lang="en-US" dirty="0" err="1" smtClean="0">
                <a:cs typeface="Courier New" pitchFamily="49" charset="0"/>
              </a:rPr>
              <a:t>printf</a:t>
            </a:r>
            <a:r>
              <a:rPr lang="en-US" dirty="0" smtClean="0">
                <a:cs typeface="Courier New" pitchFamily="49" charset="0"/>
              </a:rPr>
              <a:t>("In main\n");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	</a:t>
            </a:r>
            <a:r>
              <a:rPr lang="en-US" dirty="0" err="1" smtClean="0">
                <a:cs typeface="Courier New" pitchFamily="49" charset="0"/>
              </a:rPr>
              <a:t>myfunc</a:t>
            </a:r>
            <a:r>
              <a:rPr lang="en-US" dirty="0" smtClean="0"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	</a:t>
            </a:r>
            <a:r>
              <a:rPr lang="en-US" dirty="0" err="1" smtClean="0">
                <a:cs typeface="Courier New" pitchFamily="49" charset="0"/>
              </a:rPr>
              <a:t>printf</a:t>
            </a:r>
            <a:r>
              <a:rPr lang="en-US" dirty="0" smtClean="0">
                <a:cs typeface="Courier New" pitchFamily="49" charset="0"/>
              </a:rPr>
              <a:t>("Back in main\n");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	return 0;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void </a:t>
            </a:r>
            <a:r>
              <a:rPr lang="en-US" dirty="0" err="1" smtClean="0">
                <a:cs typeface="Courier New" pitchFamily="49" charset="0"/>
              </a:rPr>
              <a:t>myfunc</a:t>
            </a:r>
            <a:r>
              <a:rPr lang="en-US" dirty="0" smtClean="0"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	</a:t>
            </a:r>
            <a:r>
              <a:rPr lang="en-US" dirty="0" err="1" smtClean="0">
                <a:cs typeface="Courier New" pitchFamily="49" charset="0"/>
              </a:rPr>
              <a:t>printf</a:t>
            </a:r>
            <a:r>
              <a:rPr lang="en-US" dirty="0" smtClean="0">
                <a:cs typeface="Courier New" pitchFamily="49" charset="0"/>
              </a:rPr>
              <a:t>("In </a:t>
            </a:r>
            <a:r>
              <a:rPr lang="en-US" dirty="0" err="1" smtClean="0">
                <a:cs typeface="Courier New" pitchFamily="49" charset="0"/>
              </a:rPr>
              <a:t>myfunc</a:t>
            </a:r>
            <a:r>
              <a:rPr lang="en-US" dirty="0" smtClean="0">
                <a:cs typeface="Courier New" pitchFamily="49" charset="0"/>
              </a:rPr>
              <a:t>\n");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>
              <a:cs typeface="Courier New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6400" y="2286000"/>
            <a:ext cx="38417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 Prototype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Function prototype declares a function</a:t>
            </a:r>
          </a:p>
          <a:p>
            <a:pPr lvl="1"/>
            <a:r>
              <a:rPr lang="en-US" dirty="0" smtClean="0"/>
              <a:t>before its use</a:t>
            </a:r>
          </a:p>
          <a:p>
            <a:pPr lvl="1"/>
            <a:r>
              <a:rPr lang="en-US" dirty="0" smtClean="0"/>
              <a:t>prior to its definition</a:t>
            </a:r>
          </a:p>
          <a:p>
            <a:r>
              <a:rPr lang="en-US" sz="2400" dirty="0" smtClean="0"/>
              <a:t>Ends with semicolon</a:t>
            </a:r>
          </a:p>
          <a:p>
            <a:r>
              <a:rPr lang="en-US" sz="2400" dirty="0" smtClean="0"/>
              <a:t>Example:</a:t>
            </a:r>
          </a:p>
          <a:p>
            <a:pPr lvl="1"/>
            <a:r>
              <a:rPr lang="en-US" dirty="0" smtClean="0"/>
              <a:t>Function:</a:t>
            </a:r>
          </a:p>
          <a:p>
            <a:pPr lvl="1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myfunc</a:t>
            </a:r>
            <a:r>
              <a:rPr lang="en-US" dirty="0" smtClean="0"/>
              <a:t>()</a:t>
            </a:r>
          </a:p>
          <a:p>
            <a:pPr lvl="1">
              <a:buNone/>
            </a:pPr>
            <a:r>
              <a:rPr lang="en-US" dirty="0" smtClean="0"/>
              <a:t>{</a:t>
            </a:r>
          </a:p>
          <a:p>
            <a:pPr lvl="1">
              <a:buNone/>
            </a:pP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Prototype</a:t>
            </a:r>
          </a:p>
          <a:p>
            <a:pPr>
              <a:buNone/>
            </a:pPr>
            <a:r>
              <a:rPr lang="en-US" sz="2400" dirty="0" smtClean="0"/>
              <a:t>	void </a:t>
            </a:r>
            <a:r>
              <a:rPr lang="en-US" sz="2400" dirty="0" err="1" smtClean="0"/>
              <a:t>myfunc</a:t>
            </a:r>
            <a:r>
              <a:rPr lang="en-US" sz="2400" dirty="0" smtClean="0"/>
              <a:t>();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447800"/>
            <a:ext cx="4518660" cy="4572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cs typeface="Courier New" pitchFamily="49" charset="0"/>
              </a:rPr>
              <a:t>#include &lt;stdio.h&gt;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void </a:t>
            </a:r>
            <a:r>
              <a:rPr lang="en-US" dirty="0" err="1" smtClean="0">
                <a:cs typeface="Courier New" pitchFamily="49" charset="0"/>
              </a:rPr>
              <a:t>myfunc</a:t>
            </a:r>
            <a:r>
              <a:rPr lang="en-US" dirty="0" smtClean="0"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dirty="0" err="1" smtClean="0"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main()</a:t>
            </a:r>
            <a:endParaRPr lang="en-US" dirty="0" smtClean="0"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	</a:t>
            </a:r>
            <a:r>
              <a:rPr lang="en-US" dirty="0" err="1" smtClean="0">
                <a:cs typeface="Courier New" pitchFamily="49" charset="0"/>
              </a:rPr>
              <a:t>printf</a:t>
            </a:r>
            <a:r>
              <a:rPr lang="en-US" dirty="0" smtClean="0">
                <a:cs typeface="Courier New" pitchFamily="49" charset="0"/>
              </a:rPr>
              <a:t>("In main\n");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	</a:t>
            </a:r>
            <a:r>
              <a:rPr lang="en-US" dirty="0" err="1" smtClean="0">
                <a:cs typeface="Courier New" pitchFamily="49" charset="0"/>
              </a:rPr>
              <a:t>myfunc</a:t>
            </a:r>
            <a:r>
              <a:rPr lang="en-US" dirty="0" smtClean="0"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	</a:t>
            </a:r>
            <a:r>
              <a:rPr lang="en-US" dirty="0" err="1" smtClean="0">
                <a:cs typeface="Courier New" pitchFamily="49" charset="0"/>
              </a:rPr>
              <a:t>printf</a:t>
            </a:r>
            <a:r>
              <a:rPr lang="en-US" dirty="0" smtClean="0">
                <a:cs typeface="Courier New" pitchFamily="49" charset="0"/>
              </a:rPr>
              <a:t>("Back in main\n");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  return 0;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void </a:t>
            </a:r>
            <a:r>
              <a:rPr lang="en-US" dirty="0" err="1" smtClean="0">
                <a:cs typeface="Courier New" pitchFamily="49" charset="0"/>
              </a:rPr>
              <a:t>myfunc</a:t>
            </a:r>
            <a:r>
              <a:rPr lang="en-US" dirty="0" smtClean="0"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	</a:t>
            </a:r>
            <a:r>
              <a:rPr lang="en-US" dirty="0" err="1" smtClean="0">
                <a:cs typeface="Courier New" pitchFamily="49" charset="0"/>
              </a:rPr>
              <a:t>printf</a:t>
            </a:r>
            <a:r>
              <a:rPr lang="en-US" dirty="0" smtClean="0">
                <a:cs typeface="Courier New" pitchFamily="49" charset="0"/>
              </a:rPr>
              <a:t>("In </a:t>
            </a:r>
            <a:r>
              <a:rPr lang="en-US" dirty="0" err="1" smtClean="0">
                <a:cs typeface="Courier New" pitchFamily="49" charset="0"/>
              </a:rPr>
              <a:t>myfunc</a:t>
            </a:r>
            <a:r>
              <a:rPr lang="en-US" dirty="0" smtClean="0">
                <a:cs typeface="Courier New" pitchFamily="49" charset="0"/>
              </a:rPr>
              <a:t>\n");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>
              <a:cs typeface="Courier New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85000" lnSpcReduction="20000"/>
          </a:bodyPr>
          <a:lstStyle/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main</a:t>
            </a:r>
            <a:r>
              <a:rPr lang="en-US" dirty="0" smtClean="0"/>
              <a:t> calling function/ caller</a:t>
            </a:r>
          </a:p>
          <a:p>
            <a:r>
              <a:rPr lang="en-US" b="1" dirty="0" err="1" smtClean="0"/>
              <a:t>myfunc</a:t>
            </a:r>
            <a:r>
              <a:rPr lang="en-US" b="1" dirty="0" smtClean="0"/>
              <a:t> </a:t>
            </a:r>
            <a:r>
              <a:rPr lang="en-US" dirty="0" smtClean="0"/>
              <a:t>called function</a:t>
            </a:r>
          </a:p>
          <a:p>
            <a:r>
              <a:rPr lang="en-US" dirty="0" smtClean="0"/>
              <a:t>Control returns to calling function from called function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05926" y="1542871"/>
            <a:ext cx="12520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</a:t>
            </a:r>
            <a:r>
              <a:rPr lang="en-US" dirty="0" smtClean="0"/>
              <a:t>:</a:t>
            </a:r>
          </a:p>
          <a:p>
            <a:r>
              <a:rPr lang="en-US" dirty="0" smtClean="0"/>
              <a:t>In main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myfunc</a:t>
            </a:r>
            <a:endParaRPr lang="en-US" dirty="0" smtClean="0"/>
          </a:p>
          <a:p>
            <a:r>
              <a:rPr lang="en-US" dirty="0" smtClean="0"/>
              <a:t>Back in main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 Prototype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89154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Prototype declares three attributes of a function</a:t>
            </a:r>
          </a:p>
          <a:p>
            <a:pPr lvl="1"/>
            <a:r>
              <a:rPr lang="en-US" dirty="0" smtClean="0"/>
              <a:t>Its return type</a:t>
            </a:r>
          </a:p>
          <a:p>
            <a:pPr lvl="1"/>
            <a:r>
              <a:rPr lang="en-US" dirty="0" smtClean="0"/>
              <a:t>Number of parameters</a:t>
            </a:r>
          </a:p>
          <a:p>
            <a:pPr lvl="1"/>
            <a:r>
              <a:rPr lang="en-US" dirty="0" smtClean="0"/>
              <a:t>Type of parameters</a:t>
            </a:r>
          </a:p>
          <a:p>
            <a:r>
              <a:rPr lang="en-US" dirty="0" smtClean="0"/>
              <a:t>Compiler need to know the type of data returned by the function</a:t>
            </a:r>
          </a:p>
          <a:p>
            <a:r>
              <a:rPr lang="en-US" dirty="0" smtClean="0"/>
              <a:t>Default </a:t>
            </a:r>
            <a:r>
              <a:rPr lang="en-US" b="1" dirty="0" smtClean="0"/>
              <a:t>int </a:t>
            </a:r>
            <a:r>
              <a:rPr lang="en-US" dirty="0" smtClean="0"/>
              <a:t>assumed</a:t>
            </a:r>
          </a:p>
          <a:p>
            <a:r>
              <a:rPr lang="en-US" dirty="0" smtClean="0"/>
              <a:t>Report illegal type conversions</a:t>
            </a:r>
          </a:p>
          <a:p>
            <a:r>
              <a:rPr lang="en-US" b="1" dirty="0" smtClean="0"/>
              <a:t>main </a:t>
            </a:r>
            <a:r>
              <a:rPr lang="en-US" dirty="0" smtClean="0"/>
              <a:t>does not require prototype</a:t>
            </a:r>
            <a:endParaRPr lang="en-US" b="1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 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 program contains at least one function</a:t>
            </a:r>
          </a:p>
          <a:p>
            <a:r>
              <a:rPr lang="en-US" b="1" dirty="0" smtClean="0"/>
              <a:t>main() </a:t>
            </a:r>
            <a:r>
              <a:rPr lang="en-US" dirty="0" smtClean="0"/>
              <a:t>must be present exactly once in a program</a:t>
            </a:r>
          </a:p>
          <a:p>
            <a:r>
              <a:rPr lang="en-US" dirty="0" smtClean="0"/>
              <a:t>No limit on number of functions defined</a:t>
            </a:r>
          </a:p>
          <a:p>
            <a:r>
              <a:rPr lang="en-US" dirty="0" smtClean="0"/>
              <a:t>There can be function which is defined but not called</a:t>
            </a:r>
          </a:p>
          <a:p>
            <a:r>
              <a:rPr lang="en-US" dirty="0" smtClean="0"/>
              <a:t>There can be function which is declared but not defined</a:t>
            </a:r>
          </a:p>
          <a:p>
            <a:r>
              <a:rPr lang="en-US" dirty="0" smtClean="0"/>
              <a:t>One function can not be defined inside other function</a:t>
            </a:r>
          </a:p>
          <a:p>
            <a:r>
              <a:rPr lang="en-US" dirty="0" smtClean="0"/>
              <a:t>Two or more function can not have same name</a:t>
            </a:r>
          </a:p>
          <a:p>
            <a:r>
              <a:rPr lang="en-US" dirty="0" smtClean="0"/>
              <a:t>Function and variable name can not be same</a:t>
            </a:r>
          </a:p>
          <a:p>
            <a:r>
              <a:rPr lang="en-US" dirty="0" smtClean="0"/>
              <a:t>No statements can be written outside of function</a:t>
            </a:r>
          </a:p>
          <a:p>
            <a:r>
              <a:rPr lang="en-US" dirty="0" smtClean="0"/>
              <a:t>Minimal function is</a:t>
            </a:r>
          </a:p>
          <a:p>
            <a:pPr lvl="1"/>
            <a:r>
              <a:rPr lang="en-US" dirty="0" smtClean="0"/>
              <a:t>dummy(){}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447800"/>
            <a:ext cx="4518660" cy="4572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cs typeface="Courier New" pitchFamily="49" charset="0"/>
              </a:rPr>
              <a:t>#include &lt;stdio.h&gt;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void </a:t>
            </a:r>
            <a:r>
              <a:rPr lang="en-US" dirty="0" smtClean="0">
                <a:cs typeface="Courier New" pitchFamily="49" charset="0"/>
              </a:rPr>
              <a:t>one();</a:t>
            </a:r>
            <a:endParaRPr lang="en-US" dirty="0" smtClean="0"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void </a:t>
            </a:r>
            <a:r>
              <a:rPr lang="en-US" dirty="0" smtClean="0">
                <a:cs typeface="Courier New" pitchFamily="49" charset="0"/>
              </a:rPr>
              <a:t>two();</a:t>
            </a:r>
            <a:endParaRPr lang="en-US" dirty="0" smtClean="0"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void </a:t>
            </a:r>
            <a:r>
              <a:rPr lang="en-US" dirty="0" smtClean="0">
                <a:cs typeface="Courier New" pitchFamily="49" charset="0"/>
              </a:rPr>
              <a:t>three();</a:t>
            </a:r>
            <a:endParaRPr lang="en-US" dirty="0" smtClean="0"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int main()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	</a:t>
            </a:r>
            <a:r>
              <a:rPr lang="en-US" dirty="0" err="1" smtClean="0">
                <a:cs typeface="Courier New" pitchFamily="49" charset="0"/>
              </a:rPr>
              <a:t>printf</a:t>
            </a:r>
            <a:r>
              <a:rPr lang="en-US" dirty="0" smtClean="0">
                <a:cs typeface="Courier New" pitchFamily="49" charset="0"/>
              </a:rPr>
              <a:t>("In main\n");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	one();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	two();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	three();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	</a:t>
            </a:r>
            <a:r>
              <a:rPr lang="en-US" dirty="0" err="1" smtClean="0">
                <a:cs typeface="Courier New" pitchFamily="49" charset="0"/>
              </a:rPr>
              <a:t>printf</a:t>
            </a:r>
            <a:r>
              <a:rPr lang="en-US" dirty="0" smtClean="0">
                <a:cs typeface="Courier New" pitchFamily="49" charset="0"/>
              </a:rPr>
              <a:t>("Back in main\n");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	return </a:t>
            </a:r>
            <a:r>
              <a:rPr lang="en-US" dirty="0" smtClean="0">
                <a:cs typeface="Courier New" pitchFamily="49" charset="0"/>
              </a:rPr>
              <a:t>0;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cs typeface="Courier New" pitchFamily="49" charset="0"/>
              </a:rPr>
              <a:t>void </a:t>
            </a:r>
            <a:r>
              <a:rPr lang="en-US" dirty="0" smtClean="0">
                <a:cs typeface="Courier New" pitchFamily="49" charset="0"/>
              </a:rPr>
              <a:t>one()</a:t>
            </a:r>
            <a:endParaRPr lang="en-US" dirty="0" smtClean="0"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	</a:t>
            </a:r>
            <a:r>
              <a:rPr lang="en-US" dirty="0" err="1" smtClean="0">
                <a:cs typeface="Courier New" pitchFamily="49" charset="0"/>
              </a:rPr>
              <a:t>printf</a:t>
            </a:r>
            <a:r>
              <a:rPr lang="en-US" dirty="0" smtClean="0">
                <a:cs typeface="Courier New" pitchFamily="49" charset="0"/>
              </a:rPr>
              <a:t>("In one\n");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void </a:t>
            </a:r>
            <a:r>
              <a:rPr lang="en-US" dirty="0" smtClean="0">
                <a:cs typeface="Courier New" pitchFamily="49" charset="0"/>
              </a:rPr>
              <a:t>two()</a:t>
            </a:r>
            <a:endParaRPr lang="en-US" dirty="0" smtClean="0"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	</a:t>
            </a:r>
            <a:r>
              <a:rPr lang="en-US" dirty="0" err="1" smtClean="0">
                <a:cs typeface="Courier New" pitchFamily="49" charset="0"/>
              </a:rPr>
              <a:t>printf</a:t>
            </a:r>
            <a:r>
              <a:rPr lang="en-US" dirty="0" smtClean="0">
                <a:cs typeface="Courier New" pitchFamily="49" charset="0"/>
              </a:rPr>
              <a:t>("In two\n");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void </a:t>
            </a:r>
            <a:r>
              <a:rPr lang="en-US" dirty="0" smtClean="0">
                <a:cs typeface="Courier New" pitchFamily="49" charset="0"/>
              </a:rPr>
              <a:t>three()</a:t>
            </a:r>
            <a:endParaRPr lang="en-US" dirty="0" smtClean="0"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	</a:t>
            </a:r>
            <a:r>
              <a:rPr lang="en-US" dirty="0" err="1" smtClean="0">
                <a:cs typeface="Courier New" pitchFamily="49" charset="0"/>
              </a:rPr>
              <a:t>printf</a:t>
            </a:r>
            <a:r>
              <a:rPr lang="en-US" dirty="0" smtClean="0">
                <a:cs typeface="Courier New" pitchFamily="49" charset="0"/>
              </a:rPr>
              <a:t>("In three\n");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}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34400" y="4951274"/>
            <a:ext cx="12520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</a:t>
            </a:r>
            <a:r>
              <a:rPr lang="en-US" dirty="0" smtClean="0"/>
              <a:t>:</a:t>
            </a:r>
          </a:p>
          <a:p>
            <a:r>
              <a:rPr lang="en-US" dirty="0" smtClean="0"/>
              <a:t>In main</a:t>
            </a:r>
          </a:p>
          <a:p>
            <a:r>
              <a:rPr lang="en-US" dirty="0" smtClean="0"/>
              <a:t>In one</a:t>
            </a:r>
          </a:p>
          <a:p>
            <a:r>
              <a:rPr lang="en-US" dirty="0" smtClean="0"/>
              <a:t>In two</a:t>
            </a:r>
          </a:p>
          <a:p>
            <a:r>
              <a:rPr lang="en-US" dirty="0" smtClean="0"/>
              <a:t>In three</a:t>
            </a:r>
          </a:p>
          <a:p>
            <a:r>
              <a:rPr lang="en-US" dirty="0" smtClean="0"/>
              <a:t>Back in main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8692</TotalTime>
  <Words>1038</Words>
  <Application>Microsoft Macintosh PowerPoint</Application>
  <PresentationFormat>A4 Paper (210x297 mm)</PresentationFormat>
  <Paragraphs>428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Calibri</vt:lpstr>
      <vt:lpstr>Courier New</vt:lpstr>
      <vt:lpstr>Franklin Gothic Book</vt:lpstr>
      <vt:lpstr>Perpetua</vt:lpstr>
      <vt:lpstr>Wingdings 2</vt:lpstr>
      <vt:lpstr>Equity</vt:lpstr>
      <vt:lpstr>Function in C</vt:lpstr>
      <vt:lpstr>Function</vt:lpstr>
      <vt:lpstr>Function</vt:lpstr>
      <vt:lpstr>Function Prototype</vt:lpstr>
      <vt:lpstr>Function Prototype</vt:lpstr>
      <vt:lpstr>Function</vt:lpstr>
      <vt:lpstr>Function Prototype</vt:lpstr>
      <vt:lpstr>Function </vt:lpstr>
      <vt:lpstr>Function</vt:lpstr>
      <vt:lpstr>Function</vt:lpstr>
      <vt:lpstr>Function</vt:lpstr>
      <vt:lpstr>Declaration Vs. Definition</vt:lpstr>
      <vt:lpstr>Function</vt:lpstr>
      <vt:lpstr>Function Scope</vt:lpstr>
      <vt:lpstr>Function Scope (global variable)</vt:lpstr>
      <vt:lpstr>Function Scope (local variable)</vt:lpstr>
      <vt:lpstr>Return</vt:lpstr>
      <vt:lpstr>Return</vt:lpstr>
      <vt:lpstr>Return values</vt:lpstr>
      <vt:lpstr>Return values</vt:lpstr>
      <vt:lpstr>Return values</vt:lpstr>
      <vt:lpstr>Parameterized Function</vt:lpstr>
      <vt:lpstr>Parameterized Function</vt:lpstr>
      <vt:lpstr>Parameterized Function</vt:lpstr>
      <vt:lpstr>Return </vt:lpstr>
      <vt:lpstr>Function Arguments</vt:lpstr>
      <vt:lpstr>Parameterized Function</vt:lpstr>
      <vt:lpstr>Use of library functions</vt:lpstr>
      <vt:lpstr>Use of library functions</vt:lpstr>
      <vt:lpstr>Use of library functions</vt:lpstr>
      <vt:lpstr>Call by Value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Tanaeem</dc:creator>
  <cp:lastModifiedBy>Rifat Shahriyar</cp:lastModifiedBy>
  <cp:revision>951</cp:revision>
  <dcterms:created xsi:type="dcterms:W3CDTF">2006-08-16T00:00:00Z</dcterms:created>
  <dcterms:modified xsi:type="dcterms:W3CDTF">2016-07-29T14:32:00Z</dcterms:modified>
</cp:coreProperties>
</file>