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4"/>
  </p:notesMasterIdLst>
  <p:handoutMasterIdLst>
    <p:handoutMasterId r:id="rId15"/>
  </p:handoutMasterIdLst>
  <p:sldIdLst>
    <p:sldId id="256" r:id="rId2"/>
    <p:sldId id="295" r:id="rId3"/>
    <p:sldId id="292" r:id="rId4"/>
    <p:sldId id="294" r:id="rId5"/>
    <p:sldId id="297" r:id="rId6"/>
    <p:sldId id="298" r:id="rId7"/>
    <p:sldId id="299" r:id="rId8"/>
    <p:sldId id="302" r:id="rId9"/>
    <p:sldId id="293" r:id="rId10"/>
    <p:sldId id="303" r:id="rId11"/>
    <p:sldId id="304" r:id="rId12"/>
    <p:sldId id="309" r:id="rId13"/>
  </p:sldIdLst>
  <p:sldSz cx="9906000" cy="6858000" type="A4"/>
  <p:notesSz cx="6648450" cy="97805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956"/>
    <p:restoredTop sz="84992" autoAdjust="0"/>
  </p:normalViewPr>
  <p:slideViewPr>
    <p:cSldViewPr>
      <p:cViewPr>
        <p:scale>
          <a:sx n="100" d="100"/>
          <a:sy n="100" d="100"/>
        </p:scale>
        <p:origin x="280" y="-2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18" y="-102"/>
      </p:cViewPr>
      <p:guideLst>
        <p:guide orient="horz" pos="3081"/>
        <p:guide pos="209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80995" cy="489030"/>
          </a:xfrm>
          <a:prstGeom prst="rect">
            <a:avLst/>
          </a:prstGeom>
        </p:spPr>
        <p:txBody>
          <a:bodyPr vert="horz" lIns="92303" tIns="46151" rIns="92303" bIns="46151" rtlCol="0"/>
          <a:lstStyle>
            <a:lvl1pPr algn="l">
              <a:defRPr sz="1200"/>
            </a:lvl1pPr>
          </a:lstStyle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5917" y="1"/>
            <a:ext cx="2880995" cy="489030"/>
          </a:xfrm>
          <a:prstGeom prst="rect">
            <a:avLst/>
          </a:prstGeom>
        </p:spPr>
        <p:txBody>
          <a:bodyPr vert="horz" lIns="92303" tIns="46151" rIns="92303" bIns="46151" rtlCol="0"/>
          <a:lstStyle>
            <a:lvl1pPr algn="r">
              <a:defRPr sz="1200"/>
            </a:lvl1pPr>
          </a:lstStyle>
          <a:p>
            <a:fld id="{1F837EA3-CB39-4152-A7C2-8E7D7EC7181A}" type="datetimeFigureOut">
              <a:rPr lang="en-US" smtClean="0"/>
              <a:pPr/>
              <a:t>6/1/16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289861"/>
            <a:ext cx="2880995" cy="489030"/>
          </a:xfrm>
          <a:prstGeom prst="rect">
            <a:avLst/>
          </a:prstGeom>
        </p:spPr>
        <p:txBody>
          <a:bodyPr vert="horz" lIns="92303" tIns="46151" rIns="92303" bIns="4615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5917" y="9289861"/>
            <a:ext cx="2880995" cy="489030"/>
          </a:xfrm>
          <a:prstGeom prst="rect">
            <a:avLst/>
          </a:prstGeom>
        </p:spPr>
        <p:txBody>
          <a:bodyPr vert="horz" lIns="92303" tIns="46151" rIns="92303" bIns="46151" rtlCol="0" anchor="b"/>
          <a:lstStyle>
            <a:lvl1pPr algn="r">
              <a:defRPr sz="1200"/>
            </a:lvl1pPr>
          </a:lstStyle>
          <a:p>
            <a:fld id="{346B0ACC-F146-4D1F-9A8B-F74D185A57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629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80995" cy="489030"/>
          </a:xfrm>
          <a:prstGeom prst="rect">
            <a:avLst/>
          </a:prstGeom>
        </p:spPr>
        <p:txBody>
          <a:bodyPr vert="horz" lIns="92303" tIns="46151" rIns="92303" bIns="4615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5917" y="1"/>
            <a:ext cx="2880995" cy="489030"/>
          </a:xfrm>
          <a:prstGeom prst="rect">
            <a:avLst/>
          </a:prstGeom>
        </p:spPr>
        <p:txBody>
          <a:bodyPr vert="horz" lIns="92303" tIns="46151" rIns="92303" bIns="46151" rtlCol="0"/>
          <a:lstStyle>
            <a:lvl1pPr algn="r">
              <a:defRPr sz="1200"/>
            </a:lvl1pPr>
          </a:lstStyle>
          <a:p>
            <a:fld id="{15A96294-11B4-438E-909C-B5B594B39077}" type="datetimeFigureOut">
              <a:rPr lang="en-US" smtClean="0"/>
              <a:pPr/>
              <a:t>6/1/16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76275" y="733425"/>
            <a:ext cx="5295900" cy="366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3" tIns="46151" rIns="92303" bIns="4615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845" y="4645779"/>
            <a:ext cx="5318760" cy="4401264"/>
          </a:xfrm>
          <a:prstGeom prst="rect">
            <a:avLst/>
          </a:prstGeom>
        </p:spPr>
        <p:txBody>
          <a:bodyPr vert="horz" lIns="92303" tIns="46151" rIns="92303" bIns="461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289861"/>
            <a:ext cx="2880995" cy="489030"/>
          </a:xfrm>
          <a:prstGeom prst="rect">
            <a:avLst/>
          </a:prstGeom>
        </p:spPr>
        <p:txBody>
          <a:bodyPr vert="horz" lIns="92303" tIns="46151" rIns="92303" bIns="4615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5917" y="9289861"/>
            <a:ext cx="2880995" cy="489030"/>
          </a:xfrm>
          <a:prstGeom prst="rect">
            <a:avLst/>
          </a:prstGeom>
        </p:spPr>
        <p:txBody>
          <a:bodyPr vert="horz" lIns="92303" tIns="46151" rIns="92303" bIns="46151" rtlCol="0" anchor="b"/>
          <a:lstStyle>
            <a:lvl1pPr algn="r">
              <a:defRPr sz="1200"/>
            </a:lvl1pPr>
          </a:lstStyle>
          <a:p>
            <a:fld id="{F167FA2B-06D3-4ED4-8C88-6FD5D4B5C9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694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7FA2B-06D3-4ED4-8C88-6FD5D4B5C9A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082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7FA2B-06D3-4ED4-8C88-6FD5D4B5C9A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64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70756" y="69756"/>
            <a:ext cx="9764486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403350" y="3200400"/>
            <a:ext cx="69342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4837B-C2BE-1847-A7FD-C21F82458643}" type="datetime1">
              <a:rPr lang="en-AU" smtClean="0"/>
              <a:t>1/06/2016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176" y="1449304"/>
            <a:ext cx="9773332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8176" y="1396720"/>
            <a:ext cx="9773332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8176" y="2976649"/>
            <a:ext cx="9773332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95300" y="1505931"/>
            <a:ext cx="89154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611A-6E5C-8E42-B4CC-BCC91DDBF262}" type="datetime1">
              <a:rPr lang="en-AU" smtClean="0"/>
              <a:t>1/06/2016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2"/>
            <a:ext cx="217932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274641"/>
            <a:ext cx="602615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EAA52-033A-5F4F-ACE5-770473A82F5B}" type="datetime1">
              <a:rPr lang="en-AU" smtClean="0"/>
              <a:t>1/06/2016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D008-CC0A-0B41-B5DE-B30B695FD572}" type="datetime1">
              <a:rPr lang="en-AU" smtClean="0"/>
              <a:t>1/06/2016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90600" y="1447800"/>
            <a:ext cx="84201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70756" y="69756"/>
            <a:ext cx="9764486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952501"/>
            <a:ext cx="84201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547938"/>
            <a:ext cx="84201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82E0-3664-944E-AD3B-FEADB71EE5A2}" type="datetime1">
              <a:rPr lang="en-AU" smtClean="0"/>
              <a:t>1/06/2016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66775" y="6172200"/>
            <a:ext cx="4333875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75197" y="2376830"/>
            <a:ext cx="9764641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4909" y="2341476"/>
            <a:ext cx="976492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73999" y="2468880"/>
            <a:ext cx="9765839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8496" y="6208776"/>
            <a:ext cx="4953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5C0F-EADD-0C49-9DDF-4BDF53EEB3BE}" type="datetime1">
              <a:rPr lang="en-AU" smtClean="0"/>
              <a:t>1/06/2016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90600" y="1447800"/>
            <a:ext cx="406146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345113" y="1447800"/>
            <a:ext cx="406146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3050"/>
            <a:ext cx="84201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447800"/>
            <a:ext cx="404495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365750" y="1447800"/>
            <a:ext cx="404495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3CBB-C54E-4441-B7D0-973B68B5B930}" type="datetime1">
              <a:rPr lang="en-AU" smtClean="0"/>
              <a:t>1/06/2016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90600" y="2247900"/>
            <a:ext cx="404495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5365750" y="2247900"/>
            <a:ext cx="404495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C47A3-D900-5644-A229-09D7571A6E45}" type="datetime1">
              <a:rPr lang="en-AU" smtClean="0"/>
              <a:t>1/06/2016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3DE2-E815-7045-845D-C3A02DB5B27E}" type="datetime1">
              <a:rPr lang="en-AU" smtClean="0"/>
              <a:t>1/06/2016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9342" y="69755"/>
            <a:ext cx="9764486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3050"/>
            <a:ext cx="84201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90600" y="1600200"/>
            <a:ext cx="206375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97CEF-6374-AD4F-87B7-A070AADA9252}" type="datetime1">
              <a:rPr lang="en-AU" smtClean="0"/>
              <a:t>1/06/2016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219450" y="1600200"/>
            <a:ext cx="619125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900550"/>
            <a:ext cx="79248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0" y="5445825"/>
            <a:ext cx="79248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83BF-608A-6E41-B8EA-1FE747F26CB3}" type="datetime1">
              <a:rPr lang="en-AU" smtClean="0"/>
              <a:t>1/06/2016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90600" y="6172200"/>
            <a:ext cx="421005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8496" y="6208776"/>
            <a:ext cx="4953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73999" y="4683555"/>
            <a:ext cx="975741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74218" y="4650475"/>
            <a:ext cx="975719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74220" y="4773225"/>
            <a:ext cx="9757190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4001" y="66676"/>
            <a:ext cx="9752029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9342" y="69755"/>
            <a:ext cx="9764486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90600" y="274638"/>
            <a:ext cx="84201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90600" y="1447800"/>
            <a:ext cx="84201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686550" y="6191250"/>
            <a:ext cx="2682875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4310AE3-194E-EF44-B188-62703BFD9585}" type="datetime1">
              <a:rPr lang="en-AU" smtClean="0"/>
              <a:t>1/06/2016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90600" y="6172200"/>
            <a:ext cx="42926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58496" y="6210300"/>
            <a:ext cx="4953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403350" y="3200400"/>
            <a:ext cx="6934200" cy="33528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Datatypes and Variables in </a:t>
            </a:r>
            <a:r>
              <a:rPr dirty="0" smtClean="0"/>
              <a:t>C</a:t>
            </a:r>
            <a:r>
              <a:rPr lang="en-US" dirty="0" smtClean="0"/>
              <a:t> 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Conversion </a:t>
            </a:r>
            <a:r>
              <a:rPr lang="en-US" b="1" err="1" smtClean="0"/>
              <a:t>Specifiers</a:t>
            </a:r>
            <a:endParaRPr lang="en-US" b="1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Integer: %d</a:t>
            </a:r>
          </a:p>
          <a:p>
            <a:r>
              <a:rPr lang="en-US" sz="2800" smtClean="0"/>
              <a:t>Character : %c</a:t>
            </a:r>
          </a:p>
          <a:p>
            <a:r>
              <a:rPr lang="en-US" sz="2800" smtClean="0"/>
              <a:t>Float : %f</a:t>
            </a:r>
          </a:p>
          <a:p>
            <a:r>
              <a:rPr lang="en-US" sz="2800" smtClean="0"/>
              <a:t>Double : %lf</a:t>
            </a:r>
          </a:p>
          <a:p>
            <a:pPr>
              <a:buNone/>
            </a:pPr>
            <a:endParaRPr lang="en-US" sz="28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Input numbers from keyboard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smtClean="0">
                <a:cs typeface="Courier New" pitchFamily="49" charset="0"/>
              </a:rPr>
              <a:t>#include &lt;</a:t>
            </a:r>
            <a:r>
              <a:rPr lang="en-US" sz="2800" err="1" smtClean="0">
                <a:cs typeface="Courier New" pitchFamily="49" charset="0"/>
              </a:rPr>
              <a:t>stdio.h</a:t>
            </a:r>
            <a:r>
              <a:rPr lang="en-US" sz="2800" smtClean="0">
                <a:cs typeface="Courier New" pitchFamily="49" charset="0"/>
              </a:rPr>
              <a:t>&gt;</a:t>
            </a:r>
          </a:p>
          <a:p>
            <a:pPr>
              <a:buNone/>
            </a:pPr>
            <a:endParaRPr lang="en-US" sz="2800" smtClean="0">
              <a:cs typeface="Courier New" pitchFamily="49" charset="0"/>
            </a:endParaRPr>
          </a:p>
          <a:p>
            <a:pPr>
              <a:buNone/>
            </a:pPr>
            <a:r>
              <a:rPr lang="en-US" sz="2800" err="1" smtClean="0">
                <a:cs typeface="Courier New" pitchFamily="49" charset="0"/>
              </a:rPr>
              <a:t>int</a:t>
            </a:r>
            <a:r>
              <a:rPr lang="en-US" sz="2800" smtClean="0">
                <a:cs typeface="Courier New" pitchFamily="49" charset="0"/>
              </a:rPr>
              <a:t> main(void)</a:t>
            </a:r>
          </a:p>
          <a:p>
            <a:pPr>
              <a:buNone/>
            </a:pPr>
            <a:r>
              <a:rPr lang="en-US" sz="2800" smtClean="0"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800" smtClean="0">
                <a:cs typeface="Courier New" pitchFamily="49" charset="0"/>
              </a:rPr>
              <a:t>    </a:t>
            </a:r>
            <a:r>
              <a:rPr lang="en-US" sz="2800" err="1" smtClean="0">
                <a:cs typeface="Courier New" pitchFamily="49" charset="0"/>
              </a:rPr>
              <a:t>int</a:t>
            </a:r>
            <a:r>
              <a:rPr lang="en-US" sz="2800" smtClean="0">
                <a:cs typeface="Courier New" pitchFamily="49" charset="0"/>
              </a:rPr>
              <a:t> num;</a:t>
            </a:r>
          </a:p>
          <a:p>
            <a:pPr>
              <a:buNone/>
            </a:pPr>
            <a:r>
              <a:rPr lang="en-US" sz="2800" smtClean="0">
                <a:cs typeface="Courier New" pitchFamily="49" charset="0"/>
              </a:rPr>
              <a:t>    </a:t>
            </a:r>
            <a:r>
              <a:rPr lang="en-US" sz="2800" err="1" smtClean="0">
                <a:cs typeface="Courier New" pitchFamily="49" charset="0"/>
              </a:rPr>
              <a:t>scanf</a:t>
            </a:r>
            <a:r>
              <a:rPr lang="en-US" sz="2800" smtClean="0">
                <a:cs typeface="Courier New" pitchFamily="49" charset="0"/>
              </a:rPr>
              <a:t>("%d", &amp;num);</a:t>
            </a:r>
          </a:p>
          <a:p>
            <a:pPr>
              <a:buNone/>
            </a:pPr>
            <a:r>
              <a:rPr lang="en-US" sz="2800" smtClean="0">
                <a:cs typeface="Courier New" pitchFamily="49" charset="0"/>
              </a:rPr>
              <a:t>    </a:t>
            </a:r>
            <a:r>
              <a:rPr lang="en-US" sz="2800" err="1" smtClean="0">
                <a:cs typeface="Courier New" pitchFamily="49" charset="0"/>
              </a:rPr>
              <a:t>printf</a:t>
            </a:r>
            <a:r>
              <a:rPr lang="en-US" sz="2800" smtClean="0">
                <a:cs typeface="Courier New" pitchFamily="49" charset="0"/>
              </a:rPr>
              <a:t>("num=%d", num);</a:t>
            </a:r>
          </a:p>
          <a:p>
            <a:pPr>
              <a:buNone/>
            </a:pPr>
            <a:r>
              <a:rPr lang="en-US" sz="2800" smtClean="0">
                <a:cs typeface="Courier New" pitchFamily="49" charset="0"/>
              </a:rPr>
              <a:t>    return 0;</a:t>
            </a:r>
          </a:p>
          <a:p>
            <a:pPr>
              <a:buNone/>
            </a:pPr>
            <a:r>
              <a:rPr lang="en-US" sz="2800" smtClean="0">
                <a:cs typeface="Courier New" pitchFamily="49" charset="0"/>
              </a:rPr>
              <a:t>}</a:t>
            </a:r>
            <a:endParaRPr lang="en-US" sz="280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76800" y="2286000"/>
            <a:ext cx="3276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smtClean="0"/>
              <a:t>&amp; (ampersand) : ADDRESS OPERATOR</a:t>
            </a:r>
            <a:endParaRPr lang="en-US" sz="2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mtClean="0"/>
              <a:t>Input multiple numbers from keyboard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90600" y="1447800"/>
            <a:ext cx="8420100" cy="4876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400" smtClean="0">
                <a:cs typeface="Courier New" pitchFamily="49" charset="0"/>
              </a:rPr>
              <a:t>#include &lt;stdio.h&gt;</a:t>
            </a:r>
          </a:p>
          <a:p>
            <a:pPr>
              <a:buNone/>
            </a:pPr>
            <a:r>
              <a:rPr lang="pt-BR" sz="2400" err="1" smtClean="0">
                <a:cs typeface="Courier New" pitchFamily="49" charset="0"/>
              </a:rPr>
              <a:t>int</a:t>
            </a:r>
            <a:r>
              <a:rPr lang="pt-BR" sz="2400" smtClean="0">
                <a:cs typeface="Courier New" pitchFamily="49" charset="0"/>
              </a:rPr>
              <a:t> </a:t>
            </a:r>
            <a:r>
              <a:rPr lang="pt-BR" sz="2400" err="1" smtClean="0">
                <a:cs typeface="Courier New" pitchFamily="49" charset="0"/>
              </a:rPr>
              <a:t>main</a:t>
            </a:r>
            <a:r>
              <a:rPr lang="pt-BR" sz="2400" smtClean="0">
                <a:cs typeface="Courier New" pitchFamily="49" charset="0"/>
              </a:rPr>
              <a:t>(</a:t>
            </a:r>
            <a:r>
              <a:rPr lang="pt-BR" sz="2400" err="1" smtClean="0">
                <a:cs typeface="Courier New" pitchFamily="49" charset="0"/>
              </a:rPr>
              <a:t>void</a:t>
            </a:r>
            <a:r>
              <a:rPr lang="pt-BR" sz="2400" smtClean="0"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pt-BR" sz="2400" smtClean="0">
                <a:cs typeface="Courier New" pitchFamily="49" charset="0"/>
              </a:rPr>
              <a:t>    int num1, num2;</a:t>
            </a:r>
          </a:p>
          <a:p>
            <a:pPr>
              <a:buNone/>
            </a:pPr>
            <a:r>
              <a:rPr lang="pt-BR" sz="2400" smtClean="0">
                <a:cs typeface="Courier New" pitchFamily="49" charset="0"/>
              </a:rPr>
              <a:t>    scanf("%d %d", &amp;num1, &amp;num2);</a:t>
            </a:r>
          </a:p>
          <a:p>
            <a:pPr>
              <a:buNone/>
            </a:pPr>
            <a:r>
              <a:rPr lang="pt-BR" sz="2400" smtClean="0">
                <a:cs typeface="Courier New" pitchFamily="49" charset="0"/>
              </a:rPr>
              <a:t>    printf("num=%d", num1+num2);</a:t>
            </a:r>
          </a:p>
          <a:p>
            <a:pPr>
              <a:buNone/>
            </a:pPr>
            <a:r>
              <a:rPr lang="pt-BR" sz="2400" smtClean="0">
                <a:cs typeface="Courier New" pitchFamily="49" charset="0"/>
              </a:rPr>
              <a:t>    return 0;</a:t>
            </a:r>
          </a:p>
          <a:p>
            <a:pPr>
              <a:buNone/>
            </a:pPr>
            <a:r>
              <a:rPr lang="pt-BR" sz="2400" smtClean="0">
                <a:cs typeface="Courier New" pitchFamily="49" charset="0"/>
              </a:rPr>
              <a:t>}</a:t>
            </a:r>
          </a:p>
          <a:p>
            <a:r>
              <a:rPr lang="pt-BR" sz="2400" smtClean="0"/>
              <a:t>Input must be seperated </a:t>
            </a:r>
            <a:r>
              <a:rPr lang="pt-BR" sz="2400" err="1" smtClean="0"/>
              <a:t>by</a:t>
            </a:r>
            <a:r>
              <a:rPr lang="pt-BR" sz="2400" smtClean="0"/>
              <a:t> space, tab or newline</a:t>
            </a:r>
          </a:p>
          <a:p>
            <a:r>
              <a:rPr lang="en-US" sz="2400" smtClean="0"/>
              <a:t>Common programming error:</a:t>
            </a:r>
          </a:p>
          <a:p>
            <a:pPr lvl="1"/>
            <a:r>
              <a:rPr lang="en-US" smtClean="0"/>
              <a:t>Forgetting address operator (&amp;) before variable name in </a:t>
            </a:r>
            <a:r>
              <a:rPr lang="en-US" err="1" smtClean="0"/>
              <a:t>scanf</a:t>
            </a:r>
            <a:endParaRPr lang="en-US" smtClean="0"/>
          </a:p>
          <a:p>
            <a:pPr lvl="1"/>
            <a:r>
              <a:rPr lang="en-US" smtClean="0"/>
              <a:t>Placing unnecessary characters between conversion specifiers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Keywords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 has some words that has a special meaning for the compiler</a:t>
            </a:r>
          </a:p>
          <a:p>
            <a:r>
              <a:rPr lang="en-US" sz="2800" dirty="0"/>
              <a:t>These words can not be used to name variables, functions etc.</a:t>
            </a:r>
          </a:p>
          <a:p>
            <a:pPr>
              <a:buFontTx/>
              <a:buNone/>
            </a:pPr>
            <a:r>
              <a:rPr lang="en-US" sz="2800" dirty="0"/>
              <a:t>	</a:t>
            </a:r>
          </a:p>
          <a:p>
            <a:pPr>
              <a:buFontTx/>
              <a:buNone/>
            </a:pPr>
            <a:endParaRPr lang="en-US" sz="2800" dirty="0"/>
          </a:p>
        </p:txBody>
      </p:sp>
      <p:graphicFrame>
        <p:nvGraphicFramePr>
          <p:cNvPr id="4" name="Group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840058"/>
              </p:ext>
            </p:extLst>
          </p:nvPr>
        </p:nvGraphicFramePr>
        <p:xfrm>
          <a:off x="1066800" y="2743200"/>
          <a:ext cx="7893051" cy="3657600"/>
        </p:xfrm>
        <a:graphic>
          <a:graphicData uri="http://schemas.openxmlformats.org/drawingml/2006/table">
            <a:tbl>
              <a:tblPr/>
              <a:tblGrid>
                <a:gridCol w="1973263"/>
                <a:gridCol w="1973263"/>
                <a:gridCol w="1918952"/>
                <a:gridCol w="2027573"/>
              </a:tblGrid>
              <a:tr h="3752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" charset="0"/>
                        </a:rPr>
                        <a:t> auto</a:t>
                      </a:r>
                    </a:p>
                  </a:txBody>
                  <a:tcPr marL="99060" marR="9906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" charset="0"/>
                        </a:rPr>
                        <a:t> double</a:t>
                      </a:r>
                    </a:p>
                  </a:txBody>
                  <a:tcPr marL="99060" marR="9906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" charset="0"/>
                        </a:rPr>
                        <a:t>int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99060" marR="9906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" charset="0"/>
                        </a:rPr>
                        <a:t> struct</a:t>
                      </a:r>
                    </a:p>
                  </a:txBody>
                  <a:tcPr marL="99060" marR="9906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52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" charset="0"/>
                        </a:rPr>
                        <a:t> break</a:t>
                      </a:r>
                    </a:p>
                  </a:txBody>
                  <a:tcPr marL="99060" marR="9906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" charset="0"/>
                        </a:rPr>
                        <a:t> else</a:t>
                      </a:r>
                    </a:p>
                  </a:txBody>
                  <a:tcPr marL="99060" marR="9906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" charset="0"/>
                        </a:rPr>
                        <a:t> long</a:t>
                      </a:r>
                    </a:p>
                  </a:txBody>
                  <a:tcPr marL="99060" marR="9906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" charset="0"/>
                        </a:rPr>
                        <a:t> switch</a:t>
                      </a:r>
                    </a:p>
                  </a:txBody>
                  <a:tcPr marL="99060" marR="9906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52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" charset="0"/>
                        </a:rPr>
                        <a:t> case</a:t>
                      </a:r>
                    </a:p>
                  </a:txBody>
                  <a:tcPr marL="99060" marR="9906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" charset="0"/>
                        </a:rPr>
                        <a:t> enum</a:t>
                      </a:r>
                    </a:p>
                  </a:txBody>
                  <a:tcPr marL="99060" marR="9906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" charset="0"/>
                        </a:rPr>
                        <a:t> register</a:t>
                      </a:r>
                    </a:p>
                  </a:txBody>
                  <a:tcPr marL="99060" marR="9906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" charset="0"/>
                        </a:rPr>
                        <a:t> typedef</a:t>
                      </a:r>
                    </a:p>
                  </a:txBody>
                  <a:tcPr marL="99060" marR="9906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52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" charset="0"/>
                        </a:rPr>
                        <a:t> char</a:t>
                      </a:r>
                    </a:p>
                  </a:txBody>
                  <a:tcPr marL="99060" marR="9906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" charset="0"/>
                        </a:rPr>
                        <a:t> extern</a:t>
                      </a:r>
                    </a:p>
                  </a:txBody>
                  <a:tcPr marL="99060" marR="9906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" charset="0"/>
                        </a:rPr>
                        <a:t> return</a:t>
                      </a:r>
                    </a:p>
                  </a:txBody>
                  <a:tcPr marL="99060" marR="9906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" charset="0"/>
                        </a:rPr>
                        <a:t> union</a:t>
                      </a:r>
                    </a:p>
                  </a:txBody>
                  <a:tcPr marL="99060" marR="9906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52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" charset="0"/>
                        </a:rPr>
                        <a:t> const</a:t>
                      </a:r>
                    </a:p>
                  </a:txBody>
                  <a:tcPr marL="99060" marR="9906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" charset="0"/>
                        </a:rPr>
                        <a:t> float</a:t>
                      </a:r>
                    </a:p>
                  </a:txBody>
                  <a:tcPr marL="99060" marR="9906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" charset="0"/>
                        </a:rPr>
                        <a:t> short</a:t>
                      </a:r>
                    </a:p>
                  </a:txBody>
                  <a:tcPr marL="99060" marR="9906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" charset="0"/>
                        </a:rPr>
                        <a:t> unsigned</a:t>
                      </a:r>
                    </a:p>
                  </a:txBody>
                  <a:tcPr marL="99060" marR="9906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52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" charset="0"/>
                        </a:rPr>
                        <a:t> continue</a:t>
                      </a:r>
                    </a:p>
                  </a:txBody>
                  <a:tcPr marL="99060" marR="9906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" charset="0"/>
                        </a:rPr>
                        <a:t> for</a:t>
                      </a:r>
                    </a:p>
                  </a:txBody>
                  <a:tcPr marL="99060" marR="9906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" charset="0"/>
                        </a:rPr>
                        <a:t> signed</a:t>
                      </a:r>
                    </a:p>
                  </a:txBody>
                  <a:tcPr marL="99060" marR="9906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" charset="0"/>
                        </a:rPr>
                        <a:t> void</a:t>
                      </a:r>
                    </a:p>
                  </a:txBody>
                  <a:tcPr marL="99060" marR="9906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52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" charset="0"/>
                        </a:rPr>
                        <a:t> default</a:t>
                      </a:r>
                    </a:p>
                  </a:txBody>
                  <a:tcPr marL="99060" marR="9906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" charset="0"/>
                        </a:rPr>
                        <a:t> goto</a:t>
                      </a:r>
                    </a:p>
                  </a:txBody>
                  <a:tcPr marL="99060" marR="9906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" charset="0"/>
                        </a:rPr>
                        <a:t> sizeof</a:t>
                      </a:r>
                    </a:p>
                  </a:txBody>
                  <a:tcPr marL="99060" marR="9906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" charset="0"/>
                        </a:rPr>
                        <a:t> volatile</a:t>
                      </a:r>
                    </a:p>
                  </a:txBody>
                  <a:tcPr marL="99060" marR="9906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52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" charset="0"/>
                        </a:rPr>
                        <a:t> do</a:t>
                      </a:r>
                    </a:p>
                  </a:txBody>
                  <a:tcPr marL="99060" marR="9906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" charset="0"/>
                        </a:rPr>
                        <a:t> if</a:t>
                      </a:r>
                    </a:p>
                  </a:txBody>
                  <a:tcPr marL="99060" marR="9906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" charset="0"/>
                        </a:rPr>
                        <a:t> static</a:t>
                      </a:r>
                    </a:p>
                  </a:txBody>
                  <a:tcPr marL="99060" marR="9906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" charset="0"/>
                        </a:rPr>
                        <a:t> while</a:t>
                      </a:r>
                    </a:p>
                  </a:txBody>
                  <a:tcPr marL="99060" marR="9906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Variables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Variables are placeholders</a:t>
            </a:r>
          </a:p>
          <a:p>
            <a:pPr lvl="1"/>
            <a:r>
              <a:rPr lang="en-US" sz="2800"/>
              <a:t>They can hold values</a:t>
            </a:r>
          </a:p>
          <a:p>
            <a:r>
              <a:rPr lang="en-US" sz="2800" smtClean="0"/>
              <a:t>Each variable takes up some memory space </a:t>
            </a:r>
          </a:p>
          <a:p>
            <a:r>
              <a:rPr lang="en-US" sz="2800" smtClean="0"/>
              <a:t>The </a:t>
            </a:r>
            <a:r>
              <a:rPr lang="en-US" sz="2800"/>
              <a:t>values can be assigned, changed, read etc</a:t>
            </a:r>
            <a:r>
              <a:rPr lang="en-US" sz="2800" smtClean="0"/>
              <a:t>.</a:t>
            </a:r>
            <a:endParaRPr lang="en-US" sz="2800"/>
          </a:p>
          <a:p>
            <a:r>
              <a:rPr lang="en-US" sz="2800"/>
              <a:t>Variables must be defined before using </a:t>
            </a:r>
            <a:r>
              <a:rPr lang="en-US" sz="2800" smtClean="0"/>
              <a:t>them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Variable Declaration</a:t>
            </a:r>
            <a:endParaRPr lang="en-US" b="1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First write the keyword for </a:t>
            </a:r>
            <a:r>
              <a:rPr lang="en-US" sz="2800" err="1" smtClean="0"/>
              <a:t>datatype</a:t>
            </a:r>
            <a:endParaRPr lang="en-US" sz="2800" smtClean="0"/>
          </a:p>
          <a:p>
            <a:r>
              <a:rPr lang="en-US" sz="2800" smtClean="0"/>
              <a:t>Then write the name of the variable</a:t>
            </a:r>
          </a:p>
          <a:p>
            <a:r>
              <a:rPr lang="en-US" sz="2800" smtClean="0"/>
              <a:t>Example</a:t>
            </a:r>
          </a:p>
          <a:p>
            <a:pPr lvl="1"/>
            <a:r>
              <a:rPr lang="en-US" sz="2800" err="1" smtClean="0">
                <a:cs typeface="Courier New" pitchFamily="49" charset="0"/>
              </a:rPr>
              <a:t>int</a:t>
            </a:r>
            <a:r>
              <a:rPr lang="en-US" sz="2800" smtClean="0">
                <a:cs typeface="Courier New" pitchFamily="49" charset="0"/>
              </a:rPr>
              <a:t> num=10;</a:t>
            </a:r>
          </a:p>
          <a:p>
            <a:pPr lvl="1"/>
            <a:r>
              <a:rPr lang="en-US" sz="2800" smtClean="0">
                <a:cs typeface="Courier New" pitchFamily="49" charset="0"/>
              </a:rPr>
              <a:t>char c=‘a’;</a:t>
            </a:r>
          </a:p>
          <a:p>
            <a:pPr lvl="1"/>
            <a:r>
              <a:rPr lang="en-US" sz="2800" err="1" smtClean="0">
                <a:cs typeface="Courier New" pitchFamily="49" charset="0"/>
              </a:rPr>
              <a:t>int</a:t>
            </a:r>
            <a:r>
              <a:rPr lang="en-US" sz="2800" smtClean="0">
                <a:cs typeface="Courier New" pitchFamily="49" charset="0"/>
              </a:rPr>
              <a:t> </a:t>
            </a:r>
            <a:r>
              <a:rPr lang="en-US" sz="2800" err="1" smtClean="0">
                <a:cs typeface="Courier New" pitchFamily="49" charset="0"/>
              </a:rPr>
              <a:t>i</a:t>
            </a:r>
            <a:r>
              <a:rPr lang="en-US" sz="2800" smtClean="0">
                <a:cs typeface="Courier New" pitchFamily="49" charset="0"/>
              </a:rPr>
              <a:t>, j, k;</a:t>
            </a:r>
          </a:p>
          <a:p>
            <a:pPr lvl="1"/>
            <a:r>
              <a:rPr lang="en-US" sz="2800" smtClean="0">
                <a:cs typeface="Courier New" pitchFamily="49" charset="0"/>
              </a:rPr>
              <a:t>float </a:t>
            </a:r>
            <a:r>
              <a:rPr lang="en-US" sz="2800" err="1" smtClean="0">
                <a:cs typeface="Courier New" pitchFamily="49" charset="0"/>
              </a:rPr>
              <a:t>exp</a:t>
            </a:r>
            <a:r>
              <a:rPr lang="en-US" sz="2800" smtClean="0">
                <a:cs typeface="Courier New" pitchFamily="49" charset="0"/>
              </a:rPr>
              <a:t>=3.25;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Variables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30200" y="1524000"/>
            <a:ext cx="9245600" cy="4724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Name of variable</a:t>
            </a:r>
          </a:p>
          <a:p>
            <a:pPr lvl="1">
              <a:lnSpc>
                <a:spcPct val="90000"/>
              </a:lnSpc>
            </a:pPr>
            <a:r>
              <a:rPr lang="en-US" sz="2800"/>
              <a:t>Case </a:t>
            </a:r>
            <a:r>
              <a:rPr lang="en-US" sz="2800" smtClean="0"/>
              <a:t>sensitive</a:t>
            </a:r>
          </a:p>
          <a:p>
            <a:pPr lvl="2">
              <a:lnSpc>
                <a:spcPct val="90000"/>
              </a:lnSpc>
            </a:pPr>
            <a:r>
              <a:rPr lang="en-US" sz="2800" smtClean="0"/>
              <a:t>Count, count &amp; COUNT are different</a:t>
            </a:r>
            <a:endParaRPr lang="en-US" sz="2800"/>
          </a:p>
          <a:p>
            <a:pPr lvl="1">
              <a:lnSpc>
                <a:spcPct val="90000"/>
              </a:lnSpc>
            </a:pPr>
            <a:r>
              <a:rPr lang="en-US" sz="2800" smtClean="0"/>
              <a:t>Can </a:t>
            </a:r>
            <a:r>
              <a:rPr lang="en-US" sz="2800"/>
              <a:t>contain letters, digits and the ‘_’</a:t>
            </a:r>
          </a:p>
          <a:p>
            <a:pPr lvl="1">
              <a:lnSpc>
                <a:spcPct val="90000"/>
              </a:lnSpc>
            </a:pPr>
            <a:r>
              <a:rPr lang="en-US" sz="2800"/>
              <a:t>But first character must be a </a:t>
            </a:r>
            <a:r>
              <a:rPr lang="en-US" sz="2800" smtClean="0"/>
              <a:t>letter or ‘_’</a:t>
            </a:r>
            <a:endParaRPr lang="en-US" sz="2800"/>
          </a:p>
          <a:p>
            <a:pPr lvl="1">
              <a:lnSpc>
                <a:spcPct val="90000"/>
              </a:lnSpc>
            </a:pPr>
            <a:r>
              <a:rPr lang="en-US" sz="2800"/>
              <a:t>Variable name cannot be same as a keyword</a:t>
            </a:r>
          </a:p>
          <a:p>
            <a:pPr lvl="1">
              <a:lnSpc>
                <a:spcPct val="90000"/>
              </a:lnSpc>
            </a:pPr>
            <a:r>
              <a:rPr lang="en-US" sz="2800"/>
              <a:t>For example –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800"/>
              <a:t>	</a:t>
            </a:r>
            <a:r>
              <a:rPr lang="en-US" sz="2800" smtClean="0"/>
              <a:t>correct: </a:t>
            </a:r>
            <a:r>
              <a:rPr lang="en-US" sz="2800" err="1" smtClean="0"/>
              <a:t>abcd</a:t>
            </a:r>
            <a:r>
              <a:rPr lang="en-US" sz="2800" smtClean="0"/>
              <a:t>,  abcd2,  abcd_3,  </a:t>
            </a:r>
            <a:r>
              <a:rPr lang="en-US" sz="2800" err="1" smtClean="0"/>
              <a:t>Abcd</a:t>
            </a:r>
            <a:endParaRPr lang="en-US" sz="2800" smtClean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800" smtClean="0"/>
              <a:t>	incorrect: </a:t>
            </a:r>
            <a:r>
              <a:rPr lang="en-US" sz="2800" err="1" smtClean="0"/>
              <a:t>ab</a:t>
            </a:r>
            <a:r>
              <a:rPr lang="en-US" sz="2800" smtClean="0"/>
              <a:t> </a:t>
            </a:r>
            <a:r>
              <a:rPr lang="en-US" sz="2800" err="1" smtClean="0"/>
              <a:t>cd</a:t>
            </a:r>
            <a:r>
              <a:rPr lang="en-US" sz="2800" smtClean="0"/>
              <a:t>, 2abcd, </a:t>
            </a:r>
            <a:r>
              <a:rPr lang="en-US" sz="2800" err="1" smtClean="0"/>
              <a:t>abcd</a:t>
            </a:r>
            <a:r>
              <a:rPr lang="en-US" sz="2800" smtClean="0"/>
              <a:t>…3, </a:t>
            </a:r>
            <a:r>
              <a:rPr lang="en-US" sz="2800" err="1" smtClean="0"/>
              <a:t>ab!cd</a:t>
            </a:r>
            <a:endParaRPr lang="en-US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Variables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Name of variable</a:t>
            </a:r>
            <a:endParaRPr lang="en-US" sz="2800"/>
          </a:p>
          <a:p>
            <a:pPr lvl="1"/>
            <a:r>
              <a:rPr lang="en-US" sz="2800"/>
              <a:t>Should be clear and meaningful</a:t>
            </a:r>
          </a:p>
          <a:p>
            <a:pPr lvl="1"/>
            <a:r>
              <a:rPr lang="en-US" sz="2800"/>
              <a:t>If two or more words are needed then either separate them using a ‘_’ or keep them together, but start each word except the first one with a capital</a:t>
            </a:r>
          </a:p>
          <a:p>
            <a:pPr lvl="1"/>
            <a:r>
              <a:rPr lang="en-US" sz="2800"/>
              <a:t>For Example –</a:t>
            </a:r>
          </a:p>
          <a:p>
            <a:pPr lvl="1">
              <a:buFontTx/>
              <a:buNone/>
            </a:pPr>
            <a:r>
              <a:rPr lang="en-US" sz="2800"/>
              <a:t>	</a:t>
            </a:r>
            <a:r>
              <a:rPr lang="en-US" sz="2800" err="1" smtClean="0"/>
              <a:t>student_no</a:t>
            </a:r>
            <a:r>
              <a:rPr lang="en-US" sz="2800"/>
              <a:t>	</a:t>
            </a:r>
            <a:r>
              <a:rPr lang="en-US" sz="2800" err="1" smtClean="0"/>
              <a:t>average_age</a:t>
            </a:r>
            <a:endParaRPr lang="en-US" sz="2800"/>
          </a:p>
          <a:p>
            <a:pPr lvl="1">
              <a:buFontTx/>
              <a:buNone/>
            </a:pPr>
            <a:r>
              <a:rPr lang="en-US" sz="2800"/>
              <a:t>	</a:t>
            </a:r>
            <a:r>
              <a:rPr lang="en-US" sz="2800" err="1"/>
              <a:t>dateOfBirth</a:t>
            </a:r>
            <a:r>
              <a:rPr lang="en-US" sz="2800"/>
              <a:t>	</a:t>
            </a:r>
            <a:r>
              <a:rPr lang="en-US" sz="2800" err="1" smtClean="0"/>
              <a:t>averageAge</a:t>
            </a:r>
            <a:endParaRPr lang="en-US" sz="2800"/>
          </a:p>
          <a:p>
            <a:pPr lvl="1"/>
            <a:r>
              <a:rPr lang="en-US" sz="2800"/>
              <a:t>Second way is recommended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Datatypes</a:t>
            </a:r>
            <a:endParaRPr lang="en-US" b="1"/>
          </a:p>
        </p:txBody>
      </p:sp>
      <p:sp>
        <p:nvSpPr>
          <p:cNvPr id="645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The mostly used data types in C are as follows:</a:t>
            </a:r>
            <a:endParaRPr lang="en-US" sz="2800"/>
          </a:p>
          <a:p>
            <a:pPr lvl="1"/>
            <a:r>
              <a:rPr lang="en-US" sz="2800"/>
              <a:t> </a:t>
            </a:r>
            <a:r>
              <a:rPr lang="en-US" sz="2800" err="1"/>
              <a:t>int</a:t>
            </a:r>
            <a:r>
              <a:rPr lang="en-US" sz="2800"/>
              <a:t> 		(integer / whole number)</a:t>
            </a:r>
          </a:p>
          <a:p>
            <a:pPr lvl="1"/>
            <a:r>
              <a:rPr lang="en-US" sz="2800"/>
              <a:t> float		(floating point / fraction)</a:t>
            </a:r>
          </a:p>
          <a:p>
            <a:pPr lvl="1"/>
            <a:r>
              <a:rPr lang="en-US" sz="2800"/>
              <a:t> double	</a:t>
            </a:r>
            <a:r>
              <a:rPr lang="en-US" sz="2800" smtClean="0"/>
              <a:t>	(</a:t>
            </a:r>
            <a:r>
              <a:rPr lang="en-US" sz="2800"/>
              <a:t>double precision float)</a:t>
            </a:r>
          </a:p>
          <a:p>
            <a:pPr lvl="1"/>
            <a:r>
              <a:rPr lang="en-US" sz="2800"/>
              <a:t> char		(character</a:t>
            </a:r>
            <a:r>
              <a:rPr lang="en-US" sz="2800" smtClean="0"/>
              <a:t>)</a:t>
            </a:r>
            <a:endParaRPr lang="en-US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Datatypes </a:t>
            </a:r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533400" y="1758951"/>
            <a:ext cx="9906000" cy="41549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algn="l"/>
            <a:r>
              <a:rPr lang="en-US" sz="2400" b="1" u="sng" err="1">
                <a:solidFill>
                  <a:schemeClr val="accent6">
                    <a:lumMod val="50000"/>
                  </a:schemeClr>
                </a:solidFill>
              </a:rPr>
              <a:t>Datatype</a:t>
            </a:r>
            <a:r>
              <a:rPr lang="en-US" sz="2400" b="1">
                <a:solidFill>
                  <a:schemeClr val="accent6">
                    <a:lumMod val="50000"/>
                  </a:schemeClr>
                </a:solidFill>
              </a:rPr>
              <a:t> 		</a:t>
            </a:r>
            <a:r>
              <a:rPr lang="en-US" sz="2400" b="1" u="sng">
                <a:solidFill>
                  <a:schemeClr val="accent6">
                    <a:lumMod val="50000"/>
                  </a:schemeClr>
                </a:solidFill>
              </a:rPr>
              <a:t>Size</a:t>
            </a:r>
            <a:r>
              <a:rPr lang="en-US" sz="2400" b="1">
                <a:solidFill>
                  <a:schemeClr val="accent6">
                    <a:lumMod val="50000"/>
                  </a:schemeClr>
                </a:solidFill>
              </a:rPr>
              <a:t>		               </a:t>
            </a:r>
            <a:r>
              <a:rPr lang="en-US" sz="2400" b="1" u="sng">
                <a:solidFill>
                  <a:schemeClr val="accent6">
                    <a:lumMod val="50000"/>
                  </a:schemeClr>
                </a:solidFill>
              </a:rPr>
              <a:t>Range</a:t>
            </a:r>
          </a:p>
          <a:p>
            <a:pPr algn="l"/>
            <a:r>
              <a:rPr lang="en-US" sz="2400" b="1">
                <a:solidFill>
                  <a:schemeClr val="accent6">
                    <a:lumMod val="50000"/>
                  </a:schemeClr>
                </a:solidFill>
              </a:rPr>
              <a:t>unsigned char   	8 bits                            </a:t>
            </a:r>
            <a:r>
              <a:rPr lang="en-US" sz="2400" b="1" smtClean="0">
                <a:solidFill>
                  <a:schemeClr val="accent6">
                    <a:lumMod val="50000"/>
                  </a:schemeClr>
                </a:solidFill>
              </a:rPr>
              <a:t>	0 </a:t>
            </a:r>
            <a:r>
              <a:rPr lang="en-US" sz="2400" b="1">
                <a:solidFill>
                  <a:schemeClr val="accent6">
                    <a:lumMod val="50000"/>
                  </a:schemeClr>
                </a:solidFill>
              </a:rPr>
              <a:t>to 255</a:t>
            </a:r>
          </a:p>
          <a:p>
            <a:pPr algn="l"/>
            <a:r>
              <a:rPr lang="en-US" sz="2400" b="1">
                <a:solidFill>
                  <a:schemeClr val="accent6">
                    <a:lumMod val="50000"/>
                  </a:schemeClr>
                </a:solidFill>
              </a:rPr>
              <a:t>char            		8 bits                       </a:t>
            </a:r>
            <a:r>
              <a:rPr lang="en-US" sz="2400" b="1" smtClean="0">
                <a:solidFill>
                  <a:schemeClr val="accent6">
                    <a:lumMod val="50000"/>
                  </a:schemeClr>
                </a:solidFill>
              </a:rPr>
              <a:t>	-</a:t>
            </a:r>
            <a:r>
              <a:rPr lang="en-US" sz="2400" b="1">
                <a:solidFill>
                  <a:schemeClr val="accent6">
                    <a:lumMod val="50000"/>
                  </a:schemeClr>
                </a:solidFill>
              </a:rPr>
              <a:t>128 to 127</a:t>
            </a:r>
          </a:p>
          <a:p>
            <a:pPr algn="l"/>
            <a:r>
              <a:rPr lang="en-US" sz="2400" b="1" smtClean="0">
                <a:solidFill>
                  <a:schemeClr val="accent6">
                    <a:lumMod val="50000"/>
                  </a:schemeClr>
                </a:solidFill>
              </a:rPr>
              <a:t>short </a:t>
            </a:r>
            <a:r>
              <a:rPr lang="en-US" sz="2400" b="1" err="1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sz="2400" b="1">
                <a:solidFill>
                  <a:schemeClr val="accent6">
                    <a:lumMod val="50000"/>
                  </a:schemeClr>
                </a:solidFill>
              </a:rPr>
              <a:t>      		16 bits               </a:t>
            </a:r>
            <a:r>
              <a:rPr lang="en-US" sz="2400" b="1" smtClean="0">
                <a:solidFill>
                  <a:schemeClr val="accent6">
                    <a:lumMod val="50000"/>
                  </a:schemeClr>
                </a:solidFill>
              </a:rPr>
              <a:t>       -</a:t>
            </a:r>
            <a:r>
              <a:rPr lang="en-US" sz="2400" b="1">
                <a:solidFill>
                  <a:schemeClr val="accent6">
                    <a:lumMod val="50000"/>
                  </a:schemeClr>
                </a:solidFill>
              </a:rPr>
              <a:t>32,768 to </a:t>
            </a:r>
            <a:r>
              <a:rPr lang="en-US" sz="2400" b="1" smtClean="0">
                <a:solidFill>
                  <a:schemeClr val="accent6">
                    <a:lumMod val="50000"/>
                  </a:schemeClr>
                </a:solidFill>
              </a:rPr>
              <a:t>32,767</a:t>
            </a:r>
          </a:p>
          <a:p>
            <a:r>
              <a:rPr lang="en-US" sz="2400" b="1">
                <a:solidFill>
                  <a:schemeClr val="accent6">
                    <a:lumMod val="50000"/>
                  </a:schemeClr>
                </a:solidFill>
              </a:rPr>
              <a:t>unsigned </a:t>
            </a:r>
            <a:r>
              <a:rPr lang="en-US" sz="2400" b="1" err="1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sz="2400" b="1">
                <a:solidFill>
                  <a:schemeClr val="accent6">
                    <a:lumMod val="50000"/>
                  </a:schemeClr>
                </a:solidFill>
              </a:rPr>
              <a:t>   		</a:t>
            </a:r>
            <a:r>
              <a:rPr lang="en-US" sz="2400" b="1" smtClean="0">
                <a:solidFill>
                  <a:schemeClr val="accent6">
                    <a:lumMod val="50000"/>
                  </a:schemeClr>
                </a:solidFill>
              </a:rPr>
              <a:t>32 </a:t>
            </a:r>
            <a:r>
              <a:rPr lang="en-US" sz="2400" b="1">
                <a:solidFill>
                  <a:schemeClr val="accent6">
                    <a:lumMod val="50000"/>
                  </a:schemeClr>
                </a:solidFill>
              </a:rPr>
              <a:t>bits                       </a:t>
            </a:r>
            <a:r>
              <a:rPr lang="en-US" sz="2400" b="1" smtClean="0">
                <a:solidFill>
                  <a:schemeClr val="accent6">
                    <a:lumMod val="50000"/>
                  </a:schemeClr>
                </a:solidFill>
              </a:rPr>
              <a:t>0 </a:t>
            </a:r>
            <a:r>
              <a:rPr lang="en-US" sz="2400" b="1">
                <a:solidFill>
                  <a:schemeClr val="accent6">
                    <a:lumMod val="50000"/>
                  </a:schemeClr>
                </a:solidFill>
              </a:rPr>
              <a:t>to 4,294,967,295</a:t>
            </a:r>
          </a:p>
          <a:p>
            <a:r>
              <a:rPr lang="en-US" sz="2400" b="1" err="1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sz="2400" b="1">
                <a:solidFill>
                  <a:schemeClr val="accent6">
                    <a:lumMod val="50000"/>
                  </a:schemeClr>
                </a:solidFill>
              </a:rPr>
              <a:t>            		</a:t>
            </a:r>
            <a:r>
              <a:rPr lang="en-US" sz="2400" b="1" smtClean="0">
                <a:solidFill>
                  <a:schemeClr val="accent6">
                    <a:lumMod val="50000"/>
                  </a:schemeClr>
                </a:solidFill>
              </a:rPr>
              <a:t>32 </a:t>
            </a:r>
            <a:r>
              <a:rPr lang="en-US" sz="2400" b="1">
                <a:solidFill>
                  <a:schemeClr val="accent6">
                    <a:lumMod val="50000"/>
                  </a:schemeClr>
                </a:solidFill>
              </a:rPr>
              <a:t>bits </a:t>
            </a:r>
            <a:r>
              <a:rPr lang="en-US" sz="2400" b="1" smtClean="0">
                <a:solidFill>
                  <a:schemeClr val="accent6">
                    <a:lumMod val="50000"/>
                  </a:schemeClr>
                </a:solidFill>
              </a:rPr>
              <a:t>		-</a:t>
            </a:r>
            <a:r>
              <a:rPr lang="en-US" sz="2400" b="1">
                <a:solidFill>
                  <a:schemeClr val="accent6">
                    <a:lumMod val="50000"/>
                  </a:schemeClr>
                </a:solidFill>
              </a:rPr>
              <a:t>2,147,483,648 to 2,147,483,647 </a:t>
            </a:r>
            <a:endParaRPr lang="en-US" sz="2400" b="1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400" b="1" smtClean="0">
                <a:solidFill>
                  <a:schemeClr val="accent6">
                    <a:lumMod val="50000"/>
                  </a:schemeClr>
                </a:solidFill>
              </a:rPr>
              <a:t>unsigned </a:t>
            </a:r>
            <a:r>
              <a:rPr lang="en-US" sz="2400" b="1">
                <a:solidFill>
                  <a:schemeClr val="accent6">
                    <a:lumMod val="50000"/>
                  </a:schemeClr>
                </a:solidFill>
              </a:rPr>
              <a:t>long  	32 bits                     </a:t>
            </a:r>
            <a:r>
              <a:rPr lang="en-US" sz="2400" b="1" smtClean="0">
                <a:solidFill>
                  <a:schemeClr val="accent6">
                    <a:lumMod val="50000"/>
                  </a:schemeClr>
                </a:solidFill>
              </a:rPr>
              <a:t>     0 </a:t>
            </a:r>
            <a:r>
              <a:rPr lang="en-US" sz="2400" b="1">
                <a:solidFill>
                  <a:schemeClr val="accent6">
                    <a:lumMod val="50000"/>
                  </a:schemeClr>
                </a:solidFill>
              </a:rPr>
              <a:t>to 4,294,967,295</a:t>
            </a:r>
          </a:p>
          <a:p>
            <a:pPr algn="l"/>
            <a:r>
              <a:rPr lang="en-US" sz="2400" b="1">
                <a:solidFill>
                  <a:schemeClr val="accent6">
                    <a:lumMod val="50000"/>
                  </a:schemeClr>
                </a:solidFill>
              </a:rPr>
              <a:t>long           		32 bits    </a:t>
            </a:r>
            <a:r>
              <a:rPr lang="en-US" sz="2400" b="1" smtClean="0">
                <a:solidFill>
                  <a:schemeClr val="accent6">
                    <a:lumMod val="50000"/>
                  </a:schemeClr>
                </a:solidFill>
              </a:rPr>
              <a:t>	-</a:t>
            </a:r>
            <a:r>
              <a:rPr lang="en-US" sz="2400" b="1">
                <a:solidFill>
                  <a:schemeClr val="accent6">
                    <a:lumMod val="50000"/>
                  </a:schemeClr>
                </a:solidFill>
              </a:rPr>
              <a:t>2,147,483,648 to 2,147,483,647</a:t>
            </a:r>
          </a:p>
          <a:p>
            <a:pPr algn="l"/>
            <a:r>
              <a:rPr lang="en-US" sz="2400" b="1">
                <a:solidFill>
                  <a:schemeClr val="accent6">
                    <a:lumMod val="50000"/>
                  </a:schemeClr>
                </a:solidFill>
              </a:rPr>
              <a:t>float          		32 bits     </a:t>
            </a:r>
            <a:r>
              <a:rPr lang="en-US" sz="2400" b="1" smtClean="0">
                <a:solidFill>
                  <a:schemeClr val="accent6">
                    <a:lumMod val="50000"/>
                  </a:schemeClr>
                </a:solidFill>
              </a:rPr>
              <a:t>	 </a:t>
            </a:r>
            <a:r>
              <a:rPr lang="en-US" sz="2400" b="1">
                <a:solidFill>
                  <a:schemeClr val="accent6">
                    <a:lumMod val="50000"/>
                  </a:schemeClr>
                </a:solidFill>
              </a:rPr>
              <a:t>3.4 * (10**-38) to 3.4 * (10**+38)</a:t>
            </a:r>
          </a:p>
          <a:p>
            <a:pPr algn="l"/>
            <a:r>
              <a:rPr lang="en-US" sz="2400" b="1">
                <a:solidFill>
                  <a:schemeClr val="accent6">
                    <a:lumMod val="50000"/>
                  </a:schemeClr>
                </a:solidFill>
              </a:rPr>
              <a:t>double         		64 bits    </a:t>
            </a:r>
            <a:r>
              <a:rPr lang="en-US" sz="2400" b="1" smtClean="0">
                <a:solidFill>
                  <a:schemeClr val="accent6">
                    <a:lumMod val="50000"/>
                  </a:schemeClr>
                </a:solidFill>
              </a:rPr>
              <a:t>	1.7 </a:t>
            </a:r>
            <a:r>
              <a:rPr lang="en-US" sz="2400" b="1">
                <a:solidFill>
                  <a:schemeClr val="accent6">
                    <a:lumMod val="50000"/>
                  </a:schemeClr>
                </a:solidFill>
              </a:rPr>
              <a:t>* (10**-308) to 1.7 * (10**+308)</a:t>
            </a:r>
          </a:p>
          <a:p>
            <a:pPr algn="l"/>
            <a:r>
              <a:rPr lang="en-US" sz="2400" b="1">
                <a:solidFill>
                  <a:schemeClr val="accent6">
                    <a:lumMod val="50000"/>
                  </a:schemeClr>
                </a:solidFill>
              </a:rPr>
              <a:t>long double    	80 bits   </a:t>
            </a:r>
            <a:r>
              <a:rPr lang="en-US" sz="2400" b="1" smtClean="0">
                <a:solidFill>
                  <a:schemeClr val="accent6">
                    <a:lumMod val="50000"/>
                  </a:schemeClr>
                </a:solidFill>
              </a:rPr>
              <a:t>         3.4 </a:t>
            </a:r>
            <a:r>
              <a:rPr lang="en-US" sz="2400" b="1">
                <a:solidFill>
                  <a:schemeClr val="accent6">
                    <a:lumMod val="50000"/>
                  </a:schemeClr>
                </a:solidFill>
              </a:rPr>
              <a:t>* (10**-4932) to 1.1 * (10**+4932)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Printing Variables</a:t>
            </a:r>
            <a:endParaRPr lang="en-US" b="1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smtClean="0">
                <a:cs typeface="Courier New" pitchFamily="49" charset="0"/>
              </a:rPr>
              <a:t>#include &lt;</a:t>
            </a:r>
            <a:r>
              <a:rPr lang="en-US" sz="2800" err="1" smtClean="0">
                <a:cs typeface="Courier New" pitchFamily="49" charset="0"/>
              </a:rPr>
              <a:t>stdio.h</a:t>
            </a:r>
            <a:r>
              <a:rPr lang="en-US" sz="2800" smtClean="0">
                <a:cs typeface="Courier New" pitchFamily="49" charset="0"/>
              </a:rPr>
              <a:t>&gt;</a:t>
            </a:r>
          </a:p>
          <a:p>
            <a:pPr>
              <a:buNone/>
            </a:pPr>
            <a:endParaRPr lang="en-US" sz="2800" smtClean="0">
              <a:cs typeface="Courier New" pitchFamily="49" charset="0"/>
            </a:endParaRPr>
          </a:p>
          <a:p>
            <a:pPr>
              <a:buNone/>
            </a:pPr>
            <a:r>
              <a:rPr lang="en-US" sz="2800" err="1" smtClean="0">
                <a:cs typeface="Courier New" pitchFamily="49" charset="0"/>
              </a:rPr>
              <a:t>int</a:t>
            </a:r>
            <a:r>
              <a:rPr lang="en-US" sz="2800" smtClean="0">
                <a:cs typeface="Courier New" pitchFamily="49" charset="0"/>
              </a:rPr>
              <a:t> main(void)</a:t>
            </a:r>
          </a:p>
          <a:p>
            <a:pPr>
              <a:buNone/>
            </a:pPr>
            <a:r>
              <a:rPr lang="en-US" sz="2800" smtClean="0"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800" smtClean="0">
                <a:cs typeface="Courier New" pitchFamily="49" charset="0"/>
              </a:rPr>
              <a:t>    </a:t>
            </a:r>
            <a:r>
              <a:rPr lang="en-US" sz="2800" err="1" smtClean="0">
                <a:cs typeface="Courier New" pitchFamily="49" charset="0"/>
              </a:rPr>
              <a:t>int</a:t>
            </a:r>
            <a:r>
              <a:rPr lang="en-US" sz="2800" smtClean="0">
                <a:cs typeface="Courier New" pitchFamily="49" charset="0"/>
              </a:rPr>
              <a:t> num=10;</a:t>
            </a:r>
          </a:p>
          <a:p>
            <a:pPr>
              <a:buNone/>
            </a:pPr>
            <a:r>
              <a:rPr lang="en-US" sz="2800" smtClean="0">
                <a:cs typeface="Courier New" pitchFamily="49" charset="0"/>
              </a:rPr>
              <a:t>    </a:t>
            </a:r>
            <a:r>
              <a:rPr lang="en-US" sz="2800" err="1" smtClean="0">
                <a:cs typeface="Courier New" pitchFamily="49" charset="0"/>
              </a:rPr>
              <a:t>printf</a:t>
            </a:r>
            <a:r>
              <a:rPr lang="en-US" sz="2800" smtClean="0">
                <a:cs typeface="Courier New" pitchFamily="49" charset="0"/>
              </a:rPr>
              <a:t>("num=%d", num);</a:t>
            </a:r>
          </a:p>
          <a:p>
            <a:pPr>
              <a:buNone/>
            </a:pPr>
            <a:r>
              <a:rPr lang="en-US" sz="2800" smtClean="0">
                <a:cs typeface="Courier New" pitchFamily="49" charset="0"/>
              </a:rPr>
              <a:t>    return 0;</a:t>
            </a:r>
          </a:p>
          <a:p>
            <a:pPr>
              <a:buNone/>
            </a:pPr>
            <a:r>
              <a:rPr lang="en-US" sz="2800" smtClean="0"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2800" smtClean="0"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1620</TotalTime>
  <Words>443</Words>
  <Application>Microsoft Macintosh PowerPoint</Application>
  <PresentationFormat>A4 Paper (210x297 mm)</PresentationFormat>
  <Paragraphs>137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Calibri</vt:lpstr>
      <vt:lpstr>Courier New</vt:lpstr>
      <vt:lpstr>Franklin Gothic Book</vt:lpstr>
      <vt:lpstr>Perpetua</vt:lpstr>
      <vt:lpstr>Wingdings 2</vt:lpstr>
      <vt:lpstr>Arial</vt:lpstr>
      <vt:lpstr>Equity</vt:lpstr>
      <vt:lpstr>Datatypes and Variables in C       </vt:lpstr>
      <vt:lpstr>Keywords</vt:lpstr>
      <vt:lpstr>Variables</vt:lpstr>
      <vt:lpstr>Variable Declaration</vt:lpstr>
      <vt:lpstr>Variables</vt:lpstr>
      <vt:lpstr>Variables</vt:lpstr>
      <vt:lpstr>Datatypes</vt:lpstr>
      <vt:lpstr>Datatypes </vt:lpstr>
      <vt:lpstr>Printing Variables</vt:lpstr>
      <vt:lpstr>Conversion Specifiers</vt:lpstr>
      <vt:lpstr>Input numbers from keyboard</vt:lpstr>
      <vt:lpstr>Input multiple numbers from keyboard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Tanaeem</dc:creator>
  <cp:lastModifiedBy>Rifat Shahriyar</cp:lastModifiedBy>
  <cp:revision>327</cp:revision>
  <dcterms:created xsi:type="dcterms:W3CDTF">2006-08-16T00:00:00Z</dcterms:created>
  <dcterms:modified xsi:type="dcterms:W3CDTF">2016-06-01T16:55:22Z</dcterms:modified>
</cp:coreProperties>
</file>