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379" r:id="rId2"/>
    <p:sldId id="306" r:id="rId3"/>
    <p:sldId id="310" r:id="rId4"/>
    <p:sldId id="305" r:id="rId5"/>
    <p:sldId id="308" r:id="rId6"/>
    <p:sldId id="320" r:id="rId7"/>
    <p:sldId id="311" r:id="rId8"/>
    <p:sldId id="342" r:id="rId9"/>
    <p:sldId id="343" r:id="rId10"/>
    <p:sldId id="344" r:id="rId11"/>
    <p:sldId id="345" r:id="rId12"/>
    <p:sldId id="312" r:id="rId13"/>
    <p:sldId id="313" r:id="rId14"/>
    <p:sldId id="314" r:id="rId15"/>
    <p:sldId id="315" r:id="rId16"/>
    <p:sldId id="317" r:id="rId17"/>
    <p:sldId id="350" r:id="rId18"/>
    <p:sldId id="377" r:id="rId19"/>
    <p:sldId id="356" r:id="rId20"/>
    <p:sldId id="357" r:id="rId21"/>
    <p:sldId id="358" r:id="rId22"/>
    <p:sldId id="361" r:id="rId23"/>
    <p:sldId id="369" r:id="rId24"/>
    <p:sldId id="378" r:id="rId25"/>
    <p:sldId id="359" r:id="rId26"/>
    <p:sldId id="368" r:id="rId27"/>
    <p:sldId id="370" r:id="rId28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992" autoAdjust="0"/>
  </p:normalViewPr>
  <p:slideViewPr>
    <p:cSldViewPr>
      <p:cViewPr varScale="1">
        <p:scale>
          <a:sx n="95" d="100"/>
          <a:sy n="95" d="100"/>
        </p:scale>
        <p:origin x="1896" y="1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29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FA2B-06D3-4ED4-8C88-6FD5D4B5C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FA2B-06D3-4ED4-8C88-6FD5D4B5C9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3352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Type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Bitwise Operator (OR)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09800" y="2286000"/>
          <a:ext cx="38004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76220"/>
                <a:gridCol w="2514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|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Bitwise Operator (XOR)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09800" y="2286000"/>
          <a:ext cx="38004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76220"/>
                <a:gridCol w="2514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^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371600"/>
            <a:ext cx="9245600" cy="5410200"/>
          </a:xfrm>
        </p:spPr>
        <p:txBody>
          <a:bodyPr>
            <a:normAutofit/>
          </a:bodyPr>
          <a:lstStyle/>
          <a:p>
            <a:r>
              <a:rPr lang="en-US" sz="2800" dirty="0"/>
              <a:t>These operators assign the value of the expression on the right to the variable on the left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‘=’</a:t>
            </a:r>
            <a:r>
              <a:rPr lang="en-US" sz="2800" dirty="0"/>
              <a:t>			assign			binary	</a:t>
            </a:r>
          </a:p>
          <a:p>
            <a:pPr>
              <a:buFontTx/>
              <a:buNone/>
            </a:pPr>
            <a:endParaRPr lang="en-US" sz="2800" dirty="0"/>
          </a:p>
          <a:p>
            <a:r>
              <a:rPr lang="en-US" sz="2800" dirty="0"/>
              <a:t>Shortcuts</a:t>
            </a:r>
          </a:p>
          <a:p>
            <a:pPr lvl="1"/>
            <a:r>
              <a:rPr lang="en-US" sz="2800" dirty="0"/>
              <a:t>a += b;	means		a = a + b;</a:t>
            </a:r>
          </a:p>
          <a:p>
            <a:pPr>
              <a:buFontTx/>
              <a:buNone/>
            </a:pPr>
            <a:r>
              <a:rPr lang="en-US" sz="2800" dirty="0" smtClean="0"/>
              <a:t>	‘+=’, </a:t>
            </a:r>
            <a:r>
              <a:rPr lang="en-US" sz="2800" dirty="0"/>
              <a:t>‘- =’, ‘*=’, ‘/=’, ‘%=’, </a:t>
            </a:r>
          </a:p>
          <a:p>
            <a:pPr>
              <a:buFontTx/>
              <a:buNone/>
            </a:pPr>
            <a:r>
              <a:rPr lang="en-US" sz="2800" dirty="0" smtClean="0"/>
              <a:t>	‘&amp;=’, </a:t>
            </a:r>
            <a:r>
              <a:rPr lang="en-US" sz="2800" dirty="0"/>
              <a:t>‘|=’, ‘^=’, ‘&lt;&lt;=’, ‘&gt;&gt;=’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447800"/>
            <a:ext cx="84201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These operators are used for comparison. The result is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‘&lt;’		less than		binary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‘&gt;’		greater than		binary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‘&lt;=’		less/equal		binary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‘&gt;=’		greater/equal	</a:t>
            </a:r>
            <a:r>
              <a:rPr lang="en-US" sz="2800" dirty="0" smtClean="0"/>
              <a:t>	binary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‘==’		equal			binary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‘!=’		not equal		</a:t>
            </a:r>
            <a:r>
              <a:rPr lang="en-US" sz="2800" dirty="0" smtClean="0"/>
              <a:t>binary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operators are evaluating logical expressions.</a:t>
            </a:r>
          </a:p>
          <a:p>
            <a:r>
              <a:rPr lang="en-US" sz="2800" dirty="0"/>
              <a:t>The result is </a:t>
            </a:r>
            <a:r>
              <a:rPr lang="en-US" sz="2800" dirty="0" err="1"/>
              <a:t>boolean</a:t>
            </a: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‘&amp;&amp;’	</a:t>
            </a:r>
            <a:r>
              <a:rPr lang="en-US" sz="2800" dirty="0" smtClean="0"/>
              <a:t>	logical </a:t>
            </a:r>
            <a:r>
              <a:rPr lang="en-US" sz="2800" dirty="0"/>
              <a:t>AND		binary	</a:t>
            </a:r>
          </a:p>
          <a:p>
            <a:pPr>
              <a:buFontTx/>
              <a:buNone/>
            </a:pPr>
            <a:r>
              <a:rPr lang="en-US" sz="2800" dirty="0"/>
              <a:t>‘||’		logical OR		binary</a:t>
            </a:r>
          </a:p>
          <a:p>
            <a:pPr>
              <a:buFontTx/>
              <a:buNone/>
            </a:pPr>
            <a:r>
              <a:rPr lang="en-US" sz="2800" dirty="0"/>
              <a:t>‘!’		logical NOT		unary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Precedence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dirty="0" smtClean="0"/>
              <a:t>there </a:t>
            </a:r>
            <a:r>
              <a:rPr lang="en-US" sz="2800" dirty="0"/>
              <a:t>are a chain of operations, then C defines which of them will be applied first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*, / and % are higher in precedence that + and -</a:t>
            </a:r>
          </a:p>
          <a:p>
            <a:r>
              <a:rPr lang="en-US" sz="2800" dirty="0" smtClean="0"/>
              <a:t>Precedence can be altered by using parentheses</a:t>
            </a:r>
          </a:p>
          <a:p>
            <a:pPr lvl="1"/>
            <a:r>
              <a:rPr lang="en-US" sz="2800" dirty="0" smtClean="0"/>
              <a:t>Innermost parentheses evaluated first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For example-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800" dirty="0" smtClean="0"/>
              <a:t>6+4/2 is</a:t>
            </a:r>
            <a:r>
              <a:rPr lang="en-US" sz="2800" dirty="0"/>
              <a:t> </a:t>
            </a:r>
            <a:r>
              <a:rPr lang="en-US" sz="2800" dirty="0" smtClean="0"/>
              <a:t>8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	because ‘/’ has precedence over ‘+’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	if we want the ‘+’ to work first, we </a:t>
            </a:r>
            <a:r>
              <a:rPr lang="en-US" sz="2800" dirty="0" smtClean="0"/>
              <a:t>should </a:t>
            </a:r>
            <a:r>
              <a:rPr lang="en-US" sz="2800" dirty="0"/>
              <a:t>write-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		(6+4)/2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Stepwise evaluation of the expression x=7/6*4+3/5+3</a:t>
            </a:r>
          </a:p>
          <a:p>
            <a:pPr lvl="1"/>
            <a:r>
              <a:rPr lang="en-US" sz="2800" dirty="0" smtClean="0"/>
              <a:t>x=7/6*4+3/8+3</a:t>
            </a:r>
          </a:p>
          <a:p>
            <a:pPr lvl="1"/>
            <a:r>
              <a:rPr lang="en-US" sz="2800" dirty="0" smtClean="0"/>
              <a:t>x=1*4+3/5+3	</a:t>
            </a:r>
            <a:r>
              <a:rPr lang="en-US" sz="2800" dirty="0" smtClean="0"/>
              <a:t>	operation</a:t>
            </a:r>
            <a:r>
              <a:rPr lang="en-US" sz="2800" dirty="0" smtClean="0"/>
              <a:t>: /</a:t>
            </a:r>
          </a:p>
          <a:p>
            <a:pPr lvl="1"/>
            <a:r>
              <a:rPr lang="en-US" sz="2800" dirty="0" smtClean="0"/>
              <a:t>x=4+3/5+3	</a:t>
            </a:r>
            <a:r>
              <a:rPr lang="en-US" sz="2800" dirty="0" smtClean="0"/>
              <a:t>	operation</a:t>
            </a:r>
            <a:r>
              <a:rPr lang="en-US" sz="2800" dirty="0" smtClean="0"/>
              <a:t>: *</a:t>
            </a:r>
          </a:p>
          <a:p>
            <a:pPr lvl="1"/>
            <a:r>
              <a:rPr lang="en-US" sz="2800" dirty="0" smtClean="0"/>
              <a:t>x=4+0+3		operation: /</a:t>
            </a:r>
          </a:p>
          <a:p>
            <a:pPr lvl="1"/>
            <a:r>
              <a:rPr lang="en-US" sz="2800" dirty="0" smtClean="0"/>
              <a:t>x=4+3		</a:t>
            </a:r>
            <a:r>
              <a:rPr lang="en-US" sz="2800" dirty="0" smtClean="0"/>
              <a:t>	operation</a:t>
            </a:r>
            <a:r>
              <a:rPr lang="en-US" sz="2800" dirty="0" smtClean="0"/>
              <a:t>: +</a:t>
            </a:r>
          </a:p>
          <a:p>
            <a:pPr lvl="1"/>
            <a:r>
              <a:rPr lang="en-US" sz="2800" dirty="0" smtClean="0"/>
              <a:t>x=7		</a:t>
            </a:r>
            <a:r>
              <a:rPr lang="en-US" sz="2800" dirty="0" smtClean="0"/>
              <a:t>	operation</a:t>
            </a:r>
            <a:r>
              <a:rPr lang="en-US" sz="2800" dirty="0" smtClean="0"/>
              <a:t>: +</a:t>
            </a:r>
          </a:p>
          <a:p>
            <a:r>
              <a:rPr lang="en-US" sz="2800" dirty="0" smtClean="0"/>
              <a:t>All the operators associate from left to right except for assignment operators</a:t>
            </a:r>
          </a:p>
          <a:p>
            <a:pPr lvl="1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</a:t>
            </a:r>
            <a:r>
              <a:rPr lang="en-US" b="1" dirty="0" smtClean="0"/>
              <a:t>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 allows mixing of types</a:t>
            </a:r>
          </a:p>
          <a:p>
            <a:r>
              <a:rPr lang="en-US" sz="2800" dirty="0" smtClean="0"/>
              <a:t>Integral promotion</a:t>
            </a:r>
          </a:p>
          <a:p>
            <a:pPr lvl="1"/>
            <a:r>
              <a:rPr lang="en-US" sz="2800" dirty="0" smtClean="0"/>
              <a:t>During evaluation of an expression</a:t>
            </a:r>
          </a:p>
          <a:p>
            <a:pPr lvl="1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+2</a:t>
            </a:r>
            <a:endParaRPr lang="en-US" sz="2800" dirty="0" smtClean="0"/>
          </a:p>
          <a:p>
            <a:r>
              <a:rPr lang="en-US" sz="2800" dirty="0" smtClean="0"/>
              <a:t>Type promotion</a:t>
            </a:r>
          </a:p>
          <a:p>
            <a:pPr lvl="1"/>
            <a:r>
              <a:rPr lang="en-US" sz="2800" dirty="0" smtClean="0"/>
              <a:t>Converts all operands “up” to the type of the largest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Operands that differ in type may undergo type conversion</a:t>
            </a:r>
          </a:p>
          <a:p>
            <a:r>
              <a:rPr lang="en-US" sz="2800" dirty="0" smtClean="0"/>
              <a:t>In general the result will be expressed in the highest precision possible</a:t>
            </a:r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=7;</a:t>
            </a:r>
          </a:p>
          <a:p>
            <a:pPr lvl="1"/>
            <a:r>
              <a:rPr lang="en-US" sz="2800" dirty="0" smtClean="0"/>
              <a:t>float f=5.5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pPr lvl="1"/>
            <a:r>
              <a:rPr lang="en-US" sz="2800" dirty="0" err="1" smtClean="0"/>
              <a:t>i+f</a:t>
            </a:r>
            <a:r>
              <a:rPr lang="en-US" sz="2800" dirty="0" smtClean="0"/>
              <a:t> </a:t>
            </a:r>
            <a:r>
              <a:rPr lang="en-US" sz="2800" dirty="0" smtClean="0"/>
              <a:t>:</a:t>
            </a:r>
            <a:r>
              <a:rPr lang="en-US" sz="2800" dirty="0"/>
              <a:t> </a:t>
            </a:r>
            <a:r>
              <a:rPr lang="en-US" sz="2800" dirty="0" smtClean="0"/>
              <a:t>12.5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</a:t>
            </a:r>
            <a:r>
              <a:rPr lang="en-US" b="1" dirty="0" smtClean="0"/>
              <a:t>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#include </a:t>
            </a:r>
            <a:r>
              <a:rPr lang="en-US" sz="2400" dirty="0" smtClean="0">
                <a:solidFill>
                  <a:srgbClr val="A31515"/>
                </a:solidFill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</a:rPr>
              <a:t>&gt;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main()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float f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=10;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f=23.25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"%f \n", </a:t>
            </a:r>
            <a:r>
              <a:rPr lang="en-US" sz="2400" dirty="0" err="1" smtClean="0">
                <a:solidFill>
                  <a:srgbClr val="A31515"/>
                </a:solidFill>
              </a:rPr>
              <a:t>i</a:t>
            </a:r>
            <a:r>
              <a:rPr lang="en-US" sz="2400" dirty="0" smtClean="0">
                <a:solidFill>
                  <a:srgbClr val="A31515"/>
                </a:solidFill>
              </a:rPr>
              <a:t>*f);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return 0;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Combination of operators and operands</a:t>
            </a:r>
          </a:p>
          <a:p>
            <a:r>
              <a:rPr lang="en-US" sz="2800" dirty="0" smtClean="0"/>
              <a:t>Appear on the right side of an assignment statement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Conversion in </a:t>
            </a:r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of right side is converted to the type if the left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#include </a:t>
            </a:r>
            <a:r>
              <a:rPr lang="en-US" sz="2400" dirty="0" smtClean="0">
                <a:solidFill>
                  <a:srgbClr val="A31515"/>
                </a:solidFill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</a:rPr>
              <a:t>&gt;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main()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char c;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=1111;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c=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"%d, %c \n", c, c);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return 0;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3733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Output: </a:t>
            </a:r>
            <a:r>
              <a:rPr lang="en-US" sz="2400" dirty="0" smtClean="0"/>
              <a:t>W</a:t>
            </a:r>
            <a:r>
              <a:rPr lang="en-US" sz="2400" dirty="0" smtClean="0"/>
              <a:t>, 87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</a:t>
            </a:r>
            <a:r>
              <a:rPr lang="en-US" b="1" dirty="0" smtClean="0"/>
              <a:t>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Loss of precision</a:t>
            </a:r>
          </a:p>
          <a:p>
            <a:pPr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#</a:t>
            </a:r>
            <a:r>
              <a:rPr lang="en-US" sz="2400" dirty="0" smtClean="0">
                <a:solidFill>
                  <a:srgbClr val="0000FF"/>
                </a:solidFill>
              </a:rPr>
              <a:t>include </a:t>
            </a:r>
            <a:r>
              <a:rPr lang="en-US" sz="2400" dirty="0" smtClean="0">
                <a:solidFill>
                  <a:srgbClr val="A31515"/>
                </a:solidFill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</a:rPr>
              <a:t>&gt;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main()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double f;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f=7/2;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"%lf \n", f);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return 0;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</a:t>
            </a:r>
            <a:r>
              <a:rPr lang="en-US" b="1" dirty="0" smtClean="0"/>
              <a:t>Cast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#include </a:t>
            </a:r>
            <a:r>
              <a:rPr lang="en-US" sz="2400" dirty="0" smtClean="0">
                <a:solidFill>
                  <a:srgbClr val="A31515"/>
                </a:solidFill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</a:rPr>
              <a:t>&gt;</a:t>
            </a:r>
          </a:p>
          <a:p>
            <a:pPr>
              <a:buNone/>
            </a:pPr>
            <a:endParaRPr lang="en-US" sz="2400" dirty="0" smtClean="0">
              <a:solidFill>
                <a:srgbClr val="A31515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main()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double f;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f=7/2.0;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"%lf \n", f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return 0;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</a:t>
            </a:r>
            <a:r>
              <a:rPr lang="en-US" b="1" dirty="0" smtClean="0"/>
              <a:t>Cast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#include </a:t>
            </a:r>
            <a:r>
              <a:rPr lang="en-US" sz="2400" dirty="0" smtClean="0">
                <a:solidFill>
                  <a:srgbClr val="A31515"/>
                </a:solidFill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</a:rPr>
              <a:t>&gt;</a:t>
            </a:r>
          </a:p>
          <a:p>
            <a:pPr>
              <a:buNone/>
            </a:pPr>
            <a:endParaRPr lang="en-US" sz="2400" dirty="0" smtClean="0">
              <a:solidFill>
                <a:srgbClr val="A31515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main()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double f;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f=7.0/2;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"%lf \n", f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return 0;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</a:t>
            </a:r>
            <a:r>
              <a:rPr lang="en-US" b="1" dirty="0" smtClean="0"/>
              <a:t>Cast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Value of an expression can be converted to a different data type if desired.</a:t>
            </a:r>
          </a:p>
          <a:p>
            <a:r>
              <a:rPr lang="en-US" sz="2800" dirty="0" smtClean="0"/>
              <a:t>Temporary type change</a:t>
            </a:r>
          </a:p>
          <a:p>
            <a:r>
              <a:rPr lang="en-US" sz="2800" i="1" dirty="0" smtClean="0"/>
              <a:t>(data type) expression</a:t>
            </a:r>
          </a:p>
          <a:p>
            <a:endParaRPr lang="en-US" sz="2800" i="1" dirty="0" smtClean="0"/>
          </a:p>
          <a:p>
            <a:pPr lvl="1"/>
            <a:r>
              <a:rPr lang="en-US" sz="2800" dirty="0" err="1" smtClean="0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a=20, b = 8; </a:t>
            </a:r>
            <a:endParaRPr lang="en-US" sz="2800" dirty="0" smtClean="0"/>
          </a:p>
          <a:p>
            <a:pPr lvl="1"/>
            <a:r>
              <a:rPr lang="en-US" sz="2800" dirty="0" smtClean="0"/>
              <a:t>float </a:t>
            </a:r>
            <a:r>
              <a:rPr lang="en-US" sz="2800" dirty="0" smtClean="0"/>
              <a:t>f=a/b; // not correct result</a:t>
            </a:r>
            <a:endParaRPr lang="en-US" sz="2800" i="1" dirty="0" smtClean="0"/>
          </a:p>
          <a:p>
            <a:pPr lvl="1"/>
            <a:r>
              <a:rPr lang="en-US" sz="2800" dirty="0"/>
              <a:t>float f</a:t>
            </a:r>
            <a:r>
              <a:rPr lang="en-US" sz="2800" dirty="0" smtClean="0"/>
              <a:t>=(float)a/b; // or the following</a:t>
            </a:r>
          </a:p>
          <a:p>
            <a:pPr lvl="1"/>
            <a:r>
              <a:rPr lang="en-US" sz="2800" dirty="0" smtClean="0"/>
              <a:t>float f = a/ (float)b; 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</a:t>
            </a:r>
            <a:r>
              <a:rPr lang="en-US" b="1" dirty="0" smtClean="0"/>
              <a:t>Cast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#include </a:t>
            </a:r>
            <a:r>
              <a:rPr lang="en-US" sz="2400" dirty="0" smtClean="0">
                <a:solidFill>
                  <a:srgbClr val="A31515"/>
                </a:solidFill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</a:rPr>
              <a:t>&gt;</a:t>
            </a:r>
          </a:p>
          <a:p>
            <a:pPr>
              <a:buNone/>
            </a:pPr>
            <a:endParaRPr lang="en-US" sz="2400" dirty="0" smtClean="0">
              <a:solidFill>
                <a:srgbClr val="A31515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main()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double f;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f=(double)7/2;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"%lf \n", f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"%d \n", (</a:t>
            </a:r>
            <a:r>
              <a:rPr lang="en-US" sz="2400" dirty="0" err="1" smtClean="0">
                <a:solidFill>
                  <a:srgbClr val="A31515"/>
                </a:solidFill>
              </a:rPr>
              <a:t>int</a:t>
            </a:r>
            <a:r>
              <a:rPr lang="en-US" sz="2400" dirty="0" smtClean="0">
                <a:solidFill>
                  <a:srgbClr val="A31515"/>
                </a:solidFill>
              </a:rPr>
              <a:t>)f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endParaRPr lang="en-US" sz="2400" dirty="0" smtClean="0">
              <a:solidFill>
                <a:srgbClr val="A31515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return 0;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</a:t>
            </a:r>
            <a:r>
              <a:rPr lang="en-US" b="1" dirty="0" smtClean="0"/>
              <a:t>Cast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#include </a:t>
            </a:r>
            <a:r>
              <a:rPr lang="en-US" sz="2400" dirty="0" smtClean="0">
                <a:solidFill>
                  <a:srgbClr val="A31515"/>
                </a:solidFill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</a:rPr>
              <a:t>&gt;</a:t>
            </a:r>
          </a:p>
          <a:p>
            <a:pPr>
              <a:buNone/>
            </a:pPr>
            <a:endParaRPr lang="en-US" sz="2400" dirty="0" smtClean="0">
              <a:solidFill>
                <a:srgbClr val="A31515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main()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double f;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f=7/(double)2;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"%lf \n", f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"%d \n", (</a:t>
            </a:r>
            <a:r>
              <a:rPr lang="en-US" sz="2400" dirty="0" err="1" smtClean="0">
                <a:solidFill>
                  <a:srgbClr val="A31515"/>
                </a:solidFill>
              </a:rPr>
              <a:t>int</a:t>
            </a:r>
            <a:r>
              <a:rPr lang="en-US" sz="2400" dirty="0" smtClean="0">
                <a:solidFill>
                  <a:srgbClr val="A31515"/>
                </a:solidFill>
              </a:rPr>
              <a:t>)f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endParaRPr lang="en-US" sz="2400" dirty="0" smtClean="0">
              <a:solidFill>
                <a:srgbClr val="A31515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return 0;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</a:t>
            </a:r>
            <a:r>
              <a:rPr lang="en-US" b="1" dirty="0" smtClean="0"/>
              <a:t>Cast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Loss of precision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#include </a:t>
            </a:r>
            <a:r>
              <a:rPr lang="en-US" sz="2400" dirty="0" smtClean="0">
                <a:solidFill>
                  <a:srgbClr val="A31515"/>
                </a:solidFill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</a:rPr>
              <a:t>&gt;</a:t>
            </a:r>
          </a:p>
          <a:p>
            <a:pPr>
              <a:buNone/>
            </a:pPr>
            <a:endParaRPr lang="en-US" sz="2400" dirty="0" smtClean="0">
              <a:solidFill>
                <a:srgbClr val="A31515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main()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double f;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f=(double)(7/2);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"%lf \n", f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smtClean="0">
                <a:solidFill>
                  <a:srgbClr val="A31515"/>
                </a:solidFill>
              </a:rPr>
              <a:t>"%d \n", (</a:t>
            </a:r>
            <a:r>
              <a:rPr lang="en-US" sz="2400" dirty="0" err="1" smtClean="0">
                <a:solidFill>
                  <a:srgbClr val="A31515"/>
                </a:solidFill>
              </a:rPr>
              <a:t>int</a:t>
            </a:r>
            <a:r>
              <a:rPr lang="en-US" sz="2400" dirty="0" smtClean="0">
                <a:solidFill>
                  <a:srgbClr val="A31515"/>
                </a:solidFill>
              </a:rPr>
              <a:t>)f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endParaRPr lang="en-US" sz="2400" dirty="0" smtClean="0">
              <a:solidFill>
                <a:srgbClr val="A31515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return 0;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95600"/>
            <a:ext cx="3212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7/2=5</a:t>
            </a:r>
          </a:p>
          <a:p>
            <a:r>
              <a:rPr lang="en-US" sz="2000" dirty="0" smtClean="0"/>
              <a:t>(double)(7/2)=(double)(5)=5.0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87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Depending on the number of operand, operators can be-</a:t>
            </a:r>
          </a:p>
          <a:p>
            <a:pPr lvl="1"/>
            <a:r>
              <a:rPr lang="en-US" sz="2000" dirty="0" smtClean="0"/>
              <a:t>Unary	(-a)</a:t>
            </a:r>
          </a:p>
          <a:p>
            <a:pPr lvl="1"/>
            <a:r>
              <a:rPr lang="en-US" sz="2000" dirty="0" smtClean="0"/>
              <a:t>Binary	(a-b)</a:t>
            </a:r>
          </a:p>
          <a:p>
            <a:pPr lvl="1"/>
            <a:r>
              <a:rPr lang="en-US" sz="2000" dirty="0" smtClean="0"/>
              <a:t>Ternary	(later)</a:t>
            </a:r>
          </a:p>
          <a:p>
            <a:r>
              <a:rPr lang="en-US" sz="2800" dirty="0" smtClean="0"/>
              <a:t>Depending on the functionality, operators can be-</a:t>
            </a:r>
          </a:p>
          <a:p>
            <a:pPr lvl="1"/>
            <a:r>
              <a:rPr lang="en-US" sz="2000" dirty="0" smtClean="0"/>
              <a:t>Arithmetic</a:t>
            </a:r>
          </a:p>
          <a:p>
            <a:pPr lvl="1"/>
            <a:r>
              <a:rPr lang="en-US" sz="2000" dirty="0" smtClean="0"/>
              <a:t>Bitwise</a:t>
            </a:r>
          </a:p>
          <a:p>
            <a:pPr lvl="1"/>
            <a:r>
              <a:rPr lang="en-US" sz="2000" dirty="0" smtClean="0"/>
              <a:t>Assignment</a:t>
            </a:r>
          </a:p>
          <a:p>
            <a:pPr lvl="1"/>
            <a:r>
              <a:rPr lang="en-US" sz="2000" dirty="0" smtClean="0"/>
              <a:t>Relational</a:t>
            </a:r>
          </a:p>
          <a:p>
            <a:pPr lvl="1"/>
            <a:r>
              <a:rPr lang="en-US" sz="2000" dirty="0" smtClean="0"/>
              <a:t>Logical</a:t>
            </a:r>
          </a:p>
          <a:p>
            <a:pPr lvl="1"/>
            <a:r>
              <a:rPr lang="en-US" sz="2000" dirty="0" smtClean="0"/>
              <a:t>Others</a:t>
            </a:r>
          </a:p>
          <a:p>
            <a:r>
              <a:rPr lang="en-US" sz="2800" dirty="0" smtClean="0"/>
              <a:t>Operators containing two symbols can not be separated by space.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600200"/>
          <a:ext cx="8001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446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Comments</a:t>
                      </a:r>
                      <a:endParaRPr lang="en-US" sz="2400" dirty="0"/>
                    </a:p>
                  </a:txBody>
                  <a:tcPr/>
                </a:tc>
              </a:tr>
              <a:tr h="4465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Plus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465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Minus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465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*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465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/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7080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Modulus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Operators can only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be integer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65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++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Increment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465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--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Decrement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4465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Unary negation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count=count*num+88/val-19%count;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x=‘a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y=‘b’;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z=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Increment and Decrement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Postfix operator</a:t>
            </a:r>
          </a:p>
          <a:p>
            <a:pPr lvl="1"/>
            <a:r>
              <a:rPr lang="en-US" sz="2800" dirty="0" smtClean="0"/>
              <a:t>n++, n--</a:t>
            </a:r>
          </a:p>
          <a:p>
            <a:r>
              <a:rPr lang="en-US" sz="2800" dirty="0" smtClean="0"/>
              <a:t>Prefix operator</a:t>
            </a:r>
          </a:p>
          <a:p>
            <a:pPr lvl="1"/>
            <a:r>
              <a:rPr lang="en-US" sz="2800" dirty="0" smtClean="0"/>
              <a:t>++n, --n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Bitwise Operators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These operators are used for bitwise logic operations.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operands must be integer values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‘&amp;’		bitwise AND		</a:t>
            </a:r>
            <a:r>
              <a:rPr lang="en-US" sz="2800" dirty="0" smtClean="0"/>
              <a:t>	binary</a:t>
            </a:r>
            <a:r>
              <a:rPr lang="en-US" sz="28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‘^’		</a:t>
            </a:r>
            <a:r>
              <a:rPr lang="en-US" sz="2800" dirty="0" smtClean="0"/>
              <a:t>bitwise </a:t>
            </a:r>
            <a:r>
              <a:rPr lang="en-US" sz="2800" dirty="0"/>
              <a:t>XOR		</a:t>
            </a:r>
            <a:r>
              <a:rPr lang="en-US" sz="2800" dirty="0" smtClean="0"/>
              <a:t>	binary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‘|’		</a:t>
            </a:r>
            <a:r>
              <a:rPr lang="en-US" sz="2800" dirty="0" smtClean="0"/>
              <a:t>bitwise </a:t>
            </a:r>
            <a:r>
              <a:rPr lang="en-US" sz="2800" dirty="0"/>
              <a:t>OR		</a:t>
            </a:r>
            <a:r>
              <a:rPr lang="en-US" sz="2800" dirty="0" smtClean="0"/>
              <a:t>	binary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‘~’		1’s complement		unary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‘!’		</a:t>
            </a:r>
            <a:r>
              <a:rPr lang="en-US" sz="2800" dirty="0" smtClean="0"/>
              <a:t>bitwise </a:t>
            </a:r>
            <a:r>
              <a:rPr lang="en-US" sz="2800" dirty="0"/>
              <a:t>NOT		</a:t>
            </a:r>
            <a:r>
              <a:rPr lang="en-US" sz="2800" dirty="0" smtClean="0"/>
              <a:t>	unary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‘&lt;&lt;’		left shift			binary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‘&gt;&gt;’		right shift			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Bitwise </a:t>
            </a:r>
            <a:r>
              <a:rPr lang="en-US" b="1" dirty="0" smtClean="0"/>
              <a:t>Operator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38200" y="1905000"/>
          <a:ext cx="8420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  <a:gridCol w="2806700"/>
                <a:gridCol w="2806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 &amp; 110 = 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&amp; 001 = 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Bitwise XOR</a:t>
                      </a:r>
                      <a:r>
                        <a:rPr lang="en-US" baseline="0" dirty="0" smtClean="0"/>
                        <a:t> (exclusive OR)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r>
                        <a:rPr lang="en-US" baseline="0" dirty="0" smtClean="0"/>
                        <a:t> &amp; 101 = 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1’s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~100 = 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Bitwise Operator (AND)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09800" y="2286000"/>
          <a:ext cx="38004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76220"/>
                <a:gridCol w="2514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&amp;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1589</TotalTime>
  <Words>574</Words>
  <Application>Microsoft Macintosh PowerPoint</Application>
  <PresentationFormat>A4 Paper (210x297 mm)</PresentationFormat>
  <Paragraphs>290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Courier New</vt:lpstr>
      <vt:lpstr>Franklin Gothic Book</vt:lpstr>
      <vt:lpstr>Perpetua</vt:lpstr>
      <vt:lpstr>Wingdings 2</vt:lpstr>
      <vt:lpstr>Equity</vt:lpstr>
      <vt:lpstr>Operators and Type Casting</vt:lpstr>
      <vt:lpstr>Expressions</vt:lpstr>
      <vt:lpstr>Operators</vt:lpstr>
      <vt:lpstr>Arithmetic operators</vt:lpstr>
      <vt:lpstr>Example</vt:lpstr>
      <vt:lpstr>Increment and Decrement Operator</vt:lpstr>
      <vt:lpstr>Bitwise Operators</vt:lpstr>
      <vt:lpstr>Bitwise Operator</vt:lpstr>
      <vt:lpstr>Bitwise Operator (AND)</vt:lpstr>
      <vt:lpstr>Bitwise Operator (OR)</vt:lpstr>
      <vt:lpstr>Bitwise Operator (XOR)</vt:lpstr>
      <vt:lpstr>Assignment Operators</vt:lpstr>
      <vt:lpstr>Relational Operators</vt:lpstr>
      <vt:lpstr>Logical Operators</vt:lpstr>
      <vt:lpstr>Operator Precedence</vt:lpstr>
      <vt:lpstr>Example</vt:lpstr>
      <vt:lpstr>Type Conversion</vt:lpstr>
      <vt:lpstr>Type conversion</vt:lpstr>
      <vt:lpstr>Type Conversion</vt:lpstr>
      <vt:lpstr>Type Conversion in assignment</vt:lpstr>
      <vt:lpstr>Type Conversion</vt:lpstr>
      <vt:lpstr>Type Cast</vt:lpstr>
      <vt:lpstr>Type Cast</vt:lpstr>
      <vt:lpstr>Type Cast</vt:lpstr>
      <vt:lpstr>Type Cast</vt:lpstr>
      <vt:lpstr>Type Cast</vt:lpstr>
      <vt:lpstr>Type Cast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323</cp:revision>
  <dcterms:created xsi:type="dcterms:W3CDTF">2006-08-16T00:00:00Z</dcterms:created>
  <dcterms:modified xsi:type="dcterms:W3CDTF">2016-06-06T16:13:09Z</dcterms:modified>
</cp:coreProperties>
</file>