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8" r:id="rId3"/>
    <p:sldId id="327" r:id="rId4"/>
    <p:sldId id="266" r:id="rId5"/>
    <p:sldId id="263" r:id="rId6"/>
    <p:sldId id="328" r:id="rId7"/>
    <p:sldId id="260" r:id="rId8"/>
    <p:sldId id="265" r:id="rId9"/>
    <p:sldId id="329" r:id="rId10"/>
    <p:sldId id="259" r:id="rId11"/>
    <p:sldId id="330" r:id="rId12"/>
    <p:sldId id="261" r:id="rId13"/>
  </p:sldIdLst>
  <p:sldSz cx="9906000" cy="6858000" type="A4"/>
  <p:notesSz cx="6648450" cy="9780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>
        <p:scale>
          <a:sx n="100" d="100"/>
          <a:sy n="100" d="100"/>
        </p:scale>
        <p:origin x="1720" y="3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18" y="-102"/>
      </p:cViewPr>
      <p:guideLst>
        <p:guide orient="horz" pos="3081"/>
        <p:guide pos="209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F837EA3-CB39-4152-A7C2-8E7D7EC7181A}" type="datetimeFigureOut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346B0ACC-F146-4D1F-9A8B-F74D185A5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6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5A96294-11B4-438E-909C-B5B594B39077}" type="datetimeFigureOut">
              <a:rPr lang="en-US" smtClean="0"/>
              <a:pPr/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6275" y="733425"/>
            <a:ext cx="52959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3" tIns="46151" rIns="92303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845" y="4645779"/>
            <a:ext cx="5318760" cy="4401264"/>
          </a:xfrm>
          <a:prstGeom prst="rect">
            <a:avLst/>
          </a:prstGeom>
        </p:spPr>
        <p:txBody>
          <a:bodyPr vert="horz" lIns="92303" tIns="46151" rIns="92303" bIns="461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F167FA2B-06D3-4ED4-8C88-6FD5D4B5C9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6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4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1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17932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1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1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5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7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4909" y="2341476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4218" y="4650475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4220" y="4773225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1" y="66676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If/Else in 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if-else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if(</a:t>
            </a:r>
            <a:r>
              <a:rPr lang="en-US" sz="2400" i="1" dirty="0" smtClean="0"/>
              <a:t>expression</a:t>
            </a:r>
            <a:r>
              <a:rPr lang="en-US" sz="2400" dirty="0" smtClean="0"/>
              <a:t>) </a:t>
            </a:r>
            <a:r>
              <a:rPr lang="en-US" sz="2400" i="1" dirty="0" smtClean="0"/>
              <a:t>statement1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	else </a:t>
            </a:r>
            <a:r>
              <a:rPr lang="en-US" sz="2400" i="1" dirty="0" smtClean="0"/>
              <a:t>statement2</a:t>
            </a:r>
            <a:r>
              <a:rPr lang="en-US" sz="2400" dirty="0" smtClean="0"/>
              <a:t>;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expression</a:t>
            </a:r>
            <a:r>
              <a:rPr lang="en-US" dirty="0" smtClean="0"/>
              <a:t> is </a:t>
            </a:r>
            <a:r>
              <a:rPr lang="en-US" b="1" dirty="0" smtClean="0"/>
              <a:t>true</a:t>
            </a:r>
            <a:r>
              <a:rPr lang="en-US" dirty="0" smtClean="0"/>
              <a:t> </a:t>
            </a:r>
            <a:r>
              <a:rPr lang="en-US" i="1" dirty="0" smtClean="0"/>
              <a:t>statement1</a:t>
            </a:r>
            <a:r>
              <a:rPr lang="en-US" dirty="0" smtClean="0"/>
              <a:t> will be evaluated and </a:t>
            </a:r>
            <a:r>
              <a:rPr lang="en-US" i="1" dirty="0" smtClean="0"/>
              <a:t>statement2</a:t>
            </a:r>
            <a:r>
              <a:rPr lang="en-US" dirty="0" smtClean="0"/>
              <a:t> will be skipped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expression</a:t>
            </a:r>
            <a:r>
              <a:rPr lang="en-US" dirty="0" smtClean="0"/>
              <a:t> is </a:t>
            </a:r>
            <a:r>
              <a:rPr lang="en-US" b="1" dirty="0" smtClean="0"/>
              <a:t>false</a:t>
            </a:r>
            <a:r>
              <a:rPr lang="en-US" dirty="0" smtClean="0"/>
              <a:t> </a:t>
            </a:r>
            <a:r>
              <a:rPr lang="en-US" i="1" dirty="0" smtClean="0"/>
              <a:t>statement1</a:t>
            </a:r>
            <a:r>
              <a:rPr lang="en-US" dirty="0" smtClean="0"/>
              <a:t> will be bypassed and </a:t>
            </a:r>
            <a:r>
              <a:rPr lang="en-US" i="1" dirty="0" smtClean="0"/>
              <a:t>statement2</a:t>
            </a:r>
            <a:r>
              <a:rPr lang="en-US" dirty="0" smtClean="0"/>
              <a:t> will be executed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Under no circumstances both the statements will execute</a:t>
            </a:r>
          </a:p>
          <a:p>
            <a:pPr lvl="1"/>
            <a:r>
              <a:rPr lang="en-US" dirty="0" smtClean="0"/>
              <a:t>Two-way decision path</a:t>
            </a:r>
          </a:p>
          <a:p>
            <a:pPr lvl="1"/>
            <a:endParaRPr lang="en-US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if-else statement</a:t>
            </a:r>
            <a:endParaRPr lang="en-US" b="1" dirty="0"/>
          </a:p>
        </p:txBody>
      </p:sp>
      <p:sp>
        <p:nvSpPr>
          <p:cNvPr id="4" name="Flowchart: Connector 3"/>
          <p:cNvSpPr/>
          <p:nvPr/>
        </p:nvSpPr>
        <p:spPr>
          <a:xfrm>
            <a:off x="3048000" y="1600200"/>
            <a:ext cx="304800" cy="30480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2133600" y="2286000"/>
            <a:ext cx="2133600" cy="1371600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num&gt;=0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5562600" y="2667000"/>
            <a:ext cx="1676400" cy="612648"/>
          </a:xfrm>
          <a:prstGeom prst="flowChartProcess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 is positive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 rot="5400000">
            <a:off x="3009900" y="2095500"/>
            <a:ext cx="381000" cy="1588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4267200" y="2971800"/>
            <a:ext cx="1295400" cy="1524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4400" y="2667000"/>
            <a:ext cx="536685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3048000" y="5486400"/>
            <a:ext cx="304800" cy="30480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5" idx="2"/>
            <a:endCxn id="16" idx="0"/>
          </p:cNvCxnSpPr>
          <p:nvPr/>
        </p:nvCxnSpPr>
        <p:spPr>
          <a:xfrm rot="5400000">
            <a:off x="2933700" y="3924300"/>
            <a:ext cx="5334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52932" y="3746936"/>
            <a:ext cx="548996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22" name="Shape 21"/>
          <p:cNvCxnSpPr>
            <a:stCxn id="6" idx="2"/>
          </p:cNvCxnSpPr>
          <p:nvPr/>
        </p:nvCxnSpPr>
        <p:spPr>
          <a:xfrm rot="5400000">
            <a:off x="3887724" y="2592324"/>
            <a:ext cx="1825752" cy="3200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2362200" y="4191000"/>
            <a:ext cx="1676400" cy="612648"/>
          </a:xfrm>
          <a:prstGeom prst="flowChartProcess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 is negative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2"/>
            <a:endCxn id="14" idx="0"/>
          </p:cNvCxnSpPr>
          <p:nvPr/>
        </p:nvCxnSpPr>
        <p:spPr>
          <a:xfrm rot="5400000">
            <a:off x="2859024" y="5145024"/>
            <a:ext cx="682752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if-else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95250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#include&lt;</a:t>
            </a:r>
            <a:r>
              <a:rPr lang="en-US" sz="2000" dirty="0" err="1" smtClean="0">
                <a:cs typeface="Courier New" pitchFamily="49" charset="0"/>
              </a:rPr>
              <a:t>stdio.h</a:t>
            </a:r>
            <a:r>
              <a:rPr lang="en-US" sz="2000" dirty="0" smtClean="0"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err="1" smtClean="0">
                <a:cs typeface="Courier New" pitchFamily="49" charset="0"/>
              </a:rPr>
              <a:t>int</a:t>
            </a:r>
            <a:r>
              <a:rPr lang="en-US" sz="2000" dirty="0" smtClean="0">
                <a:cs typeface="Courier New" pitchFamily="49" charset="0"/>
              </a:rPr>
              <a:t> main(void)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    </a:t>
            </a:r>
            <a:r>
              <a:rPr lang="en-US" sz="2000" dirty="0" err="1" smtClean="0">
                <a:cs typeface="Courier New" pitchFamily="49" charset="0"/>
              </a:rPr>
              <a:t>int</a:t>
            </a:r>
            <a:r>
              <a:rPr lang="en-US" sz="2000" dirty="0" smtClean="0">
                <a:cs typeface="Courier New" pitchFamily="49" charset="0"/>
              </a:rPr>
              <a:t> num;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    </a:t>
            </a:r>
            <a:r>
              <a:rPr lang="en-US" sz="2000" dirty="0" err="1" smtClean="0">
                <a:cs typeface="Courier New" pitchFamily="49" charset="0"/>
              </a:rPr>
              <a:t>scanf</a:t>
            </a:r>
            <a:r>
              <a:rPr lang="en-US" sz="2000" dirty="0" smtClean="0">
                <a:cs typeface="Courier New" pitchFamily="49" charset="0"/>
              </a:rPr>
              <a:t>("%d", &amp;num);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if(</a:t>
            </a:r>
            <a:r>
              <a:rPr lang="en-US" sz="2000" dirty="0" err="1" smtClean="0">
                <a:cs typeface="Courier New" pitchFamily="49" charset="0"/>
              </a:rPr>
              <a:t>num</a:t>
            </a:r>
            <a:r>
              <a:rPr lang="en-US" sz="2000" dirty="0" smtClean="0">
                <a:cs typeface="Courier New" pitchFamily="49" charset="0"/>
              </a:rPr>
              <a:t>&gt;=0) {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</a:t>
            </a:r>
            <a:r>
              <a:rPr lang="en-US" sz="2000" dirty="0">
                <a:cs typeface="Courier New" pitchFamily="49" charset="0"/>
              </a:rPr>
              <a:t>	</a:t>
            </a:r>
            <a:r>
              <a:rPr lang="en-US" sz="2000" dirty="0" err="1" smtClean="0">
                <a:cs typeface="Courier New" pitchFamily="49" charset="0"/>
              </a:rPr>
              <a:t>printf</a:t>
            </a:r>
            <a:r>
              <a:rPr lang="en-US" sz="2000" dirty="0" smtClean="0">
                <a:cs typeface="Courier New" pitchFamily="49" charset="0"/>
              </a:rPr>
              <a:t>("num is positive");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else {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	</a:t>
            </a:r>
            <a:r>
              <a:rPr lang="en-US" sz="2000" dirty="0" err="1" smtClean="0">
                <a:cs typeface="Courier New" pitchFamily="49" charset="0"/>
              </a:rPr>
              <a:t>printf</a:t>
            </a:r>
            <a:r>
              <a:rPr lang="en-US" sz="2000" dirty="0" smtClean="0">
                <a:cs typeface="Courier New" pitchFamily="49" charset="0"/>
              </a:rPr>
              <a:t>("num is negative");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    return 0;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}</a:t>
            </a:r>
            <a:endParaRPr lang="en-US" sz="20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Increment &amp; Decrement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Postfix</a:t>
            </a:r>
          </a:p>
          <a:p>
            <a:r>
              <a:rPr lang="en-US" sz="2400" b="1" dirty="0" smtClean="0"/>
              <a:t>j=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++;</a:t>
            </a:r>
          </a:p>
          <a:p>
            <a:pPr lvl="1"/>
            <a:r>
              <a:rPr lang="en-US" dirty="0" smtClean="0"/>
              <a:t>First current value of </a:t>
            </a:r>
            <a:r>
              <a:rPr lang="en-US" b="1" dirty="0" err="1" smtClean="0"/>
              <a:t>i</a:t>
            </a:r>
            <a:r>
              <a:rPr lang="en-US" dirty="0" smtClean="0"/>
              <a:t> is assigned to </a:t>
            </a:r>
            <a:r>
              <a:rPr lang="en-US" b="1" dirty="0" smtClean="0"/>
              <a:t>j</a:t>
            </a:r>
          </a:p>
          <a:p>
            <a:pPr lvl="1"/>
            <a:r>
              <a:rPr lang="en-US" dirty="0" smtClean="0"/>
              <a:t>Then </a:t>
            </a:r>
            <a:r>
              <a:rPr lang="en-US" b="1" dirty="0" err="1" smtClean="0"/>
              <a:t>i</a:t>
            </a:r>
            <a:r>
              <a:rPr lang="en-US" dirty="0" smtClean="0"/>
              <a:t> is incremented</a:t>
            </a:r>
          </a:p>
          <a:p>
            <a:pPr lvl="1"/>
            <a:r>
              <a:rPr lang="en-US" dirty="0" smtClean="0"/>
              <a:t>If the current value of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dirty="0" smtClean="0"/>
              <a:t>is 5</a:t>
            </a:r>
          </a:p>
          <a:p>
            <a:pPr lvl="2"/>
            <a:r>
              <a:rPr lang="en-US" sz="2400" dirty="0" smtClean="0"/>
              <a:t>After the execution of the statement the value of</a:t>
            </a:r>
          </a:p>
          <a:p>
            <a:pPr lvl="3"/>
            <a:r>
              <a:rPr lang="en-US" sz="2400" b="1" dirty="0" err="1" smtClean="0"/>
              <a:t>i</a:t>
            </a:r>
            <a:r>
              <a:rPr lang="en-US" sz="2400" dirty="0" smtClean="0"/>
              <a:t>: 6</a:t>
            </a:r>
          </a:p>
          <a:p>
            <a:pPr lvl="3"/>
            <a:r>
              <a:rPr lang="en-US" sz="2400" b="1" dirty="0" smtClean="0"/>
              <a:t>j</a:t>
            </a:r>
            <a:r>
              <a:rPr lang="en-US" sz="2400" dirty="0" smtClean="0"/>
              <a:t>: 5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Increment &amp; Decrement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Prefix</a:t>
            </a:r>
          </a:p>
          <a:p>
            <a:r>
              <a:rPr lang="en-US" sz="2400" b="1" dirty="0" smtClean="0"/>
              <a:t>j=++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;</a:t>
            </a:r>
          </a:p>
          <a:p>
            <a:pPr lvl="1"/>
            <a:r>
              <a:rPr lang="en-US" dirty="0" smtClean="0"/>
              <a:t>First </a:t>
            </a:r>
            <a:r>
              <a:rPr lang="en-US" b="1" dirty="0" err="1" smtClean="0"/>
              <a:t>i</a:t>
            </a:r>
            <a:r>
              <a:rPr lang="en-US" dirty="0" smtClean="0"/>
              <a:t> is incremented</a:t>
            </a:r>
          </a:p>
          <a:p>
            <a:pPr lvl="1"/>
            <a:r>
              <a:rPr lang="en-US" dirty="0" smtClean="0"/>
              <a:t>Then current value of </a:t>
            </a:r>
            <a:r>
              <a:rPr lang="en-US" b="1" dirty="0" err="1" smtClean="0"/>
              <a:t>i</a:t>
            </a:r>
            <a:r>
              <a:rPr lang="en-US" dirty="0" smtClean="0"/>
              <a:t> is assigned to </a:t>
            </a:r>
            <a:r>
              <a:rPr lang="en-US" b="1" dirty="0" smtClean="0"/>
              <a:t>j</a:t>
            </a:r>
            <a:endParaRPr lang="en-US" dirty="0" smtClean="0"/>
          </a:p>
          <a:p>
            <a:pPr lvl="1"/>
            <a:r>
              <a:rPr lang="en-US" dirty="0" smtClean="0"/>
              <a:t>If the current value of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dirty="0" smtClean="0"/>
              <a:t>is 5</a:t>
            </a:r>
          </a:p>
          <a:p>
            <a:pPr lvl="2"/>
            <a:r>
              <a:rPr lang="en-US" sz="2400" dirty="0" smtClean="0"/>
              <a:t>After the execution of the statement the value of</a:t>
            </a:r>
          </a:p>
          <a:p>
            <a:pPr lvl="3"/>
            <a:r>
              <a:rPr lang="en-US" sz="2400" b="1" dirty="0" err="1" smtClean="0"/>
              <a:t>i</a:t>
            </a:r>
            <a:r>
              <a:rPr lang="en-US" sz="2400" dirty="0" smtClean="0"/>
              <a:t>: 6</a:t>
            </a:r>
          </a:p>
          <a:p>
            <a:pPr lvl="3"/>
            <a:r>
              <a:rPr lang="en-US" sz="2400" b="1" dirty="0" smtClean="0"/>
              <a:t>j</a:t>
            </a:r>
            <a:r>
              <a:rPr lang="en-US" sz="2400" dirty="0" smtClean="0"/>
              <a:t>: 6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b="1" dirty="0"/>
          </a:p>
        </p:txBody>
      </p:sp>
      <p:sp>
        <p:nvSpPr>
          <p:cNvPr id="4" name="Flowchart: Connector 3"/>
          <p:cNvSpPr/>
          <p:nvPr/>
        </p:nvSpPr>
        <p:spPr>
          <a:xfrm>
            <a:off x="3048000" y="2133600"/>
            <a:ext cx="304800" cy="30480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2133600" y="3200400"/>
            <a:ext cx="2133600" cy="1371600"/>
          </a:xfrm>
          <a:prstGeom prst="flowChartDecisio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num&gt;=0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5562600" y="3581400"/>
            <a:ext cx="1676400" cy="612648"/>
          </a:xfrm>
          <a:prstGeom prst="flowChartProcess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 is positive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 rot="5400000">
            <a:off x="2819400" y="2819400"/>
            <a:ext cx="762000" cy="1588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4267200" y="3886200"/>
            <a:ext cx="1295400" cy="1524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4400" y="3581400"/>
            <a:ext cx="536685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3048000" y="5486400"/>
            <a:ext cx="304800" cy="30480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5" idx="2"/>
            <a:endCxn id="14" idx="0"/>
          </p:cNvCxnSpPr>
          <p:nvPr/>
        </p:nvCxnSpPr>
        <p:spPr>
          <a:xfrm rot="5400000">
            <a:off x="2743200" y="5029200"/>
            <a:ext cx="914400" cy="1588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52932" y="4778324"/>
            <a:ext cx="548996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22" name="Shape 21"/>
          <p:cNvCxnSpPr>
            <a:stCxn id="6" idx="2"/>
            <a:endCxn id="18" idx="3"/>
          </p:cNvCxnSpPr>
          <p:nvPr/>
        </p:nvCxnSpPr>
        <p:spPr>
          <a:xfrm rot="5400000">
            <a:off x="4416893" y="2979083"/>
            <a:ext cx="768942" cy="31988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8392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Selection statement/conditional statement</a:t>
            </a:r>
          </a:p>
          <a:p>
            <a:r>
              <a:rPr lang="en-US" sz="2400" dirty="0" smtClean="0"/>
              <a:t>Operation governed by outcome of a conditional test</a:t>
            </a:r>
          </a:p>
          <a:p>
            <a:r>
              <a:rPr lang="en-US" sz="2400" b="1" dirty="0" smtClean="0"/>
              <a:t>if(</a:t>
            </a:r>
            <a:r>
              <a:rPr lang="en-US" sz="2400" b="1" i="1" dirty="0" smtClean="0"/>
              <a:t>expression</a:t>
            </a:r>
            <a:r>
              <a:rPr lang="en-US" sz="2400" b="1" dirty="0" smtClean="0"/>
              <a:t>) </a:t>
            </a:r>
            <a:r>
              <a:rPr lang="en-US" sz="2400" b="1" i="1" dirty="0" smtClean="0"/>
              <a:t>statement</a:t>
            </a:r>
            <a:r>
              <a:rPr lang="en-US" sz="2400" b="1" dirty="0" smtClean="0"/>
              <a:t>;</a:t>
            </a:r>
          </a:p>
          <a:p>
            <a:pPr lvl="1"/>
            <a:r>
              <a:rPr lang="en-US" i="1" dirty="0" smtClean="0"/>
              <a:t>expression</a:t>
            </a:r>
            <a:r>
              <a:rPr lang="en-US" dirty="0" smtClean="0"/>
              <a:t>: </a:t>
            </a:r>
          </a:p>
          <a:p>
            <a:pPr lvl="2"/>
            <a:r>
              <a:rPr lang="en-US" sz="2400" dirty="0" smtClean="0"/>
              <a:t>any valid C expression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expression</a:t>
            </a:r>
            <a:r>
              <a:rPr lang="en-US" dirty="0" smtClean="0"/>
              <a:t> is </a:t>
            </a:r>
            <a:r>
              <a:rPr lang="en-US" b="1" dirty="0" smtClean="0"/>
              <a:t>true</a:t>
            </a:r>
            <a:r>
              <a:rPr lang="en-US" dirty="0" smtClean="0"/>
              <a:t> </a:t>
            </a:r>
            <a:r>
              <a:rPr lang="en-US" i="1" dirty="0" smtClean="0"/>
              <a:t>statement</a:t>
            </a:r>
            <a:r>
              <a:rPr lang="en-US" dirty="0" smtClean="0"/>
              <a:t> will be </a:t>
            </a:r>
            <a:r>
              <a:rPr lang="en-US" u="sng" dirty="0" smtClean="0"/>
              <a:t>executed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expression</a:t>
            </a:r>
            <a:r>
              <a:rPr lang="en-US" dirty="0" smtClean="0"/>
              <a:t> is </a:t>
            </a:r>
            <a:r>
              <a:rPr lang="en-US" b="1" dirty="0" smtClean="0"/>
              <a:t>false</a:t>
            </a:r>
            <a:r>
              <a:rPr lang="en-US" dirty="0" smtClean="0"/>
              <a:t> </a:t>
            </a:r>
            <a:r>
              <a:rPr lang="en-US" i="1" dirty="0" smtClean="0"/>
              <a:t>statement</a:t>
            </a:r>
            <a:r>
              <a:rPr lang="en-US" dirty="0" smtClean="0"/>
              <a:t> will be </a:t>
            </a:r>
            <a:r>
              <a:rPr lang="en-US" u="sng" dirty="0" smtClean="0"/>
              <a:t>bypassed</a:t>
            </a:r>
          </a:p>
          <a:p>
            <a:pPr lvl="1"/>
            <a:r>
              <a:rPr lang="en-US" b="1" dirty="0" smtClean="0"/>
              <a:t>true</a:t>
            </a:r>
            <a:r>
              <a:rPr lang="en-US" dirty="0" smtClean="0"/>
              <a:t>: any nonzero value</a:t>
            </a:r>
          </a:p>
          <a:p>
            <a:pPr lvl="1"/>
            <a:r>
              <a:rPr lang="en-US" b="1" dirty="0" smtClean="0"/>
              <a:t>false</a:t>
            </a:r>
            <a:r>
              <a:rPr lang="en-US" dirty="0" smtClean="0"/>
              <a:t>: zero</a:t>
            </a:r>
          </a:p>
          <a:p>
            <a:pPr lvl="1"/>
            <a:r>
              <a:rPr lang="en-US" dirty="0" smtClean="0"/>
              <a:t>Normally </a:t>
            </a:r>
            <a:r>
              <a:rPr lang="en-US" i="1" dirty="0" smtClean="0"/>
              <a:t>expression</a:t>
            </a:r>
            <a:r>
              <a:rPr lang="en-US" dirty="0" smtClean="0"/>
              <a:t> consists of relational &amp; logical operator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true, false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: any </a:t>
            </a:r>
            <a:r>
              <a:rPr lang="en-US" b="1" dirty="0" smtClean="0">
                <a:solidFill>
                  <a:srgbClr val="00B050"/>
                </a:solidFill>
              </a:rPr>
              <a:t>nonzero</a:t>
            </a:r>
            <a:r>
              <a:rPr lang="en-US" dirty="0" smtClean="0"/>
              <a:t> value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zero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96774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#include&lt;</a:t>
            </a:r>
            <a:r>
              <a:rPr lang="en-US" sz="2400" dirty="0" err="1" smtClean="0">
                <a:cs typeface="Courier New" pitchFamily="49" charset="0"/>
              </a:rPr>
              <a:t>stdio.h</a:t>
            </a:r>
            <a:r>
              <a:rPr lang="en-US" sz="2400" dirty="0" smtClean="0"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400" dirty="0" err="1" smtClean="0">
                <a:cs typeface="Courier New" pitchFamily="49" charset="0"/>
              </a:rPr>
              <a:t>int</a:t>
            </a:r>
            <a:r>
              <a:rPr lang="en-US" sz="2400" dirty="0" smtClean="0">
                <a:cs typeface="Courier New" pitchFamily="49" charset="0"/>
              </a:rPr>
              <a:t> main(void)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  </a:t>
            </a:r>
            <a:r>
              <a:rPr lang="en-US" sz="2400" dirty="0" err="1" smtClean="0">
                <a:cs typeface="Courier New" pitchFamily="49" charset="0"/>
              </a:rPr>
              <a:t>int</a:t>
            </a:r>
            <a:r>
              <a:rPr lang="en-US" sz="2400" dirty="0" smtClean="0">
                <a:cs typeface="Courier New" pitchFamily="49" charset="0"/>
              </a:rPr>
              <a:t> num;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  </a:t>
            </a:r>
            <a:r>
              <a:rPr lang="en-US" sz="2400" dirty="0" err="1" smtClean="0">
                <a:cs typeface="Courier New" pitchFamily="49" charset="0"/>
              </a:rPr>
              <a:t>scanf</a:t>
            </a:r>
            <a:r>
              <a:rPr lang="en-US" sz="2400" dirty="0" smtClean="0">
                <a:cs typeface="Courier New" pitchFamily="49" charset="0"/>
              </a:rPr>
              <a:t>("%d", &amp;num);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  </a:t>
            </a:r>
            <a:r>
              <a:rPr lang="pt-BR" sz="2400" dirty="0" smtClean="0">
                <a:cs typeface="Courier New" pitchFamily="49" charset="0"/>
              </a:rPr>
              <a:t>if(num&gt;=0) {</a:t>
            </a:r>
          </a:p>
          <a:p>
            <a:pPr>
              <a:buNone/>
            </a:pPr>
            <a:r>
              <a:rPr lang="pt-BR" sz="2400" dirty="0">
                <a:cs typeface="Courier New" pitchFamily="49" charset="0"/>
              </a:rPr>
              <a:t>	</a:t>
            </a:r>
            <a:r>
              <a:rPr lang="pt-BR" sz="2400" dirty="0" err="1" smtClean="0">
                <a:cs typeface="Courier New" pitchFamily="49" charset="0"/>
              </a:rPr>
              <a:t>printf</a:t>
            </a:r>
            <a:r>
              <a:rPr lang="pt-BR" sz="2400" dirty="0" smtClean="0">
                <a:cs typeface="Courier New" pitchFamily="49" charset="0"/>
              </a:rPr>
              <a:t>("num is positive"); </a:t>
            </a:r>
          </a:p>
          <a:p>
            <a:pPr>
              <a:buNone/>
            </a:pPr>
            <a:r>
              <a:rPr lang="pt-BR" sz="2400" dirty="0">
                <a:cs typeface="Courier New" pitchFamily="49" charset="0"/>
              </a:rPr>
              <a:t> </a:t>
            </a:r>
            <a:r>
              <a:rPr lang="pt-BR" sz="2400" dirty="0" smtClean="0"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pt-BR" sz="2400" dirty="0" smtClean="0">
                <a:cs typeface="Courier New" pitchFamily="49" charset="0"/>
              </a:rPr>
              <a:t>  </a:t>
            </a:r>
            <a:r>
              <a:rPr lang="en-US" sz="2400" dirty="0" smtClean="0">
                <a:cs typeface="Courier New" pitchFamily="49" charset="0"/>
              </a:rPr>
              <a:t>return 0;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}</a:t>
            </a:r>
          </a:p>
          <a:p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Common programming error:</a:t>
            </a:r>
          </a:p>
          <a:p>
            <a:pPr lvl="1"/>
            <a:r>
              <a:rPr lang="en-US" dirty="0" smtClean="0"/>
              <a:t>Placing ; (semicolon) immediately after condition in </a:t>
            </a:r>
            <a:r>
              <a:rPr lang="en-US" b="1" dirty="0" smtClean="0"/>
              <a:t>if</a:t>
            </a:r>
          </a:p>
          <a:p>
            <a:pPr lvl="2"/>
            <a:r>
              <a:rPr lang="en-US" sz="2400" dirty="0" smtClean="0"/>
              <a:t>if(</a:t>
            </a:r>
            <a:r>
              <a:rPr lang="en-US" sz="2400" i="1" dirty="0" smtClean="0"/>
              <a:t>expression</a:t>
            </a:r>
            <a:r>
              <a:rPr lang="en-US" sz="2400" dirty="0" smtClean="0"/>
              <a:t>);  </a:t>
            </a:r>
            <a:r>
              <a:rPr lang="en-US" sz="2400" i="1" dirty="0" smtClean="0"/>
              <a:t>statement</a:t>
            </a:r>
            <a:r>
              <a:rPr lang="en-US" sz="2400" dirty="0" smtClean="0"/>
              <a:t>;</a:t>
            </a:r>
          </a:p>
          <a:p>
            <a:pPr lvl="1"/>
            <a:r>
              <a:rPr lang="en-US" dirty="0" smtClean="0"/>
              <a:t>Confusing equality operator (==) with assignment operator (=)</a:t>
            </a:r>
          </a:p>
          <a:p>
            <a:pPr lvl="2"/>
            <a:r>
              <a:rPr lang="en-US" sz="2400" dirty="0" smtClean="0"/>
              <a:t>if(a=b)</a:t>
            </a:r>
          </a:p>
          <a:p>
            <a:pPr lvl="2"/>
            <a:r>
              <a:rPr lang="en-US" sz="2400" dirty="0" smtClean="0"/>
              <a:t>if(a=5)</a:t>
            </a:r>
          </a:p>
          <a:p>
            <a:pPr lvl="2"/>
            <a:r>
              <a:rPr lang="en-US" sz="2400" dirty="0" smtClean="0"/>
              <a:t>if(9=5)</a:t>
            </a:r>
          </a:p>
          <a:p>
            <a:pPr lvl="3"/>
            <a:r>
              <a:rPr lang="en-US" sz="2400" dirty="0" smtClean="0"/>
              <a:t>left operand must be l-value</a:t>
            </a:r>
          </a:p>
          <a:p>
            <a:pPr lvl="2"/>
            <a:r>
              <a:rPr lang="en-US" sz="2400" dirty="0" smtClean="0"/>
              <a:t>if(9+5)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96774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#include&lt;</a:t>
            </a:r>
            <a:r>
              <a:rPr lang="en-US" sz="2000" dirty="0" err="1" smtClean="0">
                <a:cs typeface="Courier New" pitchFamily="49" charset="0"/>
              </a:rPr>
              <a:t>stdio.h</a:t>
            </a:r>
            <a:r>
              <a:rPr lang="en-US" sz="2000" dirty="0" smtClean="0"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err="1" smtClean="0">
                <a:cs typeface="Courier New" pitchFamily="49" charset="0"/>
              </a:rPr>
              <a:t>int</a:t>
            </a:r>
            <a:r>
              <a:rPr lang="en-US" sz="2000" dirty="0" smtClean="0">
                <a:cs typeface="Courier New" pitchFamily="49" charset="0"/>
              </a:rPr>
              <a:t> main(void)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  </a:t>
            </a:r>
            <a:r>
              <a:rPr lang="en-US" sz="2000" dirty="0" err="1" smtClean="0">
                <a:cs typeface="Courier New" pitchFamily="49" charset="0"/>
              </a:rPr>
              <a:t>int</a:t>
            </a:r>
            <a:r>
              <a:rPr lang="en-US" sz="2000" dirty="0" smtClean="0">
                <a:cs typeface="Courier New" pitchFamily="49" charset="0"/>
              </a:rPr>
              <a:t> num;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  </a:t>
            </a:r>
            <a:r>
              <a:rPr lang="en-US" sz="2000" dirty="0" err="1" smtClean="0">
                <a:cs typeface="Courier New" pitchFamily="49" charset="0"/>
              </a:rPr>
              <a:t>scanf</a:t>
            </a:r>
            <a:r>
              <a:rPr lang="en-US" sz="2000" dirty="0" smtClean="0">
                <a:cs typeface="Courier New" pitchFamily="49" charset="0"/>
              </a:rPr>
              <a:t>("%d", &amp;num);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  </a:t>
            </a:r>
            <a:r>
              <a:rPr lang="pt-BR" sz="2000" dirty="0" smtClean="0">
                <a:cs typeface="Courier New" pitchFamily="49" charset="0"/>
              </a:rPr>
              <a:t>if(num&gt;=0) {</a:t>
            </a:r>
          </a:p>
          <a:p>
            <a:pPr>
              <a:buNone/>
            </a:pPr>
            <a:r>
              <a:rPr lang="pt-BR" sz="2000" dirty="0">
                <a:cs typeface="Courier New" pitchFamily="49" charset="0"/>
              </a:rPr>
              <a:t>	</a:t>
            </a:r>
            <a:r>
              <a:rPr lang="pt-BR" sz="2000" dirty="0" err="1" smtClean="0">
                <a:cs typeface="Courier New" pitchFamily="49" charset="0"/>
              </a:rPr>
              <a:t>printf</a:t>
            </a:r>
            <a:r>
              <a:rPr lang="pt-BR" sz="2000" dirty="0" smtClean="0">
                <a:cs typeface="Courier New" pitchFamily="49" charset="0"/>
              </a:rPr>
              <a:t>("num is positive");</a:t>
            </a:r>
          </a:p>
          <a:p>
            <a:pPr>
              <a:buNone/>
            </a:pPr>
            <a:r>
              <a:rPr lang="pt-BR" sz="2000" dirty="0">
                <a:cs typeface="Courier New" pitchFamily="49" charset="0"/>
              </a:rPr>
              <a:t> </a:t>
            </a:r>
            <a:r>
              <a:rPr lang="pt-BR" sz="2000" dirty="0" smtClean="0"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pt-BR" sz="2000" dirty="0" smtClean="0">
                <a:cs typeface="Courier New" pitchFamily="49" charset="0"/>
              </a:rPr>
              <a:t>  if(num&lt;0) {</a:t>
            </a:r>
          </a:p>
          <a:p>
            <a:pPr>
              <a:buNone/>
            </a:pPr>
            <a:r>
              <a:rPr lang="pt-BR" sz="2000" dirty="0">
                <a:cs typeface="Courier New" pitchFamily="49" charset="0"/>
              </a:rPr>
              <a:t>	</a:t>
            </a:r>
            <a:r>
              <a:rPr lang="pt-BR" sz="2000" dirty="0" err="1" smtClean="0">
                <a:cs typeface="Courier New" pitchFamily="49" charset="0"/>
              </a:rPr>
              <a:t>printf</a:t>
            </a:r>
            <a:r>
              <a:rPr lang="pt-BR" sz="2000" dirty="0" smtClean="0">
                <a:cs typeface="Courier New" pitchFamily="49" charset="0"/>
              </a:rPr>
              <a:t>("num is negative");</a:t>
            </a:r>
          </a:p>
          <a:p>
            <a:pPr>
              <a:buNone/>
            </a:pPr>
            <a:r>
              <a:rPr lang="pt-BR" sz="2000" dirty="0">
                <a:cs typeface="Courier New" pitchFamily="49" charset="0"/>
              </a:rPr>
              <a:t> </a:t>
            </a:r>
            <a:r>
              <a:rPr lang="pt-BR" sz="2000" dirty="0" smtClean="0"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}</a:t>
            </a:r>
          </a:p>
          <a:p>
            <a:endParaRPr lang="en-US" sz="20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2809</TotalTime>
  <Words>300</Words>
  <Application>Microsoft Macintosh PowerPoint</Application>
  <PresentationFormat>A4 Paper (210x297 mm)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Courier New</vt:lpstr>
      <vt:lpstr>Franklin Gothic Book</vt:lpstr>
      <vt:lpstr>Perpetua</vt:lpstr>
      <vt:lpstr>Wingdings 2</vt:lpstr>
      <vt:lpstr>Equity</vt:lpstr>
      <vt:lpstr>If/Else in C</vt:lpstr>
      <vt:lpstr>Increment &amp; Decrement</vt:lpstr>
      <vt:lpstr>Increment &amp; Decrement</vt:lpstr>
      <vt:lpstr>if statement</vt:lpstr>
      <vt:lpstr>if statement</vt:lpstr>
      <vt:lpstr>true, false</vt:lpstr>
      <vt:lpstr>if statement</vt:lpstr>
      <vt:lpstr>if statement</vt:lpstr>
      <vt:lpstr>if statement</vt:lpstr>
      <vt:lpstr>if-else statement</vt:lpstr>
      <vt:lpstr>if-else statement</vt:lpstr>
      <vt:lpstr>if-else statement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Tanaeem</dc:creator>
  <cp:lastModifiedBy>Rifat Shahriyar</cp:lastModifiedBy>
  <cp:revision>614</cp:revision>
  <dcterms:created xsi:type="dcterms:W3CDTF">2006-08-16T00:00:00Z</dcterms:created>
  <dcterms:modified xsi:type="dcterms:W3CDTF">2016-06-13T17:41:08Z</dcterms:modified>
</cp:coreProperties>
</file>