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67" r:id="rId4"/>
    <p:sldId id="262" r:id="rId5"/>
    <p:sldId id="264" r:id="rId6"/>
    <p:sldId id="268" r:id="rId7"/>
    <p:sldId id="270" r:id="rId8"/>
    <p:sldId id="289" r:id="rId9"/>
    <p:sldId id="272" r:id="rId10"/>
    <p:sldId id="320" r:id="rId11"/>
    <p:sldId id="291" r:id="rId12"/>
    <p:sldId id="317" r:id="rId13"/>
    <p:sldId id="321" r:id="rId14"/>
    <p:sldId id="318" r:id="rId15"/>
    <p:sldId id="319" r:id="rId16"/>
    <p:sldId id="337" r:id="rId17"/>
    <p:sldId id="333" r:id="rId18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0"/>
  </p:normalViewPr>
  <p:slideViewPr>
    <p:cSldViewPr>
      <p:cViewPr>
        <p:scale>
          <a:sx n="95" d="100"/>
          <a:sy n="95" d="100"/>
        </p:scale>
        <p:origin x="696" y="4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6/22/16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If/Else If/Switch Case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 Circuit Evaluation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if(a!=0 &amp;&amp; num/a)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If first operand of ‘&amp;&amp;’ is zero,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operand is not evaluated</a:t>
            </a:r>
          </a:p>
          <a:p>
            <a:r>
              <a:rPr lang="en-US" sz="2400" dirty="0" smtClean="0"/>
              <a:t>If first operand of ‘||’ is nonzero,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operand is not evaluated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Expressions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Uses </a:t>
            </a:r>
            <a:r>
              <a:rPr lang="en-US" sz="2400" b="1" dirty="0" smtClean="0"/>
              <a:t>ternary</a:t>
            </a:r>
            <a:r>
              <a:rPr lang="en-US" sz="2400" dirty="0" smtClean="0"/>
              <a:t> operator “?:”</a:t>
            </a:r>
          </a:p>
          <a:p>
            <a:r>
              <a:rPr lang="en-US" sz="2400" i="1" dirty="0" smtClean="0"/>
              <a:t>expression1</a:t>
            </a:r>
            <a:r>
              <a:rPr lang="en-US" sz="2400" dirty="0" smtClean="0"/>
              <a:t>?</a:t>
            </a:r>
            <a:r>
              <a:rPr lang="en-US" sz="2400" i="1" dirty="0" smtClean="0"/>
              <a:t>expression2</a:t>
            </a:r>
            <a:r>
              <a:rPr lang="en-US" sz="2400" dirty="0" smtClean="0"/>
              <a:t>:</a:t>
            </a:r>
            <a:r>
              <a:rPr lang="en-US" sz="2400" i="1" dirty="0" smtClean="0"/>
              <a:t>expression3</a:t>
            </a:r>
            <a:r>
              <a:rPr lang="en-US" sz="2400" dirty="0" smtClean="0"/>
              <a:t>;</a:t>
            </a:r>
            <a:endParaRPr lang="en-US" sz="2400" i="1" dirty="0" smtClean="0"/>
          </a:p>
          <a:p>
            <a:r>
              <a:rPr lang="en-US" sz="2400" dirty="0" smtClean="0"/>
              <a:t>z= (a&gt;b)? a: b;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/* z=max(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a,b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);*/</a:t>
            </a:r>
          </a:p>
          <a:p>
            <a:r>
              <a:rPr lang="en-US" sz="2400" dirty="0" smtClean="0"/>
              <a:t>Can be used anywhere an expression can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 (expression) {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b="1" dirty="0" smtClean="0"/>
              <a:t>case</a:t>
            </a:r>
            <a:r>
              <a:rPr lang="en-US" dirty="0" smtClean="0"/>
              <a:t> constant: statements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b="1" dirty="0" smtClean="0"/>
              <a:t>case</a:t>
            </a:r>
            <a:r>
              <a:rPr lang="en-US" dirty="0" smtClean="0"/>
              <a:t> constant: statements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b="1" dirty="0" smtClean="0"/>
              <a:t>default</a:t>
            </a:r>
            <a:r>
              <a:rPr lang="en-US" dirty="0" smtClean="0"/>
              <a:t>: statements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sz="2400" dirty="0" smtClean="0"/>
              <a:t>Use of break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</p:spPr>
        <p:txBody>
          <a:bodyPr/>
          <a:lstStyle/>
          <a:p>
            <a:r>
              <a:rPr lang="en-US" b="1" dirty="0" smtClean="0"/>
              <a:t>Switch Case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switch (month) {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case 1: </a:t>
            </a:r>
            <a:r>
              <a:rPr lang="en-US" sz="2400" dirty="0" err="1" smtClean="0">
                <a:cs typeface="Courier New" pitchFamily="49" charset="0"/>
              </a:rPr>
              <a:t>printf</a:t>
            </a:r>
            <a:r>
              <a:rPr lang="en-US" sz="2400" dirty="0" smtClean="0">
                <a:cs typeface="Courier New" pitchFamily="49" charset="0"/>
              </a:rPr>
              <a:t>("January\n");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case 2: </a:t>
            </a:r>
            <a:r>
              <a:rPr lang="en-US" sz="2400" dirty="0" err="1" smtClean="0">
                <a:cs typeface="Courier New" pitchFamily="49" charset="0"/>
              </a:rPr>
              <a:t>printf</a:t>
            </a:r>
            <a:r>
              <a:rPr lang="en-US" sz="2400" dirty="0" smtClean="0">
                <a:cs typeface="Courier New" pitchFamily="49" charset="0"/>
              </a:rPr>
              <a:t>("February\n");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default: </a:t>
            </a:r>
            <a:r>
              <a:rPr lang="en-US" sz="2400" dirty="0" err="1" smtClean="0">
                <a:cs typeface="Courier New" pitchFamily="49" charset="0"/>
              </a:rPr>
              <a:t>printf</a:t>
            </a:r>
            <a:r>
              <a:rPr lang="en-US" sz="2400" dirty="0" smtClean="0">
                <a:cs typeface="Courier New" pitchFamily="49" charset="0"/>
              </a:rPr>
              <a:t>("Invalid\n");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</p:spPr>
        <p:txBody>
          <a:bodyPr/>
          <a:lstStyle/>
          <a:p>
            <a:r>
              <a:rPr lang="en-US" b="1" dirty="0" smtClean="0"/>
              <a:t>Switch Case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96774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#include&lt;</a:t>
            </a:r>
            <a:r>
              <a:rPr lang="en-US" sz="2200" dirty="0" err="1" smtClean="0">
                <a:cs typeface="Courier New" pitchFamily="49" charset="0"/>
              </a:rPr>
              <a:t>stdio.h</a:t>
            </a:r>
            <a:r>
              <a:rPr lang="en-US" sz="22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err="1" smtClean="0">
                <a:cs typeface="Courier New" pitchFamily="49" charset="0"/>
              </a:rPr>
              <a:t>int</a:t>
            </a:r>
            <a:r>
              <a:rPr lang="en-US" sz="2200" dirty="0" smtClean="0"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>
                <a:cs typeface="Courier New" pitchFamily="49" charset="0"/>
              </a:rPr>
              <a:t>	</a:t>
            </a:r>
            <a:r>
              <a:rPr lang="en-US" sz="2200" dirty="0" smtClean="0">
                <a:cs typeface="Courier New" pitchFamily="49" charset="0"/>
              </a:rPr>
              <a:t>char </a:t>
            </a:r>
            <a:r>
              <a:rPr lang="en-US" sz="2200" dirty="0" err="1" smtClean="0">
                <a:cs typeface="Courier New" pitchFamily="49" charset="0"/>
              </a:rPr>
              <a:t>ch</a:t>
            </a:r>
            <a:r>
              <a:rPr lang="en-US" sz="2200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en-US" sz="2200" dirty="0" err="1" smtClean="0">
                <a:cs typeface="Courier New" pitchFamily="49" charset="0"/>
              </a:rPr>
              <a:t>scanf</a:t>
            </a:r>
            <a:r>
              <a:rPr lang="en-US" sz="2200" dirty="0" smtClean="0">
                <a:cs typeface="Courier New" pitchFamily="49" charset="0"/>
              </a:rPr>
              <a:t>(“ %c” , &amp;</a:t>
            </a:r>
            <a:r>
              <a:rPr lang="en-US" sz="2200" dirty="0" err="1" smtClean="0">
                <a:cs typeface="Courier New" pitchFamily="49" charset="0"/>
              </a:rPr>
              <a:t>ch</a:t>
            </a:r>
            <a:r>
              <a:rPr lang="en-US" sz="2200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switch (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case '0': case '1': case '2': case '3': case '4': case '5': case '6': case '7': case '8': case '9': 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("digit\n");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default:  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("non digit\n");}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}</a:t>
            </a:r>
          </a:p>
          <a:p>
            <a:r>
              <a:rPr lang="en-US" sz="2200" dirty="0" smtClean="0">
                <a:cs typeface="Courier New" pitchFamily="49" charset="0"/>
              </a:rPr>
              <a:t>Use of break</a:t>
            </a:r>
            <a:endParaRPr lang="en-US" sz="2200" dirty="0"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</p:spPr>
        <p:txBody>
          <a:bodyPr/>
          <a:lstStyle/>
          <a:p>
            <a:r>
              <a:rPr lang="en-US" b="1" dirty="0" smtClean="0"/>
              <a:t>Switch Case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x, a, b;</a:t>
            </a:r>
          </a:p>
          <a:p>
            <a:pPr>
              <a:buNone/>
            </a:pPr>
            <a:r>
              <a:rPr lang="en-US" sz="2400" dirty="0" err="1" smtClean="0">
                <a:cs typeface="Courier New" pitchFamily="49" charset="0"/>
              </a:rPr>
              <a:t>scanf</a:t>
            </a:r>
            <a:r>
              <a:rPr lang="en-US" sz="2400" dirty="0" smtClean="0">
                <a:cs typeface="Courier New" pitchFamily="49" charset="0"/>
              </a:rPr>
              <a:t>("%d %d", &amp;a, &amp;b);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switch (b) {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case 0: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</a:t>
            </a:r>
            <a:r>
              <a:rPr lang="en-US" sz="2400" dirty="0" err="1" smtClean="0">
                <a:cs typeface="Courier New" pitchFamily="49" charset="0"/>
              </a:rPr>
              <a:t>printf</a:t>
            </a:r>
            <a:r>
              <a:rPr lang="en-US" sz="2400" dirty="0" smtClean="0">
                <a:cs typeface="Courier New" pitchFamily="49" charset="0"/>
              </a:rPr>
              <a:t>("divide by zero error\n");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default: x=a/b;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</p:spPr>
        <p:txBody>
          <a:bodyPr/>
          <a:lstStyle/>
          <a:p>
            <a:r>
              <a:rPr lang="en-US" b="1" dirty="0" smtClean="0"/>
              <a:t>Switch Case (use of break)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x, a, b;</a:t>
            </a:r>
          </a:p>
          <a:p>
            <a:pPr>
              <a:buNone/>
            </a:pPr>
            <a:r>
              <a:rPr lang="en-US" sz="2400" dirty="0" err="1" smtClean="0">
                <a:cs typeface="Courier New" pitchFamily="49" charset="0"/>
              </a:rPr>
              <a:t>scanf</a:t>
            </a:r>
            <a:r>
              <a:rPr lang="en-US" sz="2400" dirty="0" smtClean="0">
                <a:cs typeface="Courier New" pitchFamily="49" charset="0"/>
              </a:rPr>
              <a:t>("%d %d", &amp;a, &amp;b);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switch (b) {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case 0: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</a:t>
            </a:r>
            <a:r>
              <a:rPr lang="en-US" sz="2400" dirty="0" err="1" smtClean="0">
                <a:cs typeface="Courier New" pitchFamily="49" charset="0"/>
              </a:rPr>
              <a:t>printf</a:t>
            </a:r>
            <a:r>
              <a:rPr lang="en-US" sz="2400" dirty="0" smtClean="0">
                <a:cs typeface="Courier New" pitchFamily="49" charset="0"/>
              </a:rPr>
              <a:t>("divide by zero error\n");</a:t>
            </a:r>
          </a:p>
          <a:p>
            <a:pPr>
              <a:buNone/>
            </a:pPr>
            <a:r>
              <a:rPr lang="en-US" sz="2400" b="1" dirty="0" smtClean="0"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default: x=a/b;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</p:spPr>
        <p:txBody>
          <a:bodyPr/>
          <a:lstStyle/>
          <a:p>
            <a:r>
              <a:rPr lang="en-US" b="1" dirty="0" smtClean="0"/>
              <a:t>Switch Case (use of break)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Symbolic Constant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name that substitutes for a sequence of characters</a:t>
            </a:r>
          </a:p>
          <a:p>
            <a:r>
              <a:rPr lang="en-US" sz="2400" dirty="0" smtClean="0"/>
              <a:t>#define </a:t>
            </a:r>
            <a:r>
              <a:rPr lang="en-US" sz="2400" i="1" dirty="0" smtClean="0"/>
              <a:t>name replacement</a:t>
            </a:r>
            <a:endParaRPr lang="en-US" sz="2400" dirty="0" smtClean="0"/>
          </a:p>
          <a:p>
            <a:r>
              <a:rPr lang="en-US" sz="2400" dirty="0" smtClean="0"/>
              <a:t>Any occurrence of  </a:t>
            </a:r>
            <a:r>
              <a:rPr lang="en-US" sz="2400" i="1" dirty="0" smtClean="0"/>
              <a:t>name </a:t>
            </a:r>
            <a:r>
              <a:rPr lang="en-US" sz="2400" dirty="0" smtClean="0"/>
              <a:t>(not in quotes and not part of another name) will be replaced by corresponding </a:t>
            </a:r>
            <a:r>
              <a:rPr lang="en-US" sz="2400" i="1" dirty="0" smtClean="0"/>
              <a:t>replacement</a:t>
            </a:r>
            <a:endParaRPr lang="en-US" sz="2400" dirty="0" smtClean="0"/>
          </a:p>
          <a:p>
            <a:r>
              <a:rPr lang="en-US" sz="2400" dirty="0" smtClean="0"/>
              <a:t>#define PI 3.141593</a:t>
            </a:r>
          </a:p>
          <a:p>
            <a:r>
              <a:rPr lang="en-US" sz="2400" dirty="0" smtClean="0"/>
              <a:t>#define TRUE 1</a:t>
            </a:r>
          </a:p>
          <a:p>
            <a:r>
              <a:rPr lang="en-US" sz="2400" dirty="0" smtClean="0"/>
              <a:t>#define FALSE 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else</a:t>
            </a:r>
            <a:r>
              <a:rPr lang="en-US" dirty="0" smtClean="0"/>
              <a:t> part is optional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else</a:t>
            </a:r>
            <a:r>
              <a:rPr lang="en-US" dirty="0" smtClean="0"/>
              <a:t> is associated with closest </a:t>
            </a:r>
            <a:r>
              <a:rPr lang="en-US" b="1" dirty="0" smtClean="0"/>
              <a:t>else</a:t>
            </a:r>
            <a:r>
              <a:rPr lang="en-US" dirty="0" smtClean="0"/>
              <a:t>-less </a:t>
            </a:r>
            <a:r>
              <a:rPr lang="en-US" b="1" dirty="0" smtClean="0"/>
              <a:t>if</a:t>
            </a:r>
          </a:p>
          <a:p>
            <a:r>
              <a:rPr lang="en-US" sz="2400" dirty="0" smtClean="0">
                <a:cs typeface="Courier New" pitchFamily="49" charset="0"/>
              </a:rPr>
              <a:t>if(n&gt;0)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	if(a&gt;b) z=a;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	else z=b;</a:t>
            </a:r>
          </a:p>
          <a:p>
            <a:r>
              <a:rPr lang="en-US" dirty="0" smtClean="0"/>
              <a:t>Braces must be used to force association with the first </a:t>
            </a:r>
            <a:r>
              <a:rPr lang="en-US" b="1" dirty="0" smtClean="0"/>
              <a:t> </a:t>
            </a:r>
          </a:p>
          <a:p>
            <a:pPr>
              <a:spcBef>
                <a:spcPts val="80"/>
              </a:spcBef>
            </a:pPr>
            <a:r>
              <a:rPr lang="en-US" sz="2400" dirty="0" smtClean="0">
                <a:cs typeface="Courier New" pitchFamily="49" charset="0"/>
              </a:rPr>
              <a:t>if(n&gt;0)</a:t>
            </a:r>
          </a:p>
          <a:p>
            <a:pPr>
              <a:spcBef>
                <a:spcPts val="80"/>
              </a:spcBef>
              <a:buNone/>
            </a:pPr>
            <a:r>
              <a:rPr lang="en-US" sz="2400" dirty="0" smtClean="0">
                <a:cs typeface="Courier New" pitchFamily="49" charset="0"/>
              </a:rPr>
              <a:t>	{</a:t>
            </a:r>
          </a:p>
          <a:p>
            <a:pPr>
              <a:spcBef>
                <a:spcPts val="80"/>
              </a:spcBef>
              <a:buNone/>
            </a:pPr>
            <a:r>
              <a:rPr lang="en-US" sz="2400" dirty="0" smtClean="0">
                <a:cs typeface="Courier New" pitchFamily="49" charset="0"/>
              </a:rPr>
              <a:t>		if(a&gt;b) z=a;</a:t>
            </a:r>
          </a:p>
          <a:p>
            <a:pPr>
              <a:spcBef>
                <a:spcPts val="80"/>
              </a:spcBef>
              <a:buNone/>
            </a:pPr>
            <a:r>
              <a:rPr lang="en-US" sz="2400" dirty="0" smtClean="0">
                <a:cs typeface="Courier New" pitchFamily="49" charset="0"/>
              </a:rPr>
              <a:t>	}</a:t>
            </a:r>
          </a:p>
          <a:p>
            <a:pPr>
              <a:spcBef>
                <a:spcPts val="80"/>
              </a:spcBef>
              <a:buNone/>
            </a:pPr>
            <a:r>
              <a:rPr lang="en-US" sz="2400" dirty="0" smtClean="0">
                <a:cs typeface="Courier New" pitchFamily="49" charset="0"/>
              </a:rPr>
              <a:t>	else z=b;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590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though the else is indented with the first if,  by rule it will be associated with the nearest if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200400" y="3052465"/>
            <a:ext cx="2895600" cy="30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if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4953000" cy="4572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#include&lt;</a:t>
            </a:r>
            <a:r>
              <a:rPr lang="en-US" dirty="0" err="1" smtClean="0">
                <a:cs typeface="Courier New" pitchFamily="49" charset="0"/>
              </a:rPr>
              <a:t>stdio.h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main(void)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id;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("Please enter last 3 digits of your id:\n");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scanf</a:t>
            </a:r>
            <a:r>
              <a:rPr lang="en-US" dirty="0" smtClean="0">
                <a:cs typeface="Courier New" pitchFamily="49" charset="0"/>
              </a:rPr>
              <a:t>("%d", &amp;id);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("You are in ");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if(id%2)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	if(id&lt;60)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	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("A1\n");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	else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		</a:t>
            </a:r>
            <a:r>
              <a:rPr lang="en-US" dirty="0" err="1" smtClean="0">
                <a:cs typeface="Courier New" pitchFamily="49" charset="0"/>
              </a:rPr>
              <a:t>printf</a:t>
            </a:r>
            <a:r>
              <a:rPr lang="en-US" dirty="0" smtClean="0">
                <a:cs typeface="Courier New" pitchFamily="49" charset="0"/>
              </a:rPr>
              <a:t>("A2\n");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2362200"/>
            <a:ext cx="4800599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dirty="0" smtClean="0">
                <a:cs typeface="Courier New" pitchFamily="49" charset="0"/>
              </a:rPr>
              <a:t> else</a:t>
            </a:r>
            <a:endParaRPr lang="en-US" sz="22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cs typeface="Courier New" pitchFamily="49" charset="0"/>
              </a:rPr>
              <a:t> {</a:t>
            </a:r>
            <a:endParaRPr lang="en-US" sz="22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cs typeface="Courier New" pitchFamily="49" charset="0"/>
              </a:rPr>
              <a:t>		</a:t>
            </a:r>
            <a:r>
              <a:rPr lang="en-US" sz="2200" dirty="0" smtClean="0">
                <a:cs typeface="Courier New" pitchFamily="49" charset="0"/>
              </a:rPr>
              <a:t>if(id&lt;61)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cs typeface="Courier New" pitchFamily="49" charset="0"/>
              </a:rPr>
              <a:t>	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("B1\n</a:t>
            </a:r>
            <a:r>
              <a:rPr lang="en-US" sz="2200" dirty="0"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cs typeface="Courier New" pitchFamily="49" charset="0"/>
              </a:rPr>
              <a:t>		</a:t>
            </a:r>
            <a:r>
              <a:rPr lang="en-US" sz="2200" dirty="0" smtClean="0"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cs typeface="Courier New" pitchFamily="49" charset="0"/>
              </a:rPr>
              <a:t>	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("B2\n</a:t>
            </a:r>
            <a:r>
              <a:rPr lang="en-US" sz="2200" dirty="0"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cs typeface="Courier New" pitchFamily="49" charset="0"/>
              </a:rPr>
              <a:t> }</a:t>
            </a:r>
            <a:endParaRPr lang="en-US" sz="22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cs typeface="Courier New" pitchFamily="49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locks of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Surround the statements in a block with opening and ending curly braces. </a:t>
            </a:r>
          </a:p>
          <a:p>
            <a:r>
              <a:rPr lang="en-US" sz="2400" dirty="0" smtClean="0"/>
              <a:t>One indivisible logical unit</a:t>
            </a:r>
          </a:p>
          <a:p>
            <a:r>
              <a:rPr lang="en-US" sz="2400" dirty="0" smtClean="0"/>
              <a:t>Can be used anywhere a single statement may</a:t>
            </a:r>
          </a:p>
          <a:p>
            <a:pPr lvl="0">
              <a:buClr>
                <a:srgbClr val="D34817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Multiple statements</a:t>
            </a:r>
          </a:p>
          <a:p>
            <a:pPr lvl="0">
              <a:buClr>
                <a:srgbClr val="D34817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Common programming error:</a:t>
            </a:r>
          </a:p>
          <a:p>
            <a:pPr lvl="1">
              <a:buClr>
                <a:srgbClr val="D34817"/>
              </a:buClr>
            </a:pPr>
            <a:r>
              <a:rPr lang="en-US" dirty="0" smtClean="0">
                <a:solidFill>
                  <a:prstClr val="black"/>
                </a:solidFill>
              </a:rPr>
              <a:t>Forgetting braces of compound statements/blocks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Blocks of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5105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if(</a:t>
            </a:r>
            <a:r>
              <a:rPr lang="en-US" sz="2000" i="1" dirty="0" smtClean="0"/>
              <a:t>expression</a:t>
            </a:r>
            <a:r>
              <a:rPr lang="en-US" sz="2000" dirty="0" smtClean="0"/>
              <a:t>) {</a:t>
            </a:r>
          </a:p>
          <a:p>
            <a:pPr lvl="1">
              <a:buNone/>
            </a:pPr>
            <a:r>
              <a:rPr lang="en-US" sz="2000" i="1" dirty="0" smtClean="0"/>
              <a:t>	 statement1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 statement2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    …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i="1" dirty="0" err="1" smtClean="0"/>
              <a:t>statementN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	else {</a:t>
            </a:r>
          </a:p>
          <a:p>
            <a:pPr lvl="1">
              <a:buNone/>
            </a:pPr>
            <a:r>
              <a:rPr lang="en-US" sz="2000" i="1" dirty="0" smtClean="0"/>
              <a:t>	 statement1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 statement2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… </a:t>
            </a:r>
          </a:p>
          <a:p>
            <a:pPr lvl="1">
              <a:buNone/>
            </a:pPr>
            <a:r>
              <a:rPr lang="en-US" sz="2000" dirty="0" smtClean="0"/>
              <a:t>	 </a:t>
            </a:r>
            <a:r>
              <a:rPr lang="en-US" sz="2000" i="1" dirty="0" err="1" smtClean="0"/>
              <a:t>statementN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 is </a:t>
            </a:r>
            <a:r>
              <a:rPr lang="en-US" sz="2400" b="1" dirty="0" smtClean="0"/>
              <a:t>true</a:t>
            </a:r>
            <a:r>
              <a:rPr lang="en-US" sz="2400" dirty="0" smtClean="0"/>
              <a:t> all the statements with if will be executed</a:t>
            </a:r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 is </a:t>
            </a:r>
            <a:r>
              <a:rPr lang="en-US" sz="2400" b="1" dirty="0" smtClean="0"/>
              <a:t>false</a:t>
            </a:r>
            <a:r>
              <a:rPr lang="en-US" sz="2400" dirty="0" smtClean="0"/>
              <a:t> all the statements with else will be executed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if(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		statement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else if (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		statement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else if (</a:t>
            </a:r>
            <a:r>
              <a:rPr lang="en-US" sz="2400" i="1" dirty="0" smtClean="0"/>
              <a:t>expression</a:t>
            </a:r>
            <a:r>
              <a:rPr lang="en-US" sz="24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		statement</a:t>
            </a:r>
            <a:r>
              <a:rPr lang="en-US" sz="2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i="1" dirty="0" smtClean="0"/>
              <a:t> statement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Multi-way decision</a:t>
            </a:r>
          </a:p>
          <a:p>
            <a:r>
              <a:rPr lang="en-US" sz="2400" i="1" dirty="0" smtClean="0"/>
              <a:t>expressions</a:t>
            </a:r>
            <a:r>
              <a:rPr lang="en-US" sz="2400" dirty="0" smtClean="0"/>
              <a:t> are evaluated in order</a:t>
            </a:r>
          </a:p>
          <a:p>
            <a:r>
              <a:rPr lang="en-US" sz="2400" dirty="0" smtClean="0"/>
              <a:t>If the </a:t>
            </a:r>
            <a:r>
              <a:rPr lang="en-US" sz="2400" i="1" dirty="0" smtClean="0"/>
              <a:t>expression </a:t>
            </a:r>
            <a:r>
              <a:rPr lang="en-US" sz="2400" dirty="0" smtClean="0"/>
              <a:t>of any </a:t>
            </a:r>
            <a:r>
              <a:rPr lang="en-US" sz="2400" b="1" dirty="0" smtClean="0"/>
              <a:t>if</a:t>
            </a:r>
            <a:r>
              <a:rPr lang="en-US" sz="2400" dirty="0" smtClean="0"/>
              <a:t> is</a:t>
            </a:r>
            <a:r>
              <a:rPr lang="en-US" sz="2400" i="1" dirty="0" smtClean="0"/>
              <a:t> true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statement</a:t>
            </a:r>
            <a:r>
              <a:rPr lang="en-US" dirty="0" smtClean="0"/>
              <a:t> associated with it is executed</a:t>
            </a:r>
          </a:p>
          <a:p>
            <a:pPr lvl="2"/>
            <a:r>
              <a:rPr lang="en-US" sz="2400" dirty="0" smtClean="0"/>
              <a:t>Multiple </a:t>
            </a:r>
            <a:r>
              <a:rPr lang="en-US" sz="2400" i="1" dirty="0" smtClean="0"/>
              <a:t>statements </a:t>
            </a:r>
            <a:r>
              <a:rPr lang="en-US" sz="2400" dirty="0" smtClean="0"/>
              <a:t>can be associated using curly braces</a:t>
            </a:r>
          </a:p>
          <a:p>
            <a:pPr lvl="1"/>
            <a:r>
              <a:rPr lang="en-US" dirty="0" smtClean="0"/>
              <a:t>the whole chain is terminated</a:t>
            </a:r>
          </a:p>
          <a:p>
            <a:r>
              <a:rPr lang="en-US" sz="2400" dirty="0" smtClean="0"/>
              <a:t>If none of the </a:t>
            </a:r>
            <a:r>
              <a:rPr lang="en-US" sz="2400" i="1" dirty="0" smtClean="0"/>
              <a:t>expressions</a:t>
            </a:r>
            <a:r>
              <a:rPr lang="en-US" sz="2400" dirty="0" smtClean="0"/>
              <a:t> are true</a:t>
            </a:r>
          </a:p>
          <a:p>
            <a:pPr lvl="1"/>
            <a:r>
              <a:rPr lang="en-US" b="1" dirty="0" smtClean="0"/>
              <a:t>else </a:t>
            </a:r>
            <a:r>
              <a:rPr lang="en-US" dirty="0" smtClean="0"/>
              <a:t>part is executed</a:t>
            </a:r>
          </a:p>
          <a:p>
            <a:pPr lvl="1"/>
            <a:r>
              <a:rPr lang="en-US" dirty="0" smtClean="0"/>
              <a:t>Handles none of the above/ default case</a:t>
            </a:r>
          </a:p>
          <a:p>
            <a:pPr lvl="1"/>
            <a:r>
              <a:rPr lang="en-US" dirty="0" smtClean="0"/>
              <a:t>Optional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if-else 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95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>
                <a:cs typeface="Courier New" pitchFamily="49" charset="0"/>
              </a:rPr>
              <a:t>#include&lt;</a:t>
            </a:r>
            <a:r>
              <a:rPr lang="en-US" sz="2300" dirty="0" err="1" smtClean="0">
                <a:cs typeface="Courier New" pitchFamily="49" charset="0"/>
              </a:rPr>
              <a:t>stdio.h</a:t>
            </a:r>
            <a:r>
              <a:rPr lang="en-US" sz="23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300" dirty="0" err="1" smtClean="0">
                <a:cs typeface="Courier New" pitchFamily="49" charset="0"/>
              </a:rPr>
              <a:t>int</a:t>
            </a:r>
            <a:r>
              <a:rPr lang="en-US" sz="2300" dirty="0" smtClean="0">
                <a:cs typeface="Courier New" pitchFamily="49" charset="0"/>
              </a:rPr>
              <a:t> main( )</a:t>
            </a:r>
          </a:p>
          <a:p>
            <a:pPr>
              <a:buNone/>
            </a:pPr>
            <a:r>
              <a:rPr lang="en-US" sz="23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300" dirty="0" smtClean="0">
                <a:cs typeface="Courier New" pitchFamily="49" charset="0"/>
              </a:rPr>
              <a:t>	</a:t>
            </a:r>
            <a:r>
              <a:rPr lang="pt-BR" sz="2300" dirty="0" smtClean="0">
                <a:cs typeface="Courier New" pitchFamily="49" charset="0"/>
              </a:rPr>
              <a:t>int num;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scanf("%d", &amp;num);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if(num&gt;=80)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	printf("5.0\n");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else if(num&gt;=75)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	printf("4.75\n");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else if(num&gt;=70)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	printf("4.50\n");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</a:t>
            </a:r>
            <a:endParaRPr lang="en-US" sz="2300" dirty="0" smtClean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04827" y="1447800"/>
            <a:ext cx="3996373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300" dirty="0" smtClean="0">
              <a:cs typeface="Courier New" pitchFamily="49" charset="0"/>
            </a:endParaRPr>
          </a:p>
          <a:p>
            <a:pPr>
              <a:buNone/>
            </a:pPr>
            <a:endParaRPr lang="en-US" sz="2300" dirty="0">
              <a:cs typeface="Courier New" pitchFamily="49" charset="0"/>
            </a:endParaRPr>
          </a:p>
          <a:p>
            <a:pPr>
              <a:buNone/>
            </a:pPr>
            <a:endParaRPr lang="en-US" sz="2300" dirty="0" smtClean="0">
              <a:cs typeface="Courier New" pitchFamily="49" charset="0"/>
            </a:endParaRP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pt-BR" sz="2300" dirty="0" smtClean="0">
                <a:cs typeface="Courier New" pitchFamily="49" charset="0"/>
              </a:rPr>
              <a:t>		printf("0.0");</a:t>
            </a:r>
            <a:endParaRPr lang="en-US" sz="23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3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300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300" dirty="0"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logical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 marL="731520" lvl="1" indent="-457200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main( ){</a:t>
            </a:r>
          </a:p>
          <a:p>
            <a:pPr marL="731520" lvl="1" indent="-457200"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ch</a:t>
            </a:r>
            <a:r>
              <a:rPr lang="en-US" sz="2200" dirty="0" smtClean="0"/>
              <a:t>;</a:t>
            </a:r>
          </a:p>
          <a:p>
            <a:pPr marL="731520" lvl="1" indent="-457200">
              <a:buNone/>
            </a:pPr>
            <a:r>
              <a:rPr lang="en-US" sz="2200" dirty="0" err="1" smtClean="0"/>
              <a:t>scanf</a:t>
            </a:r>
            <a:r>
              <a:rPr lang="en-US" sz="2200" dirty="0" smtClean="0"/>
              <a:t>("%c", &amp;</a:t>
            </a:r>
            <a:r>
              <a:rPr lang="en-US" sz="2200" dirty="0" err="1" smtClean="0"/>
              <a:t>ch</a:t>
            </a:r>
            <a:r>
              <a:rPr lang="en-US" sz="2200" dirty="0" smtClean="0"/>
              <a:t>);</a:t>
            </a:r>
          </a:p>
          <a:p>
            <a:pPr marL="731520" lvl="1" indent="-457200">
              <a:buNone/>
            </a:pPr>
            <a:r>
              <a:rPr lang="en-US" sz="2200" dirty="0" smtClean="0"/>
              <a:t>if(</a:t>
            </a:r>
            <a:r>
              <a:rPr lang="en-US" sz="2200" dirty="0" err="1" smtClean="0"/>
              <a:t>ch</a:t>
            </a:r>
            <a:r>
              <a:rPr lang="en-US" sz="2200" dirty="0" smtClean="0"/>
              <a:t>&gt;='A' &amp;&amp; </a:t>
            </a:r>
            <a:r>
              <a:rPr lang="en-US" sz="2200" dirty="0" err="1" smtClean="0"/>
              <a:t>ch</a:t>
            </a:r>
            <a:r>
              <a:rPr lang="en-US" sz="2200" dirty="0" smtClean="0"/>
              <a:t>&lt;='Z') </a:t>
            </a:r>
          </a:p>
          <a:p>
            <a:pPr marL="731520" lvl="1" indent="-457200">
              <a:buNone/>
            </a:pPr>
            <a:r>
              <a:rPr lang="pt-BR" sz="2200" dirty="0" smtClean="0"/>
              <a:t>	printf("%c\n", ch+('</a:t>
            </a:r>
            <a:r>
              <a:rPr lang="pt-BR" sz="2200" dirty="0" err="1" smtClean="0"/>
              <a:t>a'-'A</a:t>
            </a:r>
            <a:r>
              <a:rPr lang="pt-BR" sz="2200" dirty="0" smtClean="0"/>
              <a:t>'));</a:t>
            </a:r>
          </a:p>
          <a:p>
            <a:pPr marL="731520" lvl="1" indent="-457200">
              <a:buClr>
                <a:srgbClr val="D34817"/>
              </a:buClr>
              <a:buNone/>
            </a:pPr>
            <a:r>
              <a:rPr lang="en-US" sz="2200" dirty="0" smtClean="0"/>
              <a:t>else if(</a:t>
            </a:r>
            <a:r>
              <a:rPr lang="en-US" sz="2200" dirty="0" err="1" smtClean="0"/>
              <a:t>ch</a:t>
            </a:r>
            <a:r>
              <a:rPr lang="en-US" sz="2200" dirty="0" smtClean="0"/>
              <a:t>&gt;='a' &amp;&amp; </a:t>
            </a:r>
            <a:r>
              <a:rPr lang="en-US" sz="2200" dirty="0" err="1" smtClean="0"/>
              <a:t>ch</a:t>
            </a:r>
            <a:r>
              <a:rPr lang="en-US" sz="2200" dirty="0" smtClean="0"/>
              <a:t>&lt;='z') </a:t>
            </a:r>
          </a:p>
          <a:p>
            <a:pPr marL="731520" lvl="1" indent="-457200">
              <a:buClr>
                <a:srgbClr val="D34817"/>
              </a:buClr>
              <a:buNone/>
            </a:pPr>
            <a:r>
              <a:rPr lang="pt-BR" sz="2200" dirty="0" smtClean="0"/>
              <a:t>	printf("%c\n", ch-('</a:t>
            </a:r>
            <a:r>
              <a:rPr lang="pt-BR" sz="2200" dirty="0" err="1" smtClean="0"/>
              <a:t>a'-'A</a:t>
            </a:r>
            <a:r>
              <a:rPr lang="pt-BR" sz="2200" dirty="0" smtClean="0"/>
              <a:t>'));</a:t>
            </a:r>
          </a:p>
          <a:p>
            <a:pPr marL="731520" lvl="1" indent="-457200">
              <a:buClr>
                <a:srgbClr val="D34817"/>
              </a:buClr>
              <a:buNone/>
            </a:pPr>
            <a:r>
              <a:rPr lang="pt-BR" sz="2200" dirty="0" smtClean="0"/>
              <a:t>e</a:t>
            </a:r>
            <a:r>
              <a:rPr lang="en-US" sz="2200" dirty="0" err="1" smtClean="0"/>
              <a:t>lse</a:t>
            </a:r>
            <a:endParaRPr lang="en-US" sz="2200" dirty="0" smtClean="0"/>
          </a:p>
          <a:p>
            <a:pPr marL="731520" lvl="1" indent="-457200">
              <a:buClr>
                <a:srgbClr val="D34817"/>
              </a:buCl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("Invalid\n");</a:t>
            </a:r>
          </a:p>
          <a:p>
            <a:pPr marL="731520" lvl="1" indent="-457200">
              <a:buClr>
                <a:srgbClr val="D34817"/>
              </a:buClr>
              <a:buNone/>
            </a:pPr>
            <a:r>
              <a:rPr lang="en-US" sz="2200" dirty="0" smtClean="0"/>
              <a:t>return 0;</a:t>
            </a:r>
          </a:p>
          <a:p>
            <a:pPr marL="457200" lvl="0" indent="-457200">
              <a:buClr>
                <a:srgbClr val="D34817"/>
              </a:buClr>
              <a:buNone/>
            </a:pPr>
            <a:r>
              <a:rPr lang="en-US" sz="2200" dirty="0" smtClean="0"/>
              <a:t>}</a:t>
            </a:r>
          </a:p>
          <a:p>
            <a:pPr marL="457200" indent="-457200">
              <a:buNone/>
            </a:pPr>
            <a:endParaRPr lang="pt-B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2814</TotalTime>
  <Words>371</Words>
  <Application>Microsoft Macintosh PowerPoint</Application>
  <PresentationFormat>A4 Paper (210x297 mm)</PresentationFormat>
  <Paragraphs>178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Franklin Gothic Book</vt:lpstr>
      <vt:lpstr>Perpetua</vt:lpstr>
      <vt:lpstr>Wingdings 2</vt:lpstr>
      <vt:lpstr>Equity</vt:lpstr>
      <vt:lpstr>Nested If/Else If/Switch Case in C</vt:lpstr>
      <vt:lpstr>if-else statement</vt:lpstr>
      <vt:lpstr>Nested if</vt:lpstr>
      <vt:lpstr>Blocks of Code</vt:lpstr>
      <vt:lpstr>Blocks of Code</vt:lpstr>
      <vt:lpstr>if-else if statement</vt:lpstr>
      <vt:lpstr>if-else if statement</vt:lpstr>
      <vt:lpstr>if-else if statement</vt:lpstr>
      <vt:lpstr>Use of logical operator</vt:lpstr>
      <vt:lpstr>Short Circuit Evaluation</vt:lpstr>
      <vt:lpstr>Conditional Expressions</vt:lpstr>
      <vt:lpstr>Switch Case</vt:lpstr>
      <vt:lpstr>Switch Case</vt:lpstr>
      <vt:lpstr>Switch Case</vt:lpstr>
      <vt:lpstr>Switch Case (use of break)</vt:lpstr>
      <vt:lpstr>Switch Case (use of break)</vt:lpstr>
      <vt:lpstr>Symbolic Constant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612</cp:revision>
  <dcterms:created xsi:type="dcterms:W3CDTF">2006-08-16T00:00:00Z</dcterms:created>
  <dcterms:modified xsi:type="dcterms:W3CDTF">2016-06-21T22:07:26Z</dcterms:modified>
</cp:coreProperties>
</file>