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43" r:id="rId2"/>
    <p:sldId id="437" r:id="rId3"/>
    <p:sldId id="456" r:id="rId4"/>
    <p:sldId id="450" r:id="rId5"/>
    <p:sldId id="458" r:id="rId6"/>
    <p:sldId id="451" r:id="rId7"/>
    <p:sldId id="444" r:id="rId8"/>
    <p:sldId id="445" r:id="rId9"/>
    <p:sldId id="446" r:id="rId10"/>
    <p:sldId id="447" r:id="rId11"/>
    <p:sldId id="454" r:id="rId12"/>
    <p:sldId id="455" r:id="rId13"/>
    <p:sldId id="448" r:id="rId14"/>
    <p:sldId id="449" r:id="rId15"/>
    <p:sldId id="459" r:id="rId16"/>
    <p:sldId id="366" r:id="rId17"/>
    <p:sldId id="464" r:id="rId18"/>
    <p:sldId id="465" r:id="rId19"/>
    <p:sldId id="466" r:id="rId20"/>
    <p:sldId id="467" r:id="rId21"/>
    <p:sldId id="435" r:id="rId22"/>
    <p:sldId id="4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0755" autoAdjust="0"/>
  </p:normalViewPr>
  <p:slideViewPr>
    <p:cSldViewPr snapToObjects="1" showGuides="1">
      <p:cViewPr varScale="1">
        <p:scale>
          <a:sx n="75" d="100"/>
          <a:sy n="75" d="100"/>
        </p:scale>
        <p:origin x="2144" y="176"/>
      </p:cViewPr>
      <p:guideLst>
        <p:guide orient="horz" pos="240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EDA46-92D5-154A-9545-36B15D37F649}" type="datetimeFigureOut">
              <a:rPr lang="en-US" smtClean="0"/>
              <a:pPr/>
              <a:t>7/23/19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4BD6-0235-7844-B01D-7B1DEEEFC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66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C672-21B7-4B4A-88FA-09C43C642ACF}" type="datetimeFigureOut">
              <a:rPr lang="en-US" smtClean="0"/>
              <a:pPr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96D9F-DD7E-1B4B-99C6-ADA462B88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counting is</a:t>
            </a:r>
            <a:r>
              <a:rPr lang="en-US" baseline="0" dirty="0"/>
              <a:t> used in n</a:t>
            </a:r>
            <a:r>
              <a:rPr lang="en-US" dirty="0"/>
              <a:t>on-performance</a:t>
            </a:r>
            <a:r>
              <a:rPr lang="en-US" baseline="0" dirty="0"/>
              <a:t> critical systems like PHP, Perl and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2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set of objects and references. Objects with their reference count.</a:t>
            </a:r>
          </a:p>
          <a:p>
            <a:endParaRPr lang="en-US" baseline="0" dirty="0"/>
          </a:p>
          <a:p>
            <a:r>
              <a:rPr lang="en-US" baseline="0" dirty="0"/>
              <a:t>Reference update – </a:t>
            </a:r>
            <a:r>
              <a:rPr lang="en-US" baseline="0" dirty="0" err="1"/>
              <a:t>inc</a:t>
            </a:r>
            <a:r>
              <a:rPr lang="en-US" baseline="0" dirty="0"/>
              <a:t> of new and </a:t>
            </a:r>
            <a:r>
              <a:rPr lang="en-US" baseline="0" dirty="0" err="1"/>
              <a:t>dec</a:t>
            </a:r>
            <a:r>
              <a:rPr lang="en-US" baseline="0" dirty="0"/>
              <a:t> of old</a:t>
            </a:r>
          </a:p>
          <a:p>
            <a:r>
              <a:rPr lang="en-US" baseline="0" dirty="0"/>
              <a:t>Reference delete – </a:t>
            </a:r>
            <a:r>
              <a:rPr lang="en-US" baseline="0" dirty="0" err="1"/>
              <a:t>dec</a:t>
            </a:r>
            <a:r>
              <a:rPr lang="en-US" baseline="0" dirty="0"/>
              <a:t> of old and if zero then collect</a:t>
            </a:r>
          </a:p>
          <a:p>
            <a:r>
              <a:rPr lang="en-US" baseline="0" dirty="0"/>
              <a:t>Reference delete – </a:t>
            </a:r>
            <a:r>
              <a:rPr lang="en-US" baseline="0" dirty="0" err="1"/>
              <a:t>dec</a:t>
            </a:r>
            <a:r>
              <a:rPr lang="en-US" baseline="0" dirty="0"/>
              <a:t> of old, two objects only pointing to each other, circular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</a:t>
            </a:r>
            <a:r>
              <a:rPr lang="en-US" baseline="0" dirty="0"/>
              <a:t> of left hand side</a:t>
            </a:r>
          </a:p>
          <a:p>
            <a:r>
              <a:rPr lang="en-US" baseline="0" dirty="0" err="1"/>
              <a:t>IncBuffer</a:t>
            </a:r>
            <a:endParaRPr lang="en-US" baseline="0" dirty="0"/>
          </a:p>
          <a:p>
            <a:r>
              <a:rPr lang="en-US" baseline="0" dirty="0" err="1"/>
              <a:t>DecBuffer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20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is first</a:t>
            </a:r>
            <a:r>
              <a:rPr lang="en-US" baseline="0" dirty="0"/>
              <a:t> changed remember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7D7-F59D-064C-8B0A-3A97EF898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Shahriyar</a:t>
            </a:r>
            <a:r>
              <a:rPr lang="en-US" dirty="0"/>
              <a:t> et 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3114-D1FF-A44E-A8B0-52B95EB678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i="1" dirty="0">
                <a:latin typeface="Calibri"/>
                <a:cs typeface="Calibri"/>
              </a:rPr>
              <a:t>Reference Counting</a:t>
            </a:r>
            <a:endParaRPr lang="en-US" sz="6000" b="1" i="1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0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Sticky reference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alibri"/>
                <a:cs typeface="Calibri"/>
              </a:rPr>
              <a:t>Problem: Space overhead for ref counters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Theoretically, large enough to hold number of pointers in the heap </a:t>
            </a:r>
          </a:p>
          <a:p>
            <a:r>
              <a:rPr lang="en-US" sz="2800" b="1" dirty="0">
                <a:latin typeface="Calibri"/>
                <a:cs typeface="Calibri"/>
              </a:rPr>
              <a:t>Idea: use small </a:t>
            </a:r>
            <a:r>
              <a:rPr lang="en-US" sz="2800" b="1" dirty="0" err="1">
                <a:latin typeface="Calibri"/>
                <a:cs typeface="Calibri"/>
              </a:rPr>
              <a:t>rc</a:t>
            </a:r>
            <a:r>
              <a:rPr lang="en-US" sz="2800" b="1" dirty="0">
                <a:latin typeface="Calibri"/>
                <a:cs typeface="Calibri"/>
              </a:rPr>
              <a:t> fields (may overflow)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When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overflows, think of it as stuck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Stuck </a:t>
            </a:r>
            <a:r>
              <a:rPr lang="en-US" sz="2400" dirty="0" err="1">
                <a:latin typeface="Calibri"/>
                <a:cs typeface="Calibri"/>
              </a:rPr>
              <a:t>rc’s</a:t>
            </a:r>
            <a:r>
              <a:rPr lang="en-US" sz="2400" dirty="0">
                <a:latin typeface="Calibri"/>
                <a:cs typeface="Calibri"/>
              </a:rPr>
              <a:t> are not decremented/incremented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To reclaim objects with stuck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, their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values must be restored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Sticky reference 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4556"/>
            <a:ext cx="4889500" cy="1968500"/>
          </a:xfrm>
          <a:prstGeom prst="rect">
            <a:avLst/>
          </a:prstGeom>
        </p:spPr>
      </p:pic>
      <p:pic>
        <p:nvPicPr>
          <p:cNvPr id="6" name="Picture 5" descr="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362450"/>
            <a:ext cx="4648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9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Restoring reference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Auxiliary data structures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to store count of the overflowed</a:t>
            </a:r>
            <a:r>
              <a:rPr lang="en-US" sz="2400" i="1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objects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Hash Table can be used</a:t>
            </a:r>
          </a:p>
          <a:p>
            <a:r>
              <a:rPr lang="en-US" sz="2800" dirty="0">
                <a:latin typeface="Calibri"/>
                <a:cs typeface="Calibri"/>
              </a:rPr>
              <a:t>Cycle collector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Ignore them (let backup tracing collect </a:t>
            </a:r>
            <a:r>
              <a:rPr lang="en-US" sz="2400" i="1" dirty="0">
                <a:latin typeface="Calibri"/>
                <a:cs typeface="Calibri"/>
              </a:rPr>
              <a:t>stuck</a:t>
            </a:r>
            <a:r>
              <a:rPr lang="en-US" sz="2400" dirty="0">
                <a:latin typeface="Calibri"/>
                <a:cs typeface="Calibri"/>
              </a:rPr>
              <a:t> objects)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Restore them (let backup tracing restore stuck counts)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3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000" dirty="0">
                <a:latin typeface="Calibri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Deferred Reference Counting</a:t>
            </a:r>
            <a:br>
              <a:rPr lang="en-US" sz="4000" dirty="0">
                <a:latin typeface="Calibri"/>
                <a:cs typeface="Calibri"/>
              </a:rPr>
            </a:b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Problem: overhead on updating changes to stacks and registers is too high</a:t>
            </a:r>
          </a:p>
          <a:p>
            <a:r>
              <a:rPr lang="en-US" sz="2800" dirty="0">
                <a:latin typeface="Calibri"/>
                <a:cs typeface="Calibri"/>
              </a:rPr>
              <a:t>Solution [</a:t>
            </a:r>
            <a:r>
              <a:rPr lang="en-US" sz="2800" dirty="0" err="1">
                <a:latin typeface="Calibri"/>
                <a:cs typeface="Calibri"/>
              </a:rPr>
              <a:t>Deutch</a:t>
            </a:r>
            <a:r>
              <a:rPr lang="en-US" sz="2800" dirty="0">
                <a:latin typeface="Calibri"/>
                <a:cs typeface="Calibri"/>
              </a:rPr>
              <a:t> &amp; </a:t>
            </a:r>
            <a:r>
              <a:rPr lang="en-US" sz="2800" dirty="0" err="1">
                <a:latin typeface="Calibri"/>
                <a:cs typeface="Calibri"/>
              </a:rPr>
              <a:t>Bobrow</a:t>
            </a:r>
            <a:r>
              <a:rPr lang="en-US" sz="2800" dirty="0">
                <a:latin typeface="Calibri"/>
                <a:cs typeface="Calibri"/>
              </a:rPr>
              <a:t>, 1976]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Don’t update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for stacks and registers</a:t>
            </a:r>
          </a:p>
          <a:p>
            <a:pPr lvl="1"/>
            <a:r>
              <a:rPr lang="en-US" sz="2400" dirty="0" err="1">
                <a:latin typeface="Calibri"/>
                <a:cs typeface="Calibri"/>
              </a:rPr>
              <a:t>rc’s</a:t>
            </a:r>
            <a:r>
              <a:rPr lang="en-US" sz="2400" dirty="0">
                <a:latin typeface="Calibri"/>
                <a:cs typeface="Calibri"/>
              </a:rPr>
              <a:t> reflect only references from heap objects not from stack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We can’t delete objects whose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drops to zero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Instead objects with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= 0 are pushed to ZCT (Zero Count Table)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“Once in a while”: collect all objects with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=0 that are not referenced from stacks and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Deferred RC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Advantages: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Deferred RC reduces overhead by 80%.</a:t>
            </a:r>
          </a:p>
          <a:p>
            <a:r>
              <a:rPr lang="en-US" sz="2800" dirty="0">
                <a:latin typeface="Calibri"/>
                <a:cs typeface="Calibri"/>
              </a:rPr>
              <a:t>Disadvantages: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Immediacy of collection lost !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Space overhead for ZCT. </a:t>
            </a:r>
          </a:p>
          <a:p>
            <a:r>
              <a:rPr lang="en-US" sz="2800" dirty="0">
                <a:latin typeface="Calibri"/>
                <a:cs typeface="Calibri"/>
              </a:rPr>
              <a:t>Used in most modern RC systems</a:t>
            </a: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0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2563080" y="4641731"/>
            <a:ext cx="813895" cy="17395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628026" y="4641731"/>
            <a:ext cx="813895" cy="17395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1208" y="4641731"/>
            <a:ext cx="813895" cy="17395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2"/>
          <p:cNvSpPr/>
          <p:nvPr/>
        </p:nvSpPr>
        <p:spPr>
          <a:xfrm>
            <a:off x="2483768" y="1700808"/>
            <a:ext cx="4104455" cy="72008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Deferral</a:t>
            </a:r>
            <a:br>
              <a:rPr lang="en-US" dirty="0">
                <a:latin typeface="Calibri"/>
                <a:cs typeface="Calibri"/>
              </a:rPr>
            </a:br>
            <a:r>
              <a:rPr lang="en-US" sz="1800" b="0" dirty="0">
                <a:latin typeface="Calibri"/>
                <a:cs typeface="Calibri"/>
              </a:rPr>
              <a:t>[Deutsch and </a:t>
            </a:r>
            <a:r>
              <a:rPr lang="en-US" sz="1800" b="0" dirty="0" err="1">
                <a:latin typeface="Calibri"/>
                <a:cs typeface="Calibri"/>
              </a:rPr>
              <a:t>Bobrow</a:t>
            </a:r>
            <a:r>
              <a:rPr lang="en-US" sz="1800" b="0" dirty="0">
                <a:latin typeface="Calibri"/>
                <a:cs typeface="Calibri"/>
              </a:rPr>
              <a:t> 1976, Bacon et al. 2001]</a:t>
            </a:r>
            <a:br>
              <a:rPr lang="en-US" sz="1800" dirty="0">
                <a:latin typeface="Calibri"/>
                <a:cs typeface="Calibri"/>
              </a:rPr>
            </a:br>
            <a:endParaRPr lang="en-US" sz="1800" dirty="0">
              <a:latin typeface="Calibri"/>
              <a:cs typeface="Calibri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953011" y="2794717"/>
            <a:ext cx="7068782" cy="706723"/>
            <a:chOff x="457200" y="3251699"/>
            <a:chExt cx="2508015" cy="572293"/>
          </a:xfrm>
        </p:grpSpPr>
        <p:grpSp>
          <p:nvGrpSpPr>
            <p:cNvPr id="105" name="Group 418"/>
            <p:cNvGrpSpPr/>
            <p:nvPr/>
          </p:nvGrpSpPr>
          <p:grpSpPr>
            <a:xfrm>
              <a:off x="457200" y="3251699"/>
              <a:ext cx="2508015" cy="572293"/>
              <a:chOff x="-2875208" y="4235313"/>
              <a:chExt cx="2508015" cy="57229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-2875208" y="4235313"/>
                <a:ext cx="2508015" cy="57229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-589208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-2819400" y="4311513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-1625286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-2590800" y="4771357"/>
                <a:ext cx="2092386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-2635412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-1580692" y="4725157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-54461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6" name="Group 429"/>
            <p:cNvGrpSpPr/>
            <p:nvPr/>
          </p:nvGrpSpPr>
          <p:grpSpPr>
            <a:xfrm>
              <a:off x="1279084" y="3327899"/>
              <a:ext cx="360000" cy="453988"/>
              <a:chOff x="-2053324" y="4311513"/>
              <a:chExt cx="360000" cy="45398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-2053324" y="4311513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 flipH="1" flipV="1">
                <a:off x="-1918730" y="4719301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7" name="Group 428"/>
            <p:cNvGrpSpPr/>
            <p:nvPr/>
          </p:nvGrpSpPr>
          <p:grpSpPr>
            <a:xfrm>
              <a:off x="1031046" y="3327899"/>
              <a:ext cx="180000" cy="459844"/>
              <a:chOff x="-2301362" y="4311513"/>
              <a:chExt cx="180000" cy="459844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-2301362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/>
              <p:cNvCxnSpPr>
                <a:endCxn id="114" idx="2"/>
              </p:cNvCxnSpPr>
              <p:nvPr/>
            </p:nvCxnSpPr>
            <p:spPr>
              <a:xfrm rot="5400000" flipH="1" flipV="1">
                <a:off x="-2264431" y="4720641"/>
                <a:ext cx="99844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8" name="Group 430"/>
            <p:cNvGrpSpPr/>
            <p:nvPr/>
          </p:nvGrpSpPr>
          <p:grpSpPr>
            <a:xfrm>
              <a:off x="1955160" y="3331075"/>
              <a:ext cx="720000" cy="458256"/>
              <a:chOff x="-1377248" y="4314689"/>
              <a:chExt cx="720000" cy="45825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-1377248" y="4314689"/>
                <a:ext cx="72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-106265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</p:grpSp>
      <p:sp>
        <p:nvSpPr>
          <p:cNvPr id="136" name="Rounded Rectangle 135"/>
          <p:cNvSpPr/>
          <p:nvPr/>
        </p:nvSpPr>
        <p:spPr>
          <a:xfrm>
            <a:off x="5163703" y="2898000"/>
            <a:ext cx="204057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260772" y="2898000"/>
            <a:ext cx="1014652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570383" y="2898000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14073" y="2898000"/>
            <a:ext cx="1268315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79655" y="2898000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86305" y="2880000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87625" y="2275152"/>
            <a:ext cx="1800199" cy="61745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472768" y="2552294"/>
            <a:ext cx="2013234" cy="446920"/>
          </a:xfrm>
          <a:custGeom>
            <a:avLst/>
            <a:gdLst>
              <a:gd name="connsiteX0" fmla="*/ 0 w 1959187"/>
              <a:gd name="connsiteY0" fmla="*/ 634968 h 634968"/>
              <a:gd name="connsiteX1" fmla="*/ 513442 w 1959187"/>
              <a:gd name="connsiteY1" fmla="*/ 0 h 634968"/>
              <a:gd name="connsiteX2" fmla="*/ 1959187 w 1959187"/>
              <a:gd name="connsiteY2" fmla="*/ 634968 h 634968"/>
              <a:gd name="connsiteX3" fmla="*/ 1959187 w 1959187"/>
              <a:gd name="connsiteY3" fmla="*/ 634968 h 634968"/>
              <a:gd name="connsiteX0" fmla="*/ 0 w 2013234"/>
              <a:gd name="connsiteY0" fmla="*/ 770633 h 770633"/>
              <a:gd name="connsiteX1" fmla="*/ 567489 w 2013234"/>
              <a:gd name="connsiteY1" fmla="*/ 565 h 770633"/>
              <a:gd name="connsiteX2" fmla="*/ 2013234 w 2013234"/>
              <a:gd name="connsiteY2" fmla="*/ 635533 h 770633"/>
              <a:gd name="connsiteX3" fmla="*/ 2013234 w 2013234"/>
              <a:gd name="connsiteY3" fmla="*/ 635533 h 770633"/>
              <a:gd name="connsiteX0" fmla="*/ 0 w 2013234"/>
              <a:gd name="connsiteY0" fmla="*/ 352758 h 352758"/>
              <a:gd name="connsiteX1" fmla="*/ 675582 w 2013234"/>
              <a:gd name="connsiteY1" fmla="*/ 1499 h 352758"/>
              <a:gd name="connsiteX2" fmla="*/ 2013234 w 2013234"/>
              <a:gd name="connsiteY2" fmla="*/ 217658 h 352758"/>
              <a:gd name="connsiteX3" fmla="*/ 2013234 w 2013234"/>
              <a:gd name="connsiteY3" fmla="*/ 217658 h 352758"/>
              <a:gd name="connsiteX0" fmla="*/ 0 w 2013234"/>
              <a:gd name="connsiteY0" fmla="*/ 446920 h 446920"/>
              <a:gd name="connsiteX1" fmla="*/ 675582 w 2013234"/>
              <a:gd name="connsiteY1" fmla="*/ 1091 h 446920"/>
              <a:gd name="connsiteX2" fmla="*/ 2013234 w 2013234"/>
              <a:gd name="connsiteY2" fmla="*/ 311820 h 446920"/>
              <a:gd name="connsiteX3" fmla="*/ 2013234 w 2013234"/>
              <a:gd name="connsiteY3" fmla="*/ 311820 h 44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234" h="446920">
                <a:moveTo>
                  <a:pt x="0" y="446920"/>
                </a:moveTo>
                <a:cubicBezTo>
                  <a:pt x="93455" y="129436"/>
                  <a:pt x="340043" y="23608"/>
                  <a:pt x="675582" y="1091"/>
                </a:cubicBezTo>
                <a:cubicBezTo>
                  <a:pt x="1011121" y="-21426"/>
                  <a:pt x="2013234" y="311820"/>
                  <a:pt x="2013234" y="311820"/>
                </a:cubicBezTo>
                <a:lnTo>
                  <a:pt x="2013234" y="311820"/>
                </a:lnTo>
              </a:path>
            </a:pathLst>
          </a:custGeom>
          <a:ln cap="flat"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1699" y="3201864"/>
            <a:ext cx="3229281" cy="1000253"/>
          </a:xfrm>
          <a:custGeom>
            <a:avLst/>
            <a:gdLst>
              <a:gd name="connsiteX0" fmla="*/ 0 w 3229281"/>
              <a:gd name="connsiteY0" fmla="*/ 0 h 864643"/>
              <a:gd name="connsiteX1" fmla="*/ 1472768 w 3229281"/>
              <a:gd name="connsiteY1" fmla="*/ 864639 h 864643"/>
              <a:gd name="connsiteX2" fmla="*/ 3229281 w 3229281"/>
              <a:gd name="connsiteY2" fmla="*/ 13510 h 864643"/>
              <a:gd name="connsiteX3" fmla="*/ 3229281 w 3229281"/>
              <a:gd name="connsiteY3" fmla="*/ 13510 h 864643"/>
              <a:gd name="connsiteX0" fmla="*/ 0 w 3229281"/>
              <a:gd name="connsiteY0" fmla="*/ 0 h 1000253"/>
              <a:gd name="connsiteX1" fmla="*/ 1472768 w 3229281"/>
              <a:gd name="connsiteY1" fmla="*/ 999738 h 1000253"/>
              <a:gd name="connsiteX2" fmla="*/ 3229281 w 3229281"/>
              <a:gd name="connsiteY2" fmla="*/ 148609 h 1000253"/>
              <a:gd name="connsiteX3" fmla="*/ 3229281 w 3229281"/>
              <a:gd name="connsiteY3" fmla="*/ 148609 h 100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281" h="1000253">
                <a:moveTo>
                  <a:pt x="0" y="0"/>
                </a:moveTo>
                <a:cubicBezTo>
                  <a:pt x="467277" y="431193"/>
                  <a:pt x="934555" y="974970"/>
                  <a:pt x="1472768" y="999738"/>
                </a:cubicBezTo>
                <a:cubicBezTo>
                  <a:pt x="2010982" y="1024506"/>
                  <a:pt x="3229281" y="148609"/>
                  <a:pt x="3229281" y="148609"/>
                </a:cubicBezTo>
                <a:lnTo>
                  <a:pt x="3229281" y="148609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24656" y="1773995"/>
            <a:ext cx="349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cs typeface="Bell MT"/>
              </a:rPr>
              <a:t>Stacks &amp; Registers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0809" y="5012383"/>
            <a:ext cx="95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D86CD"/>
                </a:solidFill>
              </a:rPr>
              <a:t>A</a:t>
            </a:r>
            <a:r>
              <a:rPr lang="en-US" sz="2400" dirty="0">
                <a:solidFill>
                  <a:srgbClr val="1D86CD"/>
                </a:solidFill>
              </a:rPr>
              <a:t>++</a:t>
            </a:r>
          </a:p>
          <a:p>
            <a:pPr algn="ctr"/>
            <a:r>
              <a:rPr lang="en-US" sz="2400" b="1" dirty="0">
                <a:solidFill>
                  <a:srgbClr val="1D86CD"/>
                </a:solidFill>
              </a:rPr>
              <a:t>F</a:t>
            </a:r>
            <a:r>
              <a:rPr lang="en-US" sz="2400" dirty="0">
                <a:solidFill>
                  <a:srgbClr val="1D86CD"/>
                </a:solidFill>
              </a:rPr>
              <a:t>++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56142" y="5012383"/>
            <a:ext cx="95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  <a:r>
              <a:rPr lang="en-US" sz="2400" dirty="0"/>
              <a:t>--</a:t>
            </a:r>
          </a:p>
        </p:txBody>
      </p:sp>
      <p:sp>
        <p:nvSpPr>
          <p:cNvPr id="6" name="Freeform 5"/>
          <p:cNvSpPr/>
          <p:nvPr/>
        </p:nvSpPr>
        <p:spPr>
          <a:xfrm>
            <a:off x="1418722" y="3215373"/>
            <a:ext cx="1289117" cy="716063"/>
          </a:xfrm>
          <a:custGeom>
            <a:avLst/>
            <a:gdLst>
              <a:gd name="connsiteX0" fmla="*/ 0 w 1289117"/>
              <a:gd name="connsiteY0" fmla="*/ 27020 h 621509"/>
              <a:gd name="connsiteX1" fmla="*/ 1121466 w 1289117"/>
              <a:gd name="connsiteY1" fmla="*/ 621459 h 621509"/>
              <a:gd name="connsiteX2" fmla="*/ 1283605 w 1289117"/>
              <a:gd name="connsiteY2" fmla="*/ 0 h 621509"/>
              <a:gd name="connsiteX0" fmla="*/ 0 w 1289117"/>
              <a:gd name="connsiteY0" fmla="*/ 0 h 716063"/>
              <a:gd name="connsiteX1" fmla="*/ 1121466 w 1289117"/>
              <a:gd name="connsiteY1" fmla="*/ 716028 h 716063"/>
              <a:gd name="connsiteX2" fmla="*/ 1283605 w 1289117"/>
              <a:gd name="connsiteY2" fmla="*/ 94569 h 71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117" h="716063">
                <a:moveTo>
                  <a:pt x="0" y="0"/>
                </a:moveTo>
                <a:cubicBezTo>
                  <a:pt x="453766" y="299471"/>
                  <a:pt x="907532" y="720531"/>
                  <a:pt x="1121466" y="716028"/>
                </a:cubicBezTo>
                <a:cubicBezTo>
                  <a:pt x="1335400" y="711525"/>
                  <a:pt x="1283605" y="94569"/>
                  <a:pt x="1283605" y="94569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99389" y="3216577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93586" y="3233878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92739" y="3233879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156176" y="2275152"/>
            <a:ext cx="1296144" cy="60394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627786" y="2275152"/>
            <a:ext cx="1872206" cy="60394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47866" y="2275152"/>
            <a:ext cx="1152126" cy="624818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076056" y="2275152"/>
            <a:ext cx="144016" cy="624818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15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39552" y="4663306"/>
            <a:ext cx="109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  <a:r>
              <a:rPr lang="en-US" sz="2400" dirty="0"/>
              <a:t>++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3982" y="4654014"/>
            <a:ext cx="79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D86CD"/>
                </a:solidFill>
              </a:rPr>
              <a:t>A</a:t>
            </a:r>
            <a:r>
              <a:rPr lang="en-US" sz="2400" dirty="0">
                <a:solidFill>
                  <a:srgbClr val="1D86CD"/>
                </a:solidFill>
              </a:rPr>
              <a:t>--</a:t>
            </a:r>
          </a:p>
          <a:p>
            <a:pPr algn="ctr"/>
            <a:r>
              <a:rPr lang="en-US" sz="2400" b="1" dirty="0">
                <a:solidFill>
                  <a:srgbClr val="1D86CD"/>
                </a:solidFill>
              </a:rPr>
              <a:t>F</a:t>
            </a:r>
            <a:r>
              <a:rPr lang="en-US" sz="2400" dirty="0">
                <a:solidFill>
                  <a:srgbClr val="1D86CD"/>
                </a:solidFill>
              </a:rPr>
              <a:t>--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86680" y="29382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55776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75856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99992" y="2924944"/>
            <a:ext cx="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398003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42408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237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209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0071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30824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945186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96336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56142" y="4672599"/>
            <a:ext cx="95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A</a:t>
            </a:r>
            <a:r>
              <a:rPr lang="en-US" sz="2400" dirty="0">
                <a:solidFill>
                  <a:schemeClr val="accent1"/>
                </a:solidFill>
              </a:rPr>
              <a:t>--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237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237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8209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30824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96336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2316" y="4633972"/>
            <a:ext cx="3165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/>
              <a:t>mutator</a:t>
            </a:r>
            <a:r>
              <a:rPr lang="en-US" sz="2800" i="1" dirty="0"/>
              <a:t> activity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52516" y="4633972"/>
            <a:ext cx="296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GC: scan roots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33432" y="4633972"/>
            <a:ext cx="420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GC: apply increments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77501" y="4633972"/>
            <a:ext cx="431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GC: apply decrements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10712" y="4633972"/>
            <a:ext cx="2248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GC: collect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570400" y="2898000"/>
            <a:ext cx="507326" cy="444563"/>
          </a:xfrm>
          <a:prstGeom prst="round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93232" y="4633972"/>
            <a:ext cx="468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GC: move deferred </a:t>
            </a:r>
            <a:r>
              <a:rPr lang="en-US" sz="2800" i="1" dirty="0" err="1"/>
              <a:t>decs</a:t>
            </a:r>
            <a:endParaRPr lang="en-US" sz="28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1629635" y="4654014"/>
            <a:ext cx="81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D86CD"/>
                </a:solidFill>
              </a:rPr>
              <a:t>A</a:t>
            </a:r>
            <a:r>
              <a:rPr lang="en-US" sz="2400" dirty="0">
                <a:solidFill>
                  <a:srgbClr val="1D86CD"/>
                </a:solidFill>
              </a:rPr>
              <a:t>--</a:t>
            </a:r>
          </a:p>
          <a:p>
            <a:pPr algn="ctr"/>
            <a:r>
              <a:rPr lang="en-US" sz="2400" b="1" dirty="0">
                <a:solidFill>
                  <a:srgbClr val="1D86CD"/>
                </a:solidFill>
              </a:rPr>
              <a:t>F</a:t>
            </a:r>
            <a:r>
              <a:rPr lang="en-US" sz="2400" dirty="0">
                <a:solidFill>
                  <a:srgbClr val="1D86CD"/>
                </a:solidFill>
              </a:rPr>
              <a:t>--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632" y="4211796"/>
            <a:ext cx="58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++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61488" y="4221088"/>
            <a:ext cx="4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--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948" y="4221088"/>
            <a:ext cx="4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--'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197741" y="3017717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2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6" grpId="0"/>
      <p:bldP spid="46" grpId="1"/>
      <p:bldP spid="47" grpId="0"/>
      <p:bldP spid="47" grpId="1"/>
      <p:bldP spid="6" grpId="0" animBg="1"/>
      <p:bldP spid="58" grpId="0"/>
      <p:bldP spid="58" grpId="1"/>
      <p:bldP spid="59" grpId="0"/>
      <p:bldP spid="59" grpId="1"/>
      <p:bldP spid="69" grpId="0"/>
      <p:bldP spid="70" grpId="0"/>
      <p:bldP spid="72" grpId="0"/>
      <p:bldP spid="74" grpId="0"/>
      <p:bldP spid="75" grpId="0"/>
      <p:bldP spid="76" grpId="0"/>
      <p:bldP spid="76" grpId="1"/>
      <p:bldP spid="77" grpId="0"/>
      <p:bldP spid="78" grpId="0"/>
      <p:bldP spid="79" grpId="0"/>
      <p:bldP spid="80" grpId="0"/>
      <p:bldP spid="4" grpId="0"/>
      <p:bldP spid="81" grpId="0"/>
      <p:bldP spid="81" grpId="1"/>
      <p:bldP spid="82" grpId="0"/>
      <p:bldP spid="82" grpId="1"/>
      <p:bldP spid="82" grpId="2"/>
      <p:bldP spid="83" grpId="0"/>
      <p:bldP spid="83" grpId="1"/>
      <p:bldP spid="84" grpId="0"/>
      <p:bldP spid="84" grpId="1"/>
      <p:bldP spid="86" grpId="0" animBg="1"/>
      <p:bldP spid="87" grpId="0"/>
      <p:bldP spid="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Coalescing</a:t>
            </a:r>
            <a:br>
              <a:rPr lang="en-US" dirty="0">
                <a:latin typeface="Calibri"/>
                <a:cs typeface="Calibri"/>
              </a:rPr>
            </a:br>
            <a:r>
              <a:rPr lang="en-US" sz="1600" b="0" dirty="0">
                <a:latin typeface="Calibri"/>
                <a:cs typeface="Calibri"/>
              </a:rPr>
              <a:t>[</a:t>
            </a:r>
            <a:r>
              <a:rPr lang="en-US" sz="1600" b="0" dirty="0" err="1">
                <a:latin typeface="Calibri"/>
                <a:cs typeface="Calibri"/>
              </a:rPr>
              <a:t>Levanoni</a:t>
            </a:r>
            <a:r>
              <a:rPr lang="en-US" sz="1600" b="0" dirty="0">
                <a:latin typeface="Calibri"/>
                <a:cs typeface="Calibri"/>
              </a:rPr>
              <a:t> and </a:t>
            </a:r>
            <a:r>
              <a:rPr lang="en-US" sz="1600" b="0" dirty="0" err="1">
                <a:latin typeface="Calibri"/>
                <a:cs typeface="Calibri"/>
              </a:rPr>
              <a:t>Patrank</a:t>
            </a:r>
            <a:r>
              <a:rPr lang="en-US" sz="1600" b="0" dirty="0">
                <a:latin typeface="Calibri"/>
                <a:cs typeface="Calibri"/>
              </a:rPr>
              <a:t> 2001]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953011" y="2794717"/>
            <a:ext cx="7068782" cy="706723"/>
            <a:chOff x="457200" y="3251699"/>
            <a:chExt cx="2508015" cy="572293"/>
          </a:xfrm>
        </p:grpSpPr>
        <p:grpSp>
          <p:nvGrpSpPr>
            <p:cNvPr id="105" name="Group 418"/>
            <p:cNvGrpSpPr/>
            <p:nvPr/>
          </p:nvGrpSpPr>
          <p:grpSpPr>
            <a:xfrm>
              <a:off x="457200" y="3251699"/>
              <a:ext cx="2508015" cy="572293"/>
              <a:chOff x="-2875208" y="4235313"/>
              <a:chExt cx="2508015" cy="57229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-2875208" y="4235313"/>
                <a:ext cx="2508015" cy="57229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-589208" y="4311513"/>
                <a:ext cx="18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-2819400" y="4311513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-1625286" y="4311513"/>
                <a:ext cx="18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-2590800" y="4771357"/>
                <a:ext cx="2092386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-2635412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-1580692" y="4725157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-54461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6" name="Group 429"/>
            <p:cNvGrpSpPr/>
            <p:nvPr/>
          </p:nvGrpSpPr>
          <p:grpSpPr>
            <a:xfrm>
              <a:off x="1279084" y="3327899"/>
              <a:ext cx="360000" cy="453988"/>
              <a:chOff x="-2053324" y="4311513"/>
              <a:chExt cx="360000" cy="45398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-2053324" y="4311513"/>
                <a:ext cx="36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 flipH="1" flipV="1">
                <a:off x="-1918730" y="4719301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7" name="Group 428"/>
            <p:cNvGrpSpPr/>
            <p:nvPr/>
          </p:nvGrpSpPr>
          <p:grpSpPr>
            <a:xfrm>
              <a:off x="1031046" y="3327899"/>
              <a:ext cx="180000" cy="459844"/>
              <a:chOff x="-2301362" y="4311513"/>
              <a:chExt cx="180000" cy="459844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-2301362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/>
              <p:cNvCxnSpPr>
                <a:endCxn id="114" idx="2"/>
              </p:cNvCxnSpPr>
              <p:nvPr/>
            </p:nvCxnSpPr>
            <p:spPr>
              <a:xfrm rot="5400000" flipH="1" flipV="1">
                <a:off x="-2264431" y="4720641"/>
                <a:ext cx="99844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8" name="Group 430"/>
            <p:cNvGrpSpPr/>
            <p:nvPr/>
          </p:nvGrpSpPr>
          <p:grpSpPr>
            <a:xfrm>
              <a:off x="1955160" y="3331075"/>
              <a:ext cx="720000" cy="458256"/>
              <a:chOff x="-1377248" y="4314689"/>
              <a:chExt cx="720000" cy="45825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-1377248" y="4314689"/>
                <a:ext cx="72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-106265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</p:grpSp>
      <p:sp>
        <p:nvSpPr>
          <p:cNvPr id="136" name="Rounded Rectangle 135"/>
          <p:cNvSpPr/>
          <p:nvPr/>
        </p:nvSpPr>
        <p:spPr>
          <a:xfrm>
            <a:off x="5163703" y="2899970"/>
            <a:ext cx="204057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282309" y="2888421"/>
            <a:ext cx="1014652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581200" y="2888421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14073" y="2888421"/>
            <a:ext cx="1268315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82000" y="2892606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86305" y="2879096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10629" y="2458815"/>
            <a:ext cx="0" cy="44115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551826" y="3242394"/>
            <a:ext cx="1178198" cy="932404"/>
          </a:xfrm>
          <a:custGeom>
            <a:avLst/>
            <a:gdLst>
              <a:gd name="connsiteX0" fmla="*/ 0 w 1212702"/>
              <a:gd name="connsiteY0" fmla="*/ 0 h 851133"/>
              <a:gd name="connsiteX1" fmla="*/ 1067420 w 1212702"/>
              <a:gd name="connsiteY1" fmla="*/ 851129 h 851133"/>
              <a:gd name="connsiteX2" fmla="*/ 1202536 w 1212702"/>
              <a:gd name="connsiteY2" fmla="*/ 13510 h 851133"/>
              <a:gd name="connsiteX3" fmla="*/ 1202536 w 1212702"/>
              <a:gd name="connsiteY3" fmla="*/ 13510 h 851133"/>
              <a:gd name="connsiteX0" fmla="*/ 0 w 1297791"/>
              <a:gd name="connsiteY0" fmla="*/ 0 h 932404"/>
              <a:gd name="connsiteX1" fmla="*/ 1148490 w 1297791"/>
              <a:gd name="connsiteY1" fmla="*/ 932189 h 932404"/>
              <a:gd name="connsiteX2" fmla="*/ 1283606 w 1297791"/>
              <a:gd name="connsiteY2" fmla="*/ 94570 h 932404"/>
              <a:gd name="connsiteX3" fmla="*/ 1283606 w 1297791"/>
              <a:gd name="connsiteY3" fmla="*/ 94570 h 93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791" h="932404">
                <a:moveTo>
                  <a:pt x="0" y="0"/>
                </a:moveTo>
                <a:cubicBezTo>
                  <a:pt x="433498" y="424438"/>
                  <a:pt x="934556" y="916427"/>
                  <a:pt x="1148490" y="932189"/>
                </a:cubicBezTo>
                <a:cubicBezTo>
                  <a:pt x="1362424" y="947951"/>
                  <a:pt x="1283606" y="94570"/>
                  <a:pt x="1283606" y="94570"/>
                </a:cubicBezTo>
                <a:lnTo>
                  <a:pt x="1283606" y="94570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551826" y="3228884"/>
            <a:ext cx="2056335" cy="972923"/>
          </a:xfrm>
          <a:custGeom>
            <a:avLst/>
            <a:gdLst>
              <a:gd name="connsiteX0" fmla="*/ 0 w 2080813"/>
              <a:gd name="connsiteY0" fmla="*/ 13510 h 878157"/>
              <a:gd name="connsiteX1" fmla="*/ 1743001 w 2080813"/>
              <a:gd name="connsiteY1" fmla="*/ 878149 h 878157"/>
              <a:gd name="connsiteX2" fmla="*/ 2080792 w 2080813"/>
              <a:gd name="connsiteY2" fmla="*/ 0 h 878157"/>
              <a:gd name="connsiteX3" fmla="*/ 2080792 w 2080813"/>
              <a:gd name="connsiteY3" fmla="*/ 0 h 878157"/>
              <a:gd name="connsiteX0" fmla="*/ 0 w 2202951"/>
              <a:gd name="connsiteY0" fmla="*/ 0 h 972923"/>
              <a:gd name="connsiteX1" fmla="*/ 1864606 w 2202951"/>
              <a:gd name="connsiteY1" fmla="*/ 972718 h 972923"/>
              <a:gd name="connsiteX2" fmla="*/ 2202397 w 2202951"/>
              <a:gd name="connsiteY2" fmla="*/ 94569 h 972923"/>
              <a:gd name="connsiteX3" fmla="*/ 2202397 w 2202951"/>
              <a:gd name="connsiteY3" fmla="*/ 94569 h 97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2951" h="972923">
                <a:moveTo>
                  <a:pt x="0" y="0"/>
                </a:moveTo>
                <a:cubicBezTo>
                  <a:pt x="698101" y="433445"/>
                  <a:pt x="1497540" y="956957"/>
                  <a:pt x="1864606" y="972718"/>
                </a:cubicBezTo>
                <a:cubicBezTo>
                  <a:pt x="2231672" y="988479"/>
                  <a:pt x="2202397" y="94569"/>
                  <a:pt x="2202397" y="94569"/>
                </a:cubicBezTo>
                <a:lnTo>
                  <a:pt x="2202397" y="94569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51825" y="3228884"/>
            <a:ext cx="3134187" cy="1053966"/>
          </a:xfrm>
          <a:custGeom>
            <a:avLst/>
            <a:gdLst>
              <a:gd name="connsiteX0" fmla="*/ 0 w 3123881"/>
              <a:gd name="connsiteY0" fmla="*/ 0 h 959208"/>
              <a:gd name="connsiteX1" fmla="*/ 2796909 w 3123881"/>
              <a:gd name="connsiteY1" fmla="*/ 959208 h 959208"/>
              <a:gd name="connsiteX2" fmla="*/ 3067142 w 3123881"/>
              <a:gd name="connsiteY2" fmla="*/ 0 h 959208"/>
              <a:gd name="connsiteX3" fmla="*/ 3067142 w 3123881"/>
              <a:gd name="connsiteY3" fmla="*/ 0 h 959208"/>
              <a:gd name="connsiteX0" fmla="*/ 0 w 3267290"/>
              <a:gd name="connsiteY0" fmla="*/ 0 h 1053966"/>
              <a:gd name="connsiteX1" fmla="*/ 2932025 w 3267290"/>
              <a:gd name="connsiteY1" fmla="*/ 1053777 h 1053966"/>
              <a:gd name="connsiteX2" fmla="*/ 3202258 w 3267290"/>
              <a:gd name="connsiteY2" fmla="*/ 94569 h 1053966"/>
              <a:gd name="connsiteX3" fmla="*/ 3202258 w 3267290"/>
              <a:gd name="connsiteY3" fmla="*/ 94569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7290" h="1053966">
                <a:moveTo>
                  <a:pt x="0" y="0"/>
                </a:moveTo>
                <a:cubicBezTo>
                  <a:pt x="1142859" y="479604"/>
                  <a:pt x="2398315" y="1038015"/>
                  <a:pt x="2932025" y="1053777"/>
                </a:cubicBezTo>
                <a:cubicBezTo>
                  <a:pt x="3465735" y="1069539"/>
                  <a:pt x="3202258" y="94569"/>
                  <a:pt x="3202258" y="94569"/>
                </a:cubicBezTo>
                <a:lnTo>
                  <a:pt x="3202258" y="94569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51826" y="3228884"/>
            <a:ext cx="4108141" cy="1080812"/>
          </a:xfrm>
          <a:custGeom>
            <a:avLst/>
            <a:gdLst>
              <a:gd name="connsiteX0" fmla="*/ 0 w 4092618"/>
              <a:gd name="connsiteY0" fmla="*/ 0 h 999753"/>
              <a:gd name="connsiteX1" fmla="*/ 3634630 w 4092618"/>
              <a:gd name="connsiteY1" fmla="*/ 999738 h 999753"/>
              <a:gd name="connsiteX2" fmla="*/ 4039979 w 4092618"/>
              <a:gd name="connsiteY2" fmla="*/ 27020 h 999753"/>
              <a:gd name="connsiteX0" fmla="*/ 0 w 4268269"/>
              <a:gd name="connsiteY0" fmla="*/ 0 h 1080812"/>
              <a:gd name="connsiteX1" fmla="*/ 3810281 w 4268269"/>
              <a:gd name="connsiteY1" fmla="*/ 1080797 h 1080812"/>
              <a:gd name="connsiteX2" fmla="*/ 4215630 w 4268269"/>
              <a:gd name="connsiteY2" fmla="*/ 108079 h 108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8269" h="1080812">
                <a:moveTo>
                  <a:pt x="0" y="0"/>
                </a:moveTo>
                <a:cubicBezTo>
                  <a:pt x="1480650" y="497617"/>
                  <a:pt x="3136951" y="1076294"/>
                  <a:pt x="3810281" y="1080797"/>
                </a:cubicBezTo>
                <a:cubicBezTo>
                  <a:pt x="4483611" y="1085300"/>
                  <a:pt x="4215630" y="108079"/>
                  <a:pt x="4215630" y="108079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551826" y="3228883"/>
            <a:ext cx="5999064" cy="1134837"/>
          </a:xfrm>
          <a:custGeom>
            <a:avLst/>
            <a:gdLst>
              <a:gd name="connsiteX0" fmla="*/ 0 w 5970029"/>
              <a:gd name="connsiteY0" fmla="*/ 0 h 1067288"/>
              <a:gd name="connsiteX1" fmla="*/ 5229004 w 5970029"/>
              <a:gd name="connsiteY1" fmla="*/ 1067288 h 1067288"/>
              <a:gd name="connsiteX2" fmla="*/ 5931609 w 5970029"/>
              <a:gd name="connsiteY2" fmla="*/ 0 h 1067288"/>
              <a:gd name="connsiteX0" fmla="*/ 0 w 6159191"/>
              <a:gd name="connsiteY0" fmla="*/ 0 h 1134837"/>
              <a:gd name="connsiteX1" fmla="*/ 5418166 w 6159191"/>
              <a:gd name="connsiteY1" fmla="*/ 1134837 h 1134837"/>
              <a:gd name="connsiteX2" fmla="*/ 6120771 w 6159191"/>
              <a:gd name="connsiteY2" fmla="*/ 67549 h 11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191" h="1134837">
                <a:moveTo>
                  <a:pt x="0" y="0"/>
                </a:moveTo>
                <a:cubicBezTo>
                  <a:pt x="2120201" y="533644"/>
                  <a:pt x="4429565" y="1134837"/>
                  <a:pt x="5418166" y="1134837"/>
                </a:cubicBezTo>
                <a:cubicBezTo>
                  <a:pt x="6406767" y="1134837"/>
                  <a:pt x="6120771" y="67549"/>
                  <a:pt x="6120771" y="67549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69337" y="2350735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dirty="0"/>
              <a:t>--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7544" y="4525670"/>
            <a:ext cx="220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Remember </a:t>
            </a:r>
            <a:r>
              <a:rPr lang="en-US" sz="2400" b="1" dirty="0"/>
              <a:t>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48197" y="4525670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Ignore intermediate </a:t>
            </a:r>
          </a:p>
          <a:p>
            <a:pPr algn="ctr"/>
            <a:r>
              <a:rPr lang="en-US" sz="2400" dirty="0"/>
              <a:t>mutations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00192" y="452567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</a:t>
            </a:r>
            <a:r>
              <a:rPr lang="en-US" sz="2400" b="1" dirty="0"/>
              <a:t>A, </a:t>
            </a:r>
            <a:r>
              <a:rPr lang="en-US" sz="2400" b="1" dirty="0" err="1"/>
              <a:t>A</a:t>
            </a:r>
            <a:r>
              <a:rPr lang="en-US" sz="2400" b="1" baseline="-25000" dirty="0" err="1"/>
              <a:t>old</a:t>
            </a:r>
            <a:endParaRPr lang="en-US" sz="2400" dirty="0"/>
          </a:p>
          <a:p>
            <a:pPr algn="ctr"/>
            <a:r>
              <a:rPr lang="en-US" sz="2400" dirty="0"/>
              <a:t>B--, F++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83924" y="2018240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dirty="0"/>
              <a:t>++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75856" y="2358315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dirty="0"/>
              <a:t>--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84124" y="2025820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  <a:r>
              <a:rPr lang="en-US" sz="2400" dirty="0"/>
              <a:t>++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83968" y="2333052"/>
            <a:ext cx="106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  <a:r>
              <a:rPr lang="en-US" sz="2400" dirty="0"/>
              <a:t>--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04512" y="2000557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  <a:r>
              <a:rPr lang="en-US" sz="2400" dirty="0"/>
              <a:t>++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80112" y="2350352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  <a:r>
              <a:rPr lang="en-US" sz="2400" dirty="0"/>
              <a:t>--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35136" y="2017857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  <a:r>
              <a:rPr lang="en-US" sz="2400" dirty="0"/>
              <a:t>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16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187624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27784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43023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55765" y="2924944"/>
            <a:ext cx="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70011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42408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579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3" grpId="0" animBg="1"/>
      <p:bldP spid="13" grpId="1" animBg="1"/>
      <p:bldP spid="15" grpId="0" animBg="1"/>
      <p:bldP spid="15" grpId="1" animBg="1"/>
      <p:bldP spid="18" grpId="0" animBg="1"/>
      <p:bldP spid="20" grpId="0"/>
      <p:bldP spid="96" grpId="0"/>
      <p:bldP spid="97" grpId="0"/>
      <p:bldP spid="98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Calibri"/>
                <a:cs typeface="Calibri"/>
              </a:rPr>
              <a:t>Cycles in Reference Counting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Reference counting collectors employ one of 2 avenues to collect garbage cycles: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 backup tracing collector 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Trace all live objects and sweep the entire heap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Can also restore reference counts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 cycle collector 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Known as trial deletion</a:t>
            </a: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Calibri"/>
                <a:cs typeface="Calibri"/>
              </a:rPr>
              <a:t>Cycle Collection Basic Idea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Observation 1: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Garbage cycles can only be created when a </a:t>
            </a:r>
            <a:r>
              <a:rPr lang="en-US" dirty="0" err="1">
                <a:latin typeface="Calibri"/>
                <a:cs typeface="Calibri"/>
              </a:rPr>
              <a:t>rc</a:t>
            </a:r>
            <a:r>
              <a:rPr lang="en-US" dirty="0">
                <a:latin typeface="Calibri"/>
                <a:cs typeface="Calibri"/>
              </a:rPr>
              <a:t> is decremented to a non-zero value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Objects whose </a:t>
            </a:r>
            <a:r>
              <a:rPr lang="en-US" dirty="0" err="1">
                <a:latin typeface="Calibri"/>
                <a:cs typeface="Calibri"/>
              </a:rPr>
              <a:t>rc</a:t>
            </a:r>
            <a:r>
              <a:rPr lang="en-US" dirty="0">
                <a:latin typeface="Calibri"/>
                <a:cs typeface="Calibri"/>
              </a:rPr>
              <a:t> is decremented to a non-zero value become candidates</a:t>
            </a: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3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Cycle Collection Basic Idea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488" cy="4525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Sub-graph of O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graph of objects reachable from O</a:t>
            </a:r>
          </a:p>
          <a:p>
            <a:r>
              <a:rPr lang="en-US" sz="2800" dirty="0">
                <a:latin typeface="Calibri"/>
                <a:cs typeface="Calibri"/>
              </a:rPr>
              <a:t>External pointer (to a sub-graph)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a pointer from a non sub-graph object to a sub-graph object</a:t>
            </a:r>
          </a:p>
          <a:p>
            <a:r>
              <a:rPr lang="en-US" sz="2800" dirty="0">
                <a:latin typeface="Calibri"/>
                <a:cs typeface="Calibri"/>
              </a:rPr>
              <a:t>Internal pointer (of a sub-graph)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a pointer between 2 sub-graph objects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300788" y="2420664"/>
            <a:ext cx="2627312" cy="2376488"/>
            <a:chOff x="4105" y="1071"/>
            <a:chExt cx="1655" cy="1497"/>
          </a:xfrm>
        </p:grpSpPr>
        <p:sp>
          <p:nvSpPr>
            <p:cNvPr id="7" name="Line 22"/>
            <p:cNvSpPr>
              <a:spLocks noChangeShapeType="1"/>
            </p:cNvSpPr>
            <p:nvPr/>
          </p:nvSpPr>
          <p:spPr bwMode="auto">
            <a:xfrm flipH="1">
              <a:off x="4105" y="1071"/>
              <a:ext cx="725" cy="149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4830" y="1071"/>
              <a:ext cx="930" cy="149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4105" y="2568"/>
              <a:ext cx="1655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6516688" y="2852464"/>
            <a:ext cx="1871662" cy="1800225"/>
            <a:chOff x="4105" y="1298"/>
            <a:chExt cx="1179" cy="1134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4105" y="1298"/>
              <a:ext cx="1179" cy="1134"/>
              <a:chOff x="4105" y="1298"/>
              <a:chExt cx="1179" cy="1134"/>
            </a:xfrm>
          </p:grpSpPr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4604" y="1298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4422" y="1752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o1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4876" y="1752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o2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4694" y="2205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o4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5057" y="2205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o5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8" name="Oval 10"/>
              <p:cNvSpPr>
                <a:spLocks noChangeArrowheads="1"/>
              </p:cNvSpPr>
              <p:nvPr/>
            </p:nvSpPr>
            <p:spPr bwMode="auto">
              <a:xfrm>
                <a:off x="4105" y="1298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a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9" name="Oval 11"/>
              <p:cNvSpPr>
                <a:spLocks noChangeArrowheads="1"/>
              </p:cNvSpPr>
              <p:nvPr/>
            </p:nvSpPr>
            <p:spPr bwMode="auto">
              <a:xfrm>
                <a:off x="4332" y="2205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o3</a:t>
                </a:r>
                <a:endParaRPr lang="he-IL">
                  <a:cs typeface="Times New Roman" charset="0"/>
                </a:endParaRPr>
              </a:p>
            </p:txBody>
          </p:sp>
          <p:cxnSp>
            <p:nvCxnSpPr>
              <p:cNvPr id="20" name="AutoShape 14"/>
              <p:cNvCxnSpPr>
                <a:cxnSpLocks noChangeShapeType="1"/>
                <a:stCxn id="13" idx="5"/>
                <a:endCxn id="15" idx="0"/>
              </p:cNvCxnSpPr>
              <p:nvPr/>
            </p:nvCxnSpPr>
            <p:spPr bwMode="auto">
              <a:xfrm>
                <a:off x="4798" y="1498"/>
                <a:ext cx="192" cy="2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5"/>
              <p:cNvCxnSpPr>
                <a:cxnSpLocks noChangeShapeType="1"/>
                <a:stCxn id="15" idx="4"/>
                <a:endCxn id="17" idx="0"/>
              </p:cNvCxnSpPr>
              <p:nvPr/>
            </p:nvCxnSpPr>
            <p:spPr bwMode="auto">
              <a:xfrm>
                <a:off x="4990" y="1985"/>
                <a:ext cx="181" cy="21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6"/>
              <p:cNvCxnSpPr>
                <a:cxnSpLocks noChangeShapeType="1"/>
              </p:cNvCxnSpPr>
              <p:nvPr/>
            </p:nvCxnSpPr>
            <p:spPr bwMode="auto">
              <a:xfrm flipH="1">
                <a:off x="4785" y="1985"/>
                <a:ext cx="182" cy="21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7"/>
              <p:cNvCxnSpPr>
                <a:cxnSpLocks noChangeShapeType="1"/>
                <a:stCxn id="14" idx="4"/>
                <a:endCxn id="19" idx="0"/>
              </p:cNvCxnSpPr>
              <p:nvPr/>
            </p:nvCxnSpPr>
            <p:spPr bwMode="auto">
              <a:xfrm flipH="1">
                <a:off x="4446" y="1985"/>
                <a:ext cx="90" cy="21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19"/>
              <p:cNvCxnSpPr>
                <a:cxnSpLocks noChangeShapeType="1"/>
                <a:stCxn id="18" idx="4"/>
                <a:endCxn id="19" idx="1"/>
              </p:cNvCxnSpPr>
              <p:nvPr/>
            </p:nvCxnSpPr>
            <p:spPr bwMode="auto">
              <a:xfrm>
                <a:off x="4219" y="1531"/>
                <a:ext cx="146" cy="7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0"/>
              <p:cNvCxnSpPr>
                <a:cxnSpLocks noChangeShapeType="1"/>
                <a:stCxn id="13" idx="3"/>
                <a:endCxn id="14" idx="0"/>
              </p:cNvCxnSpPr>
              <p:nvPr/>
            </p:nvCxnSpPr>
            <p:spPr bwMode="auto">
              <a:xfrm flipH="1">
                <a:off x="4536" y="1498"/>
                <a:ext cx="101" cy="2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" name="AutoShape 34"/>
            <p:cNvCxnSpPr>
              <a:cxnSpLocks noChangeShapeType="1"/>
              <a:stCxn id="14" idx="7"/>
              <a:endCxn id="13" idx="4"/>
            </p:cNvCxnSpPr>
            <p:nvPr/>
          </p:nvCxnSpPr>
          <p:spPr bwMode="auto">
            <a:xfrm flipV="1">
              <a:off x="4616" y="1531"/>
              <a:ext cx="102" cy="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6" name="AutoShape 38"/>
          <p:cNvCxnSpPr>
            <a:cxnSpLocks noChangeShapeType="1"/>
          </p:cNvCxnSpPr>
          <p:nvPr/>
        </p:nvCxnSpPr>
        <p:spPr bwMode="auto">
          <a:xfrm>
            <a:off x="6716713" y="3212827"/>
            <a:ext cx="231775" cy="111283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9"/>
          <p:cNvCxnSpPr>
            <a:cxnSpLocks noChangeShapeType="1"/>
          </p:cNvCxnSpPr>
          <p:nvPr/>
        </p:nvCxnSpPr>
        <p:spPr bwMode="auto">
          <a:xfrm flipH="1">
            <a:off x="7596188" y="3933552"/>
            <a:ext cx="288925" cy="33972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894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Reference Counting vs.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Advantages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>
                <a:latin typeface="Calibri"/>
                <a:cs typeface="Calibri"/>
              </a:rPr>
              <a:t>Immediate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>
                <a:latin typeface="Calibri"/>
                <a:cs typeface="Calibri"/>
              </a:rPr>
              <a:t>Object-local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>
                <a:latin typeface="Calibri"/>
                <a:cs typeface="Calibri"/>
              </a:rPr>
              <a:t>Overhead distributed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>
                <a:latin typeface="Calibri"/>
                <a:cs typeface="Calibri"/>
              </a:rPr>
              <a:t>Very simple </a:t>
            </a:r>
            <a:r>
              <a:rPr lang="en-US" sz="2400" dirty="0">
                <a:solidFill>
                  <a:schemeClr val="bg2"/>
                </a:solidFill>
                <a:latin typeface="Calibri"/>
                <a:cs typeface="Calibri"/>
              </a:rPr>
              <a:t>Trivial implementation for naïve RC</a:t>
            </a:r>
          </a:p>
          <a:p>
            <a:r>
              <a:rPr lang="en-US" sz="2800" dirty="0">
                <a:latin typeface="Calibri"/>
                <a:cs typeface="Calibri"/>
              </a:rPr>
              <a:t>Disadvantages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400" dirty="0">
                <a:latin typeface="Calibri"/>
                <a:cs typeface="Calibri"/>
              </a:rPr>
              <a:t>Maintain count </a:t>
            </a:r>
            <a:r>
              <a:rPr lang="en-US" sz="2400" dirty="0">
                <a:solidFill>
                  <a:srgbClr val="808080"/>
                </a:solidFill>
                <a:latin typeface="Calibri"/>
                <a:cs typeface="Calibri"/>
              </a:rPr>
              <a:t>Time and space overheads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400" dirty="0">
                <a:latin typeface="Calibri"/>
                <a:cs typeface="Calibri"/>
              </a:rPr>
              <a:t>Cycles </a:t>
            </a:r>
            <a:r>
              <a:rPr lang="en-US" sz="2400" dirty="0">
                <a:solidFill>
                  <a:srgbClr val="808080"/>
                </a:solidFill>
                <a:latin typeface="Calibri"/>
                <a:cs typeface="Calibri"/>
              </a:rPr>
              <a:t>Can’t be collected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400" dirty="0">
                <a:latin typeface="Calibri"/>
                <a:cs typeface="Calibri"/>
              </a:rPr>
              <a:t>Complex </a:t>
            </a:r>
            <a:r>
              <a:rPr lang="en-US" sz="2400" dirty="0">
                <a:solidFill>
                  <a:srgbClr val="808080"/>
                </a:solidFill>
                <a:latin typeface="Calibri"/>
                <a:cs typeface="Calibri"/>
              </a:rPr>
              <a:t>High performance implementation about as complex as tracing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6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Cycle Collection Basic Idea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Observation 2: 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In a garbage cycle all the reference counts are due to internal pointer of the cycle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For each candidate’s sub-graph, check if external pointers point to this sub-graph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37072-DC3C-2B4C-A972-D2BA59B2B8B5}" type="slidenum">
              <a:rPr lang="he-IL"/>
              <a:pPr>
                <a:defRPr/>
              </a:pPr>
              <a:t>21</a:t>
            </a:fld>
            <a:endParaRPr lang="he-IL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latin typeface="Calibri"/>
                <a:cs typeface="Calibri"/>
              </a:rPr>
              <a:t>Counts for External Pointers Only</a:t>
            </a:r>
          </a:p>
        </p:txBody>
      </p:sp>
      <p:grpSp>
        <p:nvGrpSpPr>
          <p:cNvPr id="11267" name="Group 95"/>
          <p:cNvGrpSpPr>
            <a:grpSpLocks/>
          </p:cNvGrpSpPr>
          <p:nvPr/>
        </p:nvGrpSpPr>
        <p:grpSpPr bwMode="auto">
          <a:xfrm>
            <a:off x="611188" y="1963738"/>
            <a:ext cx="1520825" cy="3552825"/>
            <a:chOff x="703" y="1117"/>
            <a:chExt cx="958" cy="2238"/>
          </a:xfrm>
        </p:grpSpPr>
        <p:sp>
          <p:nvSpPr>
            <p:cNvPr id="285792" name="Line 96"/>
            <p:cNvSpPr>
              <a:spLocks noChangeShapeType="1"/>
            </p:cNvSpPr>
            <p:nvPr/>
          </p:nvSpPr>
          <p:spPr bwMode="auto">
            <a:xfrm>
              <a:off x="1429" y="1117"/>
              <a:ext cx="0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cxnSp>
          <p:nvCxnSpPr>
            <p:cNvPr id="285793" name="AutoShape 97"/>
            <p:cNvCxnSpPr>
              <a:cxnSpLocks noChangeShapeType="1"/>
            </p:cNvCxnSpPr>
            <p:nvPr/>
          </p:nvCxnSpPr>
          <p:spPr bwMode="auto">
            <a:xfrm rot="5400000" flipV="1">
              <a:off x="1166" y="2974"/>
              <a:ext cx="1" cy="295"/>
            </a:xfrm>
            <a:prstGeom prst="curvedConnector3">
              <a:avLst>
                <a:gd name="adj1" fmla="val -186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5794" name="AutoShape 98"/>
            <p:cNvCxnSpPr>
              <a:cxnSpLocks noChangeShapeType="1"/>
              <a:stCxn id="285804" idx="4"/>
            </p:cNvCxnSpPr>
            <p:nvPr/>
          </p:nvCxnSpPr>
          <p:spPr bwMode="auto">
            <a:xfrm rot="5400000">
              <a:off x="761" y="2923"/>
              <a:ext cx="31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5795" name="AutoShape 99"/>
            <p:cNvCxnSpPr>
              <a:cxnSpLocks noChangeShapeType="1"/>
            </p:cNvCxnSpPr>
            <p:nvPr/>
          </p:nvCxnSpPr>
          <p:spPr bwMode="auto">
            <a:xfrm rot="5400000">
              <a:off x="1166" y="3179"/>
              <a:ext cx="1" cy="295"/>
            </a:xfrm>
            <a:prstGeom prst="curvedConnector3">
              <a:avLst>
                <a:gd name="adj1" fmla="val 186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337" name="Group 100"/>
            <p:cNvGrpSpPr>
              <a:grpSpLocks/>
            </p:cNvGrpSpPr>
            <p:nvPr/>
          </p:nvGrpSpPr>
          <p:grpSpPr bwMode="auto">
            <a:xfrm>
              <a:off x="703" y="1207"/>
              <a:ext cx="958" cy="2148"/>
              <a:chOff x="703" y="1207"/>
              <a:chExt cx="958" cy="2148"/>
            </a:xfrm>
          </p:grpSpPr>
          <p:grpSp>
            <p:nvGrpSpPr>
              <p:cNvPr id="11341" name="Group 101"/>
              <p:cNvGrpSpPr>
                <a:grpSpLocks/>
              </p:cNvGrpSpPr>
              <p:nvPr/>
            </p:nvGrpSpPr>
            <p:grpSpPr bwMode="auto">
              <a:xfrm>
                <a:off x="1202" y="1207"/>
                <a:ext cx="363" cy="488"/>
                <a:chOff x="1202" y="1207"/>
                <a:chExt cx="363" cy="488"/>
              </a:xfrm>
            </p:grpSpPr>
            <p:sp>
              <p:nvSpPr>
                <p:cNvPr id="285798" name="Oval 102"/>
                <p:cNvSpPr>
                  <a:spLocks noChangeArrowheads="1"/>
                </p:cNvSpPr>
                <p:nvPr/>
              </p:nvSpPr>
              <p:spPr bwMode="auto">
                <a:xfrm>
                  <a:off x="1277" y="1406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1</a:t>
                  </a:r>
                </a:p>
              </p:txBody>
            </p:sp>
            <p:sp>
              <p:nvSpPr>
                <p:cNvPr id="28579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202" y="1207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r</a:t>
                  </a:r>
                </a:p>
              </p:txBody>
            </p:sp>
          </p:grpSp>
          <p:grpSp>
            <p:nvGrpSpPr>
              <p:cNvPr id="11342" name="Group 104"/>
              <p:cNvGrpSpPr>
                <a:grpSpLocks/>
              </p:cNvGrpSpPr>
              <p:nvPr/>
            </p:nvGrpSpPr>
            <p:grpSpPr bwMode="auto">
              <a:xfrm>
                <a:off x="773" y="1743"/>
                <a:ext cx="288" cy="468"/>
                <a:chOff x="773" y="1743"/>
                <a:chExt cx="288" cy="468"/>
              </a:xfrm>
            </p:grpSpPr>
            <p:sp>
              <p:nvSpPr>
                <p:cNvPr id="285801" name="Oval 105"/>
                <p:cNvSpPr>
                  <a:spLocks noChangeArrowheads="1"/>
                </p:cNvSpPr>
                <p:nvPr/>
              </p:nvSpPr>
              <p:spPr bwMode="auto">
                <a:xfrm>
                  <a:off x="773" y="1743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  <p:sp>
              <p:nvSpPr>
                <p:cNvPr id="28580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828" y="1979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a</a:t>
                  </a:r>
                </a:p>
              </p:txBody>
            </p:sp>
          </p:grpSp>
          <p:grpSp>
            <p:nvGrpSpPr>
              <p:cNvPr id="11343" name="Group 107"/>
              <p:cNvGrpSpPr>
                <a:grpSpLocks/>
              </p:cNvGrpSpPr>
              <p:nvPr/>
            </p:nvGrpSpPr>
            <p:grpSpPr bwMode="auto">
              <a:xfrm>
                <a:off x="773" y="2291"/>
                <a:ext cx="288" cy="476"/>
                <a:chOff x="773" y="2291"/>
                <a:chExt cx="288" cy="476"/>
              </a:xfrm>
            </p:grpSpPr>
            <p:sp>
              <p:nvSpPr>
                <p:cNvPr id="285804" name="Oval 108"/>
                <p:cNvSpPr>
                  <a:spLocks noChangeArrowheads="1"/>
                </p:cNvSpPr>
                <p:nvPr/>
              </p:nvSpPr>
              <p:spPr bwMode="auto">
                <a:xfrm>
                  <a:off x="773" y="2478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1</a:t>
                  </a:r>
                </a:p>
              </p:txBody>
            </p:sp>
            <p:sp>
              <p:nvSpPr>
                <p:cNvPr id="28580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828" y="2291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b</a:t>
                  </a:r>
                </a:p>
              </p:txBody>
            </p:sp>
          </p:grpSp>
          <p:grpSp>
            <p:nvGrpSpPr>
              <p:cNvPr id="11344" name="Group 110"/>
              <p:cNvGrpSpPr>
                <a:grpSpLocks/>
              </p:cNvGrpSpPr>
              <p:nvPr/>
            </p:nvGrpSpPr>
            <p:grpSpPr bwMode="auto">
              <a:xfrm>
                <a:off x="703" y="2914"/>
                <a:ext cx="363" cy="441"/>
                <a:chOff x="703" y="2914"/>
                <a:chExt cx="363" cy="441"/>
              </a:xfrm>
            </p:grpSpPr>
            <p:sp>
              <p:nvSpPr>
                <p:cNvPr id="28580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703" y="2914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c</a:t>
                  </a:r>
                </a:p>
              </p:txBody>
            </p:sp>
            <p:sp>
              <p:nvSpPr>
                <p:cNvPr id="285808" name="Oval 112"/>
                <p:cNvSpPr>
                  <a:spLocks noChangeArrowheads="1"/>
                </p:cNvSpPr>
                <p:nvPr/>
              </p:nvSpPr>
              <p:spPr bwMode="auto">
                <a:xfrm>
                  <a:off x="778" y="3067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</p:grpSp>
          <p:grpSp>
            <p:nvGrpSpPr>
              <p:cNvPr id="11345" name="Group 113"/>
              <p:cNvGrpSpPr>
                <a:grpSpLocks/>
              </p:cNvGrpSpPr>
              <p:nvPr/>
            </p:nvGrpSpPr>
            <p:grpSpPr bwMode="auto">
              <a:xfrm>
                <a:off x="1277" y="2914"/>
                <a:ext cx="384" cy="441"/>
                <a:chOff x="1277" y="2914"/>
                <a:chExt cx="384" cy="441"/>
              </a:xfrm>
            </p:grpSpPr>
            <p:sp>
              <p:nvSpPr>
                <p:cNvPr id="28581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469" y="2914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d</a:t>
                  </a:r>
                </a:p>
              </p:txBody>
            </p:sp>
            <p:sp>
              <p:nvSpPr>
                <p:cNvPr id="285811" name="Oval 115"/>
                <p:cNvSpPr>
                  <a:spLocks noChangeArrowheads="1"/>
                </p:cNvSpPr>
                <p:nvPr/>
              </p:nvSpPr>
              <p:spPr bwMode="auto">
                <a:xfrm>
                  <a:off x="1277" y="3067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</p:grpSp>
        </p:grpSp>
        <p:cxnSp>
          <p:nvCxnSpPr>
            <p:cNvPr id="285812" name="AutoShape 116"/>
            <p:cNvCxnSpPr>
              <a:cxnSpLocks noChangeShapeType="1"/>
              <a:stCxn id="285801" idx="2"/>
              <a:endCxn id="285804" idx="2"/>
            </p:cNvCxnSpPr>
            <p:nvPr/>
          </p:nvCxnSpPr>
          <p:spPr bwMode="auto">
            <a:xfrm rot="10800000" flipH="1" flipV="1">
              <a:off x="773" y="1888"/>
              <a:ext cx="1" cy="735"/>
            </a:xfrm>
            <a:prstGeom prst="curvedConnector3">
              <a:avLst>
                <a:gd name="adj1" fmla="val -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5813" name="AutoShape 117"/>
            <p:cNvCxnSpPr>
              <a:cxnSpLocks noChangeShapeType="1"/>
              <a:stCxn id="285804" idx="6"/>
              <a:endCxn id="285801" idx="6"/>
            </p:cNvCxnSpPr>
            <p:nvPr/>
          </p:nvCxnSpPr>
          <p:spPr bwMode="auto">
            <a:xfrm flipV="1">
              <a:off x="1061" y="1888"/>
              <a:ext cx="1" cy="735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5814" name="AutoShape 118"/>
            <p:cNvCxnSpPr>
              <a:cxnSpLocks noChangeShapeType="1"/>
              <a:stCxn id="285798" idx="4"/>
              <a:endCxn id="285811" idx="0"/>
            </p:cNvCxnSpPr>
            <p:nvPr/>
          </p:nvCxnSpPr>
          <p:spPr bwMode="auto">
            <a:xfrm rot="5400000">
              <a:off x="735" y="2381"/>
              <a:ext cx="13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85839" name="AutoShape 143"/>
          <p:cNvCxnSpPr>
            <a:cxnSpLocks noChangeShapeType="1"/>
          </p:cNvCxnSpPr>
          <p:nvPr/>
        </p:nvCxnSpPr>
        <p:spPr bwMode="auto">
          <a:xfrm rot="10800000" flipV="1">
            <a:off x="900113" y="2636838"/>
            <a:ext cx="571500" cy="3048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5781" name="Oval 85"/>
          <p:cNvSpPr>
            <a:spLocks noChangeArrowheads="1"/>
          </p:cNvSpPr>
          <p:nvPr/>
        </p:nvSpPr>
        <p:spPr bwMode="auto">
          <a:xfrm>
            <a:off x="5651500" y="4868863"/>
            <a:ext cx="1512888" cy="936625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285866" name="AutoShape 170"/>
          <p:cNvSpPr>
            <a:spLocks/>
          </p:cNvSpPr>
          <p:nvPr/>
        </p:nvSpPr>
        <p:spPr bwMode="auto">
          <a:xfrm>
            <a:off x="7524750" y="4581525"/>
            <a:ext cx="1223963" cy="792163"/>
          </a:xfrm>
          <a:prstGeom prst="borderCallout1">
            <a:avLst>
              <a:gd name="adj1" fmla="val 14431"/>
              <a:gd name="adj2" fmla="val -6227"/>
              <a:gd name="adj3" fmla="val 78157"/>
              <a:gd name="adj4" fmla="val -29833"/>
            </a:avLst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>
                <a:cs typeface="Times New Roman" charset="0"/>
              </a:rPr>
              <a:t>Not a garbage cycle</a:t>
            </a:r>
            <a:endParaRPr lang="he-IL">
              <a:cs typeface="Times New Roman" charset="0"/>
            </a:endParaRPr>
          </a:p>
        </p:txBody>
      </p:sp>
      <p:grpSp>
        <p:nvGrpSpPr>
          <p:cNvPr id="285873" name="Group 177"/>
          <p:cNvGrpSpPr>
            <a:grpSpLocks/>
          </p:cNvGrpSpPr>
          <p:nvPr/>
        </p:nvGrpSpPr>
        <p:grpSpPr bwMode="auto">
          <a:xfrm>
            <a:off x="5435600" y="2924175"/>
            <a:ext cx="2989263" cy="1800225"/>
            <a:chOff x="3424" y="1842"/>
            <a:chExt cx="1883" cy="1134"/>
          </a:xfrm>
        </p:grpSpPr>
        <p:sp>
          <p:nvSpPr>
            <p:cNvPr id="285775" name="Oval 79"/>
            <p:cNvSpPr>
              <a:spLocks noChangeArrowheads="1"/>
            </p:cNvSpPr>
            <p:nvPr/>
          </p:nvSpPr>
          <p:spPr bwMode="auto">
            <a:xfrm>
              <a:off x="3424" y="1842"/>
              <a:ext cx="681" cy="11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285867" name="AutoShape 171"/>
            <p:cNvSpPr>
              <a:spLocks/>
            </p:cNvSpPr>
            <p:nvPr/>
          </p:nvSpPr>
          <p:spPr bwMode="auto">
            <a:xfrm>
              <a:off x="4536" y="1983"/>
              <a:ext cx="771" cy="499"/>
            </a:xfrm>
            <a:prstGeom prst="borderCallout1">
              <a:avLst>
                <a:gd name="adj1" fmla="val 14431"/>
                <a:gd name="adj2" fmla="val -6227"/>
                <a:gd name="adj3" fmla="val 68134"/>
                <a:gd name="adj4" fmla="val -62255"/>
              </a:avLst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>
                  <a:cs typeface="Times New Roman" charset="0"/>
                </a:rPr>
                <a:t>a garbage cycle</a:t>
              </a:r>
              <a:endParaRPr lang="he-IL">
                <a:cs typeface="Times New Roman" charset="0"/>
              </a:endParaRPr>
            </a:p>
          </p:txBody>
        </p:sp>
      </p:grpSp>
      <p:grpSp>
        <p:nvGrpSpPr>
          <p:cNvPr id="285870" name="Group 174"/>
          <p:cNvGrpSpPr>
            <a:grpSpLocks/>
          </p:cNvGrpSpPr>
          <p:nvPr/>
        </p:nvGrpSpPr>
        <p:grpSpPr bwMode="auto">
          <a:xfrm>
            <a:off x="2268538" y="1963738"/>
            <a:ext cx="2455862" cy="4633912"/>
            <a:chOff x="1429" y="1237"/>
            <a:chExt cx="1547" cy="2919"/>
          </a:xfrm>
        </p:grpSpPr>
        <p:grpSp>
          <p:nvGrpSpPr>
            <p:cNvPr id="11305" name="Group 119"/>
            <p:cNvGrpSpPr>
              <a:grpSpLocks/>
            </p:cNvGrpSpPr>
            <p:nvPr/>
          </p:nvGrpSpPr>
          <p:grpSpPr bwMode="auto">
            <a:xfrm>
              <a:off x="2018" y="1237"/>
              <a:ext cx="958" cy="2238"/>
              <a:chOff x="703" y="1117"/>
              <a:chExt cx="958" cy="2238"/>
            </a:xfrm>
          </p:grpSpPr>
          <p:sp>
            <p:nvSpPr>
              <p:cNvPr id="285816" name="Line 120"/>
              <p:cNvSpPr>
                <a:spLocks noChangeShapeType="1"/>
              </p:cNvSpPr>
              <p:nvPr/>
            </p:nvSpPr>
            <p:spPr bwMode="auto">
              <a:xfrm>
                <a:off x="1429" y="1117"/>
                <a:ext cx="0" cy="2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Times New Roman" charset="0"/>
                </a:endParaRPr>
              </a:p>
            </p:txBody>
          </p:sp>
          <p:cxnSp>
            <p:nvCxnSpPr>
              <p:cNvPr id="285817" name="AutoShape 121"/>
              <p:cNvCxnSpPr>
                <a:cxnSpLocks noChangeShapeType="1"/>
              </p:cNvCxnSpPr>
              <p:nvPr/>
            </p:nvCxnSpPr>
            <p:spPr bwMode="auto">
              <a:xfrm rot="5400000" flipV="1">
                <a:off x="1166" y="2974"/>
                <a:ext cx="1" cy="295"/>
              </a:xfrm>
              <a:prstGeom prst="curvedConnector3">
                <a:avLst>
                  <a:gd name="adj1" fmla="val -186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18" name="AutoShape 122"/>
              <p:cNvCxnSpPr>
                <a:cxnSpLocks noChangeShapeType="1"/>
                <a:stCxn id="285828" idx="4"/>
              </p:cNvCxnSpPr>
              <p:nvPr/>
            </p:nvCxnSpPr>
            <p:spPr bwMode="auto">
              <a:xfrm rot="5400000">
                <a:off x="761" y="2923"/>
                <a:ext cx="31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19" name="AutoShape 123"/>
              <p:cNvCxnSpPr>
                <a:cxnSpLocks noChangeShapeType="1"/>
              </p:cNvCxnSpPr>
              <p:nvPr/>
            </p:nvCxnSpPr>
            <p:spPr bwMode="auto">
              <a:xfrm rot="5400000">
                <a:off x="1166" y="3179"/>
                <a:ext cx="1" cy="295"/>
              </a:xfrm>
              <a:prstGeom prst="curvedConnector3">
                <a:avLst>
                  <a:gd name="adj1" fmla="val 186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312" name="Group 124"/>
              <p:cNvGrpSpPr>
                <a:grpSpLocks/>
              </p:cNvGrpSpPr>
              <p:nvPr/>
            </p:nvGrpSpPr>
            <p:grpSpPr bwMode="auto">
              <a:xfrm>
                <a:off x="703" y="1207"/>
                <a:ext cx="958" cy="2148"/>
                <a:chOff x="703" y="1207"/>
                <a:chExt cx="958" cy="2148"/>
              </a:xfrm>
            </p:grpSpPr>
            <p:grpSp>
              <p:nvGrpSpPr>
                <p:cNvPr id="11316" name="Group 125"/>
                <p:cNvGrpSpPr>
                  <a:grpSpLocks/>
                </p:cNvGrpSpPr>
                <p:nvPr/>
              </p:nvGrpSpPr>
              <p:grpSpPr bwMode="auto">
                <a:xfrm>
                  <a:off x="1202" y="1207"/>
                  <a:ext cx="363" cy="488"/>
                  <a:chOff x="1202" y="1207"/>
                  <a:chExt cx="363" cy="488"/>
                </a:xfrm>
              </p:grpSpPr>
              <p:sp>
                <p:nvSpPr>
                  <p:cNvPr id="285822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1277" y="1406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  <p:sp>
                <p:nvSpPr>
                  <p:cNvPr id="285823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2" y="1207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r</a:t>
                    </a:r>
                  </a:p>
                </p:txBody>
              </p:sp>
            </p:grpSp>
            <p:grpSp>
              <p:nvGrpSpPr>
                <p:cNvPr id="11317" name="Group 128"/>
                <p:cNvGrpSpPr>
                  <a:grpSpLocks/>
                </p:cNvGrpSpPr>
                <p:nvPr/>
              </p:nvGrpSpPr>
              <p:grpSpPr bwMode="auto">
                <a:xfrm>
                  <a:off x="773" y="1743"/>
                  <a:ext cx="288" cy="468"/>
                  <a:chOff x="773" y="1743"/>
                  <a:chExt cx="288" cy="468"/>
                </a:xfrm>
              </p:grpSpPr>
              <p:sp>
                <p:nvSpPr>
                  <p:cNvPr id="285825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73" y="1743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  <p:sp>
                <p:nvSpPr>
                  <p:cNvPr id="285826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8" y="1979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11318" name="Group 131"/>
                <p:cNvGrpSpPr>
                  <a:grpSpLocks/>
                </p:cNvGrpSpPr>
                <p:nvPr/>
              </p:nvGrpSpPr>
              <p:grpSpPr bwMode="auto">
                <a:xfrm>
                  <a:off x="773" y="2291"/>
                  <a:ext cx="288" cy="476"/>
                  <a:chOff x="773" y="2291"/>
                  <a:chExt cx="288" cy="476"/>
                </a:xfrm>
              </p:grpSpPr>
              <p:sp>
                <p:nvSpPr>
                  <p:cNvPr id="285828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478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  <p:sp>
                <p:nvSpPr>
                  <p:cNvPr id="285829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8" y="2291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11319" name="Group 134"/>
                <p:cNvGrpSpPr>
                  <a:grpSpLocks/>
                </p:cNvGrpSpPr>
                <p:nvPr/>
              </p:nvGrpSpPr>
              <p:grpSpPr bwMode="auto">
                <a:xfrm>
                  <a:off x="703" y="2914"/>
                  <a:ext cx="363" cy="441"/>
                  <a:chOff x="703" y="2914"/>
                  <a:chExt cx="363" cy="441"/>
                </a:xfrm>
              </p:grpSpPr>
              <p:sp>
                <p:nvSpPr>
                  <p:cNvPr id="285831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3" y="2914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c</a:t>
                    </a:r>
                  </a:p>
                </p:txBody>
              </p:sp>
              <p:sp>
                <p:nvSpPr>
                  <p:cNvPr id="285832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778" y="3067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1320" name="Group 137"/>
                <p:cNvGrpSpPr>
                  <a:grpSpLocks/>
                </p:cNvGrpSpPr>
                <p:nvPr/>
              </p:nvGrpSpPr>
              <p:grpSpPr bwMode="auto">
                <a:xfrm>
                  <a:off x="1277" y="2914"/>
                  <a:ext cx="384" cy="441"/>
                  <a:chOff x="1277" y="2914"/>
                  <a:chExt cx="384" cy="441"/>
                </a:xfrm>
              </p:grpSpPr>
              <p:sp>
                <p:nvSpPr>
                  <p:cNvPr id="285834" name="Text Box 1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69" y="2914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85835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1277" y="3067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2</a:t>
                    </a:r>
                  </a:p>
                </p:txBody>
              </p:sp>
            </p:grpSp>
          </p:grpSp>
          <p:cxnSp>
            <p:nvCxnSpPr>
              <p:cNvPr id="285836" name="AutoShape 140"/>
              <p:cNvCxnSpPr>
                <a:cxnSpLocks noChangeShapeType="1"/>
                <a:stCxn id="285825" idx="2"/>
                <a:endCxn id="285828" idx="2"/>
              </p:cNvCxnSpPr>
              <p:nvPr/>
            </p:nvCxnSpPr>
            <p:spPr bwMode="auto">
              <a:xfrm rot="10800000" flipH="1" flipV="1">
                <a:off x="773" y="1888"/>
                <a:ext cx="1" cy="735"/>
              </a:xfrm>
              <a:prstGeom prst="curvedConnector3">
                <a:avLst>
                  <a:gd name="adj1" fmla="val -144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37" name="AutoShape 141"/>
              <p:cNvCxnSpPr>
                <a:cxnSpLocks noChangeShapeType="1"/>
                <a:stCxn id="285828" idx="6"/>
                <a:endCxn id="285825" idx="6"/>
              </p:cNvCxnSpPr>
              <p:nvPr/>
            </p:nvCxnSpPr>
            <p:spPr bwMode="auto">
              <a:xfrm flipV="1">
                <a:off x="1061" y="1888"/>
                <a:ext cx="1" cy="735"/>
              </a:xfrm>
              <a:prstGeom prst="curvedConnector3">
                <a:avLst>
                  <a:gd name="adj1" fmla="val 144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38" name="AutoShape 142"/>
              <p:cNvCxnSpPr>
                <a:cxnSpLocks noChangeShapeType="1"/>
                <a:stCxn id="285822" idx="4"/>
                <a:endCxn id="285835" idx="0"/>
              </p:cNvCxnSpPr>
              <p:nvPr/>
            </p:nvCxnSpPr>
            <p:spPr bwMode="auto">
              <a:xfrm rot="5400000">
                <a:off x="735" y="2381"/>
                <a:ext cx="137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5864" name="Text Box 168"/>
            <p:cNvSpPr txBox="1">
              <a:spLocks noChangeArrowheads="1"/>
            </p:cNvSpPr>
            <p:nvPr/>
          </p:nvSpPr>
          <p:spPr bwMode="auto">
            <a:xfrm>
              <a:off x="1973" y="3786"/>
              <a:ext cx="862" cy="37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cs typeface="Times New Roman" charset="0"/>
                </a:rPr>
                <a:t>edge r-&gt;a deleted</a:t>
              </a:r>
              <a:endParaRPr lang="he-IL">
                <a:cs typeface="Times New Roman" charset="0"/>
              </a:endParaRPr>
            </a:p>
          </p:txBody>
        </p:sp>
        <p:sp>
          <p:nvSpPr>
            <p:cNvPr id="285868" name="AutoShape 172"/>
            <p:cNvSpPr>
              <a:spLocks noChangeArrowheads="1"/>
            </p:cNvSpPr>
            <p:nvPr/>
          </p:nvSpPr>
          <p:spPr bwMode="auto">
            <a:xfrm>
              <a:off x="1429" y="2238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grpSp>
        <p:nvGrpSpPr>
          <p:cNvPr id="285871" name="Group 175"/>
          <p:cNvGrpSpPr>
            <a:grpSpLocks/>
          </p:cNvGrpSpPr>
          <p:nvPr/>
        </p:nvGrpSpPr>
        <p:grpSpPr bwMode="auto">
          <a:xfrm>
            <a:off x="4683125" y="1989138"/>
            <a:ext cx="2625725" cy="4752975"/>
            <a:chOff x="2950" y="1253"/>
            <a:chExt cx="1654" cy="2994"/>
          </a:xfrm>
        </p:grpSpPr>
        <p:grpSp>
          <p:nvGrpSpPr>
            <p:cNvPr id="11279" name="Group 144"/>
            <p:cNvGrpSpPr>
              <a:grpSpLocks/>
            </p:cNvGrpSpPr>
            <p:nvPr/>
          </p:nvGrpSpPr>
          <p:grpSpPr bwMode="auto">
            <a:xfrm>
              <a:off x="3555" y="1253"/>
              <a:ext cx="958" cy="2238"/>
              <a:chOff x="703" y="1117"/>
              <a:chExt cx="958" cy="2238"/>
            </a:xfrm>
          </p:grpSpPr>
          <p:sp>
            <p:nvSpPr>
              <p:cNvPr id="285841" name="Line 145"/>
              <p:cNvSpPr>
                <a:spLocks noChangeShapeType="1"/>
              </p:cNvSpPr>
              <p:nvPr/>
            </p:nvSpPr>
            <p:spPr bwMode="auto">
              <a:xfrm>
                <a:off x="1429" y="1117"/>
                <a:ext cx="0" cy="2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Times New Roman" charset="0"/>
                </a:endParaRPr>
              </a:p>
            </p:txBody>
          </p:sp>
          <p:cxnSp>
            <p:nvCxnSpPr>
              <p:cNvPr id="285842" name="AutoShape 146"/>
              <p:cNvCxnSpPr>
                <a:cxnSpLocks noChangeShapeType="1"/>
              </p:cNvCxnSpPr>
              <p:nvPr/>
            </p:nvCxnSpPr>
            <p:spPr bwMode="auto">
              <a:xfrm rot="5400000" flipV="1">
                <a:off x="1166" y="2974"/>
                <a:ext cx="1" cy="295"/>
              </a:xfrm>
              <a:prstGeom prst="curvedConnector3">
                <a:avLst>
                  <a:gd name="adj1" fmla="val -186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43" name="AutoShape 147"/>
              <p:cNvCxnSpPr>
                <a:cxnSpLocks noChangeShapeType="1"/>
                <a:stCxn id="285853" idx="4"/>
              </p:cNvCxnSpPr>
              <p:nvPr/>
            </p:nvCxnSpPr>
            <p:spPr bwMode="auto">
              <a:xfrm rot="5400000">
                <a:off x="761" y="2923"/>
                <a:ext cx="31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44" name="AutoShape 148"/>
              <p:cNvCxnSpPr>
                <a:cxnSpLocks noChangeShapeType="1"/>
              </p:cNvCxnSpPr>
              <p:nvPr/>
            </p:nvCxnSpPr>
            <p:spPr bwMode="auto">
              <a:xfrm rot="5400000">
                <a:off x="1166" y="3179"/>
                <a:ext cx="1" cy="295"/>
              </a:xfrm>
              <a:prstGeom prst="curvedConnector3">
                <a:avLst>
                  <a:gd name="adj1" fmla="val 186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286" name="Group 149"/>
              <p:cNvGrpSpPr>
                <a:grpSpLocks/>
              </p:cNvGrpSpPr>
              <p:nvPr/>
            </p:nvGrpSpPr>
            <p:grpSpPr bwMode="auto">
              <a:xfrm>
                <a:off x="703" y="1207"/>
                <a:ext cx="958" cy="2148"/>
                <a:chOff x="703" y="1207"/>
                <a:chExt cx="958" cy="2148"/>
              </a:xfrm>
            </p:grpSpPr>
            <p:grpSp>
              <p:nvGrpSpPr>
                <p:cNvPr id="11290" name="Group 150"/>
                <p:cNvGrpSpPr>
                  <a:grpSpLocks/>
                </p:cNvGrpSpPr>
                <p:nvPr/>
              </p:nvGrpSpPr>
              <p:grpSpPr bwMode="auto">
                <a:xfrm>
                  <a:off x="1202" y="1207"/>
                  <a:ext cx="363" cy="488"/>
                  <a:chOff x="1202" y="1207"/>
                  <a:chExt cx="363" cy="488"/>
                </a:xfrm>
              </p:grpSpPr>
              <p:sp>
                <p:nvSpPr>
                  <p:cNvPr id="285847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277" y="1406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  <p:sp>
                <p:nvSpPr>
                  <p:cNvPr id="285848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2" y="1207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r</a:t>
                    </a:r>
                  </a:p>
                </p:txBody>
              </p:sp>
            </p:grpSp>
            <p:grpSp>
              <p:nvGrpSpPr>
                <p:cNvPr id="11291" name="Group 153"/>
                <p:cNvGrpSpPr>
                  <a:grpSpLocks/>
                </p:cNvGrpSpPr>
                <p:nvPr/>
              </p:nvGrpSpPr>
              <p:grpSpPr bwMode="auto">
                <a:xfrm>
                  <a:off x="773" y="1743"/>
                  <a:ext cx="288" cy="468"/>
                  <a:chOff x="773" y="1743"/>
                  <a:chExt cx="288" cy="468"/>
                </a:xfrm>
              </p:grpSpPr>
              <p:sp>
                <p:nvSpPr>
                  <p:cNvPr id="285850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773" y="1743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0</a:t>
                    </a:r>
                  </a:p>
                </p:txBody>
              </p:sp>
              <p:sp>
                <p:nvSpPr>
                  <p:cNvPr id="285851" name="Text Box 1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8" y="1979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11292" name="Group 156"/>
                <p:cNvGrpSpPr>
                  <a:grpSpLocks/>
                </p:cNvGrpSpPr>
                <p:nvPr/>
              </p:nvGrpSpPr>
              <p:grpSpPr bwMode="auto">
                <a:xfrm>
                  <a:off x="773" y="2291"/>
                  <a:ext cx="288" cy="476"/>
                  <a:chOff x="773" y="2291"/>
                  <a:chExt cx="288" cy="476"/>
                </a:xfrm>
              </p:grpSpPr>
              <p:sp>
                <p:nvSpPr>
                  <p:cNvPr id="285853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478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0</a:t>
                    </a:r>
                  </a:p>
                </p:txBody>
              </p:sp>
              <p:sp>
                <p:nvSpPr>
                  <p:cNvPr id="285854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8" y="2291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11293" name="Group 159"/>
                <p:cNvGrpSpPr>
                  <a:grpSpLocks/>
                </p:cNvGrpSpPr>
                <p:nvPr/>
              </p:nvGrpSpPr>
              <p:grpSpPr bwMode="auto">
                <a:xfrm>
                  <a:off x="703" y="2914"/>
                  <a:ext cx="363" cy="441"/>
                  <a:chOff x="703" y="2914"/>
                  <a:chExt cx="363" cy="441"/>
                </a:xfrm>
              </p:grpSpPr>
              <p:sp>
                <p:nvSpPr>
                  <p:cNvPr id="285856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3" y="2914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c</a:t>
                    </a:r>
                  </a:p>
                </p:txBody>
              </p:sp>
              <p:sp>
                <p:nvSpPr>
                  <p:cNvPr id="285857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778" y="3067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1294" name="Group 162"/>
                <p:cNvGrpSpPr>
                  <a:grpSpLocks/>
                </p:cNvGrpSpPr>
                <p:nvPr/>
              </p:nvGrpSpPr>
              <p:grpSpPr bwMode="auto">
                <a:xfrm>
                  <a:off x="1277" y="2914"/>
                  <a:ext cx="384" cy="441"/>
                  <a:chOff x="1277" y="2914"/>
                  <a:chExt cx="384" cy="441"/>
                </a:xfrm>
              </p:grpSpPr>
              <p:sp>
                <p:nvSpPr>
                  <p:cNvPr id="285859" name="Text Box 1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69" y="2914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85860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1277" y="3067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</p:grpSp>
          </p:grpSp>
          <p:cxnSp>
            <p:nvCxnSpPr>
              <p:cNvPr id="285861" name="AutoShape 165"/>
              <p:cNvCxnSpPr>
                <a:cxnSpLocks noChangeShapeType="1"/>
                <a:stCxn id="285850" idx="2"/>
                <a:endCxn id="285853" idx="2"/>
              </p:cNvCxnSpPr>
              <p:nvPr/>
            </p:nvCxnSpPr>
            <p:spPr bwMode="auto">
              <a:xfrm rot="10800000" flipH="1" flipV="1">
                <a:off x="773" y="1888"/>
                <a:ext cx="1" cy="735"/>
              </a:xfrm>
              <a:prstGeom prst="curvedConnector3">
                <a:avLst>
                  <a:gd name="adj1" fmla="val -144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62" name="AutoShape 166"/>
              <p:cNvCxnSpPr>
                <a:cxnSpLocks noChangeShapeType="1"/>
                <a:stCxn id="285853" idx="6"/>
                <a:endCxn id="285850" idx="6"/>
              </p:cNvCxnSpPr>
              <p:nvPr/>
            </p:nvCxnSpPr>
            <p:spPr bwMode="auto">
              <a:xfrm flipV="1">
                <a:off x="1061" y="1888"/>
                <a:ext cx="1" cy="735"/>
              </a:xfrm>
              <a:prstGeom prst="curvedConnector3">
                <a:avLst>
                  <a:gd name="adj1" fmla="val 144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63" name="AutoShape 167"/>
              <p:cNvCxnSpPr>
                <a:cxnSpLocks noChangeShapeType="1"/>
                <a:stCxn id="285847" idx="4"/>
                <a:endCxn id="285860" idx="0"/>
              </p:cNvCxnSpPr>
              <p:nvPr/>
            </p:nvCxnSpPr>
            <p:spPr bwMode="auto">
              <a:xfrm rot="5400000">
                <a:off x="735" y="2381"/>
                <a:ext cx="137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5865" name="Text Box 169"/>
            <p:cNvSpPr txBox="1">
              <a:spLocks noChangeArrowheads="1"/>
            </p:cNvSpPr>
            <p:nvPr/>
          </p:nvSpPr>
          <p:spPr bwMode="auto">
            <a:xfrm>
              <a:off x="3334" y="3721"/>
              <a:ext cx="1270" cy="52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cs typeface="Times New Roman" charset="0"/>
                </a:rPr>
                <a:t>rc</a:t>
              </a:r>
              <a:r>
                <a:rPr lang="ja-JP" altLang="en-US">
                  <a:latin typeface="Times New Roman"/>
                  <a:cs typeface="Times New Roman" charset="0"/>
                </a:rPr>
                <a:t>’</a:t>
              </a:r>
              <a:r>
                <a:rPr lang="en-US">
                  <a:cs typeface="Times New Roman" charset="0"/>
                </a:rPr>
                <a:t>s when ignoring internal edges </a:t>
              </a:r>
              <a:endParaRPr lang="he-IL">
                <a:cs typeface="Times New Roman" charset="0"/>
              </a:endParaRPr>
            </a:p>
          </p:txBody>
        </p:sp>
        <p:sp>
          <p:nvSpPr>
            <p:cNvPr id="285869" name="AutoShape 173"/>
            <p:cNvSpPr>
              <a:spLocks noChangeArrowheads="1"/>
            </p:cNvSpPr>
            <p:nvPr/>
          </p:nvSpPr>
          <p:spPr bwMode="auto">
            <a:xfrm>
              <a:off x="2950" y="2238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grpSp>
        <p:nvGrpSpPr>
          <p:cNvPr id="285881" name="Group 185"/>
          <p:cNvGrpSpPr>
            <a:grpSpLocks/>
          </p:cNvGrpSpPr>
          <p:nvPr/>
        </p:nvGrpSpPr>
        <p:grpSpPr bwMode="auto">
          <a:xfrm>
            <a:off x="2916238" y="2924175"/>
            <a:ext cx="1800225" cy="2881313"/>
            <a:chOff x="1837" y="1842"/>
            <a:chExt cx="1134" cy="1815"/>
          </a:xfrm>
        </p:grpSpPr>
        <p:sp>
          <p:nvSpPr>
            <p:cNvPr id="285877" name="Line 181"/>
            <p:cNvSpPr>
              <a:spLocks noChangeShapeType="1"/>
            </p:cNvSpPr>
            <p:nvPr/>
          </p:nvSpPr>
          <p:spPr bwMode="auto">
            <a:xfrm>
              <a:off x="1837" y="1842"/>
              <a:ext cx="0" cy="18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285878" name="Line 182"/>
            <p:cNvSpPr>
              <a:spLocks noChangeShapeType="1"/>
            </p:cNvSpPr>
            <p:nvPr/>
          </p:nvSpPr>
          <p:spPr bwMode="auto">
            <a:xfrm>
              <a:off x="1837" y="1842"/>
              <a:ext cx="11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285879" name="Line 183"/>
            <p:cNvSpPr>
              <a:spLocks noChangeShapeType="1"/>
            </p:cNvSpPr>
            <p:nvPr/>
          </p:nvSpPr>
          <p:spPr bwMode="auto">
            <a:xfrm>
              <a:off x="2971" y="1842"/>
              <a:ext cx="0" cy="18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285880" name="Line 184"/>
            <p:cNvSpPr>
              <a:spLocks noChangeShapeType="1"/>
            </p:cNvSpPr>
            <p:nvPr/>
          </p:nvSpPr>
          <p:spPr bwMode="auto">
            <a:xfrm flipH="1">
              <a:off x="1837" y="3657"/>
              <a:ext cx="11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07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81" grpId="0" animBg="1"/>
      <p:bldP spid="2858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Implementing the Cycle Collector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6491064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/>
                <a:cs typeface="Calibri"/>
              </a:rPr>
              <a:t>Object is colored black/gray/ white.</a:t>
            </a:r>
          </a:p>
          <a:p>
            <a:r>
              <a:rPr lang="en-US" sz="2400" dirty="0">
                <a:latin typeface="Calibri"/>
                <a:cs typeface="Calibri"/>
              </a:rPr>
              <a:t>Whenever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of an object ‘a’ is decremented to a non-zero, perform local traversals over the graph of objects of ‘a’.</a:t>
            </a:r>
          </a:p>
          <a:p>
            <a:r>
              <a:rPr lang="en-US" sz="2400" b="1" dirty="0">
                <a:latin typeface="Calibri"/>
                <a:cs typeface="Calibri"/>
              </a:rPr>
              <a:t>Mark</a:t>
            </a:r>
            <a:r>
              <a:rPr lang="en-US" sz="2400" dirty="0">
                <a:latin typeface="Calibri"/>
                <a:cs typeface="Calibri"/>
              </a:rPr>
              <a:t>: Updates </a:t>
            </a:r>
            <a:r>
              <a:rPr lang="en-US" sz="2400" dirty="0" err="1">
                <a:latin typeface="Calibri"/>
                <a:cs typeface="Calibri"/>
              </a:rPr>
              <a:t>rc’s</a:t>
            </a:r>
            <a:r>
              <a:rPr lang="en-US" sz="2400" dirty="0">
                <a:latin typeface="Calibri"/>
                <a:cs typeface="Calibri"/>
              </a:rPr>
              <a:t> to reflect only pointers that are external to the graph of ‘a’, marking nodes in gray</a:t>
            </a:r>
          </a:p>
          <a:p>
            <a:r>
              <a:rPr lang="en-US" sz="2400" b="1" dirty="0">
                <a:latin typeface="Calibri"/>
                <a:cs typeface="Calibri"/>
              </a:rPr>
              <a:t>Scan</a:t>
            </a:r>
            <a:r>
              <a:rPr lang="en-US" sz="2400" dirty="0">
                <a:latin typeface="Calibri"/>
                <a:cs typeface="Calibri"/>
              </a:rPr>
              <a:t>: Restores </a:t>
            </a:r>
            <a:r>
              <a:rPr lang="en-US" sz="2400" dirty="0" err="1">
                <a:latin typeface="Calibri"/>
                <a:cs typeface="Calibri"/>
              </a:rPr>
              <a:t>rc’s</a:t>
            </a:r>
            <a:r>
              <a:rPr lang="en-US" sz="2400" dirty="0">
                <a:latin typeface="Calibri"/>
                <a:cs typeface="Calibri"/>
              </a:rPr>
              <a:t> of the externally reachable objects, coloring them in black. Rest of the nodes are white.</a:t>
            </a:r>
          </a:p>
          <a:p>
            <a:r>
              <a:rPr lang="en-US" sz="2400" b="1" dirty="0">
                <a:latin typeface="Calibri"/>
                <a:cs typeface="Calibri"/>
              </a:rPr>
              <a:t>Collect</a:t>
            </a:r>
            <a:r>
              <a:rPr lang="en-US" sz="2400" dirty="0">
                <a:latin typeface="Calibri"/>
                <a:cs typeface="Calibri"/>
              </a:rPr>
              <a:t>: collects garbage objects (the white ones).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5" name="AutoShape 3"/>
          <p:cNvCxnSpPr>
            <a:cxnSpLocks noChangeShapeType="1"/>
          </p:cNvCxnSpPr>
          <p:nvPr/>
        </p:nvCxnSpPr>
        <p:spPr bwMode="auto">
          <a:xfrm rot="10800000" flipV="1">
            <a:off x="7456488" y="2476500"/>
            <a:ext cx="571500" cy="3048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154863" y="1773238"/>
            <a:ext cx="1520825" cy="3552825"/>
            <a:chOff x="703" y="1117"/>
            <a:chExt cx="958" cy="2238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29" y="1117"/>
              <a:ext cx="0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cxnSp>
          <p:nvCxnSpPr>
            <p:cNvPr id="8" name="AutoShape 6"/>
            <p:cNvCxnSpPr>
              <a:cxnSpLocks noChangeShapeType="1"/>
            </p:cNvCxnSpPr>
            <p:nvPr/>
          </p:nvCxnSpPr>
          <p:spPr bwMode="auto">
            <a:xfrm rot="5400000" flipV="1">
              <a:off x="1166" y="2974"/>
              <a:ext cx="1" cy="295"/>
            </a:xfrm>
            <a:prstGeom prst="curvedConnector3">
              <a:avLst>
                <a:gd name="adj1" fmla="val -186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AutoShape 7"/>
            <p:cNvCxnSpPr>
              <a:cxnSpLocks noChangeShapeType="1"/>
              <a:stCxn id="24" idx="4"/>
            </p:cNvCxnSpPr>
            <p:nvPr/>
          </p:nvCxnSpPr>
          <p:spPr bwMode="auto">
            <a:xfrm rot="5400000">
              <a:off x="761" y="2923"/>
              <a:ext cx="31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8"/>
            <p:cNvCxnSpPr>
              <a:cxnSpLocks noChangeShapeType="1"/>
            </p:cNvCxnSpPr>
            <p:nvPr/>
          </p:nvCxnSpPr>
          <p:spPr bwMode="auto">
            <a:xfrm rot="5400000">
              <a:off x="1166" y="3179"/>
              <a:ext cx="1" cy="295"/>
            </a:xfrm>
            <a:prstGeom prst="curvedConnector3">
              <a:avLst>
                <a:gd name="adj1" fmla="val 186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703" y="1207"/>
              <a:ext cx="958" cy="2148"/>
              <a:chOff x="703" y="1207"/>
              <a:chExt cx="958" cy="2148"/>
            </a:xfrm>
          </p:grpSpPr>
          <p:grpSp>
            <p:nvGrpSpPr>
              <p:cNvPr id="15" name="Group 10"/>
              <p:cNvGrpSpPr>
                <a:grpSpLocks/>
              </p:cNvGrpSpPr>
              <p:nvPr/>
            </p:nvGrpSpPr>
            <p:grpSpPr bwMode="auto">
              <a:xfrm>
                <a:off x="1202" y="1207"/>
                <a:ext cx="363" cy="488"/>
                <a:chOff x="1202" y="1207"/>
                <a:chExt cx="363" cy="488"/>
              </a:xfrm>
            </p:grpSpPr>
            <p:sp>
              <p:nvSpPr>
                <p:cNvPr id="28" name="Oval 11"/>
                <p:cNvSpPr>
                  <a:spLocks noChangeArrowheads="1"/>
                </p:cNvSpPr>
                <p:nvPr/>
              </p:nvSpPr>
              <p:spPr bwMode="auto">
                <a:xfrm>
                  <a:off x="1277" y="1406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1</a:t>
                  </a:r>
                </a:p>
              </p:txBody>
            </p:sp>
            <p:sp>
              <p:nvSpPr>
                <p:cNvPr id="2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02" y="1207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r</a:t>
                  </a:r>
                </a:p>
              </p:txBody>
            </p:sp>
          </p:grpSp>
          <p:grpSp>
            <p:nvGrpSpPr>
              <p:cNvPr id="16" name="Group 13"/>
              <p:cNvGrpSpPr>
                <a:grpSpLocks/>
              </p:cNvGrpSpPr>
              <p:nvPr/>
            </p:nvGrpSpPr>
            <p:grpSpPr bwMode="auto">
              <a:xfrm>
                <a:off x="773" y="1743"/>
                <a:ext cx="288" cy="468"/>
                <a:chOff x="773" y="1743"/>
                <a:chExt cx="288" cy="468"/>
              </a:xfrm>
            </p:grpSpPr>
            <p:sp>
              <p:nvSpPr>
                <p:cNvPr id="26" name="Oval 14"/>
                <p:cNvSpPr>
                  <a:spLocks noChangeArrowheads="1"/>
                </p:cNvSpPr>
                <p:nvPr/>
              </p:nvSpPr>
              <p:spPr bwMode="auto">
                <a:xfrm>
                  <a:off x="773" y="1743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  <p:sp>
              <p:nvSpPr>
                <p:cNvPr id="2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828" y="1979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a</a:t>
                  </a:r>
                </a:p>
              </p:txBody>
            </p:sp>
          </p:grpSp>
          <p:grpSp>
            <p:nvGrpSpPr>
              <p:cNvPr id="17" name="Group 16"/>
              <p:cNvGrpSpPr>
                <a:grpSpLocks/>
              </p:cNvGrpSpPr>
              <p:nvPr/>
            </p:nvGrpSpPr>
            <p:grpSpPr bwMode="auto">
              <a:xfrm>
                <a:off x="773" y="2291"/>
                <a:ext cx="288" cy="476"/>
                <a:chOff x="773" y="2291"/>
                <a:chExt cx="288" cy="476"/>
              </a:xfrm>
            </p:grpSpPr>
            <p:sp>
              <p:nvSpPr>
                <p:cNvPr id="24" name="Oval 17"/>
                <p:cNvSpPr>
                  <a:spLocks noChangeArrowheads="1"/>
                </p:cNvSpPr>
                <p:nvPr/>
              </p:nvSpPr>
              <p:spPr bwMode="auto">
                <a:xfrm>
                  <a:off x="773" y="2478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1</a:t>
                  </a:r>
                </a:p>
              </p:txBody>
            </p:sp>
            <p:sp>
              <p:nvSpPr>
                <p:cNvPr id="2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28" y="2291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b</a:t>
                  </a:r>
                </a:p>
              </p:txBody>
            </p:sp>
          </p:grpSp>
          <p:grpSp>
            <p:nvGrpSpPr>
              <p:cNvPr id="18" name="Group 19"/>
              <p:cNvGrpSpPr>
                <a:grpSpLocks/>
              </p:cNvGrpSpPr>
              <p:nvPr/>
            </p:nvGrpSpPr>
            <p:grpSpPr bwMode="auto">
              <a:xfrm>
                <a:off x="703" y="2914"/>
                <a:ext cx="363" cy="441"/>
                <a:chOff x="703" y="2914"/>
                <a:chExt cx="363" cy="441"/>
              </a:xfrm>
            </p:grpSpPr>
            <p:sp>
              <p:nvSpPr>
                <p:cNvPr id="2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03" y="2914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c</a:t>
                  </a:r>
                </a:p>
              </p:txBody>
            </p:sp>
            <p:sp>
              <p:nvSpPr>
                <p:cNvPr id="23" name="Oval 21"/>
                <p:cNvSpPr>
                  <a:spLocks noChangeArrowheads="1"/>
                </p:cNvSpPr>
                <p:nvPr/>
              </p:nvSpPr>
              <p:spPr bwMode="auto">
                <a:xfrm>
                  <a:off x="778" y="3067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</p:grpSp>
          <p:grpSp>
            <p:nvGrpSpPr>
              <p:cNvPr id="19" name="Group 22"/>
              <p:cNvGrpSpPr>
                <a:grpSpLocks/>
              </p:cNvGrpSpPr>
              <p:nvPr/>
            </p:nvGrpSpPr>
            <p:grpSpPr bwMode="auto">
              <a:xfrm>
                <a:off x="1277" y="2914"/>
                <a:ext cx="384" cy="441"/>
                <a:chOff x="1277" y="2914"/>
                <a:chExt cx="384" cy="441"/>
              </a:xfrm>
            </p:grpSpPr>
            <p:sp>
              <p:nvSpPr>
                <p:cNvPr id="2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469" y="2914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d</a:t>
                  </a:r>
                </a:p>
              </p:txBody>
            </p:sp>
            <p:sp>
              <p:nvSpPr>
                <p:cNvPr id="21" name="Oval 24"/>
                <p:cNvSpPr>
                  <a:spLocks noChangeArrowheads="1"/>
                </p:cNvSpPr>
                <p:nvPr/>
              </p:nvSpPr>
              <p:spPr bwMode="auto">
                <a:xfrm>
                  <a:off x="1277" y="3067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</p:grpSp>
        </p:grpSp>
        <p:cxnSp>
          <p:nvCxnSpPr>
            <p:cNvPr id="12" name="AutoShape 25"/>
            <p:cNvCxnSpPr>
              <a:cxnSpLocks noChangeShapeType="1"/>
              <a:stCxn id="26" idx="2"/>
              <a:endCxn id="24" idx="2"/>
            </p:cNvCxnSpPr>
            <p:nvPr/>
          </p:nvCxnSpPr>
          <p:spPr bwMode="auto">
            <a:xfrm rot="10800000" flipH="1" flipV="1">
              <a:off x="773" y="1888"/>
              <a:ext cx="1" cy="735"/>
            </a:xfrm>
            <a:prstGeom prst="curvedConnector3">
              <a:avLst>
                <a:gd name="adj1" fmla="val -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26"/>
            <p:cNvCxnSpPr>
              <a:cxnSpLocks noChangeShapeType="1"/>
              <a:stCxn id="24" idx="6"/>
              <a:endCxn id="26" idx="6"/>
            </p:cNvCxnSpPr>
            <p:nvPr/>
          </p:nvCxnSpPr>
          <p:spPr bwMode="auto">
            <a:xfrm flipV="1">
              <a:off x="1061" y="1888"/>
              <a:ext cx="1" cy="735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27"/>
            <p:cNvCxnSpPr>
              <a:cxnSpLocks noChangeShapeType="1"/>
              <a:stCxn id="28" idx="4"/>
              <a:endCxn id="21" idx="0"/>
            </p:cNvCxnSpPr>
            <p:nvPr/>
          </p:nvCxnSpPr>
          <p:spPr bwMode="auto">
            <a:xfrm rot="5400000">
              <a:off x="735" y="2381"/>
              <a:ext cx="13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8075613" y="4868863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8075613" y="4868863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8075613" y="4841875"/>
            <a:ext cx="457200" cy="4587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283450" y="4868863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283450" y="4868863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7283450" y="4868863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7283450" y="4868863"/>
            <a:ext cx="457200" cy="4587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7283450" y="3933825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7283450" y="39338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7202488" y="3860800"/>
            <a:ext cx="6096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7283450" y="27559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7283450" y="2755900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7283450" y="2755900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7283450" y="27559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7202488" y="2674938"/>
            <a:ext cx="6096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5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nimBg="1" autoUpdateAnimBg="0"/>
      <p:bldP spid="32" grpId="0" animBg="1"/>
      <p:bldP spid="33" grpId="0" animBg="1" autoUpdateAnimBg="0"/>
      <p:bldP spid="34" grpId="0" animBg="1" autoUpdateAnimBg="0"/>
      <p:bldP spid="35" grpId="0" animBg="1" autoUpdateAnimBg="0"/>
      <p:bldP spid="36" grpId="0" animBg="1"/>
      <p:bldP spid="37" grpId="0" animBg="1" autoUpdateAnimBg="0"/>
      <p:bldP spid="38" grpId="0" animBg="1" autoUpdateAnimBg="0"/>
      <p:bldP spid="39" grpId="0" animBg="1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Garbage collection is ubiquitous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Two ideas underpin large literature:</a:t>
            </a:r>
          </a:p>
          <a:p>
            <a:pPr lvl="1">
              <a:buFont typeface="Lucida Grande"/>
              <a:buChar char="-"/>
            </a:pPr>
            <a:r>
              <a:rPr lang="en-US" sz="2400" dirty="0">
                <a:latin typeface="Calibri"/>
                <a:cs typeface="Calibri"/>
              </a:rPr>
              <a:t>Tracing [McCarthy60]</a:t>
            </a:r>
          </a:p>
          <a:p>
            <a:pPr lvl="1">
              <a:buFont typeface="Lucida Grande"/>
              <a:buChar char="-"/>
            </a:pPr>
            <a:r>
              <a:rPr lang="en-US" sz="2400" dirty="0">
                <a:latin typeface="Calibri"/>
                <a:cs typeface="Calibri"/>
              </a:rPr>
              <a:t>Reference Counting [Collins60]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However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>
                <a:latin typeface="Calibri"/>
                <a:cs typeface="Calibri"/>
              </a:rPr>
              <a:t>Tracing used in all high performance GCs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400" dirty="0">
                <a:latin typeface="Calibri"/>
                <a:cs typeface="Calibri"/>
              </a:rPr>
              <a:t>Reference counting only in non-performance critical settings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Reference counting [Collins 1960]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Associate a reference count field with each object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how many pointers reference this object</a:t>
            </a:r>
          </a:p>
          <a:p>
            <a:r>
              <a:rPr lang="en-US" sz="2800" dirty="0">
                <a:latin typeface="Calibri"/>
                <a:cs typeface="Calibri"/>
              </a:rPr>
              <a:t>When nothing points to an object, it can be deleted</a:t>
            </a:r>
          </a:p>
          <a:p>
            <a:r>
              <a:rPr lang="en-US" sz="2800" dirty="0">
                <a:latin typeface="Calibri"/>
                <a:cs typeface="Calibri"/>
              </a:rPr>
              <a:t>Decrement count for all descendants of dead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Basic Reference Counting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103618" y="3115469"/>
            <a:ext cx="7068782" cy="706723"/>
            <a:chOff x="457200" y="3251699"/>
            <a:chExt cx="2508015" cy="572293"/>
          </a:xfrm>
        </p:grpSpPr>
        <p:grpSp>
          <p:nvGrpSpPr>
            <p:cNvPr id="105" name="Group 418"/>
            <p:cNvGrpSpPr/>
            <p:nvPr/>
          </p:nvGrpSpPr>
          <p:grpSpPr>
            <a:xfrm>
              <a:off x="457200" y="3251699"/>
              <a:ext cx="2508015" cy="572293"/>
              <a:chOff x="-2875208" y="4235313"/>
              <a:chExt cx="2508015" cy="57229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-2875208" y="4235313"/>
                <a:ext cx="2508015" cy="57229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-589208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-2819400" y="4311513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-1625286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-2590800" y="4771357"/>
                <a:ext cx="2092386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-2635412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-1580692" y="4725157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-54461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6" name="Group 429"/>
            <p:cNvGrpSpPr/>
            <p:nvPr/>
          </p:nvGrpSpPr>
          <p:grpSpPr>
            <a:xfrm>
              <a:off x="1279084" y="3327899"/>
              <a:ext cx="360000" cy="453988"/>
              <a:chOff x="-2053324" y="4311513"/>
              <a:chExt cx="360000" cy="45398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-2053324" y="4311513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 flipH="1" flipV="1">
                <a:off x="-1918730" y="4719301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7" name="Group 428"/>
            <p:cNvGrpSpPr/>
            <p:nvPr/>
          </p:nvGrpSpPr>
          <p:grpSpPr>
            <a:xfrm>
              <a:off x="1031046" y="3327899"/>
              <a:ext cx="180000" cy="459844"/>
              <a:chOff x="-2301362" y="4311513"/>
              <a:chExt cx="180000" cy="459844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-2301362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/>
              <p:cNvCxnSpPr>
                <a:endCxn id="114" idx="2"/>
              </p:cNvCxnSpPr>
              <p:nvPr/>
            </p:nvCxnSpPr>
            <p:spPr>
              <a:xfrm rot="5400000" flipH="1" flipV="1">
                <a:off x="-2264431" y="4720641"/>
                <a:ext cx="99844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8" name="Group 430"/>
            <p:cNvGrpSpPr/>
            <p:nvPr/>
          </p:nvGrpSpPr>
          <p:grpSpPr>
            <a:xfrm>
              <a:off x="1955160" y="3331075"/>
              <a:ext cx="720000" cy="458256"/>
              <a:chOff x="-1377248" y="4314689"/>
              <a:chExt cx="720000" cy="45825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-1377248" y="4314689"/>
                <a:ext cx="72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-106265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</p:grpSp>
      <p:sp>
        <p:nvSpPr>
          <p:cNvPr id="136" name="Rounded Rectangle 135"/>
          <p:cNvSpPr/>
          <p:nvPr/>
        </p:nvSpPr>
        <p:spPr>
          <a:xfrm>
            <a:off x="5319464" y="3200461"/>
            <a:ext cx="204057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424891" y="3200461"/>
            <a:ext cx="1014652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723508" y="3200461"/>
            <a:ext cx="50732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64680" y="3200461"/>
            <a:ext cx="1268315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536912" y="3200461"/>
            <a:ext cx="50732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B50B1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420888"/>
            <a:ext cx="0" cy="79983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rot="21380412">
            <a:off x="1632895" y="2385251"/>
            <a:ext cx="1800200" cy="987300"/>
          </a:xfrm>
          <a:custGeom>
            <a:avLst/>
            <a:gdLst>
              <a:gd name="connsiteX0" fmla="*/ 0 w 1959187"/>
              <a:gd name="connsiteY0" fmla="*/ 634968 h 634968"/>
              <a:gd name="connsiteX1" fmla="*/ 513442 w 1959187"/>
              <a:gd name="connsiteY1" fmla="*/ 0 h 634968"/>
              <a:gd name="connsiteX2" fmla="*/ 1959187 w 1959187"/>
              <a:gd name="connsiteY2" fmla="*/ 634968 h 634968"/>
              <a:gd name="connsiteX3" fmla="*/ 1959187 w 1959187"/>
              <a:gd name="connsiteY3" fmla="*/ 634968 h 634968"/>
              <a:gd name="connsiteX0" fmla="*/ 0 w 1999191"/>
              <a:gd name="connsiteY0" fmla="*/ 690371 h 690371"/>
              <a:gd name="connsiteX1" fmla="*/ 553446 w 1999191"/>
              <a:gd name="connsiteY1" fmla="*/ 97 h 690371"/>
              <a:gd name="connsiteX2" fmla="*/ 1999191 w 1999191"/>
              <a:gd name="connsiteY2" fmla="*/ 635065 h 690371"/>
              <a:gd name="connsiteX3" fmla="*/ 1999191 w 1999191"/>
              <a:gd name="connsiteY3" fmla="*/ 635065 h 69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9191" h="690371">
                <a:moveTo>
                  <a:pt x="0" y="690371"/>
                </a:moveTo>
                <a:cubicBezTo>
                  <a:pt x="93455" y="372887"/>
                  <a:pt x="220248" y="9315"/>
                  <a:pt x="553446" y="97"/>
                </a:cubicBezTo>
                <a:cubicBezTo>
                  <a:pt x="886644" y="-9121"/>
                  <a:pt x="1999191" y="635065"/>
                  <a:pt x="1999191" y="635065"/>
                </a:cubicBezTo>
                <a:lnTo>
                  <a:pt x="1999191" y="635065"/>
                </a:lnTo>
              </a:path>
            </a:pathLst>
          </a:custGeom>
          <a:ln w="28575" cap="flat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623904" y="3200461"/>
            <a:ext cx="50732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4680" y="324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3508" y="324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0079" y="324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26494" y="3240000"/>
            <a:ext cx="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19464" y="3240000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36912" y="3240000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61" name="Freeform 60"/>
          <p:cNvSpPr/>
          <p:nvPr/>
        </p:nvSpPr>
        <p:spPr>
          <a:xfrm rot="152994">
            <a:off x="1876737" y="3489048"/>
            <a:ext cx="2720278" cy="937438"/>
          </a:xfrm>
          <a:custGeom>
            <a:avLst/>
            <a:gdLst>
              <a:gd name="connsiteX0" fmla="*/ 0 w 3229281"/>
              <a:gd name="connsiteY0" fmla="*/ 0 h 864643"/>
              <a:gd name="connsiteX1" fmla="*/ 1472768 w 3229281"/>
              <a:gd name="connsiteY1" fmla="*/ 864639 h 864643"/>
              <a:gd name="connsiteX2" fmla="*/ 3229281 w 3229281"/>
              <a:gd name="connsiteY2" fmla="*/ 13510 h 864643"/>
              <a:gd name="connsiteX3" fmla="*/ 3229281 w 3229281"/>
              <a:gd name="connsiteY3" fmla="*/ 13510 h 864643"/>
              <a:gd name="connsiteX0" fmla="*/ 0 w 3256304"/>
              <a:gd name="connsiteY0" fmla="*/ 0 h 959485"/>
              <a:gd name="connsiteX1" fmla="*/ 1499791 w 3256304"/>
              <a:gd name="connsiteY1" fmla="*/ 959209 h 959485"/>
              <a:gd name="connsiteX2" fmla="*/ 3256304 w 3256304"/>
              <a:gd name="connsiteY2" fmla="*/ 108080 h 959485"/>
              <a:gd name="connsiteX3" fmla="*/ 3256304 w 3256304"/>
              <a:gd name="connsiteY3" fmla="*/ 108080 h 95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304" h="959485">
                <a:moveTo>
                  <a:pt x="0" y="0"/>
                </a:moveTo>
                <a:cubicBezTo>
                  <a:pt x="467277" y="431193"/>
                  <a:pt x="957074" y="941196"/>
                  <a:pt x="1499791" y="959209"/>
                </a:cubicBezTo>
                <a:cubicBezTo>
                  <a:pt x="2042508" y="977222"/>
                  <a:pt x="3256304" y="108080"/>
                  <a:pt x="3256304" y="108080"/>
                </a:cubicBezTo>
                <a:lnTo>
                  <a:pt x="3256304" y="108080"/>
                </a:lnTo>
              </a:path>
            </a:pathLst>
          </a:cu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60000">
            <a:off x="1878452" y="3459006"/>
            <a:ext cx="3447132" cy="985526"/>
          </a:xfrm>
          <a:custGeom>
            <a:avLst/>
            <a:gdLst>
              <a:gd name="connsiteX0" fmla="*/ 0 w 3229281"/>
              <a:gd name="connsiteY0" fmla="*/ 0 h 864643"/>
              <a:gd name="connsiteX1" fmla="*/ 1472768 w 3229281"/>
              <a:gd name="connsiteY1" fmla="*/ 864639 h 864643"/>
              <a:gd name="connsiteX2" fmla="*/ 3229281 w 3229281"/>
              <a:gd name="connsiteY2" fmla="*/ 13510 h 864643"/>
              <a:gd name="connsiteX3" fmla="*/ 3229281 w 3229281"/>
              <a:gd name="connsiteY3" fmla="*/ 13510 h 864643"/>
              <a:gd name="connsiteX0" fmla="*/ 0 w 3256304"/>
              <a:gd name="connsiteY0" fmla="*/ 0 h 959485"/>
              <a:gd name="connsiteX1" fmla="*/ 1499791 w 3256304"/>
              <a:gd name="connsiteY1" fmla="*/ 959209 h 959485"/>
              <a:gd name="connsiteX2" fmla="*/ 3256304 w 3256304"/>
              <a:gd name="connsiteY2" fmla="*/ 108080 h 959485"/>
              <a:gd name="connsiteX3" fmla="*/ 3256304 w 3256304"/>
              <a:gd name="connsiteY3" fmla="*/ 108080 h 959485"/>
              <a:gd name="connsiteX0" fmla="*/ 0 w 3256304"/>
              <a:gd name="connsiteY0" fmla="*/ 0 h 797801"/>
              <a:gd name="connsiteX1" fmla="*/ 1530893 w 3256304"/>
              <a:gd name="connsiteY1" fmla="*/ 797463 h 797801"/>
              <a:gd name="connsiteX2" fmla="*/ 3256304 w 3256304"/>
              <a:gd name="connsiteY2" fmla="*/ 108080 h 797801"/>
              <a:gd name="connsiteX3" fmla="*/ 3256304 w 3256304"/>
              <a:gd name="connsiteY3" fmla="*/ 108080 h 797801"/>
              <a:gd name="connsiteX0" fmla="*/ 0 w 3359975"/>
              <a:gd name="connsiteY0" fmla="*/ 0 h 786183"/>
              <a:gd name="connsiteX1" fmla="*/ 1634564 w 3359975"/>
              <a:gd name="connsiteY1" fmla="*/ 785911 h 786183"/>
              <a:gd name="connsiteX2" fmla="*/ 3359975 w 3359975"/>
              <a:gd name="connsiteY2" fmla="*/ 96528 h 786183"/>
              <a:gd name="connsiteX3" fmla="*/ 3359975 w 3359975"/>
              <a:gd name="connsiteY3" fmla="*/ 96528 h 78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975" h="786183">
                <a:moveTo>
                  <a:pt x="0" y="0"/>
                </a:moveTo>
                <a:cubicBezTo>
                  <a:pt x="467277" y="431193"/>
                  <a:pt x="1074568" y="769823"/>
                  <a:pt x="1634564" y="785911"/>
                </a:cubicBezTo>
                <a:cubicBezTo>
                  <a:pt x="2194560" y="801999"/>
                  <a:pt x="3359975" y="96528"/>
                  <a:pt x="3359975" y="96528"/>
                </a:cubicBezTo>
                <a:lnTo>
                  <a:pt x="3359975" y="96528"/>
                </a:lnTo>
              </a:path>
            </a:pathLst>
          </a:cu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10605712">
            <a:off x="5448619" y="3527662"/>
            <a:ext cx="2474642" cy="834714"/>
          </a:xfrm>
          <a:custGeom>
            <a:avLst/>
            <a:gdLst>
              <a:gd name="connsiteX0" fmla="*/ 0 w 1959187"/>
              <a:gd name="connsiteY0" fmla="*/ 634968 h 634968"/>
              <a:gd name="connsiteX1" fmla="*/ 513442 w 1959187"/>
              <a:gd name="connsiteY1" fmla="*/ 0 h 634968"/>
              <a:gd name="connsiteX2" fmla="*/ 1959187 w 1959187"/>
              <a:gd name="connsiteY2" fmla="*/ 634968 h 634968"/>
              <a:gd name="connsiteX3" fmla="*/ 1959187 w 1959187"/>
              <a:gd name="connsiteY3" fmla="*/ 634968 h 634968"/>
              <a:gd name="connsiteX0" fmla="*/ 0 w 1999191"/>
              <a:gd name="connsiteY0" fmla="*/ 690371 h 690371"/>
              <a:gd name="connsiteX1" fmla="*/ 553446 w 1999191"/>
              <a:gd name="connsiteY1" fmla="*/ 97 h 690371"/>
              <a:gd name="connsiteX2" fmla="*/ 1999191 w 1999191"/>
              <a:gd name="connsiteY2" fmla="*/ 635065 h 690371"/>
              <a:gd name="connsiteX3" fmla="*/ 1999191 w 1999191"/>
              <a:gd name="connsiteY3" fmla="*/ 635065 h 69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9191" h="690371">
                <a:moveTo>
                  <a:pt x="0" y="690371"/>
                </a:moveTo>
                <a:cubicBezTo>
                  <a:pt x="93455" y="372887"/>
                  <a:pt x="220248" y="9315"/>
                  <a:pt x="553446" y="97"/>
                </a:cubicBezTo>
                <a:cubicBezTo>
                  <a:pt x="886644" y="-9121"/>
                  <a:pt x="1999191" y="635065"/>
                  <a:pt x="1999191" y="635065"/>
                </a:cubicBezTo>
                <a:lnTo>
                  <a:pt x="1999191" y="635065"/>
                </a:lnTo>
              </a:path>
            </a:pathLst>
          </a:custGeom>
          <a:ln w="28575" cap="flat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270822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68022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67165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877918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092280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86507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cxnSp>
        <p:nvCxnSpPr>
          <p:cNvPr id="83" name="Straight Arrow Connector 82"/>
          <p:cNvCxnSpPr>
            <a:endCxn id="47" idx="1"/>
          </p:cNvCxnSpPr>
          <p:nvPr/>
        </p:nvCxnSpPr>
        <p:spPr>
          <a:xfrm flipV="1">
            <a:off x="2124472" y="3424666"/>
            <a:ext cx="599036" cy="433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784281" y="3420635"/>
            <a:ext cx="842213" cy="403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58" idx="1"/>
          </p:cNvCxnSpPr>
          <p:nvPr/>
        </p:nvCxnSpPr>
        <p:spPr>
          <a:xfrm flipV="1">
            <a:off x="5014426" y="3424666"/>
            <a:ext cx="305038" cy="85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661813" y="3429000"/>
            <a:ext cx="1862515" cy="85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77918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92280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2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84281" y="3420635"/>
            <a:ext cx="842213" cy="403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19464" y="3240000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68022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0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725200" y="3200400"/>
            <a:ext cx="507326" cy="444563"/>
          </a:xfrm>
          <a:prstGeom prst="round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92280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4796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7479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7479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61" grpId="0" animBg="1"/>
      <p:bldP spid="62" grpId="0" animBg="1"/>
      <p:bldP spid="71" grpId="0"/>
      <p:bldP spid="73" grpId="0"/>
      <p:bldP spid="74" grpId="0"/>
      <p:bldP spid="87" grpId="0"/>
      <p:bldP spid="88" grpId="0"/>
      <p:bldP spid="88" grpId="1"/>
      <p:bldP spid="60" grpId="0"/>
      <p:bldP spid="63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Write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Small piece of code</a:t>
            </a:r>
          </a:p>
          <a:p>
            <a:r>
              <a:rPr lang="en-US" sz="2800" dirty="0">
                <a:latin typeface="Calibri"/>
                <a:cs typeface="Calibri"/>
              </a:rPr>
              <a:t>Used to intercept pointer writes</a:t>
            </a:r>
          </a:p>
          <a:p>
            <a:r>
              <a:rPr lang="en-US" sz="2800" dirty="0">
                <a:latin typeface="Calibri"/>
                <a:cs typeface="Calibri"/>
              </a:rPr>
              <a:t>Generated by the compiler</a:t>
            </a: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a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9423"/>
            <a:ext cx="4320000" cy="2160000"/>
          </a:xfrm>
          <a:prstGeom prst="rect">
            <a:avLst/>
          </a:prstGeom>
        </p:spPr>
      </p:pic>
      <p:pic>
        <p:nvPicPr>
          <p:cNvPr id="8" name="Picture 7" descr="b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99422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9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Cycles?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[Harold-McBeth 1963] Reference counting algorithm does not reclaim cycles!</a:t>
            </a:r>
          </a:p>
          <a:p>
            <a:r>
              <a:rPr lang="en-US" sz="2800" dirty="0">
                <a:latin typeface="Calibri"/>
                <a:cs typeface="Calibri"/>
              </a:rPr>
              <a:t>But, it turns out that “typical” programs do not use too many cyclic structures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This is correct also for modern benchmarks (including SPECjbb2000)</a:t>
            </a:r>
          </a:p>
          <a:p>
            <a:r>
              <a:rPr lang="en-US" sz="2800" dirty="0">
                <a:latin typeface="Calibri"/>
                <a:cs typeface="Calibri"/>
              </a:rPr>
              <a:t>So, other methods are used “seldom” to collect the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Lazy Freeing [Weizenbaum, 1963]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alibri"/>
                <a:cs typeface="Calibri"/>
              </a:rPr>
              <a:t>Problem: uneven processing overheads.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Cost of deleting last pointer to an object O depends on size of sub-graph rooted at O</a:t>
            </a:r>
          </a:p>
          <a:p>
            <a:r>
              <a:rPr lang="en-US" sz="2800" b="1" dirty="0">
                <a:latin typeface="Calibri"/>
                <a:cs typeface="Calibri"/>
              </a:rPr>
              <a:t>Solution: lazy freeing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Free lazily with a stack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When last pointer to O deleted: push O to stack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During allocation: pop O from stack, free O, decrement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for children of O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If any got down to 0 – push it to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9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Lazy Freeing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Advantage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Splitting the costs of deletion evenly throughout the computation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Efficiency (almost) unchanged: deletion is just spread into many allocation operations</a:t>
            </a:r>
          </a:p>
          <a:p>
            <a:r>
              <a:rPr lang="en-US" sz="2800" dirty="0">
                <a:latin typeface="Calibri"/>
                <a:cs typeface="Calibri"/>
              </a:rPr>
              <a:t>Disadvantages: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Complication of the allocation process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It may take time to realize that a large consecutive space has been freed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000000"/>
      </a:accent6>
      <a:hlink>
        <a:srgbClr val="EC4D4D"/>
      </a:hlink>
      <a:folHlink>
        <a:srgbClr val="F8CE8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13495</TotalTime>
  <Words>1088</Words>
  <Application>Microsoft Macintosh PowerPoint</Application>
  <PresentationFormat>On-screen Show (4:3)</PresentationFormat>
  <Paragraphs>285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Lucida Grande</vt:lpstr>
      <vt:lpstr>Times</vt:lpstr>
      <vt:lpstr>Times New Roman</vt:lpstr>
      <vt:lpstr>Verdana</vt:lpstr>
      <vt:lpstr>Office Theme</vt:lpstr>
      <vt:lpstr>Reference Counting</vt:lpstr>
      <vt:lpstr>Reference Counting vs. Tracing</vt:lpstr>
      <vt:lpstr>Garbage collection is ubiquitous</vt:lpstr>
      <vt:lpstr>Reference counting [Collins 1960]</vt:lpstr>
      <vt:lpstr>Basic Reference Counting</vt:lpstr>
      <vt:lpstr>Write Barriers</vt:lpstr>
      <vt:lpstr>Cycles?</vt:lpstr>
      <vt:lpstr>Lazy Freeing [Weizenbaum, 1963]</vt:lpstr>
      <vt:lpstr>Lazy Freeing Properties</vt:lpstr>
      <vt:lpstr>Sticky reference counts</vt:lpstr>
      <vt:lpstr>Sticky reference counts</vt:lpstr>
      <vt:lpstr>Restoring reference counts</vt:lpstr>
      <vt:lpstr> Deferred Reference Counting </vt:lpstr>
      <vt:lpstr>Deferred RC Properties</vt:lpstr>
      <vt:lpstr>Deferral [Deutsch and Bobrow 1976, Bacon et al. 2001] </vt:lpstr>
      <vt:lpstr>Coalescing [Levanoni and Patrank 2001]</vt:lpstr>
      <vt:lpstr>Cycles in Reference Counting Systems </vt:lpstr>
      <vt:lpstr>Cycle Collection Basic Idea - 1</vt:lpstr>
      <vt:lpstr>Cycle Collection Basic Idea - 2</vt:lpstr>
      <vt:lpstr>Cycle Collection Basic Idea - 2</vt:lpstr>
      <vt:lpstr>Counts for External Pointers Only</vt:lpstr>
      <vt:lpstr>Implementing the Cycle Collector Idea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Counting</dc:title>
  <dc:subject/>
  <dc:creator>Rifat Shahriyar</dc:creator>
  <cp:keywords/>
  <dc:description/>
  <cp:lastModifiedBy>Microsoft Office User</cp:lastModifiedBy>
  <cp:revision>586</cp:revision>
  <dcterms:created xsi:type="dcterms:W3CDTF">2010-01-22T23:44:33Z</dcterms:created>
  <dcterms:modified xsi:type="dcterms:W3CDTF">2019-07-23T08:10:50Z</dcterms:modified>
  <cp:category/>
</cp:coreProperties>
</file>